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7" r:id="rId3"/>
    <p:sldId id="340" r:id="rId4"/>
    <p:sldId id="329" r:id="rId5"/>
    <p:sldId id="363" r:id="rId6"/>
    <p:sldId id="375" r:id="rId7"/>
    <p:sldId id="376" r:id="rId8"/>
    <p:sldId id="345" r:id="rId9"/>
    <p:sldId id="346" r:id="rId10"/>
    <p:sldId id="347" r:id="rId11"/>
    <p:sldId id="348" r:id="rId12"/>
    <p:sldId id="349" r:id="rId13"/>
    <p:sldId id="350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31" r:id="rId24"/>
    <p:sldId id="362" r:id="rId25"/>
    <p:sldId id="377" r:id="rId26"/>
    <p:sldId id="369" r:id="rId27"/>
    <p:sldId id="365" r:id="rId28"/>
    <p:sldId id="368" r:id="rId29"/>
    <p:sldId id="367" r:id="rId30"/>
    <p:sldId id="370" r:id="rId31"/>
    <p:sldId id="371" r:id="rId32"/>
    <p:sldId id="338" r:id="rId33"/>
    <p:sldId id="373" r:id="rId34"/>
    <p:sldId id="374" r:id="rId35"/>
    <p:sldId id="30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66"/>
    <a:srgbClr val="194E91"/>
    <a:srgbClr val="FF33CC"/>
    <a:srgbClr val="CC0099"/>
    <a:srgbClr val="00FF00"/>
    <a:srgbClr val="D1DAFF"/>
    <a:srgbClr val="FFFFFF"/>
    <a:srgbClr val="164F8F"/>
    <a:srgbClr val="184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85" autoAdjust="0"/>
  </p:normalViewPr>
  <p:slideViewPr>
    <p:cSldViewPr snapToGrid="0">
      <p:cViewPr varScale="1">
        <p:scale>
          <a:sx n="65" d="100"/>
          <a:sy n="65" d="100"/>
        </p:scale>
        <p:origin x="-8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DEED-7842-4258-8A82-6812FA1E8BFB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B554-37BB-4542-BE7B-4A6B4EE64334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672A-4548-49D3-BFAB-EEFB9AC642E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6254-DF34-4B25-8594-5D60DA2E06AD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910C-AAA9-4EBC-B496-A3B1AB664E29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67D-E0D5-49E8-B491-4AFA3BE2396B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511D-A56B-4FB4-867E-80BB956F2BC0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D47-A815-4926-A44E-2D6ED0185A8A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9D76-0D3E-4EA7-B250-0F2D356A6FC0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5876-36BD-4EF0-A012-C15007E79556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A8920-E8A9-414C-8407-630EE2D7E960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3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60.png"/><Relationship Id="rId4" Type="http://schemas.openxmlformats.org/officeDocument/2006/relationships/image" Target="../media/image17.png"/><Relationship Id="rId9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440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tificial-intelligence/introduction-to-explainable-aixai-using-lim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ristophm.github.io/interpretable-ml-book/lime.html?utm_source=chatgpt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96FE-0C88-4477-8CA6-DFFA80F6EC4B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43BD2A-3656-4EFB-EE81-1532C7D1499D}"/>
              </a:ext>
            </a:extLst>
          </p:cNvPr>
          <p:cNvGrpSpPr/>
          <p:nvPr/>
        </p:nvGrpSpPr>
        <p:grpSpPr>
          <a:xfrm>
            <a:off x="2108199" y="134364"/>
            <a:ext cx="9745291" cy="656942"/>
            <a:chOff x="2336800" y="134364"/>
            <a:chExt cx="9745291" cy="68123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5425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Department of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CSE, </a:t>
              </a:r>
              <a:r>
                <a:rPr lang="en-US" sz="2800" b="1" dirty="0">
                  <a:solidFill>
                    <a:schemeClr val="bg1"/>
                  </a:solidFill>
                </a:rPr>
                <a:t>School of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CS&amp;AI, </a:t>
              </a:r>
              <a:r>
                <a:rPr lang="en-US" sz="2800" b="1" dirty="0">
                  <a:solidFill>
                    <a:schemeClr val="bg1"/>
                  </a:solidFill>
                </a:rPr>
                <a:t>SR University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643550-BC90-31DB-C96C-291D61ED3D0D}"/>
              </a:ext>
            </a:extLst>
          </p:cNvPr>
          <p:cNvSpPr txBox="1"/>
          <p:nvPr/>
        </p:nvSpPr>
        <p:spPr>
          <a:xfrm>
            <a:off x="3196916" y="4288804"/>
            <a:ext cx="6499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Dr. </a:t>
            </a:r>
            <a:r>
              <a:rPr lang="en-US" sz="2400" b="1" dirty="0" smtClean="0">
                <a:solidFill>
                  <a:srgbClr val="C00000"/>
                </a:solidFill>
              </a:rPr>
              <a:t>S. VAIRACHILAI</a:t>
            </a:r>
            <a:endParaRPr lang="en-US" sz="2400" b="1" dirty="0">
              <a:solidFill>
                <a:srgbClr val="C00000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Mail Id</a:t>
            </a:r>
            <a:r>
              <a:rPr lang="en-US" sz="2400" b="1" dirty="0" smtClean="0">
                <a:solidFill>
                  <a:srgbClr val="C00000"/>
                </a:solidFill>
              </a:rPr>
              <a:t>:  vairachilai@sru.edu.in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85295"/>
              </p:ext>
            </p:extLst>
          </p:nvPr>
        </p:nvGraphicFramePr>
        <p:xfrm>
          <a:off x="1309915" y="1826663"/>
          <a:ext cx="9963151" cy="237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952">
                  <a:extLst>
                    <a:ext uri="{9D8B030D-6E8A-4147-A177-3AD203B41FA5}">
                      <a16:colId xmlns="" xmlns:a16="http://schemas.microsoft.com/office/drawing/2014/main" val="1381312057"/>
                    </a:ext>
                  </a:extLst>
                </a:gridCol>
                <a:gridCol w="3565753">
                  <a:extLst>
                    <a:ext uri="{9D8B030D-6E8A-4147-A177-3AD203B41FA5}">
                      <a16:colId xmlns="" xmlns:a16="http://schemas.microsoft.com/office/drawing/2014/main" val="242157776"/>
                    </a:ext>
                  </a:extLst>
                </a:gridCol>
                <a:gridCol w="773276">
                  <a:extLst>
                    <a:ext uri="{9D8B030D-6E8A-4147-A177-3AD203B41FA5}">
                      <a16:colId xmlns="" xmlns:a16="http://schemas.microsoft.com/office/drawing/2014/main" val="446022343"/>
                    </a:ext>
                  </a:extLst>
                </a:gridCol>
                <a:gridCol w="757812">
                  <a:extLst>
                    <a:ext uri="{9D8B030D-6E8A-4147-A177-3AD203B41FA5}">
                      <a16:colId xmlns="" xmlns:a16="http://schemas.microsoft.com/office/drawing/2014/main" val="3074180346"/>
                    </a:ext>
                  </a:extLst>
                </a:gridCol>
                <a:gridCol w="665020">
                  <a:extLst>
                    <a:ext uri="{9D8B030D-6E8A-4147-A177-3AD203B41FA5}">
                      <a16:colId xmlns="" xmlns:a16="http://schemas.microsoft.com/office/drawing/2014/main" val="2065650034"/>
                    </a:ext>
                  </a:extLst>
                </a:gridCol>
                <a:gridCol w="956338">
                  <a:extLst>
                    <a:ext uri="{9D8B030D-6E8A-4147-A177-3AD203B41FA5}">
                      <a16:colId xmlns="" xmlns:a16="http://schemas.microsoft.com/office/drawing/2014/main" val="4236025598"/>
                    </a:ext>
                  </a:extLst>
                </a:gridCol>
              </a:tblGrid>
              <a:tr h="726118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4823073"/>
                  </a:ext>
                </a:extLst>
              </a:tr>
              <a:tr h="40087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 smtClean="0">
                          <a:solidFill>
                            <a:srgbClr val="000066"/>
                          </a:solidFill>
                        </a:rPr>
                        <a:t>23CA201SE402</a:t>
                      </a:r>
                      <a:endParaRPr lang="en-US" sz="24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66"/>
                          </a:solidFill>
                        </a:rPr>
                        <a:t>EXPLAINABLE AI</a:t>
                      </a:r>
                      <a:endParaRPr lang="en-US" sz="24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solidFill>
                            <a:srgbClr val="00006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solidFill>
                            <a:srgbClr val="00006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solidFill>
                            <a:srgbClr val="00006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047256"/>
                  </a:ext>
                </a:extLst>
              </a:tr>
              <a:tr h="416065"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 smtClean="0">
                          <a:solidFill>
                            <a:srgbClr val="000066"/>
                          </a:solidFill>
                        </a:rPr>
                        <a:t>Specialization Elective - I</a:t>
                      </a:r>
                      <a:endParaRPr lang="en-US" sz="24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580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F20C7AA-6FE5-4E93-A3AD-9C3C4B665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1" y="762228"/>
                <a:ext cx="12024000" cy="6035040"/>
              </a:xfrm>
              <a:ln w="762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IN" sz="2400" dirty="0" smtClean="0">
                    <a:solidFill>
                      <a:schemeClr val="tx1"/>
                    </a:solidFill>
                  </a:rPr>
                  <a:t>Also called sign function / Quantizer function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Threshold </a:t>
                </a:r>
                <a:r>
                  <a:rPr lang="en-US" sz="24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(Ɵ)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Ɵ </a:t>
                </a:r>
                <a:r>
                  <a:rPr lang="en-US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=0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Activation function: </a:t>
                </a:r>
                <a:r>
                  <a:rPr lang="en-US" sz="24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                         </a:t>
                </a:r>
                <a:r>
                  <a:rPr lang="en-US" sz="2400" b="1" dirty="0" smtClean="0">
                    <a:solidFill>
                      <a:srgbClr val="000066"/>
                    </a:solidFill>
                  </a:rPr>
                  <a:t>Range </a:t>
                </a:r>
                <a:r>
                  <a:rPr lang="en-US" sz="2400" b="1" dirty="0">
                    <a:solidFill>
                      <a:srgbClr val="000066"/>
                    </a:solidFill>
                    <a:sym typeface="Wingdings" panose="05000000000000000000" pitchFamily="2" charset="2"/>
                  </a:rPr>
                  <a:t>( -1,1 )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l-GR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4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is Signum function</a:t>
                </a: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    </a:t>
                </a:r>
                <a:r>
                  <a:rPr lang="el-GR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4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400" b="1" dirty="0" smtClean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b="1" dirty="0" smtClean="0">
                    <a:solidFill>
                      <a:srgbClr val="000066"/>
                    </a:solidFill>
                  </a:rPr>
                  <a:t>Examples: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l-GR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(2) = </a:t>
                </a:r>
                <a:r>
                  <a:rPr lang="en-IN" sz="2400" b="1" dirty="0" smtClean="0">
                    <a:solidFill>
                      <a:schemeClr val="tx1"/>
                    </a:solidFill>
                  </a:rPr>
                  <a:t>1 </a:t>
                </a:r>
                <a:r>
                  <a:rPr lang="el-GR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(-4) = </a:t>
                </a:r>
                <a:r>
                  <a:rPr lang="en-IN" sz="2400" b="1" dirty="0" smtClean="0">
                    <a:solidFill>
                      <a:schemeClr val="tx1"/>
                    </a:solidFill>
                  </a:rPr>
                  <a:t>-1      </a:t>
                </a:r>
                <a:r>
                  <a:rPr lang="el-GR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(0) = </a:t>
                </a:r>
                <a:r>
                  <a:rPr lang="en-IN" sz="2400" b="1" dirty="0" smtClean="0">
                    <a:solidFill>
                      <a:schemeClr val="tx1"/>
                    </a:solidFill>
                  </a:rPr>
                  <a:t>-1   </a:t>
                </a:r>
                <a:r>
                  <a:rPr lang="el-GR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φ </a:t>
                </a:r>
                <a:r>
                  <a:rPr lang="en-IN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IN" sz="2400" b="1" dirty="0" smtClean="0">
                    <a:solidFill>
                      <a:schemeClr val="tx1"/>
                    </a:solidFill>
                  </a:rPr>
                  <a:t>1) = 1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sz="2400" dirty="0"/>
              </a:p>
              <a:p>
                <a:pPr>
                  <a:lnSpc>
                    <a:spcPct val="200000"/>
                  </a:lnSpc>
                </a:pPr>
                <a:endParaRPr lang="en-US" sz="2200" b="1" dirty="0" smtClean="0">
                  <a:solidFill>
                    <a:srgbClr val="000066"/>
                  </a:solidFill>
                </a:endParaRPr>
              </a:p>
              <a:p>
                <a:pPr marL="0" lvl="1" indent="0" algn="just">
                  <a:lnSpc>
                    <a:spcPct val="200000"/>
                  </a:lnSpc>
                  <a:spcBef>
                    <a:spcPts val="1000"/>
                  </a:spcBef>
                  <a:buNone/>
                </a:pPr>
                <a:endParaRPr lang="en-US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20C7AA-6FE5-4E93-A3AD-9C3C4B665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1" y="762228"/>
                <a:ext cx="12024000" cy="6035040"/>
              </a:xfrm>
              <a:blipFill rotWithShape="1">
                <a:blip r:embed="rId2"/>
                <a:stretch>
                  <a:fillRect l="-705" b="-37388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AE2051-F14A-461B-A4BD-634A6543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77CD9-9F2F-4975-8930-4392482E3C1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S.Vairachilai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980" y="1352146"/>
            <a:ext cx="4573622" cy="5076000"/>
          </a:xfrm>
          <a:prstGeom prst="rect">
            <a:avLst/>
          </a:prstGeom>
          <a:ln w="38100">
            <a:solidFill>
              <a:srgbClr val="000066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197666" y="1674058"/>
            <a:ext cx="152470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/>
              <a:t>Perceptron</a:t>
            </a:r>
            <a:endParaRPr lang="en-IN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B1193C-74D2-4030-B6C5-BDC5F344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404" y="14515"/>
            <a:ext cx="10294374" cy="731520"/>
          </a:xfrm>
          <a:solidFill>
            <a:srgbClr val="194E91"/>
          </a:solidFill>
        </p:spPr>
        <p:txBody>
          <a:bodyPr>
            <a:noAutofit/>
          </a:bodyPr>
          <a:lstStyle/>
          <a:p>
            <a:pPr marL="0" lvl="1" indent="0" algn="ctr">
              <a:lnSpc>
                <a:spcPct val="200000"/>
              </a:lnSpc>
              <a:spcBef>
                <a:spcPts val="1000"/>
              </a:spcBef>
              <a:buNone/>
            </a:pPr>
            <a:r>
              <a:rPr lang="en-US" sz="3200" b="1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Signum</a:t>
            </a: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Activation Function</a:t>
            </a:r>
            <a:endParaRPr lang="en-IN" sz="3200" b="1" dirty="0" smtClean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2" name="Picture 11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175" y="43543"/>
            <a:ext cx="9966960" cy="640080"/>
          </a:xfrm>
          <a:solidFill>
            <a:srgbClr val="194E91"/>
          </a:solidFill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Sigmoid / Logistic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Function/</a:t>
            </a:r>
            <a:r>
              <a:rPr lang="en-IN" sz="3200" b="1" dirty="0">
                <a:solidFill>
                  <a:schemeClr val="bg1"/>
                </a:solidFill>
                <a:latin typeface="+mn-lt"/>
              </a:rPr>
              <a:t>Soft Step</a:t>
            </a:r>
            <a:endParaRPr lang="en-IN" sz="32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522" y="740223"/>
                <a:ext cx="12060000" cy="603504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Sigmoid </a:t>
                </a:r>
                <a:r>
                  <a:rPr lang="en-US" sz="20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 gives an ‘S’ shaped curve.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it is especially used for models where we have to </a:t>
                </a:r>
                <a:r>
                  <a:rPr lang="en-US" sz="2000" b="1" dirty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predict the probability as an output</a:t>
                </a:r>
                <a:r>
                  <a:rPr lang="en-US" sz="2000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Since </a:t>
                </a:r>
                <a:r>
                  <a:rPr lang="en-US" sz="20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probability of anything exists only between the range of </a:t>
                </a:r>
                <a:r>
                  <a:rPr lang="en-US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 and 1,</a:t>
                </a:r>
                <a:r>
                  <a:rPr lang="en-US" sz="20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 sigmoid is the right choice</a:t>
                </a:r>
                <a:r>
                  <a:rPr lang="en-US" sz="2000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Output </a:t>
                </a:r>
                <a:r>
                  <a:rPr lang="en-US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values bound</a:t>
                </a:r>
                <a:r>
                  <a:rPr lang="en-US" sz="20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 between 0 and 1</a:t>
                </a:r>
                <a:endParaRPr lang="en-IN" sz="20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 smtClean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Threshold </a:t>
                </a:r>
                <a:r>
                  <a:rPr lang="en-US" sz="2000" b="1" dirty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(</a:t>
                </a:r>
                <a:r>
                  <a:rPr lang="en-US" sz="2000" b="1" dirty="0" smtClean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Ɵ)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</a:t>
                </a:r>
                <a:r>
                  <a:rPr lang="en-US" sz="2000" b="1" dirty="0" smtClean="0">
                    <a:solidFill>
                      <a:srgbClr val="FF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Ɵ </a:t>
                </a:r>
                <a:r>
                  <a:rPr lang="en-US" sz="2000" b="1" dirty="0">
                    <a:solidFill>
                      <a:srgbClr val="FF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=</a:t>
                </a:r>
                <a:r>
                  <a:rPr lang="en-US" sz="2000" b="1" dirty="0" smtClean="0">
                    <a:solidFill>
                      <a:srgbClr val="FF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0.5</a:t>
                </a:r>
                <a:endParaRPr lang="en-US" sz="2000" b="1" dirty="0">
                  <a:solidFill>
                    <a:srgbClr val="FF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 smtClean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Activation </a:t>
                </a:r>
                <a:r>
                  <a:rPr lang="en-US" sz="2000" b="1" dirty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function: </a:t>
                </a:r>
                <a:endParaRPr lang="en-US" sz="2000" b="1" dirty="0" smtClean="0">
                  <a:solidFill>
                    <a:srgbClr val="00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l-GR" sz="20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φ</a:t>
                </a:r>
                <a:r>
                  <a:rPr lang="en-IN" sz="20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 is </a:t>
                </a:r>
                <a:r>
                  <a:rPr lang="en-IN" sz="2000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Sigmoid </a:t>
                </a:r>
                <a:r>
                  <a:rPr lang="en-IN" sz="2000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function</a:t>
                </a:r>
                <a:endParaRPr lang="en-US" sz="20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000" b="1" dirty="0" smtClean="0">
                    <a:solidFill>
                      <a:srgbClr val="FF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𝐢𝐠</m:t>
                    </m:r>
                    <m:r>
                      <a:rPr lang="en-US" sz="2400" b="1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𝐦𝐨𝐢𝐝</m:t>
                    </m:r>
                    <m:r>
                      <a:rPr lang="en-US" sz="2400" b="1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400" dirty="0">
                        <a:latin typeface="Calibri" pitchFamily="34" charset="0"/>
                        <a:ea typeface="Calibri" pitchFamily="34" charset="0"/>
                        <a:cs typeface="Calibri" pitchFamily="34" charset="0"/>
                      </a:rPr>
                      <m:t>φ</m:t>
                    </m:r>
                    <m:r>
                      <a:rPr lang="en-IN" sz="2400" b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4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IN" sz="24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b="1" dirty="0" smtClean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         </a:t>
                </a:r>
                <a:r>
                  <a:rPr lang="en-IN" sz="2000" b="1" dirty="0" smtClean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</a:t>
                </a:r>
                <a:r>
                  <a:rPr lang="el-GR" sz="2000" b="1" dirty="0">
                    <a:solidFill>
                      <a:srgbClr val="FF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φ</a:t>
                </a:r>
                <a:r>
                  <a:rPr lang="en-IN" sz="2000" b="1" dirty="0">
                    <a:solidFill>
                      <a:srgbClr val="FF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(I)=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0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e>
                        </m:eqArr>
                      </m:e>
                    </m:d>
                  </m:oMath>
                </a14:m>
                <a:endParaRPr lang="en-IN" sz="2000" b="1" dirty="0" smtClean="0">
                  <a:solidFill>
                    <a:srgbClr val="000099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2" y="740223"/>
                <a:ext cx="12060000" cy="6035040"/>
              </a:xfrm>
              <a:blipFill rotWithShape="1">
                <a:blip r:embed="rId2"/>
                <a:stretch>
                  <a:fillRect l="-251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igmoid-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44" y="3097399"/>
            <a:ext cx="3048000" cy="208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21436" y="5369505"/>
            <a:ext cx="2476107" cy="13388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  <a:cs typeface="Times New Roman" panose="02020603050405020304" pitchFamily="18" charset="0"/>
              </a:rPr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cs typeface="Times New Roman" panose="02020603050405020304" pitchFamily="18" charset="0"/>
              </a:rPr>
              <a:t>Logistic Regression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cs typeface="Times New Roman" panose="02020603050405020304" pitchFamily="18" charset="0"/>
              </a:rPr>
              <a:t>Multilayer NN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188" y="3097399"/>
            <a:ext cx="5312713" cy="208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4" y="33775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457" y="29029"/>
            <a:ext cx="10174515" cy="731520"/>
          </a:xfrm>
          <a:solidFill>
            <a:srgbClr val="194E91"/>
          </a:solidFill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Sigmoid / Logistic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Function</a:t>
            </a:r>
            <a:endParaRPr lang="en-IN" sz="32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522" y="827307"/>
                <a:ext cx="12060000" cy="594360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400" b="1" dirty="0">
                    <a:solidFill>
                      <a:srgbClr val="000066"/>
                    </a:solidFill>
                  </a:rPr>
                  <a:t>Range </a:t>
                </a:r>
                <a:r>
                  <a:rPr lang="en-US" sz="2400" b="1" dirty="0">
                    <a:solidFill>
                      <a:srgbClr val="000066"/>
                    </a:solidFill>
                    <a:sym typeface="Wingdings" panose="05000000000000000000" pitchFamily="2" charset="2"/>
                  </a:rPr>
                  <a:t>( </a:t>
                </a:r>
                <a:r>
                  <a:rPr lang="en-US" sz="2400" b="1" dirty="0" smtClean="0">
                    <a:solidFill>
                      <a:srgbClr val="000066"/>
                    </a:solidFill>
                    <a:sym typeface="Wingdings" panose="05000000000000000000" pitchFamily="2" charset="2"/>
                  </a:rPr>
                  <a:t>0,1 </a:t>
                </a:r>
                <a:r>
                  <a:rPr lang="en-US" sz="2400" b="1" dirty="0">
                    <a:solidFill>
                      <a:srgbClr val="000066"/>
                    </a:solidFill>
                    <a:sym typeface="Wingdings" panose="05000000000000000000" pitchFamily="2" charset="2"/>
                  </a:rPr>
                  <a:t>)</a:t>
                </a:r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b="1" dirty="0" smtClean="0">
                    <a:solidFill>
                      <a:srgbClr val="000066"/>
                    </a:solidFill>
                  </a:rPr>
                  <a:t>Examples</a:t>
                </a:r>
                <a:r>
                  <a:rPr lang="en-IN" sz="2400" b="1" dirty="0">
                    <a:solidFill>
                      <a:srgbClr val="000066"/>
                    </a:solidFill>
                  </a:rPr>
                  <a:t>: </a:t>
                </a:r>
                <a:endParaRPr lang="en-IN" sz="2400" b="1" dirty="0" smtClean="0">
                  <a:solidFill>
                    <a:srgbClr val="000066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l-GR" sz="2400" b="1" dirty="0"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 smtClean="0"/>
                  <a:t>(4</a:t>
                </a:r>
                <a:r>
                  <a:rPr lang="en-IN" sz="2400" b="1" dirty="0"/>
                  <a:t>) </a:t>
                </a:r>
                <a:r>
                  <a:rPr lang="en-IN" sz="2400" b="1" dirty="0" smtClean="0"/>
                  <a:t>= </a:t>
                </a:r>
                <a:r>
                  <a:rPr lang="en-IN" sz="2400" b="1" dirty="0"/>
                  <a:t>0.982, </a:t>
                </a:r>
                <a:r>
                  <a:rPr lang="el-GR" sz="2400" b="1" dirty="0"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 smtClean="0"/>
                  <a:t>(-</a:t>
                </a:r>
                <a:r>
                  <a:rPr lang="en-IN" sz="2400" b="1" dirty="0"/>
                  <a:t>3) = 0.0474</a:t>
                </a:r>
                <a:r>
                  <a:rPr lang="en-IN" sz="2400" b="1" dirty="0" smtClean="0"/>
                  <a:t>, </a:t>
                </a:r>
                <a:r>
                  <a:rPr lang="el-GR" sz="2400" b="1" dirty="0"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 smtClean="0"/>
                  <a:t>(-4) </a:t>
                </a:r>
                <a:r>
                  <a:rPr lang="en-IN" sz="2400" b="1" dirty="0"/>
                  <a:t>= </a:t>
                </a:r>
                <a:r>
                  <a:rPr lang="en-IN" sz="2400" b="1" dirty="0" smtClean="0"/>
                  <a:t>0.01798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l-GR" sz="24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(I)=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4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e>
                        </m:eqArr>
                      </m:e>
                    </m:d>
                  </m:oMath>
                </a14:m>
                <a:endParaRPr lang="en-IN" sz="2400" b="1" dirty="0" smtClean="0">
                  <a:solidFill>
                    <a:srgbClr val="000066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 smtClean="0"/>
                  <a:t>							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 smtClean="0">
                    <a:solidFill>
                      <a:srgbClr val="000066"/>
                    </a:solidFill>
                  </a:rPr>
                  <a:t>Used in: </a:t>
                </a:r>
                <a:r>
                  <a:rPr lang="en-US" sz="2400" b="1" dirty="0" smtClean="0"/>
                  <a:t>Hidden layer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Output layer for classification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2" y="827307"/>
                <a:ext cx="12060000" cy="5943600"/>
              </a:xfrm>
              <a:blipFill rotWithShape="1">
                <a:blip r:embed="rId2"/>
                <a:stretch>
                  <a:fillRect l="-753" b="-1923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70238" y="3218598"/>
                <a:ext cx="3115084" cy="625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𝐢𝐠</m:t>
                    </m:r>
                    <m:r>
                      <a:rPr lang="en-US" sz="2400" b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𝐦𝐨𝐢𝐝</m:t>
                    </m:r>
                    <m:r>
                      <a:rPr lang="en-IN" sz="2400" b="1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400" b="1" dirty="0">
                        <a:solidFill>
                          <a:srgbClr val="FF0066"/>
                        </a:solidFill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sz="2400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4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IN" sz="24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38" y="3218598"/>
                <a:ext cx="3115084" cy="625941"/>
              </a:xfrm>
              <a:prstGeom prst="rect">
                <a:avLst/>
              </a:prstGeom>
              <a:blipFill>
                <a:blip r:embed="rId3"/>
                <a:stretch>
                  <a:fillRect l="-2935" b="-8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" y="33775"/>
            <a:ext cx="1719435" cy="67744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88" y="929149"/>
            <a:ext cx="5652276" cy="541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6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033" y="33775"/>
            <a:ext cx="10332720" cy="731520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>Early Neural Network Architectures</a:t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endParaRPr lang="en-IN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14" y="841823"/>
            <a:ext cx="11988000" cy="5943600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400" b="1" dirty="0" smtClean="0">
                <a:solidFill>
                  <a:srgbClr val="000066"/>
                </a:solidFill>
              </a:rPr>
              <a:t>Rosenblatt’s Perceptron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cs typeface="Times New Roman" panose="02020603050405020304" pitchFamily="18" charset="0"/>
              </a:rPr>
              <a:t>Perceptron</a:t>
            </a:r>
            <a:r>
              <a:rPr lang="en-US" dirty="0">
                <a:cs typeface="Times New Roman" panose="02020603050405020304" pitchFamily="18" charset="0"/>
              </a:rPr>
              <a:t> is the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basic building block </a:t>
            </a:r>
            <a:r>
              <a:rPr lang="en-US" dirty="0">
                <a:cs typeface="Times New Roman" panose="02020603050405020304" pitchFamily="18" charset="0"/>
              </a:rPr>
              <a:t>for any neural network .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cs typeface="Times New Roman" panose="02020603050405020304" pitchFamily="18" charset="0"/>
              </a:rPr>
              <a:t>Perceptron</a:t>
            </a:r>
            <a:r>
              <a:rPr lang="en-US" dirty="0">
                <a:cs typeface="Times New Roman" panose="02020603050405020304" pitchFamily="18" charset="0"/>
              </a:rPr>
              <a:t>  algorithm was invented by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Frank Rosenblatt in the late 1950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cs typeface="Times New Roman" panose="02020603050405020304" pitchFamily="18" charset="0"/>
              </a:rPr>
              <a:t>Perceptron</a:t>
            </a:r>
            <a:r>
              <a:rPr lang="en-US" dirty="0">
                <a:cs typeface="Times New Roman" panose="02020603050405020304" pitchFamily="18" charset="0"/>
              </a:rPr>
              <a:t> is a neural network unit (an artificial neuron) that does certain computations to </a:t>
            </a:r>
            <a:r>
              <a:rPr lang="en-US" b="1" dirty="0">
                <a:cs typeface="Times New Roman" panose="02020603050405020304" pitchFamily="18" charset="0"/>
              </a:rPr>
              <a:t>detect features or business intelligence</a:t>
            </a:r>
            <a:r>
              <a:rPr lang="en-US" dirty="0">
                <a:cs typeface="Times New Roman" panose="02020603050405020304" pitchFamily="18" charset="0"/>
              </a:rPr>
              <a:t> in the input data. 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000066"/>
                </a:solidFill>
              </a:rPr>
              <a:t>Single Layer Perceptron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One input layer of neurons feed forward to one output layer of neurons 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  <p:pic>
        <p:nvPicPr>
          <p:cNvPr id="4" name="Picture 3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33775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02973" y="2"/>
            <a:ext cx="10130971" cy="640080"/>
          </a:xfrm>
          <a:solidFill>
            <a:srgbClr val="194E91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Layer Perceptron </a:t>
            </a:r>
            <a:endParaRPr lang="en-IN" sz="32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3776" y="762698"/>
                <a:ext cx="12096000" cy="6035040"/>
              </a:xfrm>
              <a:ln w="76200">
                <a:solidFill>
                  <a:schemeClr val="tx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Input: 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n-US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66"/>
                            </a:solidFill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,….</m:t>
                        </m:r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66"/>
                            </a:solidFill>
                            <a:cs typeface="Times New Roman" panose="02020603050405020304" pitchFamily="18" charset="0"/>
                          </a:rPr>
                          <m:t>] 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en-US" sz="2000" b="1" dirty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Weights:</a:t>
                </a:r>
                <a:r>
                  <a:rPr lang="en-US" sz="2000" dirty="0">
                    <a:cs typeface="Times New Roman" panose="02020603050405020304" pitchFamily="18" charset="0"/>
                  </a:rPr>
                  <a:t> </a:t>
                </a:r>
                <a:endParaRPr lang="en-US" sz="2000" dirty="0" smtClean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    W=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IN" sz="2000" b="1" i="0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sz="2000" b="1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IN" sz="2000" b="1" i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,….</m:t>
                    </m:r>
                    <m:sSub>
                      <m:sSubPr>
                        <m:ctrlPr>
                          <a:rPr lang="en-IN" sz="20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Weights Sum: </a:t>
                </a: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(Total input)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I=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sz="2000" b="1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1" i="1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0" dirty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IN" sz="2000" b="1" i="0" dirty="0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0" dirty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000" b="1" i="0" dirty="0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0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IN" sz="2000" b="1" i="0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</m:oMath>
                </a14:m>
                <a:r>
                  <a:rPr lang="en-US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. . . +</m:t>
                    </m:r>
                    <m:sSub>
                      <m:sSubPr>
                        <m:ctrlPr>
                          <a:rPr lang="en-IN" sz="2000" b="1" i="1" dirty="0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</m:t>
                        </m:r>
                      </m:sub>
                    </m:sSub>
                    <m:sSub>
                      <m:sSubPr>
                        <m:ctrlPr>
                          <a:rPr lang="en-IN" sz="2000" b="1" i="1" dirty="0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000066"/>
                  </a:solidFill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IN" sz="2000" b="1" dirty="0" smtClean="0">
                    <a:solidFill>
                      <a:srgbClr val="FF0066"/>
                    </a:solidFill>
                  </a:rPr>
                  <a:t> I=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2000" b="1" i="1">
                            <a:solidFill>
                              <a:srgbClr val="FF0066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sup>
                      <m:e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FF00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000" b="1" i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</m:oMath>
                </a14:m>
                <a:endParaRPr lang="en-US" sz="2000" b="1" dirty="0" smtClean="0">
                  <a:solidFill>
                    <a:srgbClr val="000066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Bias</a:t>
                </a: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sz="2000" b="1" dirty="0" smtClean="0">
                  <a:solidFill>
                    <a:srgbClr val="FF0066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2000" b="1" i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IN" sz="2000" b="1" i="1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=1</a:t>
                </a:r>
                <a:r>
                  <a:rPr lang="en-US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Activation function</a:t>
                </a: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: 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         </a:t>
                </a:r>
                <a:r>
                  <a:rPr lang="el-GR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b="1" dirty="0">
                  <a:solidFill>
                    <a:srgbClr val="000066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b="1" dirty="0">
                  <a:solidFill>
                    <a:srgbClr val="FF0066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76" y="762698"/>
                <a:ext cx="12096000" cy="6035040"/>
              </a:xfrm>
              <a:blipFill rotWithShape="1">
                <a:blip r:embed="rId2"/>
                <a:stretch>
                  <a:fillRect l="-200" b="-17647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41" y="1056736"/>
            <a:ext cx="5760720" cy="39218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" y="33775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065" y="1"/>
            <a:ext cx="10495935" cy="640080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</a:t>
            </a:r>
            <a:r>
              <a:rPr lang="en-US" sz="32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Layer Perceptron </a:t>
            </a: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00" y="678421"/>
            <a:ext cx="11988000" cy="6126480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/>
              <a:t>Consider the following dataset given in a table that includes the information on a </a:t>
            </a:r>
            <a:r>
              <a:rPr lang="en-IN" sz="2200" b="1" dirty="0"/>
              <a:t>tasting score for a certain processed cheese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b="1" dirty="0" smtClean="0">
                <a:solidFill>
                  <a:srgbClr val="000066"/>
                </a:solidFill>
              </a:rPr>
              <a:t>Two </a:t>
            </a:r>
            <a:r>
              <a:rPr lang="en-IN" sz="2200" b="1" dirty="0">
                <a:solidFill>
                  <a:srgbClr val="000066"/>
                </a:solidFill>
              </a:rPr>
              <a:t>predictors </a:t>
            </a:r>
            <a:r>
              <a:rPr lang="en-IN" sz="2200" dirty="0"/>
              <a:t>are score for </a:t>
            </a:r>
            <a:r>
              <a:rPr lang="en-IN" sz="2200" b="1" dirty="0">
                <a:solidFill>
                  <a:srgbClr val="000066"/>
                </a:solidFill>
              </a:rPr>
              <a:t>fat </a:t>
            </a:r>
            <a:r>
              <a:rPr lang="en-IN" sz="2200" b="1" dirty="0" smtClean="0">
                <a:solidFill>
                  <a:srgbClr val="000066"/>
                </a:solidFill>
              </a:rPr>
              <a:t>&amp; </a:t>
            </a:r>
            <a:r>
              <a:rPr lang="en-IN" sz="2200" b="1" dirty="0">
                <a:solidFill>
                  <a:srgbClr val="000066"/>
                </a:solidFill>
              </a:rPr>
              <a:t>salt </a:t>
            </a:r>
            <a:r>
              <a:rPr lang="en-IN" sz="2200" dirty="0"/>
              <a:t>indicating the relative presence of fat and salt in the particular cheese sample. </a:t>
            </a:r>
            <a:endParaRPr lang="en-IN" sz="2200" dirty="0" smtClean="0"/>
          </a:p>
          <a:p>
            <a:pPr algn="just">
              <a:lnSpc>
                <a:spcPct val="150000"/>
              </a:lnSpc>
            </a:pPr>
            <a:r>
              <a:rPr lang="en-IN" sz="2200" b="1" dirty="0" smtClean="0">
                <a:solidFill>
                  <a:srgbClr val="FF0066"/>
                </a:solidFill>
              </a:rPr>
              <a:t>Output </a:t>
            </a:r>
            <a:r>
              <a:rPr lang="en-IN" sz="2200" b="1" dirty="0">
                <a:solidFill>
                  <a:srgbClr val="FF0066"/>
                </a:solidFill>
              </a:rPr>
              <a:t>variable </a:t>
            </a:r>
            <a:r>
              <a:rPr lang="en-IN" sz="2200" dirty="0"/>
              <a:t>is the cheese sample’s consumer </a:t>
            </a:r>
            <a:r>
              <a:rPr lang="en-IN" sz="2200" b="1" dirty="0">
                <a:solidFill>
                  <a:srgbClr val="FF0066"/>
                </a:solidFill>
              </a:rPr>
              <a:t>taste acceptance</a:t>
            </a:r>
            <a:r>
              <a:rPr lang="en-IN" sz="2200" dirty="0"/>
              <a:t>, where </a:t>
            </a:r>
            <a:r>
              <a:rPr lang="en-IN" sz="2200" dirty="0" smtClean="0">
                <a:solidFill>
                  <a:srgbClr val="000066"/>
                </a:solidFill>
              </a:rPr>
              <a:t>“</a:t>
            </a:r>
            <a:r>
              <a:rPr lang="en-IN" sz="2200" b="1" dirty="0" smtClean="0"/>
              <a:t>1” </a:t>
            </a:r>
            <a:r>
              <a:rPr lang="en-IN" sz="2200" dirty="0"/>
              <a:t>indicates that a taste test panel </a:t>
            </a:r>
            <a:r>
              <a:rPr lang="en-IN" sz="2200" b="1" dirty="0"/>
              <a:t>likes the cheese </a:t>
            </a:r>
            <a:r>
              <a:rPr lang="en-IN" sz="2200" dirty="0"/>
              <a:t>and </a:t>
            </a:r>
            <a:r>
              <a:rPr lang="en-IN" sz="2200" b="1" dirty="0"/>
              <a:t>“0”</a:t>
            </a:r>
            <a:r>
              <a:rPr lang="en-IN" sz="2200" dirty="0"/>
              <a:t> that it </a:t>
            </a:r>
            <a:r>
              <a:rPr lang="en-IN" sz="2200" b="1" dirty="0"/>
              <a:t>does not like it</a:t>
            </a:r>
            <a:r>
              <a:rPr lang="en-IN" sz="2200" b="1" dirty="0" smtClean="0"/>
              <a:t>.</a:t>
            </a:r>
          </a:p>
          <a:p>
            <a:pPr algn="just"/>
            <a:endParaRPr lang="en-I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532327"/>
                  </p:ext>
                </p:extLst>
              </p:nvPr>
            </p:nvGraphicFramePr>
            <p:xfrm>
              <a:off x="3510115" y="3967316"/>
              <a:ext cx="5427406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36809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1777311">
                      <a:extLst>
                        <a:ext uri="{9D8B030D-6E8A-4147-A177-3AD203B41FA5}">
                          <a16:colId xmlns:a16="http://schemas.microsoft.com/office/drawing/2014/main" xmlns="" val="2443926476"/>
                        </a:ext>
                      </a:extLst>
                    </a:gridCol>
                    <a:gridCol w="1913286">
                      <a:extLst>
                        <a:ext uri="{9D8B030D-6E8A-4147-A177-3AD203B41FA5}">
                          <a16:colId xmlns:a16="http://schemas.microsoft.com/office/drawing/2014/main" xmlns="" val="2770491878"/>
                        </a:ext>
                      </a:extLst>
                    </a:gridCol>
                  </a:tblGrid>
                  <a:tr h="8461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0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0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451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0.4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0.5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  <a:tr h="451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0.8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610966199"/>
                      </a:ext>
                    </a:extLst>
                  </a:tr>
                  <a:tr h="451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0.2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0.9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992254899"/>
                      </a:ext>
                    </a:extLst>
                  </a:tr>
                  <a:tr h="451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0.1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050810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532327"/>
                  </p:ext>
                </p:extLst>
              </p:nvPr>
            </p:nvGraphicFramePr>
            <p:xfrm>
              <a:off x="3510115" y="3967316"/>
              <a:ext cx="5427406" cy="266352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3680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74662765"/>
                        </a:ext>
                      </a:extLst>
                    </a:gridCol>
                    <a:gridCol w="177731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43926476"/>
                        </a:ext>
                      </a:extLst>
                    </a:gridCol>
                    <a:gridCol w="191328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70491878"/>
                        </a:ext>
                      </a:extLst>
                    </a:gridCol>
                  </a:tblGrid>
                  <a:tr h="857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51" t="-709" r="-212632" b="-222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98282" t="-709" r="-108247" b="-222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422079894"/>
                      </a:ext>
                    </a:extLst>
                  </a:tr>
                  <a:tr h="451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0.4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0.5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05421040"/>
                      </a:ext>
                    </a:extLst>
                  </a:tr>
                  <a:tr h="451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0.8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10966199"/>
                      </a:ext>
                    </a:extLst>
                  </a:tr>
                  <a:tr h="451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0.2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0.9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92254899"/>
                      </a:ext>
                    </a:extLst>
                  </a:tr>
                  <a:tr h="4513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0.1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5081010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4" y="33776"/>
            <a:ext cx="1430828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530" y="44244"/>
            <a:ext cx="10127226" cy="525043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Layer Perceptron </a:t>
            </a: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504" y="663673"/>
                <a:ext cx="12070080" cy="6126480"/>
              </a:xfrm>
              <a:ln w="76200">
                <a:solidFill>
                  <a:schemeClr val="tx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sz="2200" b="1" dirty="0">
                    <a:solidFill>
                      <a:srgbClr val="000066"/>
                    </a:solidFill>
                  </a:rPr>
                  <a:t>Initial Random weight weights: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200" b="1" dirty="0"/>
                  <a:t>   </a:t>
                </a:r>
                <a:r>
                  <a:rPr lang="en-IN" sz="22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IN" sz="2200" b="1" dirty="0"/>
                  <a:t> </a:t>
                </a:r>
                <a:r>
                  <a:rPr lang="en-IN" sz="2200" b="1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IN" sz="2200" b="1" dirty="0"/>
                  <a:t>  </a:t>
                </a:r>
                <a:r>
                  <a:rPr lang="en-IN" sz="2200" b="1" dirty="0" smtClean="0"/>
                  <a:t> </a:t>
                </a:r>
                <a:r>
                  <a:rPr lang="en-IN" sz="2200" b="1" dirty="0"/>
                  <a:t>α (learning rate)=0.5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1" dirty="0">
                    <a:solidFill>
                      <a:srgbClr val="000066"/>
                    </a:solidFill>
                  </a:rPr>
                  <a:t>Activation function </a:t>
                </a:r>
                <a:r>
                  <a:rPr lang="en-US" sz="2200" b="1" dirty="0" smtClean="0">
                    <a:solidFill>
                      <a:srgbClr val="000066"/>
                    </a:solidFill>
                  </a:rPr>
                  <a:t>(Step </a:t>
                </a:r>
                <a:r>
                  <a:rPr lang="en-US" sz="2200" b="1" dirty="0">
                    <a:solidFill>
                      <a:srgbClr val="000066"/>
                    </a:solidFill>
                  </a:rPr>
                  <a:t>function):</a:t>
                </a:r>
                <a:endParaRPr lang="en-IN" sz="2200" b="1" dirty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l-GR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4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200" dirty="0"/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IN" sz="2200" dirty="0"/>
                  <a:t>Write the step by step procedure to train the neural network.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IN" sz="2200" dirty="0"/>
                  <a:t>Write the final updated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sz="2200" b="1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IN" sz="22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200" b="1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IN" sz="2200" b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200" b="1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IN" sz="2200" b="1" dirty="0"/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IN" sz="2200" dirty="0"/>
                  <a:t>What is the </a:t>
                </a:r>
                <a:r>
                  <a:rPr lang="en-IN" sz="2200" b="1" dirty="0">
                    <a:solidFill>
                      <a:srgbClr val="000066"/>
                    </a:solidFill>
                  </a:rPr>
                  <a:t>maximum epoch </a:t>
                </a:r>
                <a:r>
                  <a:rPr lang="en-IN" sz="2200" dirty="0"/>
                  <a:t>required to build a trained neural network</a:t>
                </a:r>
                <a:r>
                  <a:rPr lang="en-IN" sz="2200" dirty="0" smtClean="0"/>
                  <a:t>?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 smtClean="0"/>
                  <a:t>Build the weight updated </a:t>
                </a:r>
                <a:r>
                  <a:rPr lang="en-US" sz="2200" b="1" dirty="0" smtClean="0"/>
                  <a:t>single layer perceptron model</a:t>
                </a:r>
                <a:endParaRPr lang="en-IN" sz="2200" b="1" dirty="0"/>
              </a:p>
              <a:p>
                <a:pPr algn="just"/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04" y="663673"/>
                <a:ext cx="12070080" cy="6126480"/>
              </a:xfrm>
              <a:blipFill rotWithShape="1">
                <a:blip r:embed="rId2"/>
                <a:stretch>
                  <a:fillRect l="-502" b="-3929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470271"/>
                  </p:ext>
                </p:extLst>
              </p:nvPr>
            </p:nvGraphicFramePr>
            <p:xfrm>
              <a:off x="7388942" y="769809"/>
              <a:ext cx="4597819" cy="268267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71335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1505646">
                      <a:extLst>
                        <a:ext uri="{9D8B030D-6E8A-4147-A177-3AD203B41FA5}">
                          <a16:colId xmlns:a16="http://schemas.microsoft.com/office/drawing/2014/main" xmlns="" val="2443926476"/>
                        </a:ext>
                      </a:extLst>
                    </a:gridCol>
                    <a:gridCol w="1620838">
                      <a:extLst>
                        <a:ext uri="{9D8B030D-6E8A-4147-A177-3AD203B41FA5}">
                          <a16:colId xmlns:a16="http://schemas.microsoft.com/office/drawing/2014/main" xmlns="" val="2770491878"/>
                        </a:ext>
                      </a:extLst>
                    </a:gridCol>
                  </a:tblGrid>
                  <a:tr h="3805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16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16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6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0.4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0.5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0.8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61096619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0.2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0.9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99225489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0.1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050810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470271"/>
                  </p:ext>
                </p:extLst>
              </p:nvPr>
            </p:nvGraphicFramePr>
            <p:xfrm>
              <a:off x="7388942" y="769809"/>
              <a:ext cx="4597819" cy="268267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7133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74662765"/>
                        </a:ext>
                      </a:extLst>
                    </a:gridCol>
                    <a:gridCol w="150564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43926476"/>
                        </a:ext>
                      </a:extLst>
                    </a:gridCol>
                    <a:gridCol w="162083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70491878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r="-213278" b="-2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7571" r="-108097" b="-2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6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422079894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0.4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0.5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05421040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0.8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1096619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0.2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0.9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9225489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0.1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5081010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54" y="33776"/>
            <a:ext cx="1430828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795" y="35425"/>
            <a:ext cx="10264878" cy="548640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Layer Perceptron </a:t>
            </a: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244" y="663671"/>
                <a:ext cx="6084000" cy="612648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 smtClean="0">
                    <a:solidFill>
                      <a:srgbClr val="000066"/>
                    </a:solidFill>
                  </a:rPr>
                  <a:t>Case 1: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sz="2100" b="1" dirty="0"/>
                  <a:t>	</a:t>
                </a:r>
                <a14:m>
                  <m:oMath xmlns:m="http://schemas.openxmlformats.org/officeDocument/2006/math">
                    <m:r>
                      <a:rPr lang="en-IN" sz="2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00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100" b="1" i="0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US" sz="2100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 smtClean="0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100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 smtClean="0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100" b="1" i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𝟕𝟖</m:t>
                      </m:r>
                    </m:oMath>
                  </m:oMathPara>
                </a14:m>
                <a:endParaRPr lang="en-IN" sz="2100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>
                    <a:solidFill>
                      <a:srgbClr val="000066"/>
                    </a:solidFill>
                  </a:rPr>
                  <a:t>Apply Activation function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IN" sz="21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l-GR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(I</a:t>
                </a:r>
                <a:r>
                  <a:rPr lang="en-IN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1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100" b="1" i="0" dirty="0" smtClean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l-GR" sz="2100" b="1" dirty="0" smtClean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IN" sz="2100" b="1" dirty="0" smtClean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100" b="1" dirty="0" smtClean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2100" b="1" dirty="0" smtClean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1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100" dirty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Then , </a:t>
                </a:r>
                <a:r>
                  <a:rPr lang="en-IN" sz="2100" dirty="0" smtClean="0"/>
                  <a:t>check   </a:t>
                </a:r>
                <a:r>
                  <a:rPr lang="el-GR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(I)</a:t>
                </a:r>
                <a:r>
                  <a:rPr lang="en-IN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==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100" b="1" dirty="0">
                    <a:solidFill>
                      <a:srgbClr val="FF0066"/>
                    </a:solidFill>
                  </a:rPr>
                  <a:t>    </a:t>
                </a:r>
                <a:endParaRPr lang="en-IN" sz="21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 smtClean="0"/>
                  <a:t>If </a:t>
                </a:r>
                <a:r>
                  <a:rPr lang="en-IN" sz="2100" dirty="0"/>
                  <a:t>it is </a:t>
                </a:r>
                <a:r>
                  <a:rPr lang="en-IN" sz="2100" b="1" dirty="0" smtClean="0"/>
                  <a:t>true</a:t>
                </a:r>
                <a:r>
                  <a:rPr lang="en-IN" sz="2100" dirty="0" smtClean="0"/>
                  <a:t>, </a:t>
                </a:r>
                <a:r>
                  <a:rPr lang="en-IN" sz="2100" b="1" dirty="0"/>
                  <a:t>no need to update the </a:t>
                </a:r>
                <a:r>
                  <a:rPr lang="en-IN" sz="2100" b="1" dirty="0" smtClean="0"/>
                  <a:t>weight                                            </a:t>
                </a:r>
                <a:r>
                  <a:rPr lang="en-IN" sz="2100" dirty="0"/>
                  <a:t>Else update the </a:t>
                </a:r>
                <a:r>
                  <a:rPr lang="en-IN" sz="2100" dirty="0" smtClean="0"/>
                  <a:t>weight. Hence</a:t>
                </a:r>
                <a:r>
                  <a:rPr lang="en-IN" sz="2100" dirty="0"/>
                  <a:t>, </a:t>
                </a:r>
                <a:r>
                  <a:rPr lang="en-IN" sz="2100" b="1" dirty="0"/>
                  <a:t>in Case 1</a:t>
                </a:r>
                <a:r>
                  <a:rPr lang="en-IN" sz="2100" dirty="0"/>
                  <a:t>, </a:t>
                </a:r>
                <a:r>
                  <a:rPr lang="en-IN" sz="2100" b="1" dirty="0">
                    <a:solidFill>
                      <a:srgbClr val="FF0066"/>
                    </a:solidFill>
                  </a:rPr>
                  <a:t>no need to update the weight</a:t>
                </a:r>
              </a:p>
              <a:p>
                <a:pPr>
                  <a:lnSpc>
                    <a:spcPct val="100000"/>
                  </a:lnSpc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244" y="663671"/>
                <a:ext cx="6084000" cy="6126480"/>
              </a:xfrm>
              <a:blipFill rotWithShape="1">
                <a:blip r:embed="rId2"/>
                <a:stretch>
                  <a:fillRect l="-495" r="-39960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8904" y="648923"/>
                <a:ext cx="5943600" cy="612648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100" b="1" dirty="0" smtClean="0">
                    <a:solidFill>
                      <a:srgbClr val="000066"/>
                    </a:solidFill>
                  </a:rPr>
                  <a:t>Case 2</a:t>
                </a:r>
                <a:r>
                  <a:rPr lang="en-IN" sz="2100" dirty="0" smtClean="0">
                    <a:solidFill>
                      <a:srgbClr val="000066"/>
                    </a:solidFill>
                  </a:rPr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100" b="1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IN" sz="2100" b="1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100" b="1" dirty="0">
                  <a:solidFill>
                    <a:srgbClr val="FF0066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IN" sz="2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IN" sz="2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n-IN" sz="21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</m:oMath>
                  </m:oMathPara>
                </a14:m>
                <a:endParaRPr lang="en-IN" sz="21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0066"/>
                    </a:solidFill>
                  </a:rPr>
                  <a:t>Apply Activation function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l-GR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1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l-GR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1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100" dirty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Then , </a:t>
                </a:r>
                <a:r>
                  <a:rPr lang="en-IN" sz="2100" dirty="0" smtClean="0"/>
                  <a:t>check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(I)==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100" b="1" dirty="0">
                    <a:solidFill>
                      <a:srgbClr val="FF0066"/>
                    </a:solidFill>
                  </a:rPr>
                  <a:t> </a:t>
                </a:r>
                <a:endParaRPr lang="en-IN" sz="2100" b="1" dirty="0" smtClean="0">
                  <a:solidFill>
                    <a:srgbClr val="FF0066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000" dirty="0" smtClean="0"/>
                  <a:t>If </a:t>
                </a:r>
                <a:r>
                  <a:rPr lang="en-IN" sz="2000" dirty="0"/>
                  <a:t>it is </a:t>
                </a:r>
                <a:r>
                  <a:rPr lang="en-IN" sz="2000" b="1" dirty="0"/>
                  <a:t>true</a:t>
                </a:r>
                <a:r>
                  <a:rPr lang="en-IN" sz="2000" dirty="0"/>
                  <a:t> , </a:t>
                </a:r>
                <a:r>
                  <a:rPr lang="en-IN" sz="2000" b="1" dirty="0"/>
                  <a:t>no need to </a:t>
                </a:r>
                <a:r>
                  <a:rPr lang="en-IN" sz="2000" b="1" dirty="0" smtClean="0"/>
                  <a:t>update </a:t>
                </a:r>
                <a:r>
                  <a:rPr lang="en-IN" sz="2000" b="1" dirty="0"/>
                  <a:t>the weight </a:t>
                </a:r>
                <a:r>
                  <a:rPr lang="en-IN" sz="2000" dirty="0" smtClean="0"/>
                  <a:t>Else </a:t>
                </a:r>
                <a:r>
                  <a:rPr lang="en-IN" sz="2000" dirty="0"/>
                  <a:t>update the </a:t>
                </a:r>
                <a:r>
                  <a:rPr lang="en-IN" sz="2000" dirty="0" smtClean="0"/>
                  <a:t>weight.  Hence</a:t>
                </a:r>
                <a:r>
                  <a:rPr lang="en-IN" sz="2000" dirty="0"/>
                  <a:t>, </a:t>
                </a:r>
                <a:r>
                  <a:rPr lang="en-IN" sz="2000" b="1" dirty="0"/>
                  <a:t>in Case 2</a:t>
                </a:r>
                <a:r>
                  <a:rPr lang="en-IN" sz="2000" dirty="0"/>
                  <a:t>, </a:t>
                </a:r>
                <a:r>
                  <a:rPr lang="en-IN" sz="2000" b="1" dirty="0">
                    <a:solidFill>
                      <a:srgbClr val="FF0066"/>
                    </a:solidFill>
                  </a:rPr>
                  <a:t>no need to update the </a:t>
                </a:r>
                <a:r>
                  <a:rPr lang="en-IN" sz="2000" b="1" dirty="0" smtClean="0">
                    <a:solidFill>
                      <a:srgbClr val="FF0066"/>
                    </a:solidFill>
                  </a:rPr>
                  <a:t>weight.</a:t>
                </a:r>
                <a:endParaRPr lang="en-IN" sz="2000" b="1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8904" y="648923"/>
                <a:ext cx="5943600" cy="6126480"/>
              </a:xfrm>
              <a:blipFill rotWithShape="1">
                <a:blip r:embed="rId3"/>
                <a:stretch>
                  <a:fillRect l="-506" t="-491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21894"/>
                  </p:ext>
                </p:extLst>
              </p:nvPr>
            </p:nvGraphicFramePr>
            <p:xfrm>
              <a:off x="2241755" y="6124184"/>
              <a:ext cx="3800167" cy="57399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16081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1244439">
                      <a:extLst>
                        <a:ext uri="{9D8B030D-6E8A-4147-A177-3AD203B41FA5}">
                          <a16:colId xmlns:a16="http://schemas.microsoft.com/office/drawing/2014/main" xmlns="" val="2443926476"/>
                        </a:ext>
                      </a:extLst>
                    </a:gridCol>
                    <a:gridCol w="1339647">
                      <a:extLst>
                        <a:ext uri="{9D8B030D-6E8A-4147-A177-3AD203B41FA5}">
                          <a16:colId xmlns:a16="http://schemas.microsoft.com/office/drawing/2014/main" xmlns="" val="2770491878"/>
                        </a:ext>
                      </a:extLst>
                    </a:gridCol>
                  </a:tblGrid>
                  <a:tr h="2996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12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2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12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2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2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2283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effectLst/>
                            </a:rPr>
                            <a:t>0.4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effectLst/>
                            </a:rPr>
                            <a:t>0.5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effectLst/>
                            </a:rPr>
                            <a:t>1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21894"/>
                  </p:ext>
                </p:extLst>
              </p:nvPr>
            </p:nvGraphicFramePr>
            <p:xfrm>
              <a:off x="2241755" y="6124184"/>
              <a:ext cx="3800167" cy="57399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1608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4662765"/>
                        </a:ext>
                      </a:extLst>
                    </a:gridCol>
                    <a:gridCol w="12444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43926476"/>
                        </a:ext>
                      </a:extLst>
                    </a:gridCol>
                    <a:gridCol w="133964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70491878"/>
                        </a:ext>
                      </a:extLst>
                    </a:gridCol>
                  </a:tblGrid>
                  <a:tr h="299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503" t="-2041" r="-213568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98039" t="-2041" r="-108333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2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220798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effectLst/>
                            </a:rPr>
                            <a:t>0.4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effectLst/>
                            </a:rPr>
                            <a:t>0.5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effectLst/>
                            </a:rPr>
                            <a:t>1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05421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3176" y="2222254"/>
                <a:ext cx="1116000" cy="3742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76" y="2222254"/>
                <a:ext cx="1116000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The Heaviside Func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21" y="2861995"/>
            <a:ext cx="1530510" cy="1044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09999" y="3947913"/>
            <a:ext cx="22319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0066"/>
                </a:solidFill>
                <a:cs typeface="Times New Roman" panose="02020603050405020304" pitchFamily="18" charset="0"/>
              </a:rPr>
              <a:t>Threshold (Ɵ</a:t>
            </a:r>
            <a:r>
              <a:rPr lang="en-US" b="1" dirty="0" smtClean="0">
                <a:solidFill>
                  <a:srgbClr val="000066"/>
                </a:solidFill>
                <a:cs typeface="Times New Roman" panose="02020603050405020304" pitchFamily="18" charset="0"/>
              </a:rPr>
              <a:t>)=</a:t>
            </a:r>
            <a:r>
              <a:rPr lang="en-US" b="1" dirty="0" smtClean="0">
                <a:solidFill>
                  <a:srgbClr val="FF0066"/>
                </a:solidFill>
                <a:cs typeface="Times New Roman" panose="02020603050405020304" pitchFamily="18" charset="0"/>
              </a:rPr>
              <a:t>0</a:t>
            </a:r>
            <a:endParaRPr lang="en-US" b="1" dirty="0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63927" y="2123938"/>
                <a:ext cx="1116000" cy="3742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927" y="2123938"/>
                <a:ext cx="1116000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The Heaviside Func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672" y="2763679"/>
            <a:ext cx="1530510" cy="1044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920750" y="3849597"/>
            <a:ext cx="22319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0066"/>
                </a:solidFill>
                <a:cs typeface="Times New Roman" panose="02020603050405020304" pitchFamily="18" charset="0"/>
              </a:rPr>
              <a:t>Threshold (Ɵ</a:t>
            </a:r>
            <a:r>
              <a:rPr lang="en-US" b="1" dirty="0" smtClean="0">
                <a:solidFill>
                  <a:srgbClr val="000066"/>
                </a:solidFill>
                <a:cs typeface="Times New Roman" panose="02020603050405020304" pitchFamily="18" charset="0"/>
              </a:rPr>
              <a:t>)=</a:t>
            </a:r>
            <a:r>
              <a:rPr lang="en-US" b="1" dirty="0" smtClean="0">
                <a:solidFill>
                  <a:srgbClr val="FF0066"/>
                </a:solidFill>
                <a:cs typeface="Times New Roman" panose="02020603050405020304" pitchFamily="18" charset="0"/>
              </a:rPr>
              <a:t>0</a:t>
            </a:r>
            <a:endParaRPr lang="en-US" b="1" dirty="0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8329199"/>
                  </p:ext>
                </p:extLst>
              </p:nvPr>
            </p:nvGraphicFramePr>
            <p:xfrm>
              <a:off x="8263843" y="6169204"/>
              <a:ext cx="3800167" cy="5486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16081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1244439">
                      <a:extLst>
                        <a:ext uri="{9D8B030D-6E8A-4147-A177-3AD203B41FA5}">
                          <a16:colId xmlns:a16="http://schemas.microsoft.com/office/drawing/2014/main" xmlns="" val="2443926476"/>
                        </a:ext>
                      </a:extLst>
                    </a:gridCol>
                    <a:gridCol w="1339647">
                      <a:extLst>
                        <a:ext uri="{9D8B030D-6E8A-4147-A177-3AD203B41FA5}">
                          <a16:colId xmlns:a16="http://schemas.microsoft.com/office/drawing/2014/main" xmlns="" val="2770491878"/>
                        </a:ext>
                      </a:extLst>
                    </a:gridCol>
                  </a:tblGrid>
                  <a:tr h="1513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12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2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2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12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2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2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1540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 smtClean="0">
                              <a:effectLst/>
                            </a:rPr>
                            <a:t>0.3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 smtClean="0">
                              <a:effectLst/>
                            </a:rPr>
                            <a:t>0.8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effectLst/>
                            </a:rPr>
                            <a:t>1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8329199"/>
                  </p:ext>
                </p:extLst>
              </p:nvPr>
            </p:nvGraphicFramePr>
            <p:xfrm>
              <a:off x="8263843" y="6169204"/>
              <a:ext cx="3800167" cy="48526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1608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4662765"/>
                        </a:ext>
                      </a:extLst>
                    </a:gridCol>
                    <a:gridCol w="12444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43926476"/>
                        </a:ext>
                      </a:extLst>
                    </a:gridCol>
                    <a:gridCol w="133964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70491878"/>
                        </a:ext>
                      </a:extLst>
                    </a:gridCol>
                  </a:tblGrid>
                  <a:tr h="24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503" r="-213568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98039" r="-108333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2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22079894"/>
                      </a:ext>
                    </a:extLst>
                  </a:tr>
                  <a:tr h="2447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 smtClean="0">
                              <a:effectLst/>
                            </a:rPr>
                            <a:t>0.3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 smtClean="0">
                              <a:effectLst/>
                            </a:rPr>
                            <a:t>0.8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200" b="1" dirty="0">
                              <a:effectLst/>
                            </a:rPr>
                            <a:t>1</a:t>
                          </a:r>
                          <a:endParaRPr lang="en-IN" sz="12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054210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Picture 16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754" y="33776"/>
            <a:ext cx="1430828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664" y="35639"/>
            <a:ext cx="9966960" cy="548640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Layer Perceptron </a:t>
            </a: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244" y="667973"/>
                <a:ext cx="6115668" cy="612648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100" b="1" dirty="0" smtClean="0">
                    <a:solidFill>
                      <a:srgbClr val="000066"/>
                    </a:solidFill>
                  </a:rPr>
                  <a:t>Case 3</a:t>
                </a:r>
                <a:r>
                  <a:rPr lang="en-IN" sz="2100" b="1" dirty="0" smtClean="0">
                    <a:solidFill>
                      <a:schemeClr val="tx1"/>
                    </a:solidFill>
                  </a:rPr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IN" sz="2100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IN" sz="2100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sz="21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IN" sz="2100" b="1" i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100" b="1" i="1" dirty="0" smtClean="0">
                  <a:solidFill>
                    <a:srgbClr val="FF0066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IN" sz="2100" b="1" dirty="0" smtClean="0"/>
              </a:p>
              <a:p>
                <a:pPr marL="0" indent="0">
                  <a:buNone/>
                </a:pPr>
                <a:r>
                  <a:rPr lang="en-IN" sz="2100" b="1" dirty="0"/>
                  <a:t> </a:t>
                </a:r>
                <a:r>
                  <a:rPr lang="en-IN" sz="210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IN" sz="21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𝟕𝟖</m:t>
                    </m:r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 smtClean="0">
                    <a:solidFill>
                      <a:srgbClr val="000066"/>
                    </a:solidFill>
                  </a:rPr>
                  <a:t>Apply Activation function </a:t>
                </a:r>
                <a:endParaRPr lang="en-US" sz="2100" b="1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1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l-GR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1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100" dirty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dirty="0"/>
                  <a:t>Then , check </a:t>
                </a:r>
                <a:r>
                  <a:rPr lang="el-GR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(I)== 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100" b="1" dirty="0">
                    <a:solidFill>
                      <a:srgbClr val="FF0066"/>
                    </a:solidFill>
                  </a:rPr>
                  <a:t>    </a:t>
                </a:r>
                <a:endParaRPr lang="en-IN" sz="21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 smtClean="0"/>
                  <a:t>If </a:t>
                </a:r>
                <a:r>
                  <a:rPr lang="en-IN" sz="2100" dirty="0"/>
                  <a:t>it is </a:t>
                </a:r>
                <a:r>
                  <a:rPr lang="en-IN" sz="2100" b="1" dirty="0" smtClean="0"/>
                  <a:t>true</a:t>
                </a:r>
                <a:r>
                  <a:rPr lang="en-IN" sz="2100" dirty="0" smtClean="0"/>
                  <a:t>, </a:t>
                </a:r>
                <a:r>
                  <a:rPr lang="en-IN" sz="2100" b="1" dirty="0"/>
                  <a:t>no need to update the </a:t>
                </a:r>
                <a:r>
                  <a:rPr lang="en-IN" sz="2100" b="1" dirty="0" smtClean="0"/>
                  <a:t>weight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 smtClean="0"/>
                  <a:t>Else </a:t>
                </a:r>
                <a:r>
                  <a:rPr lang="en-IN" sz="2100" dirty="0"/>
                  <a:t>update the </a:t>
                </a:r>
                <a:r>
                  <a:rPr lang="en-IN" sz="2100" dirty="0" smtClean="0"/>
                  <a:t>weight.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 smtClean="0"/>
                  <a:t>Hence</a:t>
                </a:r>
                <a:r>
                  <a:rPr lang="en-IN" sz="2100" dirty="0"/>
                  <a:t>, </a:t>
                </a:r>
                <a:r>
                  <a:rPr lang="en-IN" sz="2100" b="1" dirty="0"/>
                  <a:t>in Case </a:t>
                </a:r>
                <a:r>
                  <a:rPr lang="en-IN" sz="2100" b="1" dirty="0" smtClean="0"/>
                  <a:t>3</a:t>
                </a:r>
                <a:r>
                  <a:rPr lang="en-IN" sz="2100" dirty="0" smtClean="0"/>
                  <a:t>, </a:t>
                </a:r>
                <a:r>
                  <a:rPr lang="en-IN" sz="2100" b="1" dirty="0">
                    <a:solidFill>
                      <a:srgbClr val="FF0066"/>
                    </a:solidFill>
                  </a:rPr>
                  <a:t>no need to update the weight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244" y="667973"/>
                <a:ext cx="6115668" cy="6126480"/>
              </a:xfrm>
              <a:blipFill rotWithShape="1">
                <a:blip r:embed="rId2"/>
                <a:stretch>
                  <a:fillRect l="-492" t="-491" r="-1772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9912" y="648923"/>
                <a:ext cx="6032088" cy="612648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 smtClean="0">
                    <a:solidFill>
                      <a:srgbClr val="000066"/>
                    </a:solidFill>
                  </a:rPr>
                  <a:t>Case 4: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21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2100" b="1" dirty="0"/>
                  <a:t>	</a:t>
                </a:r>
                <a14:m>
                  <m:oMath xmlns:m="http://schemas.openxmlformats.org/officeDocument/2006/math">
                    <m:r>
                      <a:rPr lang="en-IN" sz="2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IN" sz="2100" b="1" i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100" b="1" i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100" b="1" i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100" b="1" i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 i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IN" sz="21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IN" sz="21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>
                    <a:solidFill>
                      <a:srgbClr val="000066"/>
                    </a:solidFill>
                  </a:rPr>
                  <a:t>Apply Activation function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1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l-GR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1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100" dirty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dirty="0" smtClean="0"/>
                  <a:t>Then </a:t>
                </a:r>
                <a:r>
                  <a:rPr lang="en-IN" sz="2100" dirty="0"/>
                  <a:t>, check </a:t>
                </a:r>
                <a:r>
                  <a:rPr lang="en-IN" sz="2100" dirty="0" smtClean="0"/>
                  <a:t>	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(I)==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100" b="1" dirty="0">
                    <a:solidFill>
                      <a:srgbClr val="FF0066"/>
                    </a:solidFill>
                  </a:rPr>
                  <a:t> </a:t>
                </a:r>
                <a:endParaRPr lang="en-IN" sz="2100" b="1" dirty="0" smtClean="0">
                  <a:solidFill>
                    <a:srgbClr val="FF0066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 smtClean="0"/>
                  <a:t>If </a:t>
                </a:r>
                <a:r>
                  <a:rPr lang="en-IN" sz="2100" dirty="0"/>
                  <a:t>it is </a:t>
                </a:r>
                <a:r>
                  <a:rPr lang="en-IN" sz="2100" b="1" dirty="0"/>
                  <a:t>true</a:t>
                </a:r>
                <a:r>
                  <a:rPr lang="en-IN" sz="2100" dirty="0"/>
                  <a:t> , </a:t>
                </a:r>
                <a:r>
                  <a:rPr lang="en-IN" sz="2100" b="1" dirty="0"/>
                  <a:t>no need to update the weight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Else update the weight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Hence, </a:t>
                </a:r>
                <a:r>
                  <a:rPr lang="en-IN" sz="2100" b="1" dirty="0"/>
                  <a:t>in Case </a:t>
                </a:r>
                <a:r>
                  <a:rPr lang="en-IN" sz="2100" b="1" dirty="0" smtClean="0"/>
                  <a:t>4</a:t>
                </a:r>
                <a:r>
                  <a:rPr lang="en-IN" sz="2100" dirty="0" smtClean="0"/>
                  <a:t>, </a:t>
                </a:r>
                <a:r>
                  <a:rPr lang="en-IN" sz="2100" b="1" dirty="0" smtClean="0">
                    <a:solidFill>
                      <a:srgbClr val="FF0066"/>
                    </a:solidFill>
                  </a:rPr>
                  <a:t> </a:t>
                </a:r>
                <a:r>
                  <a:rPr lang="en-IN" sz="2100" b="1" dirty="0">
                    <a:solidFill>
                      <a:srgbClr val="FF0066"/>
                    </a:solidFill>
                  </a:rPr>
                  <a:t>need to update the weight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dirty="0" smtClean="0"/>
                  <a:t> </a:t>
                </a:r>
                <a:endParaRPr lang="en-IN" sz="21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9912" y="648923"/>
                <a:ext cx="6032088" cy="6126480"/>
              </a:xfrm>
              <a:blipFill rotWithShape="1">
                <a:blip r:embed="rId3"/>
                <a:stretch>
                  <a:fillRect l="-499" r="-1695" b="-3143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99116" y="6292838"/>
            <a:ext cx="224048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0 th epoch </a:t>
            </a:r>
            <a:r>
              <a:rPr lang="en-IN" dirty="0" smtClean="0"/>
              <a:t>completed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6344" y="2266726"/>
                <a:ext cx="1116000" cy="3742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344" y="2266726"/>
                <a:ext cx="111600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The Heaviside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05" y="2762753"/>
            <a:ext cx="1530510" cy="1044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05250" y="3928510"/>
            <a:ext cx="19755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0066"/>
                </a:solidFill>
                <a:cs typeface="Times New Roman" panose="02020603050405020304" pitchFamily="18" charset="0"/>
              </a:rPr>
              <a:t>Threshold (Ɵ</a:t>
            </a:r>
            <a:r>
              <a:rPr lang="en-US" b="1" dirty="0" smtClean="0">
                <a:solidFill>
                  <a:srgbClr val="000066"/>
                </a:solidFill>
                <a:cs typeface="Times New Roman" panose="02020603050405020304" pitchFamily="18" charset="0"/>
              </a:rPr>
              <a:t>)=</a:t>
            </a:r>
            <a:r>
              <a:rPr lang="en-US" b="1" dirty="0" smtClean="0">
                <a:solidFill>
                  <a:srgbClr val="FF0066"/>
                </a:solidFill>
                <a:cs typeface="Times New Roman" panose="02020603050405020304" pitchFamily="18" charset="0"/>
              </a:rPr>
              <a:t>0</a:t>
            </a:r>
            <a:endParaRPr lang="en-US" b="1" dirty="0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34429" y="2233932"/>
                <a:ext cx="1116000" cy="3742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b="1" i="0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429" y="2233932"/>
                <a:ext cx="1116000" cy="374270"/>
              </a:xfrm>
              <a:prstGeom prst="rect">
                <a:avLst/>
              </a:prstGeom>
              <a:blipFill rotWithShape="1">
                <a:blip r:embed="rId6"/>
                <a:stretch>
                  <a:fillRect t="-1493" r="-10582" b="-1940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The Heaviside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174" y="2778423"/>
            <a:ext cx="1530510" cy="1044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891252" y="3864341"/>
            <a:ext cx="22319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0066"/>
                </a:solidFill>
                <a:cs typeface="Times New Roman" panose="02020603050405020304" pitchFamily="18" charset="0"/>
              </a:rPr>
              <a:t>Threshold (Ɵ</a:t>
            </a:r>
            <a:r>
              <a:rPr lang="en-US" b="1" dirty="0" smtClean="0">
                <a:solidFill>
                  <a:srgbClr val="000066"/>
                </a:solidFill>
                <a:cs typeface="Times New Roman" panose="02020603050405020304" pitchFamily="18" charset="0"/>
              </a:rPr>
              <a:t>)=</a:t>
            </a:r>
            <a:r>
              <a:rPr lang="en-US" b="1" dirty="0" smtClean="0">
                <a:solidFill>
                  <a:srgbClr val="FF0066"/>
                </a:solidFill>
                <a:cs typeface="Times New Roman" panose="02020603050405020304" pitchFamily="18" charset="0"/>
              </a:rPr>
              <a:t>0</a:t>
            </a:r>
            <a:endParaRPr lang="en-US" b="1" dirty="0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p:pic>
        <p:nvPicPr>
          <p:cNvPr id="13" name="Picture 1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54" y="33776"/>
            <a:ext cx="1430828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38099"/>
            <a:ext cx="10496550" cy="548640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>Weight Updation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Layer Perceptron </a:t>
            </a: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endParaRPr lang="en-IN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52" y="679657"/>
                <a:ext cx="12060000" cy="6126480"/>
              </a:xfrm>
              <a:ln w="762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𝐧𝐞𝐰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𝐨𝐥𝐝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b="1" dirty="0" smtClean="0">
                    <a:solidFill>
                      <a:srgbClr val="000066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1" i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4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IN" sz="2400" b="1" i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sz="2400" b="1" i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sz="24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2400" b="1" i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IN" sz="24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endParaRPr lang="en-I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𝐧𝐞𝐰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𝐨𝐥𝐝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IN" sz="2400" b="1" i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N" sz="2400" b="1" i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I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:pPr algn="just">
                  <a:lnSpc>
                    <a:spcPct val="150000"/>
                  </a:lnSpc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52" y="679657"/>
                <a:ext cx="12060000" cy="6126480"/>
              </a:xfrm>
              <a:blipFill rotWithShape="1">
                <a:blip r:embed="rId2"/>
                <a:stretch>
                  <a:fillRect l="-452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729" y="3317019"/>
                <a:ext cx="3888000" cy="140807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9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𝐧𝐞𝐰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9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𝐨𝐥𝐝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sz="19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IN" sz="1900" b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sz="19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𝒏𝒆𝒘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9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9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𝒏𝒆𝒘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19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9" y="3317019"/>
                <a:ext cx="3888000" cy="1408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63246" y="3317019"/>
                <a:ext cx="3924000" cy="140807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9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𝐧𝐞𝐰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19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𝐨𝐥𝐝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sz="19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IN" sz="1900" b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19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𝒏𝒆𝒘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9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9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𝒏𝒆𝒘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IN" sz="19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46" y="3317019"/>
                <a:ext cx="3924000" cy="1408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87252" y="3317019"/>
                <a:ext cx="3888000" cy="140807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9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𝐧𝐞𝐰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19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𝐨𝐥𝐝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sz="19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IN" sz="1900" b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19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𝒏𝒆𝒘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19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19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1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900" b="1" i="1">
                              <a:latin typeface="Cambria Math" panose="02040503050406030204" pitchFamily="18" charset="0"/>
                            </a:rPr>
                            <m:t>𝒏𝒆𝒘</m:t>
                          </m:r>
                        </m:e>
                      </m:d>
                      <m:r>
                        <a:rPr lang="en-IN" sz="19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9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900" b="1" i="1">
                          <a:latin typeface="Cambria Math" panose="02040503050406030204" pitchFamily="18" charset="0"/>
                        </a:rPr>
                        <m:t>𝟓𝟓</m:t>
                      </m:r>
                    </m:oMath>
                  </m:oMathPara>
                </a14:m>
                <a:endParaRPr lang="en-IN" sz="19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52" y="3317019"/>
                <a:ext cx="3888000" cy="1408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5494" y="4895864"/>
                <a:ext cx="3461012" cy="1754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IN" b="1" dirty="0" smtClean="0">
                    <a:solidFill>
                      <a:srgbClr val="000066"/>
                    </a:solidFill>
                  </a:rPr>
                  <a:t>Initial Random weight weights: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IN" b="1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 smtClean="0"/>
              </a:p>
              <a:p>
                <a:pPr>
                  <a:lnSpc>
                    <a:spcPct val="200000"/>
                  </a:lnSpc>
                </a:pPr>
                <a:r>
                  <a:rPr lang="en-IN" b="1" dirty="0"/>
                  <a:t>α (learning rate)=</a:t>
                </a:r>
                <a:r>
                  <a:rPr lang="en-IN" b="1" dirty="0" smtClean="0"/>
                  <a:t>0.5</a:t>
                </a:r>
                <a:endParaRPr lang="en-IN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94" y="4895864"/>
                <a:ext cx="3461012" cy="1754326"/>
              </a:xfrm>
              <a:prstGeom prst="rect">
                <a:avLst/>
              </a:prstGeom>
              <a:blipFill>
                <a:blip r:embed="rId6"/>
                <a:stretch>
                  <a:fillRect l="-104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2218202"/>
                  </p:ext>
                </p:extLst>
              </p:nvPr>
            </p:nvGraphicFramePr>
            <p:xfrm>
              <a:off x="4991100" y="806960"/>
              <a:ext cx="7084152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71038">
                      <a:extLst>
                        <a:ext uri="{9D8B030D-6E8A-4147-A177-3AD203B41FA5}">
                          <a16:colId xmlns:a16="http://schemas.microsoft.com/office/drawing/2014/main" xmlns="" val="451668262"/>
                        </a:ext>
                      </a:extLst>
                    </a:gridCol>
                    <a:gridCol w="1771038">
                      <a:extLst>
                        <a:ext uri="{9D8B030D-6E8A-4147-A177-3AD203B41FA5}">
                          <a16:colId xmlns:a16="http://schemas.microsoft.com/office/drawing/2014/main" xmlns="" val="149273477"/>
                        </a:ext>
                      </a:extLst>
                    </a:gridCol>
                    <a:gridCol w="1771038">
                      <a:extLst>
                        <a:ext uri="{9D8B030D-6E8A-4147-A177-3AD203B41FA5}">
                          <a16:colId xmlns:a16="http://schemas.microsoft.com/office/drawing/2014/main" xmlns="" val="503893542"/>
                        </a:ext>
                      </a:extLst>
                    </a:gridCol>
                    <a:gridCol w="1771038">
                      <a:extLst>
                        <a:ext uri="{9D8B030D-6E8A-4147-A177-3AD203B41FA5}">
                          <a16:colId xmlns:a16="http://schemas.microsoft.com/office/drawing/2014/main" xmlns="" val="2295696333"/>
                        </a:ext>
                      </a:extLst>
                    </a:gridCol>
                  </a:tblGrid>
                  <a:tr h="3834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16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16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6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200" dirty="0" smtClean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b="1" i="1" kern="1200" smtClean="0">
                                      <a:solidFill>
                                        <a:srgbClr val="FF0066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kern="1200" smtClean="0">
                                      <a:solidFill>
                                        <a:srgbClr val="FF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600" b="1" kern="1200" smtClean="0">
                                  <a:solidFill>
                                    <a:srgbClr val="FF00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IN" sz="1600" b="1" kern="1200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80628861"/>
                      </a:ext>
                    </a:extLst>
                  </a:tr>
                  <a:tr h="3834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0.4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0.5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71092053"/>
                      </a:ext>
                    </a:extLst>
                  </a:tr>
                  <a:tr h="3834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0.8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1584272"/>
                      </a:ext>
                    </a:extLst>
                  </a:tr>
                  <a:tr h="3834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0.2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0.9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73389185"/>
                      </a:ext>
                    </a:extLst>
                  </a:tr>
                  <a:tr h="3834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0.1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0630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2218202"/>
                  </p:ext>
                </p:extLst>
              </p:nvPr>
            </p:nvGraphicFramePr>
            <p:xfrm>
              <a:off x="4991100" y="806960"/>
              <a:ext cx="7084152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7103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51668262"/>
                        </a:ext>
                      </a:extLst>
                    </a:gridCol>
                    <a:gridCol w="177103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9273477"/>
                        </a:ext>
                      </a:extLst>
                    </a:gridCol>
                    <a:gridCol w="177103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503893542"/>
                        </a:ext>
                      </a:extLst>
                    </a:gridCol>
                    <a:gridCol w="177103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29569633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344" r="-299313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7"/>
                          <a:stretch>
                            <a:fillRect l="-100690" r="-200345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6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1034" b="-42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806288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0.4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0.5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710920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0.8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1584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0.2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0.9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733891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0.1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06307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610234" y="5845401"/>
            <a:ext cx="1901611" cy="36933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1 </a:t>
            </a:r>
            <a:r>
              <a:rPr lang="en-IN" dirty="0"/>
              <a:t>th epoch </a:t>
            </a:r>
            <a:r>
              <a:rPr lang="en-IN" dirty="0" smtClean="0"/>
              <a:t>started</a:t>
            </a:r>
            <a:endParaRPr lang="en-IN" dirty="0"/>
          </a:p>
        </p:txBody>
      </p:sp>
      <p:pic>
        <p:nvPicPr>
          <p:cNvPr id="10" name="Picture 9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754" y="33776"/>
            <a:ext cx="1430828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97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96FE-0C88-4477-8CA6-DFFA80F6EC4B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0A3A666-1D60-C481-FA38-2B6816EEF98A}"/>
              </a:ext>
            </a:extLst>
          </p:cNvPr>
          <p:cNvSpPr txBox="1"/>
          <p:nvPr/>
        </p:nvSpPr>
        <p:spPr>
          <a:xfrm>
            <a:off x="1866901" y="49522"/>
            <a:ext cx="10325100" cy="830997"/>
          </a:xfrm>
          <a:prstGeom prst="rect">
            <a:avLst/>
          </a:prstGeom>
          <a:solidFill>
            <a:srgbClr val="194E91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Unit </a:t>
            </a: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 </a:t>
            </a:r>
            <a:r>
              <a:rPr lang="en-US" sz="32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 Model-Agnostic </a:t>
            </a:r>
            <a:r>
              <a:rPr lang="en-US" sz="3200" b="1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Explainability</a:t>
            </a:r>
            <a:r>
              <a:rPr lang="en-US" sz="32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Techniques</a:t>
            </a:r>
            <a:endParaRPr lang="en-US" sz="3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12107"/>
              </p:ext>
            </p:extLst>
          </p:nvPr>
        </p:nvGraphicFramePr>
        <p:xfrm>
          <a:off x="33707" y="1150376"/>
          <a:ext cx="12158293" cy="5548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8293">
                  <a:extLst>
                    <a:ext uri="{9D8B030D-6E8A-4147-A177-3AD203B41FA5}">
                      <a16:colId xmlns="" xmlns:a16="http://schemas.microsoft.com/office/drawing/2014/main" val="1059976695"/>
                    </a:ext>
                  </a:extLst>
                </a:gridCol>
              </a:tblGrid>
              <a:tr h="435419">
                <a:tc>
                  <a:txBody>
                    <a:bodyPr/>
                    <a:lstStyle/>
                    <a:p>
                      <a:pPr marL="457200" marR="0" lvl="0" indent="-457200" algn="just">
                        <a:lnSpc>
                          <a:spcPct val="200000"/>
                        </a:lnSpc>
                        <a:spcBef>
                          <a:spcPts val="4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2000" b="1" dirty="0" smtClean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Permutation Importance: Understanding Feature Contributions by Randomization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7406387"/>
                  </a:ext>
                </a:extLst>
              </a:tr>
              <a:tr h="435419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200000"/>
                        </a:lnSpc>
                        <a:spcBef>
                          <a:spcPts val="40"/>
                        </a:spcBef>
                        <a:spcAft>
                          <a:spcPts val="10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b="1" dirty="0" smtClean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2.    Partial Dependence Plots -PDPs and Individual Conditional Expectation -ICE Plots: Visualizing Feature Effects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0850909"/>
                  </a:ext>
                </a:extLst>
              </a:tr>
              <a:tr h="435419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200000"/>
                        </a:lnSpc>
                        <a:spcBef>
                          <a:spcPts val="40"/>
                        </a:spcBef>
                        <a:spcAft>
                          <a:spcPts val="10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b="1" dirty="0" smtClean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3.   Global Surrogate Models: Approximating Black-Box Models with Interpretable Ones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874249"/>
                  </a:ext>
                </a:extLst>
              </a:tr>
              <a:tr h="435419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200000"/>
                        </a:lnSpc>
                        <a:spcBef>
                          <a:spcPts val="40"/>
                        </a:spcBef>
                        <a:spcAft>
                          <a:spcPts val="10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b="1" smtClean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4.   Local </a:t>
                      </a:r>
                      <a:r>
                        <a:rPr lang="en-US" sz="2000" b="1" dirty="0" smtClean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Interpretable Model-Agnostic Explanations -LIME: Individual Predictions with Local Approximations</a:t>
                      </a:r>
                      <a:endParaRPr lang="en-US" sz="2000" b="1" dirty="0"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89777176"/>
                  </a:ext>
                </a:extLst>
              </a:tr>
              <a:tr h="1205562"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40"/>
                        </a:spcBef>
                        <a:spcAft>
                          <a:spcPts val="10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SHapley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Additive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exPlanations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-SHAP: A Unified Framework for Feature Importance Based on Game Theory</a:t>
                      </a: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40"/>
                        </a:spcBef>
                        <a:spcAft>
                          <a:spcPts val="10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Counterfactual Explanations: Understanding What Changes Lead to Different Outcomes</a:t>
                      </a: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40"/>
                        </a:spcBef>
                        <a:spcAft>
                          <a:spcPts val="10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Influence Functions: Tracing Predictions Back to Training Data Points</a:t>
                      </a:r>
                      <a:endParaRPr lang="en-US" sz="2000" b="1" dirty="0"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70986810"/>
                  </a:ext>
                </a:extLst>
              </a:tr>
              <a:tr h="798852"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40"/>
                        </a:spcBef>
                        <a:spcAft>
                          <a:spcPts val="10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Contrastive Explanations: Differences Between Similar Instances with Different Predictions</a:t>
                      </a:r>
                      <a:endParaRPr lang="en-US" sz="2000" b="1" dirty="0"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0" y="19049"/>
            <a:ext cx="10134600" cy="640080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Layer Perceptron </a:t>
            </a: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244" y="736805"/>
                <a:ext cx="6115668" cy="603504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100" b="1" dirty="0" smtClean="0">
                    <a:solidFill>
                      <a:srgbClr val="000066"/>
                    </a:solidFill>
                  </a:rPr>
                  <a:t>Case 1: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IN" sz="21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sz="2100" b="1" dirty="0"/>
                  <a:t>	</a:t>
                </a:r>
                <a14:m>
                  <m:oMath xmlns:m="http://schemas.openxmlformats.org/officeDocument/2006/math">
                    <m:r>
                      <a:rPr lang="en-IN" sz="2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sz="21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IN" sz="2100" b="1" dirty="0" smtClean="0"/>
              </a:p>
              <a:p>
                <a:pPr marL="0" indent="0">
                  <a:buNone/>
                </a:pPr>
                <a:r>
                  <a:rPr lang="en-IN" sz="2100" b="1" dirty="0" smtClean="0"/>
                  <a:t>  </a:t>
                </a:r>
                <a14:m>
                  <m:oMath xmlns:m="http://schemas.openxmlformats.org/officeDocument/2006/math">
                    <m:r>
                      <a:rPr lang="en-IN" sz="21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𝟐𝟑𝟓</m:t>
                    </m:r>
                  </m:oMath>
                </a14:m>
                <a:endParaRPr lang="en-IN" sz="2100" b="1" dirty="0"/>
              </a:p>
              <a:p>
                <a:pPr marL="0" indent="0">
                  <a:buNone/>
                </a:pPr>
                <a:r>
                  <a:rPr lang="en-IN" sz="2100" b="1" dirty="0">
                    <a:solidFill>
                      <a:srgbClr val="000066"/>
                    </a:solidFill>
                  </a:rPr>
                  <a:t>Apply Activation function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1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l-GR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1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100" dirty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dirty="0"/>
                  <a:t>Then , check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(I)== 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100" b="1" dirty="0">
                    <a:solidFill>
                      <a:srgbClr val="FF0066"/>
                    </a:solidFill>
                  </a:rPr>
                  <a:t>    </a:t>
                </a:r>
                <a:endParaRPr lang="en-IN" sz="21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If it is </a:t>
                </a:r>
                <a:r>
                  <a:rPr lang="en-IN" sz="2100" b="1" dirty="0"/>
                  <a:t>true</a:t>
                </a:r>
                <a:r>
                  <a:rPr lang="en-IN" sz="2100" dirty="0"/>
                  <a:t>, </a:t>
                </a:r>
                <a:r>
                  <a:rPr lang="en-IN" sz="2100" b="1" dirty="0"/>
                  <a:t>no need to update the </a:t>
                </a:r>
                <a:r>
                  <a:rPr lang="en-IN" sz="2100" b="1" dirty="0" smtClean="0"/>
                  <a:t>weight </a:t>
                </a:r>
                <a:r>
                  <a:rPr lang="en-IN" sz="2100" dirty="0" smtClean="0"/>
                  <a:t>Else </a:t>
                </a:r>
                <a:r>
                  <a:rPr lang="en-IN" sz="2100" dirty="0"/>
                  <a:t>update the weight.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Hence, </a:t>
                </a:r>
                <a:r>
                  <a:rPr lang="en-IN" sz="2100" b="1" dirty="0"/>
                  <a:t>in Case </a:t>
                </a:r>
                <a:r>
                  <a:rPr lang="en-IN" sz="2100" b="1" dirty="0" smtClean="0"/>
                  <a:t>1</a:t>
                </a:r>
                <a:r>
                  <a:rPr lang="en-IN" sz="2100" dirty="0" smtClean="0"/>
                  <a:t>, </a:t>
                </a:r>
                <a:r>
                  <a:rPr lang="en-IN" sz="2100" b="1" dirty="0">
                    <a:solidFill>
                      <a:srgbClr val="FF0066"/>
                    </a:solidFill>
                  </a:rPr>
                  <a:t>no need to update the weight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244" y="736805"/>
                <a:ext cx="6115668" cy="6035040"/>
              </a:xfrm>
              <a:blipFill rotWithShape="1">
                <a:blip r:embed="rId2"/>
                <a:stretch>
                  <a:fillRect l="-492" t="-499" r="-1772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9912" y="736805"/>
                <a:ext cx="6032088" cy="603504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100" b="1" dirty="0">
                    <a:solidFill>
                      <a:srgbClr val="000066"/>
                    </a:solidFill>
                  </a:rPr>
                  <a:t>Case 2: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N" sz="21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IN" sz="2100" b="1" dirty="0"/>
                  <a:t>	</a:t>
                </a:r>
                <a14:m>
                  <m:oMath xmlns:m="http://schemas.openxmlformats.org/officeDocument/2006/math">
                    <m:r>
                      <a:rPr lang="en-IN" sz="2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sz="21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n-IN" sz="2100" b="1" dirty="0"/>
              </a:p>
              <a:p>
                <a:pPr marL="0" indent="0">
                  <a:buNone/>
                </a:pPr>
                <a:r>
                  <a:rPr lang="en-IN" sz="2100" b="1" dirty="0" smtClean="0"/>
                  <a:t>  </a:t>
                </a:r>
                <a14:m>
                  <m:oMath xmlns:m="http://schemas.openxmlformats.org/officeDocument/2006/math">
                    <m:r>
                      <a:rPr lang="en-IN" sz="21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IN" sz="21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100" b="1" i="0">
                        <a:latin typeface="Cambria Math" panose="02040503050406030204" pitchFamily="18" charset="0"/>
                      </a:rPr>
                      <m:t>𝟐𝟖𝟓</m:t>
                    </m:r>
                  </m:oMath>
                </a14:m>
                <a:endParaRPr lang="en-IN" sz="2100" b="1" dirty="0"/>
              </a:p>
              <a:p>
                <a:pPr marL="0" indent="0">
                  <a:buNone/>
                </a:pPr>
                <a:r>
                  <a:rPr lang="en-IN" sz="2100" b="1" dirty="0">
                    <a:solidFill>
                      <a:srgbClr val="000066"/>
                    </a:solidFill>
                  </a:rPr>
                  <a:t>Apply Activation function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1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l-GR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1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100" dirty="0">
                  <a:solidFill>
                    <a:srgbClr val="000066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dirty="0"/>
                  <a:t>Then , check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(I)== 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100" b="1" dirty="0">
                    <a:solidFill>
                      <a:srgbClr val="FF0066"/>
                    </a:solidFill>
                  </a:rPr>
                  <a:t>    </a:t>
                </a:r>
                <a:endParaRPr lang="en-IN" sz="21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If it is </a:t>
                </a:r>
                <a:r>
                  <a:rPr lang="en-IN" sz="2100" b="1" dirty="0"/>
                  <a:t>true</a:t>
                </a:r>
                <a:r>
                  <a:rPr lang="en-IN" sz="2100" dirty="0"/>
                  <a:t>, </a:t>
                </a:r>
                <a:r>
                  <a:rPr lang="en-IN" sz="2100" b="1" dirty="0"/>
                  <a:t>no need to update the </a:t>
                </a:r>
                <a:r>
                  <a:rPr lang="en-IN" sz="2100" b="1" dirty="0" smtClean="0"/>
                  <a:t>weight </a:t>
                </a:r>
                <a:r>
                  <a:rPr lang="en-IN" sz="2100" dirty="0" smtClean="0"/>
                  <a:t>Else </a:t>
                </a:r>
                <a:r>
                  <a:rPr lang="en-IN" sz="2100" dirty="0"/>
                  <a:t>update the weight.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Hence, </a:t>
                </a:r>
                <a:r>
                  <a:rPr lang="en-IN" sz="2100" b="1" dirty="0"/>
                  <a:t>in Case </a:t>
                </a:r>
                <a:r>
                  <a:rPr lang="en-IN" sz="2100" b="1" dirty="0" smtClean="0"/>
                  <a:t>2</a:t>
                </a:r>
                <a:r>
                  <a:rPr lang="en-IN" sz="2100" dirty="0" smtClean="0"/>
                  <a:t>, </a:t>
                </a:r>
                <a:r>
                  <a:rPr lang="en-IN" sz="2100" b="1" dirty="0">
                    <a:solidFill>
                      <a:srgbClr val="FF0066"/>
                    </a:solidFill>
                  </a:rPr>
                  <a:t>no need to update the weight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9912" y="736805"/>
                <a:ext cx="6032088" cy="6035040"/>
              </a:xfrm>
              <a:blipFill rotWithShape="1">
                <a:blip r:embed="rId3"/>
                <a:stretch>
                  <a:fillRect l="-499" t="-499" r="-299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93285" y="3239621"/>
                <a:ext cx="3709477" cy="64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0066"/>
                    </a:solidFill>
                  </a:rPr>
                  <a:t>Updated weight weights: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b="1" dirty="0" smtClean="0"/>
                  <a:t>15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 smtClean="0"/>
                  <a:t>55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285" y="3239621"/>
                <a:ext cx="3709477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142" t="-2703" r="-5220" b="-1171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54" y="33776"/>
            <a:ext cx="1430828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-38100"/>
            <a:ext cx="10359995" cy="640080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Layer Perceptron </a:t>
            </a: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244" y="679655"/>
                <a:ext cx="6035040" cy="612648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100" dirty="0" smtClean="0"/>
              </a:p>
              <a:p>
                <a:pPr marL="0" indent="0">
                  <a:buNone/>
                </a:pPr>
                <a:r>
                  <a:rPr lang="en-IN" sz="2100" dirty="0" smtClean="0"/>
                  <a:t>Case 3: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100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IN" sz="21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100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IN" sz="2100" dirty="0"/>
                  <a:t>	</a:t>
                </a:r>
                <a14:m>
                  <m:oMath xmlns:m="http://schemas.openxmlformats.org/officeDocument/2006/math">
                    <m:r>
                      <a:rPr lang="en-IN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1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IN" sz="21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𝟐𝟐𝟓</m:t>
                      </m:r>
                    </m:oMath>
                  </m:oMathPara>
                </a14:m>
                <a:endParaRPr lang="en-IN" sz="2100" b="1" dirty="0"/>
              </a:p>
              <a:p>
                <a:pPr marL="0" indent="0">
                  <a:buNone/>
                </a:pPr>
                <a:r>
                  <a:rPr lang="en-IN" sz="2100" b="1" dirty="0">
                    <a:solidFill>
                      <a:srgbClr val="000066"/>
                    </a:solidFill>
                  </a:rPr>
                  <a:t>Apply Activation function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1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l-GR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sz="21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100" dirty="0">
                  <a:solidFill>
                    <a:srgbClr val="000066"/>
                  </a:solidFill>
                </a:endParaRPr>
              </a:p>
              <a:p>
                <a:pPr marL="0" indent="0">
                  <a:buNone/>
                </a:pPr>
                <a:r>
                  <a:rPr lang="en-IN" sz="2100" dirty="0"/>
                  <a:t>Then , check 	</a:t>
                </a:r>
                <a:r>
                  <a:rPr lang="el-GR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</a:t>
                </a:r>
                <a:r>
                  <a:rPr lang="en-IN" sz="21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==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100" b="1" dirty="0">
                    <a:solidFill>
                      <a:srgbClr val="FF0066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If it is </a:t>
                </a:r>
                <a:r>
                  <a:rPr lang="en-IN" sz="2100" b="1" dirty="0"/>
                  <a:t>true</a:t>
                </a:r>
                <a:r>
                  <a:rPr lang="en-IN" sz="2100" dirty="0"/>
                  <a:t> , </a:t>
                </a:r>
                <a:r>
                  <a:rPr lang="en-IN" sz="2100" b="1" dirty="0"/>
                  <a:t>no need to update the weight </a:t>
                </a:r>
                <a:r>
                  <a:rPr lang="en-IN" sz="2100" dirty="0" smtClean="0"/>
                  <a:t>Else </a:t>
                </a:r>
                <a:r>
                  <a:rPr lang="en-IN" sz="2100" dirty="0"/>
                  <a:t>update the weight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Hence, </a:t>
                </a:r>
                <a:r>
                  <a:rPr lang="en-IN" sz="2100" b="1" dirty="0"/>
                  <a:t>in Case </a:t>
                </a:r>
                <a:r>
                  <a:rPr lang="en-IN" sz="2100" b="1" dirty="0" smtClean="0"/>
                  <a:t>3</a:t>
                </a:r>
                <a:r>
                  <a:rPr lang="en-IN" sz="2100" dirty="0" smtClean="0"/>
                  <a:t>, </a:t>
                </a:r>
                <a:r>
                  <a:rPr lang="en-IN" sz="2100" b="1" dirty="0">
                    <a:solidFill>
                      <a:srgbClr val="FF0066"/>
                    </a:solidFill>
                  </a:rPr>
                  <a:t>no need to update the weight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244" y="679655"/>
                <a:ext cx="6035040" cy="6126480"/>
              </a:xfrm>
              <a:blipFill rotWithShape="1">
                <a:blip r:embed="rId2"/>
                <a:stretch>
                  <a:fillRect l="-499" t="-491" r="-1695" b="-1277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062" y="654662"/>
                <a:ext cx="5943600" cy="612648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100" dirty="0" smtClean="0"/>
                  <a:t>Case 4: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1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IN" sz="21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1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IN" sz="2100" dirty="0"/>
                  <a:t>	</a:t>
                </a:r>
                <a14:m>
                  <m:oMath xmlns:m="http://schemas.openxmlformats.org/officeDocument/2006/math">
                    <m:r>
                      <a:rPr lang="en-IN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100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solidFill>
                                <a:srgbClr val="FF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100" b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100" b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1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1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IN" sz="21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100" b="1" i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IN" sz="2100" b="1" dirty="0"/>
              </a:p>
              <a:p>
                <a:pPr marL="0" indent="0">
                  <a:buNone/>
                </a:pPr>
                <a:r>
                  <a:rPr lang="en-IN" sz="2100" b="1" dirty="0">
                    <a:solidFill>
                      <a:srgbClr val="000066"/>
                    </a:solidFill>
                  </a:rPr>
                  <a:t>Apply Activation function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1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1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sz="21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l-GR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2100" b="1" dirty="0">
                          <a:solidFill>
                            <a:srgbClr val="000066"/>
                          </a:solidFill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1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100" dirty="0">
                  <a:solidFill>
                    <a:srgbClr val="000066"/>
                  </a:solidFill>
                </a:endParaRPr>
              </a:p>
              <a:p>
                <a:pPr marL="0" indent="0">
                  <a:buNone/>
                </a:pPr>
                <a:r>
                  <a:rPr lang="en-IN" sz="2100" dirty="0"/>
                  <a:t>Then , check 	</a:t>
                </a:r>
                <a:r>
                  <a:rPr lang="el-GR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1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(I)==</a:t>
                </a:r>
                <a14:m>
                  <m:oMath xmlns:m="http://schemas.openxmlformats.org/officeDocument/2006/math">
                    <m:r>
                      <a:rPr lang="en-IN" sz="21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2100" b="1" dirty="0">
                    <a:solidFill>
                      <a:srgbClr val="FF0066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If it is </a:t>
                </a:r>
                <a:r>
                  <a:rPr lang="en-IN" sz="2100" b="1" dirty="0" smtClean="0"/>
                  <a:t>true</a:t>
                </a:r>
                <a:r>
                  <a:rPr lang="en-IN" sz="2100" dirty="0" smtClean="0"/>
                  <a:t>, </a:t>
                </a:r>
                <a:r>
                  <a:rPr lang="en-IN" sz="2100" b="1" dirty="0"/>
                  <a:t>no need to update the weight </a:t>
                </a:r>
                <a:r>
                  <a:rPr lang="en-IN" sz="2100" dirty="0" smtClean="0"/>
                  <a:t>Else </a:t>
                </a:r>
                <a:r>
                  <a:rPr lang="en-IN" sz="2100" dirty="0"/>
                  <a:t>update the weight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100" dirty="0"/>
                  <a:t>Hence, </a:t>
                </a:r>
                <a:r>
                  <a:rPr lang="en-IN" sz="2100" b="1" dirty="0"/>
                  <a:t>in Case </a:t>
                </a:r>
                <a:r>
                  <a:rPr lang="en-IN" sz="2100" b="1" dirty="0" smtClean="0"/>
                  <a:t>4</a:t>
                </a:r>
                <a:r>
                  <a:rPr lang="en-IN" sz="2100" dirty="0" smtClean="0"/>
                  <a:t>, </a:t>
                </a:r>
                <a:r>
                  <a:rPr lang="en-IN" sz="2100" b="1" dirty="0">
                    <a:solidFill>
                      <a:srgbClr val="FF0066"/>
                    </a:solidFill>
                  </a:rPr>
                  <a:t>no need to update the </a:t>
                </a:r>
                <a:r>
                  <a:rPr lang="en-IN" sz="2100" b="1" dirty="0" smtClean="0">
                    <a:solidFill>
                      <a:srgbClr val="FF0066"/>
                    </a:solidFill>
                  </a:rPr>
                  <a:t>weight</a:t>
                </a:r>
                <a:endParaRPr lang="en-IN" sz="2100" b="1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062" y="654662"/>
                <a:ext cx="5943600" cy="6126480"/>
              </a:xfrm>
              <a:blipFill rotWithShape="1">
                <a:blip r:embed="rId3"/>
                <a:stretch>
                  <a:fillRect l="-607" t="-491" r="-304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23721" y="3339772"/>
            <a:ext cx="2910963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1 </a:t>
            </a:r>
            <a:r>
              <a:rPr lang="en-IN" b="1" dirty="0" err="1"/>
              <a:t>st</a:t>
            </a:r>
            <a:r>
              <a:rPr lang="en-IN" b="1" dirty="0"/>
              <a:t> epoch completed. </a:t>
            </a:r>
            <a:endParaRPr lang="en-IN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 All </a:t>
            </a:r>
            <a:r>
              <a:rPr lang="en-IN" b="1" dirty="0"/>
              <a:t>nodes are trained</a:t>
            </a:r>
            <a:r>
              <a:rPr lang="en-IN" dirty="0" smtClean="0"/>
              <a:t>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9174" y="3316446"/>
                <a:ext cx="3002525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000066"/>
                    </a:solidFill>
                  </a:rPr>
                  <a:t>Updated weight weights: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b="1" dirty="0" smtClean="0"/>
                  <a:t>15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 smtClean="0"/>
                  <a:t>55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174" y="3316446"/>
                <a:ext cx="300252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408" t="-1911" b="-700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776"/>
            <a:ext cx="1771650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0"/>
            <a:ext cx="10496549" cy="609600"/>
          </a:xfrm>
          <a:solidFill>
            <a:srgbClr val="194E91"/>
          </a:solidFill>
        </p:spPr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Single Layer Perceptron </a:t>
            </a: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IN" sz="3200" b="1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IN" sz="3200" b="1" dirty="0" smtClean="0">
                <a:solidFill>
                  <a:srgbClr val="FF0000"/>
                </a:solidFill>
                <a:latin typeface="+mn-lt"/>
              </a:rPr>
            </a:br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52" y="666749"/>
            <a:ext cx="12060000" cy="6126480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6" y="3200399"/>
            <a:ext cx="10196524" cy="3361159"/>
          </a:xfrm>
          <a:prstGeom prst="rect">
            <a:avLst/>
          </a:prstGeom>
          <a:noFill/>
          <a:ln w="57150">
            <a:solidFill>
              <a:srgbClr val="000066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419460"/>
                  </p:ext>
                </p:extLst>
              </p:nvPr>
            </p:nvGraphicFramePr>
            <p:xfrm>
              <a:off x="5447684" y="888750"/>
              <a:ext cx="6456116" cy="20344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4029">
                      <a:extLst>
                        <a:ext uri="{9D8B030D-6E8A-4147-A177-3AD203B41FA5}">
                          <a16:colId xmlns:a16="http://schemas.microsoft.com/office/drawing/2014/main" xmlns="" val="451668262"/>
                        </a:ext>
                      </a:extLst>
                    </a:gridCol>
                    <a:gridCol w="1614029">
                      <a:extLst>
                        <a:ext uri="{9D8B030D-6E8A-4147-A177-3AD203B41FA5}">
                          <a16:colId xmlns:a16="http://schemas.microsoft.com/office/drawing/2014/main" xmlns="" val="149273477"/>
                        </a:ext>
                      </a:extLst>
                    </a:gridCol>
                    <a:gridCol w="1614029">
                      <a:extLst>
                        <a:ext uri="{9D8B030D-6E8A-4147-A177-3AD203B41FA5}">
                          <a16:colId xmlns:a16="http://schemas.microsoft.com/office/drawing/2014/main" xmlns="" val="503893542"/>
                        </a:ext>
                      </a:extLst>
                    </a:gridCol>
                    <a:gridCol w="1614029">
                      <a:extLst>
                        <a:ext uri="{9D8B030D-6E8A-4147-A177-3AD203B41FA5}">
                          <a16:colId xmlns:a16="http://schemas.microsoft.com/office/drawing/2014/main" xmlns="" val="2295696333"/>
                        </a:ext>
                      </a:extLst>
                    </a:gridCol>
                  </a:tblGrid>
                  <a:tr h="4027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16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16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16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6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200" dirty="0" smtClean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b="1" i="1" kern="1200" smtClean="0">
                                      <a:solidFill>
                                        <a:srgbClr val="FF0066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kern="1200" smtClean="0">
                                      <a:solidFill>
                                        <a:srgbClr val="FF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600" b="1" kern="1200" smtClean="0">
                                  <a:solidFill>
                                    <a:srgbClr val="FF00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IN" sz="1600" b="1" kern="1200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80628861"/>
                      </a:ext>
                    </a:extLst>
                  </a:tr>
                  <a:tr h="3943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0.4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0.5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1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sz="1600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71092053"/>
                      </a:ext>
                    </a:extLst>
                  </a:tr>
                  <a:tr h="3943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0.3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0.8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1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sz="1600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1584272"/>
                      </a:ext>
                    </a:extLst>
                  </a:tr>
                  <a:tr h="3943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>
                              <a:effectLst/>
                            </a:rPr>
                            <a:t>0.2</a:t>
                          </a:r>
                          <a:endParaRPr lang="en-IN" sz="16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0.9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1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sz="1600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73389185"/>
                      </a:ext>
                    </a:extLst>
                  </a:tr>
                  <a:tr h="3943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>
                              <a:effectLst/>
                            </a:rPr>
                            <a:t>0.1</a:t>
                          </a:r>
                          <a:endParaRPr lang="en-IN" sz="16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0.1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sz="16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06307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419460"/>
                  </p:ext>
                </p:extLst>
              </p:nvPr>
            </p:nvGraphicFramePr>
            <p:xfrm>
              <a:off x="5447684" y="888750"/>
              <a:ext cx="6456116" cy="20344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40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51668262"/>
                        </a:ext>
                      </a:extLst>
                    </a:gridCol>
                    <a:gridCol w="16140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9273477"/>
                        </a:ext>
                      </a:extLst>
                    </a:gridCol>
                    <a:gridCol w="16140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503893542"/>
                        </a:ext>
                      </a:extLst>
                    </a:gridCol>
                    <a:gridCol w="16140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29569633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77" t="-1333" r="-299623" b="-3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377" t="-1333" r="-199623" b="-3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6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1333" b="-35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80628861"/>
                      </a:ext>
                    </a:extLst>
                  </a:tr>
                  <a:tr h="3943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0.4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0.5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1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sz="1600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71092053"/>
                      </a:ext>
                    </a:extLst>
                  </a:tr>
                  <a:tr h="3943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0.3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0.8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1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sz="1600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1584272"/>
                      </a:ext>
                    </a:extLst>
                  </a:tr>
                  <a:tr h="3943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>
                              <a:effectLst/>
                            </a:rPr>
                            <a:t>0.2</a:t>
                          </a:r>
                          <a:endParaRPr lang="en-IN" sz="16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0.9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1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rgbClr val="000066"/>
                              </a:solidFill>
                            </a:rPr>
                            <a:t>1</a:t>
                          </a:r>
                          <a:endParaRPr lang="en-IN" sz="1600" b="1" dirty="0">
                            <a:solidFill>
                              <a:srgbClr val="00006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73389185"/>
                      </a:ext>
                    </a:extLst>
                  </a:tr>
                  <a:tr h="3943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>
                              <a:effectLst/>
                            </a:rPr>
                            <a:t>0.1</a:t>
                          </a:r>
                          <a:endParaRPr lang="en-IN" sz="16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0.1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0</a:t>
                          </a:r>
                          <a:endParaRPr lang="en-IN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sz="16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06307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298" y="1108283"/>
                <a:ext cx="4803058" cy="1200329"/>
              </a:xfrm>
              <a:prstGeom prst="rect">
                <a:avLst/>
              </a:prstGeom>
              <a:noFill/>
              <a:ln w="38100">
                <a:solidFill>
                  <a:srgbClr val="00006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Final updated weights  </a:t>
                </a: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r>
                  <a:rPr lang="en-IN" dirty="0">
                    <a:solidFill>
                      <a:srgbClr val="FF0066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=1.15</m:t>
                    </m:r>
                  </m:oMath>
                </a14:m>
                <a:r>
                  <a:rPr lang="en-IN" dirty="0">
                    <a:solidFill>
                      <a:srgbClr val="FF0066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endParaRPr lang="en-IN" dirty="0">
                  <a:solidFill>
                    <a:srgbClr val="FF0066"/>
                  </a:solidFill>
                </a:endParaRPr>
              </a:p>
              <a:p>
                <a:r>
                  <a:rPr lang="en-IN" b="1" dirty="0"/>
                  <a:t>Maximum epoch required to build a trained neural network:   2 epoch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8" y="1108283"/>
                <a:ext cx="4803058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757" t="-1478" b="-5419"/>
                </a:stretch>
              </a:blipFill>
              <a:ln w="38100">
                <a:solidFill>
                  <a:srgbClr val="00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54" y="33776"/>
            <a:ext cx="1430828" cy="5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4209" y="868155"/>
                <a:ext cx="12070080" cy="5943600"/>
              </a:xfrm>
              <a:ln w="762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Final Weights of Perceptron: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w0=−</a:t>
                </a:r>
                <a:r>
                  <a:rPr lang="en-US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0.5 </a:t>
                </a:r>
                <a:r>
                  <a:rPr lang="en-US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→ bias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w1=1.15→ </a:t>
                </a:r>
                <a:r>
                  <a:rPr lang="en-US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weight for </a:t>
                </a:r>
                <a:r>
                  <a:rPr lang="en-US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Fat Score</a:t>
                </a:r>
                <a:endParaRPr lang="en-US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w2=0.55 </a:t>
                </a:r>
                <a:r>
                  <a:rPr lang="en-US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→ weight for </a:t>
                </a:r>
                <a:r>
                  <a:rPr lang="en-US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Salt Score</a:t>
                </a:r>
                <a:endParaRPr lang="en-US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Trained in 2 </a:t>
                </a:r>
                <a:r>
                  <a:rPr lang="en-US" sz="24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epochs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Final 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Perceptron Equation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: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IN" sz="24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IN" sz="24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66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0" smtClean="0">
                        <a:solidFill>
                          <a:srgbClr val="000066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0" smtClean="0">
                        <a:solidFill>
                          <a:srgbClr val="000066"/>
                        </a:solidFill>
                        <a:latin typeface="Cambria Math"/>
                      </a:rPr>
                      <m:t>𝟎</m:t>
                    </m:r>
                    <m:r>
                      <a:rPr lang="en-US" sz="2400" b="1" i="0" smtClean="0">
                        <a:solidFill>
                          <a:srgbClr val="000066"/>
                        </a:solidFill>
                        <a:latin typeface="Cambria Math"/>
                      </a:rPr>
                      <m:t>.</m:t>
                    </m:r>
                    <m:r>
                      <a:rPr lang="en-US" sz="2400" b="1" i="0" smtClean="0">
                        <a:solidFill>
                          <a:srgbClr val="000066"/>
                        </a:solidFill>
                        <a:latin typeface="Cambria Math"/>
                      </a:rPr>
                      <m:t>𝟓</m:t>
                    </m:r>
                    <m:r>
                      <a:rPr lang="en-IN" sz="24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𝟏𝟓</m:t>
                        </m:r>
                        <m:r>
                          <a:rPr lang="en-IN" sz="24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𝐅𝐚𝐭</m:t>
                        </m:r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_</m:t>
                        </m:r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𝐒𝐜𝐨𝐫𝐞</m:t>
                        </m:r>
                      </m:e>
                    </m:d>
                    <m:r>
                      <a:rPr lang="en-IN" sz="24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𝟓𝟓</m:t>
                        </m:r>
                        <m:r>
                          <a:rPr lang="en-IN" sz="24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𝐒𝐚𝐥𝐭</m:t>
                        </m:r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_</m:t>
                        </m:r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𝐒𝐜𝐨𝐫𝐞</m:t>
                        </m:r>
                      </m:e>
                    </m:d>
                  </m:oMath>
                </a14:m>
                <a:r>
                  <a:rPr lang="en-US" sz="1600" b="1" dirty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 smtClean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471488" indent="-342900">
                  <a:lnSpc>
                    <a:spcPct val="150000"/>
                  </a:lnSpc>
                  <a:buNone/>
                </a:pPr>
                <a:endParaRPr lang="en-US" sz="2400" b="1" dirty="0" smtClean="0">
                  <a:solidFill>
                    <a:srgbClr val="C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471488" indent="-342900">
                  <a:lnSpc>
                    <a:spcPct val="150000"/>
                  </a:lnSpc>
                  <a:buNone/>
                </a:pPr>
                <a:endParaRPr lang="en-US" sz="2400" b="1" dirty="0">
                  <a:solidFill>
                    <a:srgbClr val="C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209" y="868155"/>
                <a:ext cx="12070080" cy="5943600"/>
              </a:xfrm>
              <a:blipFill rotWithShape="1">
                <a:blip r:embed="rId3"/>
                <a:stretch>
                  <a:fillRect l="-502" b="-52935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785039" y="6503"/>
            <a:ext cx="10424160" cy="830997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Single Layer </a:t>
            </a:r>
            <a:r>
              <a:rPr lang="en-US" sz="2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Perceptron</a:t>
            </a:r>
            <a:r>
              <a:rPr lang="en-IN" sz="2800" b="1" dirty="0">
                <a:solidFill>
                  <a:schemeClr val="bg1"/>
                </a:solidFill>
              </a:rPr>
              <a:t/>
            </a:r>
            <a:br>
              <a:rPr lang="en-IN" sz="2800" b="1" dirty="0">
                <a:solidFill>
                  <a:schemeClr val="bg1"/>
                </a:solidFill>
              </a:rPr>
            </a:b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01427" y="1238727"/>
                <a:ext cx="2791383" cy="1591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Activation Function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l-GR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IN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b="1" i="1">
                            <a:solidFill>
                              <a:srgbClr val="00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27" y="1238727"/>
                <a:ext cx="2791383" cy="1591333"/>
              </a:xfrm>
              <a:prstGeom prst="rect">
                <a:avLst/>
              </a:prstGeom>
              <a:blipFill rotWithShape="1">
                <a:blip r:embed="rId4"/>
                <a:stretch>
                  <a:fillRect l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527460"/>
                  </p:ext>
                </p:extLst>
              </p:nvPr>
            </p:nvGraphicFramePr>
            <p:xfrm>
              <a:off x="8524568" y="2639965"/>
              <a:ext cx="3097161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91113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1014227">
                      <a:extLst>
                        <a:ext uri="{9D8B030D-6E8A-4147-A177-3AD203B41FA5}">
                          <a16:colId xmlns:a16="http://schemas.microsoft.com/office/drawing/2014/main" xmlns="" val="2443926476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xmlns="" val="2770491878"/>
                        </a:ext>
                      </a:extLst>
                    </a:gridCol>
                  </a:tblGrid>
                  <a:tr h="6046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0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0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3023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0.4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0.5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  <a:tr h="3023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0.8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610966199"/>
                      </a:ext>
                    </a:extLst>
                  </a:tr>
                  <a:tr h="3023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0.2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0.9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992254899"/>
                      </a:ext>
                    </a:extLst>
                  </a:tr>
                  <a:tr h="3023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0.1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050810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527460"/>
                  </p:ext>
                </p:extLst>
              </p:nvPr>
            </p:nvGraphicFramePr>
            <p:xfrm>
              <a:off x="8524568" y="2639965"/>
              <a:ext cx="3097161" cy="32004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9111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4662765"/>
                        </a:ext>
                      </a:extLst>
                    </a:gridCol>
                    <a:gridCol w="10142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43926476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70491878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r="-212270" b="-1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98193" r="-108434" b="-1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220798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0.4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0.5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054210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0.8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109661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0.2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0.9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922548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>
                              <a:effectLst/>
                            </a:rPr>
                            <a:t>0.1</a:t>
                          </a:r>
                          <a:endParaRPr lang="en-IN" sz="2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0.1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08101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9461" y="838659"/>
            <a:ext cx="12170439" cy="5961285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1: Choose instance to 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explain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Select </a:t>
            </a:r>
            <a:r>
              <a:rPr lang="en-US" sz="22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the instance (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lang="en-US" sz="22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ata Point) 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 interest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for which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want to have an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explanation of its black box prediction.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2:Perturb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Instance</a:t>
            </a:r>
            <a:endParaRPr lang="en-US" sz="2200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Generate multiple perturbed versions of this instance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by slightly modifying its features. </a:t>
            </a:r>
            <a:endParaRPr lang="en-US" sz="22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tabular data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, this might involve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adding random noise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; for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data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, it could involve turning off or segmenting 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superpixels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contiguous patches of similar pixels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3: Obtain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Predictions from the Black-Box 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Model</a:t>
            </a:r>
            <a:endParaRPr lang="en-US" sz="2200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Feed these perturbed instances into the original, complex machine learning model and obtain its predictions for each.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>
              <a:lnSpc>
                <a:spcPct val="150000"/>
              </a:lnSpc>
              <a:buNone/>
            </a:pPr>
            <a:endParaRPr lang="en-US" sz="22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>
              <a:lnSpc>
                <a:spcPct val="150000"/>
              </a:lnSpc>
              <a:buNone/>
            </a:pPr>
            <a:endParaRPr lang="en-US" sz="22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785039" y="35999"/>
            <a:ext cx="1042416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 Algorithm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9461" y="838659"/>
            <a:ext cx="12170439" cy="5961285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4: Calculate the distance</a:t>
            </a: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algn="just">
              <a:lnSpc>
                <a:spcPct val="250000"/>
              </a:lnSpc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Calculate the distance between the query-instance and all the Perturb the Instances</a:t>
            </a:r>
          </a:p>
          <a:p>
            <a:pPr marL="0" lvl="1" indent="0" algn="just">
              <a:lnSpc>
                <a:spcPct val="2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5: Compute Kernel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Weights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(using an RBF kernel (σ=0.1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)).</a:t>
            </a:r>
          </a:p>
          <a:p>
            <a:pPr marL="0" lvl="1" indent="0" algn="just">
              <a:lnSpc>
                <a:spcPct val="2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6 : Fit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weighted, interpretable surrogate (local linear regression)</a:t>
            </a:r>
            <a:endParaRPr lang="en-US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>
              <a:lnSpc>
                <a:spcPct val="250000"/>
              </a:lnSpc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>
              <a:lnSpc>
                <a:spcPct val="250000"/>
              </a:lnSpc>
              <a:buNone/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785039" y="35999"/>
            <a:ext cx="1042416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 Algorithm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9461" y="838659"/>
            <a:ext cx="12170439" cy="5961285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tep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1: Choose instance to explain</a:t>
            </a:r>
          </a:p>
          <a:p>
            <a:pPr marL="114300" lvl="1" indent="0"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Select  </a:t>
            </a:r>
            <a:r>
              <a:rPr lang="en-US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instance (Data Point) of interest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for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which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want to have an explanation of its black box prediction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    x</a:t>
            </a:r>
            <a:r>
              <a:rPr lang="en-US" sz="2400" b="1" dirty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₁ = 0.3, x₂ = </a:t>
            </a:r>
            <a:r>
              <a:rPr lang="en-US" sz="2400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0.8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2:Perturb the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Instance</a:t>
            </a:r>
            <a:endParaRPr lang="en-US" sz="2400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b="1" dirty="0" smtClean="0">
              <a:solidFill>
                <a:srgbClr val="FF006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 algn="just">
              <a:lnSpc>
                <a:spcPct val="200000"/>
              </a:lnSpc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 algn="just">
              <a:lnSpc>
                <a:spcPct val="200000"/>
              </a:lnSpc>
              <a:buNone/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785039" y="35999"/>
            <a:ext cx="1042416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097776"/>
                  </p:ext>
                </p:extLst>
              </p:nvPr>
            </p:nvGraphicFramePr>
            <p:xfrm>
              <a:off x="7962900" y="1165126"/>
              <a:ext cx="4061943" cy="24688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9851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1330163">
                      <a:extLst>
                        <a:ext uri="{9D8B030D-6E8A-4147-A177-3AD203B41FA5}">
                          <a16:colId xmlns:a16="http://schemas.microsoft.com/office/drawing/2014/main" xmlns="" val="2443926476"/>
                        </a:ext>
                      </a:extLst>
                    </a:gridCol>
                    <a:gridCol w="1431929">
                      <a:extLst>
                        <a:ext uri="{9D8B030D-6E8A-4147-A177-3AD203B41FA5}">
                          <a16:colId xmlns:a16="http://schemas.microsoft.com/office/drawing/2014/main" xmlns="" val="2770491878"/>
                        </a:ext>
                      </a:extLst>
                    </a:gridCol>
                  </a:tblGrid>
                  <a:tr h="6784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18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18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18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18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8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355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0.4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0.5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1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  <a:tr h="164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0.3</a:t>
                          </a:r>
                          <a:endParaRPr lang="en-IN" sz="18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0.8</a:t>
                          </a:r>
                          <a:endParaRPr lang="en-IN" sz="18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1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610966199"/>
                      </a:ext>
                    </a:extLst>
                  </a:tr>
                  <a:tr h="355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0.2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0.9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1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992254899"/>
                      </a:ext>
                    </a:extLst>
                  </a:tr>
                  <a:tr h="3552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>
                              <a:effectLst/>
                            </a:rPr>
                            <a:t>0.1</a:t>
                          </a:r>
                          <a:endParaRPr lang="en-IN" sz="1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0.1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050810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097776"/>
                  </p:ext>
                </p:extLst>
              </p:nvPr>
            </p:nvGraphicFramePr>
            <p:xfrm>
              <a:off x="7962900" y="1165126"/>
              <a:ext cx="4061943" cy="24688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998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74662765"/>
                        </a:ext>
                      </a:extLst>
                    </a:gridCol>
                    <a:gridCol w="13301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43926476"/>
                        </a:ext>
                      </a:extLst>
                    </a:gridCol>
                    <a:gridCol w="14319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7049187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r="-213146" b="-21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7260" r="-107306" b="-21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solidFill>
                                <a:srgbClr val="FF0066"/>
                              </a:solidFill>
                              <a:effectLst/>
                              <a:latin typeface="+mn-lt"/>
                            </a:rPr>
                            <a:t>Acceptance (y)</a:t>
                          </a:r>
                          <a:endParaRPr lang="en-IN" sz="1800" b="1" dirty="0">
                            <a:solidFill>
                              <a:srgbClr val="FF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42207989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0.4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0.5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1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0542104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0.3</a:t>
                          </a:r>
                          <a:endParaRPr lang="en-IN" sz="18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0.8</a:t>
                          </a:r>
                          <a:endParaRPr lang="en-IN" sz="18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1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1096619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0.2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0.9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1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9225489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>
                              <a:effectLst/>
                            </a:rPr>
                            <a:t>0.1</a:t>
                          </a:r>
                          <a:endParaRPr lang="en-IN" sz="18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0.1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dirty="0">
                              <a:effectLst/>
                            </a:rPr>
                            <a:t>0</a:t>
                          </a:r>
                          <a:endParaRPr lang="en-IN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508101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388530"/>
                  </p:ext>
                </p:extLst>
              </p:nvPr>
            </p:nvGraphicFramePr>
            <p:xfrm>
              <a:off x="4041058" y="4009066"/>
              <a:ext cx="4365523" cy="260775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89939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2375584">
                      <a:extLst>
                        <a:ext uri="{9D8B030D-6E8A-4147-A177-3AD203B41FA5}">
                          <a16:colId xmlns:a16="http://schemas.microsoft.com/office/drawing/2014/main" xmlns="" val="2443926476"/>
                        </a:ext>
                      </a:extLst>
                    </a:gridCol>
                  </a:tblGrid>
                  <a:tr h="4779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0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0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0.3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0.8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0.78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10966199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0.82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992254899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0.75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50810109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0.25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0.85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388530"/>
                  </p:ext>
                </p:extLst>
              </p:nvPr>
            </p:nvGraphicFramePr>
            <p:xfrm>
              <a:off x="4041058" y="4009066"/>
              <a:ext cx="4365523" cy="25687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899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4662765"/>
                        </a:ext>
                      </a:extLst>
                    </a:gridCol>
                    <a:gridCol w="237558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43926476"/>
                        </a:ext>
                      </a:extLst>
                    </a:gridCol>
                  </a:tblGrid>
                  <a:tr h="477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307" t="-1282" r="-119939" b="-4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83846" t="-1282" r="-256" b="-45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22079894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0.3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0.8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05421040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0.78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10966199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0.82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92254899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0.75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0810109"/>
                      </a:ext>
                    </a:extLst>
                  </a:tr>
                  <a:tr h="418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0.25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0.85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56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9461" y="838659"/>
            <a:ext cx="12170439" cy="5961285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3: </a:t>
            </a:r>
            <a:r>
              <a:rPr lang="en-US" sz="2400" b="1" dirty="0">
                <a:solidFill>
                  <a:srgbClr val="C00000"/>
                </a:solidFill>
              </a:rPr>
              <a:t>Obtain Predictions from the Black-Box </a:t>
            </a:r>
            <a:r>
              <a:rPr lang="en-US" sz="2400" b="1" dirty="0" smtClean="0">
                <a:solidFill>
                  <a:srgbClr val="C00000"/>
                </a:solidFill>
              </a:rPr>
              <a:t>Model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 algn="just">
              <a:lnSpc>
                <a:spcPct val="200000"/>
              </a:lnSpc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 algn="just">
              <a:lnSpc>
                <a:spcPct val="200000"/>
              </a:lnSpc>
              <a:buNone/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785039" y="35999"/>
            <a:ext cx="1042416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952929"/>
                  </p:ext>
                </p:extLst>
              </p:nvPr>
            </p:nvGraphicFramePr>
            <p:xfrm>
              <a:off x="155576" y="1730481"/>
              <a:ext cx="4760282" cy="335334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44624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1504950"/>
                    <a:gridCol w="819150"/>
                    <a:gridCol w="991558"/>
                  </a:tblGrid>
                  <a:tr h="5574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0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0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Prediction</a:t>
                          </a:r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effectLst/>
                            </a:rPr>
                            <a:t>0.30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0.80</a:t>
                          </a:r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b="1" dirty="0" smtClean="0"/>
                            <a:t>0.297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361096619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b="1" dirty="0" smtClean="0"/>
                            <a:t>0.273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99225489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0.315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305081010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0.25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952929"/>
                  </p:ext>
                </p:extLst>
              </p:nvPr>
            </p:nvGraphicFramePr>
            <p:xfrm>
              <a:off x="155576" y="1730481"/>
              <a:ext cx="4760282" cy="335334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4462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74662765"/>
                        </a:ext>
                      </a:extLst>
                    </a:gridCol>
                    <a:gridCol w="1504950"/>
                    <a:gridCol w="819150"/>
                    <a:gridCol w="991558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422" t="-667" r="-229536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6748" t="-667" r="-121138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</a:rPr>
                            <a:t>I</a:t>
                          </a:r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Prediction</a:t>
                          </a:r>
                          <a:endParaRPr lang="en-IN" sz="2000" b="1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422079894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 smtClean="0">
                              <a:effectLst/>
                            </a:rPr>
                            <a:t>0.30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0.80</a:t>
                          </a:r>
                          <a:endParaRPr lang="en-IN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05421040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b="1" dirty="0" smtClean="0"/>
                            <a:t>0.297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1096619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b="1" dirty="0" smtClean="0"/>
                            <a:t>0.273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9225489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0.315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50810109"/>
                      </a:ext>
                    </a:extLst>
                  </a:tr>
                  <a:tr h="48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0.25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05400" y="1696231"/>
                <a:ext cx="69723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algn="just"/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66"/>
                        </a:solidFill>
                        <a:latin typeface="Cambria Math"/>
                      </a:rPr>
                      <m:t>𝐈</m:t>
                    </m:r>
                    <m:r>
                      <a:rPr lang="en-US" sz="2000" b="1" i="0" smtClean="0">
                        <a:solidFill>
                          <a:srgbClr val="000066"/>
                        </a:solidFill>
                        <a:latin typeface="Cambria Math"/>
                      </a:rPr>
                      <m:t>=−</m:t>
                    </m:r>
                    <m:r>
                      <a:rPr lang="en-US" sz="2000" b="1" i="0">
                        <a:solidFill>
                          <a:srgbClr val="000066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0">
                        <a:solidFill>
                          <a:srgbClr val="000066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0">
                        <a:solidFill>
                          <a:srgbClr val="000066"/>
                        </a:solidFill>
                        <a:latin typeface="Cambria Math"/>
                      </a:rPr>
                      <m:t>𝟓</m:t>
                    </m:r>
                    <m:r>
                      <a:rPr lang="en-IN" sz="2000" b="1" i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0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𝟏𝟓</m:t>
                        </m:r>
                        <m:r>
                          <a:rPr lang="en-IN" sz="20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𝐅𝐚𝐭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_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𝐒𝐜𝐨𝐫𝐞</m:t>
                        </m:r>
                      </m:e>
                    </m:d>
                    <m:r>
                      <a:rPr lang="en-IN" sz="2000" b="1" i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0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𝟓𝟓</m:t>
                        </m:r>
                        <m:r>
                          <a:rPr lang="en-IN" sz="2000" b="1" i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𝐒𝐚𝐥𝐭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_</m:t>
                        </m:r>
                        <m:r>
                          <a:rPr lang="en-US" sz="2000" b="1" i="0">
                            <a:solidFill>
                              <a:srgbClr val="000066"/>
                            </a:solidFill>
                            <a:latin typeface="Cambria Math"/>
                          </a:rPr>
                          <m:t>𝐒𝐜𝐨𝐫𝐞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</a:t>
                </a:r>
                <a:endParaRPr lang="en-US" sz="2000" b="1" dirty="0" smtClean="0">
                  <a:solidFill>
                    <a:srgbClr val="00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marL="0" lvl="2" algn="just"/>
                <a:endParaRPr lang="en-US" sz="2000" b="1" dirty="0">
                  <a:solidFill>
                    <a:srgbClr val="00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en-IN" sz="2000" b="1" dirty="0" smtClean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Case </a:t>
                </a:r>
                <a:r>
                  <a:rPr lang="en-IN" sz="2000" b="1" dirty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1: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      </m:t>
                    </m:r>
                  </m:oMath>
                </a14:m>
                <a:endParaRPr lang="en-US" sz="2000" b="1" dirty="0" smtClean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𝟐𝟖𝟓</m:t>
                      </m:r>
                    </m:oMath>
                  </m:oMathPara>
                </a14:m>
                <a:endParaRPr lang="en-IN" sz="2000" b="1" dirty="0">
                  <a:solidFill>
                    <a:srgbClr val="00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en-IN" sz="2000" b="1" dirty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Case 2: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2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latin typeface="Cambria Math"/>
                      </a:rPr>
                      <m:t>𝟕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     </m:t>
                    </m:r>
                  </m:oMath>
                </a14:m>
                <a:endParaRPr lang="en-IN" sz="2000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𝟕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000" b="1" i="0" smtClean="0">
                          <a:latin typeface="Cambria Math"/>
                        </a:rPr>
                        <m:t>=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/>
                        </a:rPr>
                        <m:t>𝟐𝟗𝟕</m:t>
                      </m:r>
                    </m:oMath>
                  </m:oMathPara>
                </a14:m>
                <a:endParaRPr lang="en-IN" sz="2000" dirty="0" smtClean="0">
                  <a:solidFill>
                    <a:srgbClr val="00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en-IN" sz="2000" b="1" dirty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Case 3: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28</a:t>
                </a:r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𝟖𝟐</m:t>
                    </m:r>
                  </m:oMath>
                </a14:m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     </m:t>
                    </m:r>
                  </m:oMath>
                </a14:m>
                <a:endParaRPr lang="en-IN" sz="2000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𝟐𝟖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𝟖𝟐</m:t>
                          </m:r>
                        </m:e>
                      </m:d>
                      <m:r>
                        <a:rPr lang="en-US" sz="2000" b="1" i="0">
                          <a:latin typeface="Cambria Math"/>
                        </a:rPr>
                        <m:t>=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latin typeface="Cambria Math"/>
                        </a:rPr>
                        <m:t>.</m:t>
                      </m:r>
                      <m:r>
                        <a:rPr lang="en-US" sz="2000" b="1" i="0" smtClean="0">
                          <a:latin typeface="Cambria Math"/>
                        </a:rPr>
                        <m:t>𝟐𝟕𝟑</m:t>
                      </m:r>
                    </m:oMath>
                  </m:oMathPara>
                </a14:m>
                <a:endParaRPr lang="en-IN" sz="2000" dirty="0">
                  <a:solidFill>
                    <a:srgbClr val="00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en-IN" sz="2000" b="1" dirty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Case 4: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N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5</a:t>
                </a:r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>
                        <a:latin typeface="Cambria Math"/>
                      </a:rPr>
                      <m:t>𝟕</m:t>
                    </m:r>
                    <m:r>
                      <a:rPr lang="en-US" sz="2000" b="1" i="0" smtClean="0">
                        <a:latin typeface="Cambria Math"/>
                      </a:rPr>
                      <m:t>𝟓</m:t>
                    </m:r>
                  </m:oMath>
                </a14:m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     </m:t>
                    </m:r>
                  </m:oMath>
                </a14:m>
                <a:endParaRPr lang="en-IN" sz="2000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𝟑𝟓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0">
                              <a:latin typeface="Cambria Math"/>
                            </a:rPr>
                            <m:t>𝟕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0">
                          <a:latin typeface="Cambria Math"/>
                        </a:rPr>
                        <m:t>=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/>
                        </a:rPr>
                        <m:t>𝟑𝟏𝟓</m:t>
                      </m:r>
                    </m:oMath>
                  </m:oMathPara>
                </a14:m>
                <a:endParaRPr lang="en-IN" sz="2000" dirty="0">
                  <a:solidFill>
                    <a:srgbClr val="00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en-IN" sz="2000" b="1" dirty="0">
                    <a:solidFill>
                      <a:srgbClr val="C0000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Case 5: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25</a:t>
                </a:r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latin typeface="Cambria Math"/>
                      </a:rPr>
                      <m:t>𝟖𝟓</m:t>
                    </m:r>
                  </m:oMath>
                </a14:m>
                <a:r>
                  <a:rPr lang="en-IN" sz="2000" b="1" dirty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     </m:t>
                    </m:r>
                  </m:oMath>
                </a14:m>
                <a:endParaRPr lang="en-IN" sz="2000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0"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0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IN" sz="2000" b="1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𝟖𝟓</m:t>
                          </m:r>
                        </m:e>
                      </m:d>
                      <m:r>
                        <a:rPr lang="en-US" sz="2000" b="1" i="0">
                          <a:latin typeface="Cambria Math"/>
                        </a:rPr>
                        <m:t>=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/>
                        </a:rPr>
                        <m:t>𝟐𝟓𝟓</m:t>
                      </m:r>
                    </m:oMath>
                  </m:oMathPara>
                </a14:m>
                <a:endParaRPr lang="en-IN" sz="2000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696231"/>
                <a:ext cx="6972300" cy="3785652"/>
              </a:xfrm>
              <a:prstGeom prst="rect">
                <a:avLst/>
              </a:prstGeom>
              <a:blipFill rotWithShape="1">
                <a:blip r:embed="rId4"/>
                <a:stretch>
                  <a:fillRect l="-962" t="-805" r="-875" b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7975" y="5345681"/>
                <a:ext cx="3981988" cy="10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solidFill>
                      <a:srgbClr val="000066"/>
                    </a:solidFill>
                  </a:rPr>
                  <a:t>Apply Activation function </a:t>
                </a:r>
              </a:p>
              <a:p>
                <a:r>
                  <a:rPr lang="el-GR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400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400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40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5345681"/>
                <a:ext cx="3981988" cy="1091646"/>
              </a:xfrm>
              <a:prstGeom prst="rect">
                <a:avLst/>
              </a:prstGeom>
              <a:blipFill rotWithShape="1">
                <a:blip r:embed="rId5"/>
                <a:stretch>
                  <a:fillRect l="-2450" t="-3911" r="-3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12153" y="5481883"/>
                <a:ext cx="7012689" cy="1139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000066"/>
                          </a:solidFill>
                          <a:latin typeface="Cambria Math"/>
                        </a:rPr>
                        <m:t>𝐈</m:t>
                      </m:r>
                      <m:r>
                        <a:rPr lang="en-IN" sz="2400" b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400" b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IN" sz="2400" b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400" b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400" b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en-IN" sz="2400" b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sz="2400" b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IN" sz="2400" b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400" b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IN" sz="2400" b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1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N" sz="2400" b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153" y="5481883"/>
                <a:ext cx="7012689" cy="1139799"/>
              </a:xfrm>
              <a:prstGeom prst="rect">
                <a:avLst/>
              </a:prstGeom>
              <a:blipFill rotWithShape="1">
                <a:blip r:embed="rId6"/>
                <a:stretch>
                  <a:fillRect r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7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0" y="29029"/>
            <a:ext cx="10149840" cy="640080"/>
          </a:xfrm>
          <a:solidFill>
            <a:srgbClr val="194E9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Euclidean 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Distance</a:t>
            </a:r>
            <a:endParaRPr lang="en-IN" sz="3200" b="1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60" y="704785"/>
            <a:ext cx="12060000" cy="6117021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																																																				         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dimensions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data point from dataset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new data point (to be predicted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0201" y="816176"/>
                <a:ext cx="3046540" cy="1289712"/>
              </a:xfrm>
              <a:prstGeom prst="rect">
                <a:avLst/>
              </a:prstGeom>
              <a:noFill/>
              <a:ln w="57150">
                <a:solidFill>
                  <a:srgbClr val="0C04AC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  <m:d>
                        <m:dPr>
                          <m:ctrlPr>
                            <a:rPr kumimoji="0" lang="en-I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r>
                            <a:rPr kumimoji="0" lang="en-I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I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0" lang="en-IN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I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kumimoji="0" lang="en-I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I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</m:t>
                              </m:r>
                              <m:r>
                                <a:rPr kumimoji="0" lang="en-I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I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I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I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IN" sz="20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N" sz="20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IN" sz="20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0" lang="en-I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kumimoji="0" lang="en-IN" sz="20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N" sz="20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kumimoji="0" lang="en-IN" sz="20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0" lang="en-I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I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01" y="816176"/>
                <a:ext cx="3046540" cy="1289712"/>
              </a:xfrm>
              <a:prstGeom prst="rect">
                <a:avLst/>
              </a:prstGeom>
              <a:blipFill rotWithShape="1">
                <a:blip r:embed="rId2"/>
                <a:stretch>
                  <a:fillRect r="-1768"/>
                </a:stretch>
              </a:blipFill>
              <a:ln w="57150">
                <a:solidFill>
                  <a:srgbClr val="0C04A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Euclidian Distance - KNN Algorithm In R - Edureka">
            <a:extLst>
              <a:ext uri="{FF2B5EF4-FFF2-40B4-BE49-F238E27FC236}">
                <a16:creationId xmlns:a16="http://schemas.microsoft.com/office/drawing/2014/main" xmlns="" id="{9FC7798B-24C1-4B03-BD68-986C7267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0" y="1120976"/>
            <a:ext cx="4528230" cy="37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1531" y="3985093"/>
                <a:ext cx="4838761" cy="2482411"/>
              </a:xfrm>
              <a:prstGeom prst="rect">
                <a:avLst/>
              </a:prstGeom>
              <a:noFill/>
              <a:ln w="57150">
                <a:solidFill>
                  <a:srgbClr val="FF0066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Point P1=(1,4)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Point p2= (5,1)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Euclidean Distance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𝟓</m:t>
                            </m:r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p>
                        </m:sSup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p>
                          <m:sSupPr>
                            <m:ctrlP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𝟒</m:t>
                            </m:r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en-I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I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                       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𝟏𝟔</m:t>
                        </m:r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𝟗</m:t>
                        </m:r>
                      </m:e>
                    </m:rad>
                  </m:oMath>
                </a14:m>
                <a:r>
                  <a:rPr kumimoji="0" lang="en-I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I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                         =  5</a:t>
                </a:r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531" y="3985093"/>
                <a:ext cx="4838761" cy="2482411"/>
              </a:xfrm>
              <a:prstGeom prst="rect">
                <a:avLst/>
              </a:prstGeom>
              <a:blipFill rotWithShape="1">
                <a:blip r:embed="rId4"/>
                <a:stretch>
                  <a:fillRect l="-747" r="-1121" b="-2404"/>
                </a:stretch>
              </a:blipFill>
              <a:ln w="57150">
                <a:solidFill>
                  <a:srgbClr val="FF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15631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58511" y="819609"/>
            <a:ext cx="12070080" cy="5961285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4: Calculate the distance between the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query-instance and all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Perturb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Instances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query-instance = [0.3</a:t>
            </a:r>
            <a:r>
              <a:rPr lang="en-US" sz="2400" b="1" dirty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0.8]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 algn="just">
              <a:lnSpc>
                <a:spcPct val="200000"/>
              </a:lnSpc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 algn="just">
              <a:lnSpc>
                <a:spcPct val="200000"/>
              </a:lnSpc>
              <a:buNone/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785039" y="35999"/>
            <a:ext cx="1042416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011228"/>
                  </p:ext>
                </p:extLst>
              </p:nvPr>
            </p:nvGraphicFramePr>
            <p:xfrm>
              <a:off x="6469471" y="973555"/>
              <a:ext cx="5446842" cy="244125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95845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2106206"/>
                    <a:gridCol w="1344791"/>
                  </a:tblGrid>
                  <a:tr h="4217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kern="1200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 kern="1200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kern="1200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1" kern="1200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000" b="1" kern="1200">
                                  <a:solidFill>
                                    <a:srgbClr val="000066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IN" sz="2000" b="1" kern="1200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kern="1200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1" i="1" kern="1200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kern="1200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1" kern="1200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000" b="1" kern="1200">
                                  <a:solidFill>
                                    <a:srgbClr val="000066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IN" sz="2000" b="1" kern="1200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kern="1200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ED</a:t>
                          </a:r>
                          <a:endParaRPr lang="en-IN" sz="2000" b="1" kern="1200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3849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  <a:tr h="38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3610966199"/>
                      </a:ext>
                    </a:extLst>
                  </a:tr>
                  <a:tr h="38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992254899"/>
                      </a:ext>
                    </a:extLst>
                  </a:tr>
                  <a:tr h="38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3050810109"/>
                      </a:ext>
                    </a:extLst>
                  </a:tr>
                  <a:tr h="38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0.25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011228"/>
                  </p:ext>
                </p:extLst>
              </p:nvPr>
            </p:nvGraphicFramePr>
            <p:xfrm>
              <a:off x="6469471" y="973555"/>
              <a:ext cx="5446842" cy="235657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9584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4662765"/>
                        </a:ext>
                      </a:extLst>
                    </a:gridCol>
                    <a:gridCol w="2106206"/>
                    <a:gridCol w="1344791"/>
                  </a:tblGrid>
                  <a:tr h="421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1449" r="-172561" b="-48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5072" t="-1449" r="-64058" b="-48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kern="1200" dirty="0" smtClean="0">
                              <a:solidFill>
                                <a:srgbClr val="000066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ED</a:t>
                          </a:r>
                          <a:endParaRPr lang="en-IN" sz="2000" b="1" kern="1200" dirty="0">
                            <a:solidFill>
                              <a:srgbClr val="000066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22079894"/>
                      </a:ext>
                    </a:extLst>
                  </a:tr>
                  <a:tr h="4079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effectLst/>
                            </a:rPr>
                            <a:t>0.3</a:t>
                          </a:r>
                          <a:endParaRPr lang="en-IN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05421040"/>
                      </a:ext>
                    </a:extLst>
                  </a:tr>
                  <a:tr h="38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10966199"/>
                      </a:ext>
                    </a:extLst>
                  </a:tr>
                  <a:tr h="38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92254899"/>
                      </a:ext>
                    </a:extLst>
                  </a:tr>
                  <a:tr h="38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0810109"/>
                      </a:ext>
                    </a:extLst>
                  </a:tr>
                  <a:tr h="381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0.25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4625" y="2881082"/>
                <a:ext cx="5730875" cy="3819635"/>
              </a:xfrm>
              <a:prstGeom prst="rect">
                <a:avLst/>
              </a:prstGeom>
              <a:noFill/>
              <a:ln w="38100">
                <a:solidFill>
                  <a:srgbClr val="00006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000" b="1" dirty="0">
                            <a:solidFill>
                              <a:srgbClr val="000066"/>
                            </a:solidFill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I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p>
                        </m:sSup>
                      </m:e>
                    </m:rad>
                    <m:r>
                      <a:rPr lang="en-I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𝟑𝟐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000" b="1" dirty="0">
                            <a:solidFill>
                              <a:srgbClr val="000066"/>
                            </a:solidFill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𝟕𝟖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0.028</a:t>
                </a:r>
                <a:endParaRPr lang="en-IN" sz="2000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𝟐𝟖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000" b="1" dirty="0">
                            <a:solidFill>
                              <a:srgbClr val="000066"/>
                            </a:solidFill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𝟖𝟐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I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e>
                    </m:rad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0.028</a:t>
                </a:r>
                <a:endParaRPr lang="en-IN" sz="2000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𝟑𝟓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000" b="1" dirty="0">
                            <a:solidFill>
                              <a:srgbClr val="000066"/>
                            </a:solidFill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𝟕𝟓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0.071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1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𝟓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000" b="1" dirty="0">
                            <a:solidFill>
                              <a:srgbClr val="000066"/>
                            </a:solidFill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𝟓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I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1" dirty="0" smtClean="0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0.071</a:t>
                </a:r>
                <a:endParaRPr lang="en-IN" sz="2000" b="1" dirty="0"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5" y="2881082"/>
                <a:ext cx="5730875" cy="3819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76586" y="3287096"/>
                <a:ext cx="6032613" cy="50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2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Distance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2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2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2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𝟖</m:t>
                            </m:r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86" y="3287096"/>
                <a:ext cx="6032613" cy="502317"/>
              </a:xfrm>
              <a:prstGeom prst="rect">
                <a:avLst/>
              </a:prstGeom>
              <a:blipFill rotWithShape="1">
                <a:blip r:embed="rId5"/>
                <a:stretch>
                  <a:fillRect l="-1212" r="-1717" b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905500" y="3789413"/>
            <a:ext cx="6119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Euclidean 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distance is small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, the perturbed sample is very similar to the query instance and should have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high influence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on the local surrogate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model.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Euclidean 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distance is large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, the perturbed sample is less similar to the query instance and should have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low influence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in the explanation.</a:t>
            </a:r>
          </a:p>
        </p:txBody>
      </p:sp>
    </p:spTree>
    <p:extLst>
      <p:ext uri="{BB962C8B-B14F-4D97-AF65-F5344CB8AC3E}">
        <p14:creationId xmlns:p14="http://schemas.microsoft.com/office/powerpoint/2010/main" val="17510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536418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829283" y="21251"/>
            <a:ext cx="1033272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Perturbation-Based </a:t>
            </a:r>
            <a:r>
              <a:rPr lang="en-US" sz="2800" b="1" dirty="0">
                <a:solidFill>
                  <a:schemeClr val="bg1"/>
                </a:solidFill>
              </a:rPr>
              <a:t>methods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130F0EE-90D4-1076-DC2C-9443DB9E5B81}"/>
              </a:ext>
            </a:extLst>
          </p:cNvPr>
          <p:cNvSpPr txBox="1">
            <a:spLocks/>
          </p:cNvSpPr>
          <p:nvPr/>
        </p:nvSpPr>
        <p:spPr>
          <a:xfrm>
            <a:off x="43542" y="827332"/>
            <a:ext cx="12070080" cy="5921810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Perturbation-based methods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are 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model-agnostic techniques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used to </a:t>
            </a:r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explain  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black-box model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by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slightly modifying (perturbing)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input features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and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observing how the model's predictions change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These methods aim to </a:t>
            </a:r>
            <a:r>
              <a:rPr lang="en-US" sz="2000" b="1" dirty="0">
                <a:solidFill>
                  <a:srgbClr val="000066"/>
                </a:solidFill>
              </a:rPr>
              <a:t>understand how each feature influences the output</a:t>
            </a:r>
            <a:r>
              <a:rPr lang="en-US" sz="2000" dirty="0"/>
              <a:t>.</a:t>
            </a:r>
            <a:endParaRPr 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These methods help identify 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feature importance</a:t>
            </a:r>
            <a:r>
              <a:rPr lang="en-US" sz="20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or generate 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local explanations</a:t>
            </a:r>
            <a:r>
              <a:rPr lang="en-US" sz="20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by analyzing the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model's sensitivity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to small input changes.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000" b="1" dirty="0">
              <a:solidFill>
                <a:srgbClr val="00006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14548"/>
              </p:ext>
            </p:extLst>
          </p:nvPr>
        </p:nvGraphicFramePr>
        <p:xfrm>
          <a:off x="155575" y="3251200"/>
          <a:ext cx="11869268" cy="331874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42629"/>
                <a:gridCol w="8126639"/>
              </a:tblGrid>
              <a:tr h="24416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Summary</a:t>
                      </a:r>
                    </a:p>
                  </a:txBody>
                  <a:tcPr anchor="ctr"/>
                </a:tc>
              </a:tr>
              <a:tr h="91049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66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LIME (Local Interpretable Model-Agnostic Explanations)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Perturbs inputs around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one instance</a:t>
                      </a:r>
                      <a:r>
                        <a:rPr lang="en-US" sz="2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, fits a simple surrogate model to explain the local behavior.</a:t>
                      </a:r>
                    </a:p>
                  </a:txBody>
                  <a:tcPr anchor="ctr"/>
                </a:tc>
              </a:tr>
              <a:tr h="52028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66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SHAP (Kernel SHAP)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Perturbs features in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all possible </a:t>
                      </a:r>
                      <a:r>
                        <a:rPr lang="en-US" sz="2000" b="1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combinations </a:t>
                      </a:r>
                      <a:r>
                        <a:rPr lang="en-US" sz="2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to estimate Shapley values.</a:t>
                      </a:r>
                    </a:p>
                  </a:txBody>
                  <a:tcPr anchor="ctr"/>
                </a:tc>
              </a:tr>
              <a:tr h="91049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66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Partial Dependence Plots (PDP)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Shows the average effect of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one or two features </a:t>
                      </a:r>
                      <a:r>
                        <a:rPr lang="en-US" sz="2000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on the predicted outcome by varying them.</a:t>
                      </a:r>
                    </a:p>
                  </a:txBody>
                  <a:tcPr anchor="ctr"/>
                </a:tc>
              </a:tr>
              <a:tr h="52028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66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Sensitivity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Measures how much output changes with respect to changes in inputs.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9461" y="838659"/>
            <a:ext cx="12170439" cy="5961285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5: Compute Kernel Weights (using an RBF kernel (σ=0.1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)).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 algn="just">
              <a:lnSpc>
                <a:spcPct val="200000"/>
              </a:lnSpc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71488" indent="-342900" algn="just">
              <a:lnSpc>
                <a:spcPct val="200000"/>
              </a:lnSpc>
              <a:buNone/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785039" y="35999"/>
            <a:ext cx="1042416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9641656"/>
                  </p:ext>
                </p:extLst>
              </p:nvPr>
            </p:nvGraphicFramePr>
            <p:xfrm>
              <a:off x="307975" y="2780229"/>
              <a:ext cx="5954037" cy="33679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593236">
                      <a:extLst>
                        <a:ext uri="{9D8B030D-6E8A-4147-A177-3AD203B41FA5}">
                          <a16:colId xmlns:a16="http://schemas.microsoft.com/office/drawing/2014/main" xmlns="" val="2074662765"/>
                        </a:ext>
                      </a:extLst>
                    </a:gridCol>
                    <a:gridCol w="1681335"/>
                    <a:gridCol w="1073515"/>
                    <a:gridCol w="1605951"/>
                  </a:tblGrid>
                  <a:tr h="8498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400" b="1" dirty="0" smtClean="0">
                              <a:solidFill>
                                <a:srgbClr val="000066"/>
                              </a:solidFill>
                              <a:effectLst/>
                              <a:latin typeface="Calibri" pitchFamily="34" charset="0"/>
                              <a:ea typeface="Calibri" pitchFamily="34" charset="0"/>
                              <a:cs typeface="Calibri" pitchFamily="34" charset="0"/>
                            </a:rPr>
                            <a:t>Fat_Score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400" b="1" dirty="0">
                            <a:solidFill>
                              <a:srgbClr val="000066"/>
                            </a:solidFill>
                            <a:effectLst/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400" b="1" dirty="0" smtClean="0">
                              <a:solidFill>
                                <a:srgbClr val="000066"/>
                              </a:solidFill>
                              <a:effectLst/>
                              <a:latin typeface="Calibri" pitchFamily="34" charset="0"/>
                              <a:ea typeface="Calibri" pitchFamily="34" charset="0"/>
                              <a:cs typeface="Calibri" pitchFamily="34" charset="0"/>
                            </a:rPr>
                            <a:t>Salt_Score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00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IN" sz="2400" b="1">
                                  <a:solidFill>
                                    <a:srgbClr val="00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400" b="1" dirty="0">
                            <a:solidFill>
                              <a:srgbClr val="000066"/>
                            </a:solidFill>
                            <a:effectLst/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400" b="1" dirty="0" smtClean="0">
                              <a:solidFill>
                                <a:srgbClr val="000066"/>
                              </a:solidFill>
                              <a:effectLst/>
                              <a:latin typeface="Calibri" pitchFamily="34" charset="0"/>
                              <a:ea typeface="Calibri" pitchFamily="34" charset="0"/>
                              <a:cs typeface="Calibri" pitchFamily="34" charset="0"/>
                            </a:rPr>
                            <a:t>ED</a:t>
                          </a:r>
                          <a:endParaRPr lang="en-IN" sz="2400" b="1" dirty="0">
                            <a:solidFill>
                              <a:srgbClr val="000066"/>
                            </a:solidFill>
                            <a:effectLst/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400" b="1" dirty="0" smtClean="0">
                              <a:solidFill>
                                <a:prstClr val="black"/>
                              </a:solidFill>
                              <a:latin typeface="Calibri" pitchFamily="34" charset="0"/>
                              <a:ea typeface="Calibri" pitchFamily="34" charset="0"/>
                              <a:cs typeface="Calibri" pitchFamily="34" charset="0"/>
                            </a:rPr>
                            <a:t>Weight</a:t>
                          </a:r>
                          <a:endParaRPr lang="en-IN" sz="2400" b="1" dirty="0">
                            <a:solidFill>
                              <a:srgbClr val="000066"/>
                            </a:solidFill>
                            <a:effectLst/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422079894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0.3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kern="1200" dirty="0">
                              <a:solidFill>
                                <a:srgbClr val="FF006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2205421040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0.925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3610966199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0.925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992254899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0.604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xmlns="" val="3050810109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0.25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0.604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9641656"/>
                  </p:ext>
                </p:extLst>
              </p:nvPr>
            </p:nvGraphicFramePr>
            <p:xfrm>
              <a:off x="307975" y="2780229"/>
              <a:ext cx="5954037" cy="336415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59323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4662765"/>
                        </a:ext>
                      </a:extLst>
                    </a:gridCol>
                    <a:gridCol w="1681335"/>
                    <a:gridCol w="1073515"/>
                    <a:gridCol w="1605951"/>
                  </a:tblGrid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83" r="-274330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94928" r="-159420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400" b="1" dirty="0" smtClean="0">
                              <a:solidFill>
                                <a:srgbClr val="000066"/>
                              </a:solidFill>
                              <a:effectLst/>
                              <a:latin typeface="Calibri" pitchFamily="34" charset="0"/>
                              <a:ea typeface="Calibri" pitchFamily="34" charset="0"/>
                              <a:cs typeface="Calibri" pitchFamily="34" charset="0"/>
                            </a:rPr>
                            <a:t>ED</a:t>
                          </a:r>
                          <a:endParaRPr lang="en-IN" sz="2400" b="1" dirty="0">
                            <a:solidFill>
                              <a:srgbClr val="000066"/>
                            </a:solidFill>
                            <a:effectLst/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400" b="1" dirty="0" smtClean="0">
                              <a:solidFill>
                                <a:prstClr val="black"/>
                              </a:solidFill>
                              <a:latin typeface="Calibri" pitchFamily="34" charset="0"/>
                              <a:ea typeface="Calibri" pitchFamily="34" charset="0"/>
                              <a:cs typeface="Calibri" pitchFamily="34" charset="0"/>
                            </a:rPr>
                            <a:t>Weight</a:t>
                          </a:r>
                          <a:endParaRPr lang="en-IN" sz="2400" b="1" dirty="0">
                            <a:solidFill>
                              <a:srgbClr val="000066"/>
                            </a:solidFill>
                            <a:effectLst/>
                            <a:latin typeface="Calibri" pitchFamily="34" charset="0"/>
                            <a:ea typeface="Calibri" pitchFamily="34" charset="0"/>
                            <a:cs typeface="Calibri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22079894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000" b="1" dirty="0">
                              <a:solidFill>
                                <a:srgbClr val="FF0066"/>
                              </a:solidFill>
                              <a:effectLst/>
                            </a:rPr>
                            <a:t>0.3</a:t>
                          </a:r>
                          <a:endParaRPr lang="en-IN" sz="2000" b="1" dirty="0">
                            <a:solidFill>
                              <a:srgbClr val="FF0066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b="1" kern="1200" dirty="0">
                              <a:solidFill>
                                <a:srgbClr val="FF006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05421040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0.925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10966199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0.82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0.925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92254899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0.604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0810109"/>
                      </a:ext>
                    </a:extLst>
                  </a:tr>
                  <a:tr h="453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0.25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0.85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0.071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0.604</a:t>
                          </a:r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9525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2" y="1652713"/>
                <a:ext cx="5632776" cy="914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400" b="1" dirty="0" smtClean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Weight=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0066"/>
                        </a:solidFill>
                        <a:latin typeface="Cambria Math"/>
                      </a:rPr>
                      <m:t>𝐞𝐱𝐩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0066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dirty="0" smtClean="0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dirty="0" smtClean="0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2400" b="1" i="1" dirty="0" smtClean="0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1" i="1" dirty="0" smtClean="0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  <m:t>𝞼</m:t>
                                </m:r>
                              </m:e>
                              <m:sup>
                                <m:r>
                                  <a:rPr lang="en-US" sz="2400" b="1" i="1" dirty="0" smtClean="0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0066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                      𝞼=0.1</a:t>
                </a:r>
                <a:endParaRPr lang="en-US" sz="2400" b="1" dirty="0">
                  <a:solidFill>
                    <a:srgbClr val="000066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2" y="1652713"/>
                <a:ext cx="5632776" cy="914738"/>
              </a:xfrm>
              <a:prstGeom prst="rect">
                <a:avLst/>
              </a:prstGeom>
              <a:blipFill rotWithShape="1">
                <a:blip r:embed="rId4"/>
                <a:stretch>
                  <a:fillRect l="-1623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00798" y="2803424"/>
            <a:ext cx="56240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Higher </a:t>
            </a:r>
            <a:r>
              <a:rPr lang="en-US" b="1" dirty="0">
                <a:solidFill>
                  <a:srgbClr val="C00000"/>
                </a:solidFill>
              </a:rPr>
              <a:t>kernel weights </a:t>
            </a:r>
            <a:r>
              <a:rPr lang="en-US" dirty="0"/>
              <a:t>mean the perturbed sample is closer to the query instance and has </a:t>
            </a:r>
            <a:r>
              <a:rPr lang="en-US" b="1" dirty="0">
                <a:solidFill>
                  <a:srgbClr val="000066"/>
                </a:solidFill>
              </a:rPr>
              <a:t>greater influence on the local surrogate </a:t>
            </a:r>
            <a:r>
              <a:rPr lang="en-US" b="1" dirty="0" smtClean="0">
                <a:solidFill>
                  <a:srgbClr val="000066"/>
                </a:solidFill>
              </a:rPr>
              <a:t>model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Lower </a:t>
            </a:r>
            <a:r>
              <a:rPr lang="en-US" b="1" dirty="0">
                <a:solidFill>
                  <a:srgbClr val="C00000"/>
                </a:solidFill>
              </a:rPr>
              <a:t>kernel weights</a:t>
            </a:r>
            <a:r>
              <a:rPr lang="en-US" dirty="0"/>
              <a:t> mean the sample is farther from the query instance and has </a:t>
            </a:r>
            <a:r>
              <a:rPr lang="en-US" b="1" dirty="0">
                <a:solidFill>
                  <a:srgbClr val="000066"/>
                </a:solidFill>
              </a:rPr>
              <a:t>less influence in the explanation.</a:t>
            </a:r>
          </a:p>
        </p:txBody>
      </p:sp>
    </p:spTree>
    <p:extLst>
      <p:ext uri="{BB962C8B-B14F-4D97-AF65-F5344CB8AC3E}">
        <p14:creationId xmlns:p14="http://schemas.microsoft.com/office/powerpoint/2010/main" val="17918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97519" y="983796"/>
            <a:ext cx="5123410" cy="5721803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import </a:t>
            </a: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numpy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as </a:t>
            </a: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np</a:t>
            </a:r>
            <a:endParaRPr lang="en-US" sz="2200" b="1" dirty="0">
              <a:solidFill>
                <a:srgbClr val="00006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from </a:t>
            </a: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sklearn.linear_model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import </a:t>
            </a: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LinearRegression</a:t>
            </a:r>
            <a:endParaRPr lang="en-US" sz="2200" b="1" dirty="0">
              <a:solidFill>
                <a:srgbClr val="00006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X_perturbed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=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np.array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([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    [0.3, 0.8],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   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	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[0.32, 0.78],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	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[0.28, 0.82],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  # Inputs  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[0.35, 0.75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],                     </a:t>
            </a: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   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	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[0.25, 0.85]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		])</a:t>
            </a: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 Outputs from Perceptron 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(I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values)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I_outputs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= 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np.array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([0.285, 0.308, 0.262, 0.338, 0.238])</a:t>
            </a:r>
          </a:p>
          <a:p>
            <a:pPr marL="128588" indent="0" algn="just">
              <a:lnSpc>
                <a:spcPct val="100000"/>
              </a:lnSpc>
              <a:buNone/>
            </a:pPr>
            <a:endParaRPr lang="en-US" sz="22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83161" y="998313"/>
            <a:ext cx="6721755" cy="5669280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Similarity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weights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weights = 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np.array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([1.0, 0.923, 0.923, 0.602, 0.602])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Fit linear regression (surrogate)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lr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= </a:t>
            </a: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LinearRegression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lr.fit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X_perturbed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2200" b="1" dirty="0" err="1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I_outputs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2200" b="1" dirty="0" err="1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sample_weight</a:t>
            </a:r>
            <a:r>
              <a:rPr lang="en-US" sz="22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=weights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print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("Intercept (β₀):", 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lr.intercept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_)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print("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Fat_Score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weight (β₁):", 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lr.coef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_[0])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print("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Salt_Score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weight (β₂):", 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lr.coef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_[1])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785039" y="35999"/>
            <a:ext cx="10424160" cy="830997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 -</a:t>
            </a:r>
            <a:r>
              <a:rPr lang="en-US" sz="2800" b="1" dirty="0">
                <a:solidFill>
                  <a:schemeClr val="bg1"/>
                </a:solidFill>
              </a:rPr>
              <a:t>Step 6: Fit Local Linear Regression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86286" y="5180095"/>
            <a:ext cx="40930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Output:</a:t>
            </a:r>
          </a:p>
          <a:p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Intercept 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(β₀): </a:t>
            </a:r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0.543279</a:t>
            </a:r>
          </a:p>
          <a:p>
            <a:r>
              <a:rPr lang="en-US" sz="2000" b="1" dirty="0" err="1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Fat_Score</a:t>
            </a:r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weight (β₁): </a:t>
            </a:r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0.51477</a:t>
            </a:r>
          </a:p>
          <a:p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Salt_Score</a:t>
            </a:r>
            <a:r>
              <a:rPr lang="en-US" sz="20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weight (β₂): </a:t>
            </a:r>
            <a:r>
              <a:rPr lang="en-US" sz="20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-0.51477</a:t>
            </a:r>
            <a:endParaRPr lang="en-US" sz="2000" b="1" dirty="0">
              <a:solidFill>
                <a:srgbClr val="00006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005" y="896715"/>
            <a:ext cx="11941838" cy="5754339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just">
              <a:lnSpc>
                <a:spcPct val="200000"/>
              </a:lnSpc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Interpret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the results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of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local surrogate linear model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(which is explaining the perceptron's behavior around the instance [0.3, 0.8]) using the LIME explanation:</a:t>
            </a:r>
          </a:p>
          <a:p>
            <a:pPr marL="471488" indent="-342900">
              <a:lnSpc>
                <a:spcPct val="200000"/>
              </a:lnSpc>
              <a:buNone/>
            </a:pPr>
            <a:endParaRPr lang="en-US" sz="2400" b="1" dirty="0" smtClean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5248070"/>
              </p:ext>
            </p:extLst>
          </p:nvPr>
        </p:nvGraphicFramePr>
        <p:xfrm>
          <a:off x="460375" y="2597797"/>
          <a:ext cx="11267169" cy="370469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369405"/>
                <a:gridCol w="1297374"/>
                <a:gridCol w="6600390"/>
              </a:tblGrid>
              <a:tr h="304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Term</a:t>
                      </a:r>
                    </a:p>
                  </a:txBody>
                  <a:tcPr marL="5887" marR="5887" marT="5887" marB="588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Value</a:t>
                      </a:r>
                    </a:p>
                  </a:txBody>
                  <a:tcPr marL="5887" marR="5887" marT="5887" marB="588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Meaning</a:t>
                      </a:r>
                    </a:p>
                  </a:txBody>
                  <a:tcPr marL="5887" marR="5887" marT="5887" marB="5887" anchor="ctr"/>
                </a:tc>
              </a:tr>
              <a:tr h="552103"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Intercept (β₀)</a:t>
                      </a:r>
                    </a:p>
                  </a:txBody>
                  <a:tcPr marL="5887" marR="5887" marT="5887" marB="588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0.543</a:t>
                      </a:r>
                    </a:p>
                  </a:txBody>
                  <a:tcPr marL="5887" marR="5887" marT="5887" marB="588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Baseline model </a:t>
                      </a:r>
                      <a:r>
                        <a:rPr lang="en-US" sz="2400" b="1" dirty="0" smtClean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output </a:t>
                      </a:r>
                      <a:r>
                        <a:rPr lang="en-US" sz="2400" b="1" dirty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when both inputs are 0</a:t>
                      </a:r>
                    </a:p>
                  </a:txBody>
                  <a:tcPr marL="5887" marR="5887" marT="5887" marB="5887" anchor="ctr"/>
                </a:tc>
              </a:tr>
              <a:tr h="304370"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Fat_Score</a:t>
                      </a:r>
                      <a:r>
                        <a:rPr lang="en-US" sz="2400" dirty="0"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weight (β₁)</a:t>
                      </a:r>
                    </a:p>
                  </a:txBody>
                  <a:tcPr marL="5887" marR="5887" marT="5887" marB="588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+0.515</a:t>
                      </a:r>
                    </a:p>
                  </a:txBody>
                  <a:tcPr marL="5887" marR="5887" marT="5887" marB="588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Effect of fat score on perceptron output</a:t>
                      </a:r>
                    </a:p>
                  </a:txBody>
                  <a:tcPr marL="5887" marR="5887" marT="5887" marB="5887" anchor="ctr"/>
                </a:tc>
              </a:tr>
              <a:tr h="552103"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Salt_Score</a:t>
                      </a:r>
                      <a:r>
                        <a:rPr lang="en-US" sz="2400" dirty="0"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weight (β₂)</a:t>
                      </a:r>
                    </a:p>
                  </a:txBody>
                  <a:tcPr marL="5887" marR="5887" marT="5887" marB="588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−0.515</a:t>
                      </a:r>
                    </a:p>
                  </a:txBody>
                  <a:tcPr marL="5887" marR="5887" marT="5887" marB="588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Effect of salt score on perceptron output</a:t>
                      </a:r>
                    </a:p>
                  </a:txBody>
                  <a:tcPr marL="5887" marR="5887" marT="5887" marB="5887" anchor="ctr"/>
                </a:tc>
              </a:tr>
            </a:tbl>
          </a:graphicData>
        </a:graphic>
      </p:graphicFrame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829283" y="21251"/>
            <a:ext cx="10424160" cy="82296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endParaRPr lang="en-IN" sz="800" b="1" dirty="0" smtClean="0">
              <a:solidFill>
                <a:schemeClr val="bg1"/>
              </a:solidFill>
            </a:endParaRPr>
          </a:p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 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005" y="896715"/>
            <a:ext cx="11941838" cy="5754339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Surrogate 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Model:  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eighted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en-US" sz="22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egression Result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Intercept 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(0.5433</a:t>
            </a:r>
            <a:r>
              <a:rPr lang="en-US" sz="22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):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This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is the predicted perceptron raw score when both features are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— not meaningful globally, but part of the local fit.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Fat_Score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coefficient (+0.5148</a:t>
            </a:r>
            <a:r>
              <a:rPr lang="en-US" sz="22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):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Local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effect: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Increasing </a:t>
            </a:r>
            <a:r>
              <a:rPr lang="en-US" sz="22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Fat_Score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by 0.1 (while keeping </a:t>
            </a:r>
            <a:r>
              <a:rPr lang="en-US" sz="22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Salt_Score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constant) is predicted to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increase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about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0.05148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This means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more fat increases acceptance likelihood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in this local neighborhood.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Salt_Score</a:t>
            </a: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coefficient (−0.5148</a:t>
            </a:r>
            <a:r>
              <a:rPr lang="en-US" sz="22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 :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Local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effect: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Increasing </a:t>
            </a:r>
            <a:r>
              <a:rPr lang="en-US" sz="22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Salt_Score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by 0.1 is predicted to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decrease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by about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0.0515 .This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means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more salt decreases acceptance likelihood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locally.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Equal magnitudes, opposite signs :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ocal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importance of Fat and Salt is the same in size but opposite in direction — the model balances fat and salt inversely.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829283" y="21251"/>
            <a:ext cx="10362717" cy="830997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 </a:t>
            </a:r>
            <a:r>
              <a:rPr lang="en-IN" sz="2800" b="1" dirty="0">
                <a:solidFill>
                  <a:schemeClr val="bg1"/>
                </a:solidFill>
              </a:rPr>
              <a:t>-Final </a:t>
            </a:r>
            <a:r>
              <a:rPr lang="en-IN" sz="2800" b="1" dirty="0" smtClean="0">
                <a:solidFill>
                  <a:schemeClr val="bg1"/>
                </a:solidFill>
              </a:rPr>
              <a:t>Inference 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005" y="896715"/>
            <a:ext cx="11941838" cy="5754339"/>
          </a:xfrm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Overall Local Insight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For cheese samples similar to (0.30,  0.80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Increasing </a:t>
            </a:r>
            <a:r>
              <a:rPr lang="en-US" sz="24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Fat_Score</a:t>
            </a: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will make the perceptron more likely to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predict “like” (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y=1).</a:t>
            </a: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Increasing </a:t>
            </a:r>
            <a:r>
              <a:rPr lang="en-US" sz="2400" b="1" dirty="0" err="1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Salt_Score</a:t>
            </a: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will make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it less likely.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These effects are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local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— they hold for cheeses near our test sample in the feature space, but may not hold far away.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LIME explanation tells you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how the model behaves near your cheese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(0.30, 0.80). If you move far away in fat/salt levels, 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recompute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 new local explanation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; the effects can change.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675437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829283" y="21251"/>
            <a:ext cx="10362717" cy="830997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LIME </a:t>
            </a:r>
            <a:r>
              <a:rPr lang="en-IN" sz="2800" b="1" dirty="0">
                <a:solidFill>
                  <a:schemeClr val="bg1"/>
                </a:solidFill>
              </a:rPr>
              <a:t>-Final </a:t>
            </a:r>
            <a:r>
              <a:rPr lang="en-IN" sz="2800" b="1" dirty="0" smtClean="0">
                <a:solidFill>
                  <a:schemeClr val="bg1"/>
                </a:solidFill>
              </a:rPr>
              <a:t>Inference 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829283" y="21250"/>
            <a:ext cx="10332720" cy="91440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References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130F0EE-90D4-1076-DC2C-9443DB9E5B81}"/>
              </a:ext>
            </a:extLst>
          </p:cNvPr>
          <p:cNvSpPr txBox="1">
            <a:spLocks/>
          </p:cNvSpPr>
          <p:nvPr/>
        </p:nvSpPr>
        <p:spPr>
          <a:xfrm>
            <a:off x="299499" y="1001486"/>
            <a:ext cx="11725344" cy="5573486"/>
          </a:xfrm>
          <a:prstGeom prst="rect">
            <a:avLst/>
          </a:prstGeom>
          <a:ln w="38100">
            <a:solidFill>
              <a:srgbClr val="00006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just" fontAlgn="auto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2400" b="1" dirty="0">
                <a:solidFill>
                  <a:srgbClr val="164F8F"/>
                </a:solidFill>
                <a:latin typeface="Calibri" pitchFamily="34" charset="0"/>
                <a:ea typeface="Calibri" pitchFamily="34" charset="0"/>
                <a:cs typeface="Calibri" pitchFamily="34" charset="0"/>
                <a:hlinkClick r:id="rId3"/>
              </a:rPr>
              <a:t>https://www.geeksforgeeks.org/artificial-intelligence/introduction-to-explainable-aixai-using-lime</a:t>
            </a:r>
            <a:r>
              <a:rPr lang="en-US" sz="2400" b="1" dirty="0" smtClean="0">
                <a:solidFill>
                  <a:srgbClr val="164F8F"/>
                </a:solidFill>
                <a:latin typeface="Calibri" pitchFamily="34" charset="0"/>
                <a:ea typeface="Calibri" pitchFamily="34" charset="0"/>
                <a:cs typeface="Calibri" pitchFamily="34" charset="0"/>
                <a:hlinkClick r:id="rId3"/>
              </a:rPr>
              <a:t>/</a:t>
            </a:r>
            <a:endParaRPr lang="en-US" sz="2400" b="1" dirty="0" smtClean="0">
              <a:solidFill>
                <a:srgbClr val="164F8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marR="0" lvl="0" indent="-457200" algn="just" fontAlgn="auto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2400" b="1" dirty="0">
                <a:solidFill>
                  <a:srgbClr val="164F8F"/>
                </a:solidFill>
                <a:latin typeface="Calibri" pitchFamily="34" charset="0"/>
                <a:ea typeface="Calibri" pitchFamily="34" charset="0"/>
                <a:cs typeface="Calibri" pitchFamily="34" charset="0"/>
                <a:hlinkClick r:id="rId4"/>
              </a:rPr>
              <a:t>https://</a:t>
            </a:r>
            <a:r>
              <a:rPr lang="en-US" sz="2400" b="1" dirty="0" smtClean="0">
                <a:solidFill>
                  <a:srgbClr val="164F8F"/>
                </a:solidFill>
                <a:latin typeface="Calibri" pitchFamily="34" charset="0"/>
                <a:ea typeface="Calibri" pitchFamily="34" charset="0"/>
                <a:cs typeface="Calibri" pitchFamily="34" charset="0"/>
                <a:hlinkClick r:id="rId4"/>
              </a:rPr>
              <a:t>christophm.github.io/interpretable-ml-book/lime.html?utm_source=chatgpt.com</a:t>
            </a:r>
            <a:endParaRPr lang="en-US" sz="2400" b="1" dirty="0" smtClean="0">
              <a:solidFill>
                <a:srgbClr val="164F8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marR="0" lvl="0" indent="-457200" algn="just" fontAlgn="auto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2400" b="1" dirty="0">
                <a:solidFill>
                  <a:srgbClr val="164F8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https://c3.ai/glossary/data-science/lime-local-interpretable-model-agnostic-explanations/?utm_source=chatgpt.com</a:t>
            </a:r>
            <a:endParaRPr lang="en-US" sz="2400" b="1" dirty="0" smtClean="0">
              <a:solidFill>
                <a:srgbClr val="164F8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536418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829283" y="21251"/>
            <a:ext cx="1033272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LIME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130F0EE-90D4-1076-DC2C-9443DB9E5B81}"/>
              </a:ext>
            </a:extLst>
          </p:cNvPr>
          <p:cNvSpPr txBox="1">
            <a:spLocks/>
          </p:cNvSpPr>
          <p:nvPr/>
        </p:nvSpPr>
        <p:spPr>
          <a:xfrm>
            <a:off x="43542" y="827332"/>
            <a:ext cx="12070080" cy="5921810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LIME -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lang="en-US" sz="24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ocal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nterpretable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odel‑Agnostic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lang="en-US" sz="2400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xplanations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Post‑hoc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XAI technique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that helps </a:t>
            </a: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explain individual predictions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made by complex "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black-box" models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. </a:t>
            </a:r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Local</a:t>
            </a:r>
            <a:r>
              <a:rPr lang="en-US" sz="24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sz="2400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xplains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one instance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at a time, focusing on the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neighborhood around that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instance</a:t>
            </a:r>
            <a:endParaRPr lang="en-US" sz="2400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Interpretable</a:t>
            </a:r>
            <a:r>
              <a:rPr lang="en-US" sz="24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Uses simple models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Surrogate Models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like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linear regression or shallow decision trees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for human-understandable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explanations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Model‑agnostic</a:t>
            </a:r>
            <a:r>
              <a:rPr lang="en-US" sz="24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Works with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any type of supervised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model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>
              <a:solidFill>
                <a:srgbClr val="00006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536418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829283" y="21251"/>
            <a:ext cx="10332720" cy="677108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LIME </a:t>
            </a:r>
            <a:r>
              <a:rPr lang="en-US" sz="2800" b="1" dirty="0" smtClean="0">
                <a:solidFill>
                  <a:schemeClr val="bg1"/>
                </a:solidFill>
              </a:rPr>
              <a:t>- Surrogate Models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130F0EE-90D4-1076-DC2C-9443DB9E5B81}"/>
              </a:ext>
            </a:extLst>
          </p:cNvPr>
          <p:cNvSpPr txBox="1">
            <a:spLocks/>
          </p:cNvSpPr>
          <p:nvPr/>
        </p:nvSpPr>
        <p:spPr>
          <a:xfrm>
            <a:off x="43542" y="827332"/>
            <a:ext cx="12070080" cy="5921810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In Explainable AI (XAI),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surrogate models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are 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simplified, interpretable models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that </a:t>
            </a: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mimic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the </a:t>
            </a: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behavior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of more complex, often opaque, </a:t>
            </a: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black-box models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. </a:t>
            </a: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Linear Surrogate Models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Linear Regression</a:t>
            </a:r>
            <a:r>
              <a:rPr lang="en-US" sz="24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for continuous outputs (regression tasks).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Logistic Regression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for binary classification probabilities.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Ridge / Lasso Regression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for regularized linear fits.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Tree-Based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Surrogate Models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Decision Trees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simple if-then rules; both classification and regression.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Rule Lists / Rule Sets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interpretable sets of decision rules.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Gradient Boosted Trees (with depth restriction)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interpretable small ensembles.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b="1" dirty="0">
              <a:solidFill>
                <a:srgbClr val="00006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D37E3A-BACE-ABFD-7525-DE919706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F8D70FB3-60CE-09B5-0C6B-7C59472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717" y="6536418"/>
            <a:ext cx="2743200" cy="365125"/>
          </a:xfrm>
        </p:spPr>
        <p:txBody>
          <a:bodyPr/>
          <a:lstStyle/>
          <a:p>
            <a:fld id="{38F3B24F-02C3-48DA-B7A8-4A361D6C12C8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7CC16E0-1A11-5A72-9BDF-AD3F472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C0AD4-CFDE-1905-628D-8C56906864AD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2CB62D-D666-3D46-BD85-7914F491B273}"/>
              </a:ext>
            </a:extLst>
          </p:cNvPr>
          <p:cNvSpPr txBox="1"/>
          <p:nvPr/>
        </p:nvSpPr>
        <p:spPr>
          <a:xfrm>
            <a:off x="1829283" y="32839"/>
            <a:ext cx="10332720" cy="731520"/>
          </a:xfrm>
          <a:prstGeom prst="rect">
            <a:avLst/>
          </a:prstGeom>
          <a:solidFill>
            <a:srgbClr val="194E9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LIME -Surrogate </a:t>
            </a:r>
            <a:r>
              <a:rPr lang="en-US" sz="2800" b="1" dirty="0" smtClean="0">
                <a:solidFill>
                  <a:schemeClr val="bg1"/>
                </a:solidFill>
              </a:rPr>
              <a:t>Models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130F0EE-90D4-1076-DC2C-9443DB9E5B81}"/>
              </a:ext>
            </a:extLst>
          </p:cNvPr>
          <p:cNvSpPr txBox="1">
            <a:spLocks/>
          </p:cNvSpPr>
          <p:nvPr/>
        </p:nvSpPr>
        <p:spPr>
          <a:xfrm>
            <a:off x="43542" y="827332"/>
            <a:ext cx="12070080" cy="5921810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Probabilistic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Surrogate Models</a:t>
            </a:r>
          </a:p>
          <a:p>
            <a:pPr lvl="1">
              <a:lnSpc>
                <a:spcPct val="16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Naïve Bayes</a:t>
            </a:r>
            <a:r>
              <a:rPr lang="en-US" sz="24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interpretable probability-based classification.</a:t>
            </a:r>
          </a:p>
          <a:p>
            <a:pPr lvl="1">
              <a:lnSpc>
                <a:spcPct val="16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Generalized Additive Models (GAMs)</a:t>
            </a:r>
            <a:r>
              <a:rPr lang="en-US" sz="24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additive effects of features.</a:t>
            </a:r>
          </a:p>
          <a:p>
            <a:pPr>
              <a:lnSpc>
                <a:spcPct val="16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k-Nearest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Neighbors (</a:t>
            </a:r>
            <a:r>
              <a:rPr lang="en-US" sz="2400" b="1" dirty="0" err="1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kNN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with small k (as a local proxy).</a:t>
            </a:r>
          </a:p>
          <a:p>
            <a:pPr lvl="1">
              <a:lnSpc>
                <a:spcPct val="16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Sparse Linear Models</a:t>
            </a:r>
            <a:r>
              <a:rPr lang="en-US" sz="24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only a few features with non-zero weights.</a:t>
            </a:r>
          </a:p>
          <a:p>
            <a:pPr lvl="1">
              <a:lnSpc>
                <a:spcPct val="160000"/>
              </a:lnSpc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Monotonic Regression Models</a:t>
            </a:r>
            <a:r>
              <a:rPr lang="en-US" sz="2400" dirty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— constrain effects to be only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increasing/decreasing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In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LIME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, the surrogate is usually a </a:t>
            </a:r>
            <a:r>
              <a:rPr lang="en-US" sz="2400" b="1" dirty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weighted linear regression (or weighted logistic regression)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because:</a:t>
            </a:r>
          </a:p>
          <a:p>
            <a:pPr marL="800100" lvl="1" indent="-342900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Simple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and fast to fit locally.</a:t>
            </a:r>
          </a:p>
          <a:p>
            <a:pPr marL="800100" lvl="1" indent="-342900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Coefficients are easy to interpret as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local feature importance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endParaRPr lang="en-US" sz="2400" b="1" dirty="0">
              <a:solidFill>
                <a:srgbClr val="00006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AutoShape 2" descr="Black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9717" y="304933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Activation Function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1193C-74D2-4030-B6C5-BDC5F344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6" y="1"/>
            <a:ext cx="10294374" cy="822960"/>
          </a:xfrm>
          <a:solidFill>
            <a:srgbClr val="194E91"/>
          </a:solidFill>
        </p:spPr>
        <p:txBody>
          <a:bodyPr>
            <a:noAutofit/>
          </a:bodyPr>
          <a:lstStyle/>
          <a:p>
            <a:pPr marL="0" lvl="1" indent="0" algn="ctr">
              <a:lnSpc>
                <a:spcPct val="200000"/>
              </a:lnSpc>
              <a:spcBef>
                <a:spcPts val="100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Function /Heaviside Function/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Binary Step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F20C7AA-6FE5-4E93-A3AD-9C3C4B665E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8170" y="890999"/>
                <a:ext cx="7226711" cy="5852160"/>
              </a:xfrm>
              <a:ln w="762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akes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binary value </a:t>
                </a:r>
                <a:r>
                  <a:rPr lang="en-US" sz="2000" dirty="0"/>
                  <a:t>and is used as a binary classifier.</a:t>
                </a:r>
                <a:endParaRPr lang="en-US" sz="2000" dirty="0" smtClean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 smtClean="0">
                    <a:cs typeface="Times New Roman" panose="02020603050405020304" pitchFamily="18" charset="0"/>
                  </a:rPr>
                  <a:t>If the total input </a:t>
                </a:r>
                <a:r>
                  <a:rPr lang="en-US" sz="2000" dirty="0">
                    <a:cs typeface="Times New Roman" panose="02020603050405020304" pitchFamily="18" charset="0"/>
                  </a:rPr>
                  <a:t>to the activation function is greater than a threshold, then the neuron is activated, else it is </a:t>
                </a:r>
                <a:r>
                  <a:rPr lang="en-US" sz="2000" dirty="0" smtClean="0">
                    <a:cs typeface="Times New Roman" panose="02020603050405020304" pitchFamily="18" charset="0"/>
                  </a:rPr>
                  <a:t>deactivated.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Threshold </a:t>
                </a: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Ɵ)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cs typeface="Times New Roman" panose="02020603050405020304" pitchFamily="18" charset="0"/>
                  </a:rPr>
                  <a:t>	 </a:t>
                </a:r>
                <a:r>
                  <a:rPr lang="en-US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Ɵ =0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Activation </a:t>
                </a:r>
                <a:r>
                  <a:rPr lang="en-US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function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l-GR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is </a:t>
                </a:r>
                <a:r>
                  <a:rPr lang="en-IN" sz="20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Step function      </a:t>
                </a:r>
                <a:endParaRPr lang="en-US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    </a:t>
                </a:r>
                <a:r>
                  <a:rPr lang="el-GR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sz="2000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000" b="1" i="1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sz="2000" b="1" i="1" smtClean="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000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      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1" dirty="0" smtClean="0">
                    <a:solidFill>
                      <a:srgbClr val="000066"/>
                    </a:solidFill>
                  </a:rPr>
                  <a:t>Used in: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Hidden layer, output layer for classification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F20C7AA-6FE5-4E93-A3AD-9C3C4B665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8170" y="890999"/>
                <a:ext cx="7226711" cy="5852160"/>
              </a:xfrm>
              <a:blipFill rotWithShape="1">
                <a:blip r:embed="rId2"/>
                <a:stretch>
                  <a:fillRect l="-334" r="-1334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AE2051-F14A-461B-A4BD-634A6543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77CD9-9F2F-4975-8930-4392482E3C1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66" y="902011"/>
            <a:ext cx="4481876" cy="28607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26" name="Picture 2" descr="The Heaviside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18" y="3895663"/>
            <a:ext cx="4435523" cy="281431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5934" y="2604241"/>
                <a:ext cx="4395021" cy="193694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Weights Sum:  (Total input)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b="1" dirty="0" smtClean="0">
                    <a:solidFill>
                      <a:srgbClr val="00006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b="1" dirty="0" smtClean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b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  <m:r>
                          <a:rPr lang="en-US" b="1" i="0" smtClean="0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   </m:t>
                        </m:r>
                      </m:sup>
                    </m:sSup>
                  </m:oMath>
                </a14:m>
                <a:endParaRPr lang="en-US" b="1" i="1" dirty="0" smtClean="0">
                  <a:solidFill>
                    <a:srgbClr val="FF0066"/>
                  </a:solidFill>
                  <a:latin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FF0066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dirty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dirty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FF0066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dirty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dirty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66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1" i="1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66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dirty="0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 dirty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. . . +</m:t>
                      </m:r>
                      <m:sSub>
                        <m:sSubPr>
                          <m:ctrlP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dirty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34" y="2604241"/>
                <a:ext cx="4395021" cy="1936941"/>
              </a:xfrm>
              <a:prstGeom prst="rect">
                <a:avLst/>
              </a:prstGeom>
              <a:blipFill rotWithShape="1">
                <a:blip r:embed="rId5"/>
                <a:stretch>
                  <a:fillRect l="-964" r="-220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70191" y="4841155"/>
            <a:ext cx="151297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  <a:cs typeface="Times New Roman" panose="02020603050405020304" pitchFamily="18" charset="0"/>
              </a:rPr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0066"/>
                </a:solidFill>
                <a:cs typeface="Times New Roman" panose="02020603050405020304" pitchFamily="18" charset="0"/>
              </a:rPr>
              <a:t> </a:t>
            </a:r>
            <a:r>
              <a:rPr lang="en-IN" b="1" dirty="0" smtClean="0"/>
              <a:t>Perceptron</a:t>
            </a:r>
            <a:endParaRPr lang="en-IN" b="1" dirty="0"/>
          </a:p>
        </p:txBody>
      </p:sp>
      <p:pic>
        <p:nvPicPr>
          <p:cNvPr id="9" name="Picture 8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20C7AA-6FE5-4E93-A3AD-9C3C4B665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16" y="884903"/>
            <a:ext cx="12015264" cy="5910108"/>
          </a:xfrm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 dirty="0" smtClean="0"/>
              <a:t>Output </a:t>
            </a:r>
            <a:r>
              <a:rPr lang="en-US" sz="2300" dirty="0"/>
              <a:t>assumes value 0 for negative argument and 1 for positive </a:t>
            </a:r>
            <a:r>
              <a:rPr lang="en-US" sz="2300" dirty="0" smtClean="0"/>
              <a:t>argument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Step activation </a:t>
            </a:r>
            <a:r>
              <a:rPr lang="en-US" sz="2300" dirty="0"/>
              <a:t>functions are useful for binary </a:t>
            </a:r>
            <a:r>
              <a:rPr lang="en-US" sz="2300" dirty="0" smtClean="0"/>
              <a:t>schemes</a:t>
            </a:r>
          </a:p>
          <a:p>
            <a:pPr algn="just">
              <a:lnSpc>
                <a:spcPct val="150000"/>
              </a:lnSpc>
            </a:pPr>
            <a:r>
              <a:rPr lang="en-US" sz="2300" dirty="0"/>
              <a:t>T</a:t>
            </a:r>
            <a:r>
              <a:rPr lang="en-US" sz="2300" dirty="0" smtClean="0"/>
              <a:t>o </a:t>
            </a:r>
            <a:r>
              <a:rPr lang="en-US" sz="2300" dirty="0"/>
              <a:t>classify an input model in one of two groups</a:t>
            </a:r>
            <a:endParaRPr lang="en-US" sz="2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>
                <a:solidFill>
                  <a:srgbClr val="000066"/>
                </a:solidFill>
              </a:rPr>
              <a:t>Range </a:t>
            </a:r>
            <a:r>
              <a:rPr lang="en-US" sz="2300" b="1" dirty="0" smtClean="0">
                <a:solidFill>
                  <a:srgbClr val="000066"/>
                </a:solidFill>
                <a:sym typeface="Wingdings" panose="05000000000000000000" pitchFamily="2" charset="2"/>
              </a:rPr>
              <a:t>( 0 , 1 )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 smtClean="0">
                <a:solidFill>
                  <a:srgbClr val="000066"/>
                </a:solidFill>
              </a:rPr>
              <a:t>Examples: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φ</a:t>
            </a:r>
            <a:r>
              <a:rPr lang="en-IN" sz="2300" b="1" dirty="0" smtClean="0">
                <a:solidFill>
                  <a:schemeClr val="tx1"/>
                </a:solidFill>
              </a:rPr>
              <a:t>(2</a:t>
            </a:r>
            <a:r>
              <a:rPr lang="en-IN" sz="2300" b="1" dirty="0">
                <a:solidFill>
                  <a:schemeClr val="tx1"/>
                </a:solidFill>
              </a:rPr>
              <a:t>) = </a:t>
            </a:r>
            <a:r>
              <a:rPr lang="en-IN" sz="2300" b="1" dirty="0" smtClean="0">
                <a:solidFill>
                  <a:schemeClr val="tx1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φ</a:t>
            </a:r>
            <a:r>
              <a:rPr lang="en-IN" sz="2300" b="1" dirty="0" smtClean="0">
                <a:solidFill>
                  <a:schemeClr val="tx1"/>
                </a:solidFill>
              </a:rPr>
              <a:t>(0</a:t>
            </a:r>
            <a:r>
              <a:rPr lang="en-IN" sz="2300" b="1" dirty="0">
                <a:solidFill>
                  <a:schemeClr val="tx1"/>
                </a:solidFill>
              </a:rPr>
              <a:t>) = </a:t>
            </a:r>
            <a:r>
              <a:rPr lang="en-IN" sz="2300" b="1" dirty="0" smtClean="0">
                <a:solidFill>
                  <a:schemeClr val="tx1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Φ</a:t>
            </a:r>
            <a:r>
              <a:rPr lang="en-IN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IN" sz="2300" b="1" dirty="0" smtClean="0">
                <a:solidFill>
                  <a:schemeClr val="tx1"/>
                </a:solidFill>
              </a:rPr>
              <a:t>1</a:t>
            </a:r>
            <a:r>
              <a:rPr lang="en-IN" sz="2300" b="1" dirty="0">
                <a:solidFill>
                  <a:schemeClr val="tx1"/>
                </a:solidFill>
              </a:rPr>
              <a:t>) = </a:t>
            </a:r>
            <a:r>
              <a:rPr lang="en-IN" sz="2300" b="1" dirty="0" smtClean="0">
                <a:solidFill>
                  <a:schemeClr val="tx1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φ</a:t>
            </a:r>
            <a:r>
              <a:rPr lang="en-IN" sz="2300" b="1" dirty="0">
                <a:solidFill>
                  <a:schemeClr val="tx1"/>
                </a:solidFill>
              </a:rPr>
              <a:t>(-4) = 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3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300" b="1" dirty="0" smtClean="0">
              <a:solidFill>
                <a:srgbClr val="00006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AE2051-F14A-461B-A4BD-634A6543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77CD9-9F2F-4975-8930-4392482E3C1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12" y="4500287"/>
            <a:ext cx="3040411" cy="20895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279648" y="5336330"/>
            <a:ext cx="158732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  <a:cs typeface="Times New Roman" panose="02020603050405020304" pitchFamily="18" charset="0"/>
              </a:rPr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0066"/>
                </a:solidFill>
                <a:cs typeface="Times New Roman" panose="02020603050405020304" pitchFamily="18" charset="0"/>
              </a:rPr>
              <a:t> </a:t>
            </a:r>
            <a:r>
              <a:rPr lang="en-IN" b="1" dirty="0" smtClean="0"/>
              <a:t>Perceptron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200" y="1397427"/>
            <a:ext cx="3780000" cy="23284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883" y="4380825"/>
            <a:ext cx="2736000" cy="23284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55056" y="3434516"/>
                <a:ext cx="1676613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φ</a:t>
                </a:r>
                <a:r>
                  <a:rPr lang="en-IN" b="1" dirty="0">
                    <a:solidFill>
                      <a:srgbClr val="FF0066"/>
                    </a:solidFill>
                    <a:cs typeface="Times New Roman" panose="02020603050405020304" pitchFamily="18" charset="0"/>
                  </a:rPr>
                  <a:t> (I)=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b="1" i="1">
                            <a:solidFill>
                              <a:srgbClr val="FF0066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056" y="3434516"/>
                <a:ext cx="1676613" cy="710194"/>
              </a:xfrm>
              <a:prstGeom prst="rect">
                <a:avLst/>
              </a:prstGeom>
              <a:blipFill>
                <a:blip r:embed="rId6"/>
                <a:stretch>
                  <a:fillRect l="-2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BB1193C-74D2-4030-B6C5-BDC5F344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6" y="1"/>
            <a:ext cx="10294374" cy="822960"/>
          </a:xfrm>
          <a:solidFill>
            <a:srgbClr val="194E91"/>
          </a:solidFill>
        </p:spPr>
        <p:txBody>
          <a:bodyPr>
            <a:noAutofit/>
          </a:bodyPr>
          <a:lstStyle/>
          <a:p>
            <a:pPr marL="0" lvl="1" indent="0" algn="ctr">
              <a:lnSpc>
                <a:spcPct val="200000"/>
              </a:lnSpc>
              <a:spcBef>
                <a:spcPts val="100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Step Function /Heaviside Function/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Binary Step Function </a:t>
            </a:r>
          </a:p>
        </p:txBody>
      </p:sp>
      <p:pic>
        <p:nvPicPr>
          <p:cNvPr id="14" name="Picture 13" descr="WhatsApp Image 2024-08-23 at 15.43.17">
            <a:extLst>
              <a:ext uri="{FF2B5EF4-FFF2-40B4-BE49-F238E27FC236}">
                <a16:creationId xmlns="" xmlns:a16="http://schemas.microsoft.com/office/drawing/2014/main" id="{69FDBA45-3A49-D377-8249-86CE2790E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1831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9159</TotalTime>
  <Words>2961</Words>
  <Application>Microsoft Office PowerPoint</Application>
  <PresentationFormat>Custom</PresentationFormat>
  <Paragraphs>680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</vt:lpstr>
      <vt:lpstr>Step Function /Heaviside Function/ Binary Step Function </vt:lpstr>
      <vt:lpstr>Step Function /Heaviside Function/ Binary Step Function </vt:lpstr>
      <vt:lpstr>Signum Activation Function</vt:lpstr>
      <vt:lpstr>Sigmoid / Logistic Function/Soft Step</vt:lpstr>
      <vt:lpstr>Sigmoid / Logistic Function</vt:lpstr>
      <vt:lpstr>    Early Neural Network Architectures   </vt:lpstr>
      <vt:lpstr>Single Layer Perceptron </vt:lpstr>
      <vt:lpstr>    Single Layer Perceptron    </vt:lpstr>
      <vt:lpstr>    Single Layer Perceptron    </vt:lpstr>
      <vt:lpstr>    Single Layer Perceptron    </vt:lpstr>
      <vt:lpstr>    Single Layer Perceptron    </vt:lpstr>
      <vt:lpstr>    Weight Updation Single Layer Perceptron    </vt:lpstr>
      <vt:lpstr>    Single Layer Perceptron    </vt:lpstr>
      <vt:lpstr>    Single Layer Perceptron    </vt:lpstr>
      <vt:lpstr>    Single Layer Perceptron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Euclidean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Sujoy  Saha</dc:creator>
  <cp:lastModifiedBy>admin</cp:lastModifiedBy>
  <cp:revision>371</cp:revision>
  <dcterms:created xsi:type="dcterms:W3CDTF">2025-01-02T14:33:31Z</dcterms:created>
  <dcterms:modified xsi:type="dcterms:W3CDTF">2025-08-20T04:57:11Z</dcterms:modified>
</cp:coreProperties>
</file>