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76" r:id="rId12"/>
    <p:sldId id="267" r:id="rId13"/>
    <p:sldId id="268" r:id="rId14"/>
    <p:sldId id="269" r:id="rId15"/>
    <p:sldId id="277" r:id="rId16"/>
    <p:sldId id="270" r:id="rId17"/>
    <p:sldId id="271" r:id="rId18"/>
    <p:sldId id="275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01CEF-FD9F-427E-8A2D-E4DE1CE6080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C52799-21ED-4049-8186-68EDC8255454}" type="pres">
      <dgm:prSet presAssocID="{B1A01CEF-FD9F-427E-8A2D-E4DE1CE6080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FBC9815-90A5-4C3E-A3CC-141211237F68}" type="presOf" srcId="{B1A01CEF-FD9F-427E-8A2D-E4DE1CE60800}" destId="{23C52799-21ED-4049-8186-68EDC82554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01CEF-FD9F-427E-8A2D-E4DE1CE6080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C52799-21ED-4049-8186-68EDC8255454}" type="pres">
      <dgm:prSet presAssocID="{B1A01CEF-FD9F-427E-8A2D-E4DE1CE6080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6FBC9815-90A5-4C3E-A3CC-141211237F68}" type="presOf" srcId="{B1A01CEF-FD9F-427E-8A2D-E4DE1CE60800}" destId="{23C52799-21ED-4049-8186-68EDC82554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63626-8D94-41C6-8E2E-DB52D2046E7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802E-1DD0-453B-9716-3E3A4E186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6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6581" y="6286570"/>
            <a:ext cx="2933700" cy="4444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870" y="1652777"/>
            <a:ext cx="10208259" cy="311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irohitbasantam15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267200"/>
            <a:ext cx="7020559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n-US" sz="3200" i="0" dirty="0">
                <a:solidFill>
                  <a:schemeClr val="tx1"/>
                </a:solidFill>
              </a:rPr>
              <a:t>Customer Acquisition Cost (CAC) Analysis</a:t>
            </a:r>
            <a:endParaRPr lang="en-US" sz="320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1F58-B249-036B-3408-9ED49791F043}"/>
              </a:ext>
            </a:extLst>
          </p:cNvPr>
          <p:cNvSpPr txBox="1">
            <a:spLocks/>
          </p:cNvSpPr>
          <p:nvPr/>
        </p:nvSpPr>
        <p:spPr>
          <a:xfrm>
            <a:off x="2133600" y="9745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0609" y="1295400"/>
            <a:ext cx="4876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/>
            </a:pPr>
            <a:r>
              <a:rPr lang="en-US" b="1" dirty="0"/>
              <a:t>Graph : </a:t>
            </a:r>
            <a:r>
              <a:rPr lang="en-US" dirty="0"/>
              <a:t>Line Plot of Marketing Spend vs. New Customers.</a:t>
            </a:r>
          </a:p>
          <a:p>
            <a:pPr algn="l">
              <a:defRPr sz="2400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lang="en-US" b="1" dirty="0"/>
              <a:t>Positive correlation :</a:t>
            </a:r>
            <a:r>
              <a:rPr lang="en-US" dirty="0"/>
              <a:t> Higher spending generally leads to more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lang="en-US" b="1" dirty="0"/>
              <a:t>Fluctuations observed : </a:t>
            </a:r>
            <a:r>
              <a:rPr lang="en-US" dirty="0"/>
              <a:t>Diminishing returns at higher spending levels.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lang="en-US" b="1" dirty="0"/>
              <a:t>Optimization needed:</a:t>
            </a:r>
            <a:r>
              <a:rPr lang="en-US" dirty="0"/>
              <a:t> Identify cost-effective spending limits.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24DBDA-7E04-CB3F-4B64-4EBCB91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4772"/>
            <a:ext cx="67246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44EFB3-6820-1B5F-4078-90852EE7A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372440"/>
              </p:ext>
            </p:extLst>
          </p:nvPr>
        </p:nvGraphicFramePr>
        <p:xfrm>
          <a:off x="914400" y="228600"/>
          <a:ext cx="103632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85BFBCF-9AAC-4D85-9C4C-82E941E5A1BD}"/>
              </a:ext>
            </a:extLst>
          </p:cNvPr>
          <p:cNvSpPr txBox="1">
            <a:spLocks/>
          </p:cNvSpPr>
          <p:nvPr/>
        </p:nvSpPr>
        <p:spPr>
          <a:xfrm>
            <a:off x="1828800" y="205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Multivariate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F0764A-1735-AB48-1A29-CDFEE35B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5181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A30B23-F0AD-A8A1-13DE-A26DFB6487CA}"/>
              </a:ext>
            </a:extLst>
          </p:cNvPr>
          <p:cNvSpPr txBox="1"/>
          <p:nvPr/>
        </p:nvSpPr>
        <p:spPr>
          <a:xfrm>
            <a:off x="6477000" y="1676400"/>
            <a:ext cx="54864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Graph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Correlation Heatmap.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indent="-342900" defTabSz="457200">
              <a:buFont typeface="Arial" panose="020B0604020202020204" pitchFamily="34" charset="0"/>
              <a:buChar char="•"/>
              <a:defRPr sz="2400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Strong correlation between Marketing Spend and New Customers.</a:t>
            </a:r>
          </a:p>
          <a:p>
            <a:pPr defTabSz="457200">
              <a:defRPr sz="2400"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CAC inversely related to new customers.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Marketing channels impact conversion rates differently.</a:t>
            </a:r>
          </a:p>
        </p:txBody>
      </p:sp>
    </p:spTree>
    <p:extLst>
      <p:ext uri="{BB962C8B-B14F-4D97-AF65-F5344CB8AC3E}">
        <p14:creationId xmlns:p14="http://schemas.microsoft.com/office/powerpoint/2010/main" val="190025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7D14-5DCC-88E5-210A-02BCE2751EE8}"/>
              </a:ext>
            </a:extLst>
          </p:cNvPr>
          <p:cNvSpPr txBox="1">
            <a:spLocks/>
          </p:cNvSpPr>
          <p:nvPr/>
        </p:nvSpPr>
        <p:spPr>
          <a:xfrm>
            <a:off x="20574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CAC Calculation &amp;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E5191-A6C7-7525-E659-A3C6C9AD2A7D}"/>
              </a:ext>
            </a:extLst>
          </p:cNvPr>
          <p:cNvSpPr txBox="1"/>
          <p:nvPr/>
        </p:nvSpPr>
        <p:spPr>
          <a:xfrm>
            <a:off x="914400" y="1767006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Formula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CAC = Marketing Spend / New Customers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b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Findings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Email Marketing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Highest CAC (~132.91)</a:t>
            </a: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Referral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Lowest CAC (~119.89)</a:t>
            </a: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Negative trend in Scatter Plot suggests efficiency.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53CD-5674-96FA-D666-2817254FBF67}"/>
              </a:ext>
            </a:extLst>
          </p:cNvPr>
          <p:cNvSpPr txBox="1">
            <a:spLocks/>
          </p:cNvSpPr>
          <p:nvPr/>
        </p:nvSpPr>
        <p:spPr>
          <a:xfrm>
            <a:off x="1981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/>
            </a:pPr>
            <a:r>
              <a:rPr kumimoji="0" lang="en-IN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Conversion Rate Analysis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323" y="1945532"/>
            <a:ext cx="77188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/>
            </a:pPr>
            <a:r>
              <a:rPr b="1" dirty="0"/>
              <a:t>Formula: </a:t>
            </a:r>
            <a:endParaRPr lang="en-IN" b="1" dirty="0"/>
          </a:p>
          <a:p>
            <a:pPr algn="l">
              <a:defRPr sz="2400"/>
            </a:pPr>
            <a:endParaRPr lang="en-IN" dirty="0"/>
          </a:p>
          <a:p>
            <a:pPr algn="l">
              <a:defRPr sz="2400"/>
            </a:pPr>
            <a:r>
              <a:rPr dirty="0"/>
              <a:t>Conversion Rate = (New Customers / Marketing Spend) * 100</a:t>
            </a:r>
            <a:endParaRPr lang="en-IN" dirty="0"/>
          </a:p>
          <a:p>
            <a:pPr algn="l">
              <a:defRPr sz="2400"/>
            </a:pPr>
            <a:br>
              <a:rPr dirty="0"/>
            </a:br>
            <a:r>
              <a:rPr b="1" dirty="0"/>
              <a:t>Findings:</a:t>
            </a:r>
            <a:endParaRPr lang="en-IN" b="1" dirty="0"/>
          </a:p>
          <a:p>
            <a:pPr algn="l">
              <a:defRPr sz="2400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dirty="0"/>
              <a:t>Online Ads have the highest conversion rate.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dirty="0"/>
              <a:t>Other channels have moderate conversion rates.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3E72CF-033E-78D5-0EFF-D0D702DF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981200"/>
            <a:ext cx="4114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D4BFD8D-E668-D297-F89A-1B3A77A31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373095"/>
              </p:ext>
            </p:extLst>
          </p:nvPr>
        </p:nvGraphicFramePr>
        <p:xfrm>
          <a:off x="609600" y="236521"/>
          <a:ext cx="10363200" cy="63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FF7A3FF-3DAD-9D80-BAEA-DD474C148FBE}"/>
              </a:ext>
            </a:extLst>
          </p:cNvPr>
          <p:cNvSpPr txBox="1">
            <a:spLocks/>
          </p:cNvSpPr>
          <p:nvPr/>
        </p:nvSpPr>
        <p:spPr>
          <a:xfrm>
            <a:off x="2057400" y="581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Break-Even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62707-9484-0A47-46DC-AD7A877B2BFE}"/>
              </a:ext>
            </a:extLst>
          </p:cNvPr>
          <p:cNvSpPr txBox="1"/>
          <p:nvPr/>
        </p:nvSpPr>
        <p:spPr>
          <a:xfrm>
            <a:off x="304800" y="1070077"/>
            <a:ext cx="70104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Definition :</a:t>
            </a:r>
            <a:r>
              <a:rPr lang="en-US" sz="2400" dirty="0"/>
              <a:t> Customers needed to cover marketing costs.</a:t>
            </a:r>
          </a:p>
          <a:p>
            <a:endParaRPr lang="en-US" dirty="0"/>
          </a:p>
          <a:p>
            <a:r>
              <a:rPr lang="en-US" sz="2400" b="1" dirty="0"/>
              <a:t>Formula :</a:t>
            </a:r>
            <a:r>
              <a:rPr lang="en-US" sz="2400" dirty="0"/>
              <a:t> Break-even Customers = Marketing Spend / CAC</a:t>
            </a:r>
          </a:p>
          <a:p>
            <a:endParaRPr lang="en-US" sz="2400" dirty="0"/>
          </a:p>
          <a:p>
            <a:r>
              <a:rPr lang="en-US" sz="2400" b="1" dirty="0"/>
              <a:t>Key Insights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Actual new customers match or slightly exceed break-even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Marketing spend is well-optimized with no major losses.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cost reductions can enhance profitability.</a:t>
            </a:r>
          </a:p>
          <a:p>
            <a:endParaRPr lang="en-IN" sz="2400" dirty="0"/>
          </a:p>
          <a:p>
            <a:r>
              <a:rPr lang="en-US" sz="2400" b="1" dirty="0"/>
              <a:t>Graph:</a:t>
            </a:r>
            <a:r>
              <a:rPr lang="en-US" sz="2400" dirty="0"/>
              <a:t> Shows balanced acquisition across all channels.</a:t>
            </a:r>
            <a:endParaRPr lang="en-IN" sz="2400" dirty="0"/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8BD1D44A-BD09-1E98-F878-D4F42BD4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379521"/>
            <a:ext cx="4627123" cy="448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8C94771-AA64-459A-895C-8641193B2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B0AD-9257-BBB2-D9AC-EFB81E6E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887"/>
          </a:xfrm>
        </p:spPr>
        <p:txBody>
          <a:bodyPr/>
          <a:lstStyle/>
          <a:p>
            <a:pPr algn="ctr"/>
            <a:r>
              <a:rPr lang="en-US" sz="2800" i="0" dirty="0">
                <a:solidFill>
                  <a:schemeClr val="tx1"/>
                </a:solidFill>
              </a:rPr>
              <a:t>Impact of Customer Growth on Acquisition Cost</a:t>
            </a:r>
            <a:endParaRPr lang="en-IN" sz="2800" i="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1D7F25-9896-6EC6-0F9D-CD120228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924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D38992-35A0-549D-8571-57730A51102D}"/>
              </a:ext>
            </a:extLst>
          </p:cNvPr>
          <p:cNvSpPr txBox="1"/>
          <p:nvPr/>
        </p:nvSpPr>
        <p:spPr>
          <a:xfrm>
            <a:off x="8305800" y="1397674"/>
            <a:ext cx="3581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new customers increase, CAC decreases, indicating economies of scale and lower per customer costs.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Scaling the customer base improves cost efficiency, reducing overall acquisition expenses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62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020" y="1736363"/>
            <a:ext cx="86519" cy="8713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001000" y="1419206"/>
            <a:ext cx="3962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  <a:buSzPct val="64285"/>
              <a:tabLst>
                <a:tab pos="436245" algn="l"/>
                <a:tab pos="436880" algn="l"/>
              </a:tabLst>
            </a:pPr>
            <a:r>
              <a:rPr lang="en-IN" sz="2800" spc="-10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2C87D0-8EE9-8E86-A7A8-394881461FC6}"/>
              </a:ext>
            </a:extLst>
          </p:cNvPr>
          <p:cNvSpPr txBox="1">
            <a:spLocks/>
          </p:cNvSpPr>
          <p:nvPr/>
        </p:nvSpPr>
        <p:spPr>
          <a:xfrm>
            <a:off x="1981200" y="2989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9F8DE-2EF5-802F-2375-A76E6DB20011}"/>
              </a:ext>
            </a:extLst>
          </p:cNvPr>
          <p:cNvSpPr txBox="1"/>
          <p:nvPr/>
        </p:nvSpPr>
        <p:spPr>
          <a:xfrm>
            <a:off x="914400" y="1736363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Email Marketing has the highest CAC.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Referral Marketing is the most cost-effective channel.</a:t>
            </a: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Online Ads show the highest conversion rates.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CAC optimization strategies enhance 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D9D32A-09E6-0ACD-F69B-028B7BBF0F96}"/>
              </a:ext>
            </a:extLst>
          </p:cNvPr>
          <p:cNvSpPr txBox="1">
            <a:spLocks/>
          </p:cNvSpPr>
          <p:nvPr/>
        </p:nvSpPr>
        <p:spPr>
          <a:xfrm>
            <a:off x="2057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Conclusion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709E3A-5A32-8252-B371-7C466572875F}"/>
              </a:ext>
            </a:extLst>
          </p:cNvPr>
          <p:cNvSpPr txBox="1">
            <a:spLocks/>
          </p:cNvSpPr>
          <p:nvPr/>
        </p:nvSpPr>
        <p:spPr>
          <a:xfrm>
            <a:off x="388374" y="1447800"/>
            <a:ext cx="11422626" cy="434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Marketing Spend Optimization 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Online Ads and Referral Marketing offer better customer acquisition efficiency.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Cost-Effectiveness 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Referral Marketing has the lowest CAC, making it the most cost-effective channel.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Insights from Data Analysis : </a:t>
            </a:r>
            <a:r>
              <a:rPr lang="en-US" sz="2600" dirty="0"/>
              <a:t>The negative trend in the CAC scatter plot indicates that increasing customer acquisition can reduce overall costs.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Recommendation 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Companies should focus on high-conversion channels while optimizing spending on costlier ones like Email Marketing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BAE1-1A05-F097-B6EA-6D0EAB33A8FD}"/>
              </a:ext>
            </a:extLst>
          </p:cNvPr>
          <p:cNvSpPr txBox="1">
            <a:spLocks/>
          </p:cNvSpPr>
          <p:nvPr/>
        </p:nvSpPr>
        <p:spPr>
          <a:xfrm>
            <a:off x="1981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Questions &amp;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DAB2-DFD7-4119-1948-89478ABBCC6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Feel free to ask any questions regarding the analysis!</a:t>
            </a:r>
          </a:p>
        </p:txBody>
      </p:sp>
      <p:pic>
        <p:nvPicPr>
          <p:cNvPr id="5122" name="Picture 2" descr="Free Vector speech bubble with interrogation sign message isolated icon">
            <a:extLst>
              <a:ext uri="{FF2B5EF4-FFF2-40B4-BE49-F238E27FC236}">
                <a16:creationId xmlns:a16="http://schemas.microsoft.com/office/drawing/2014/main" id="{46B40089-A909-2257-3E0A-04A32DA2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000"/>
            <a:ext cx="37433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7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66459" y="1850771"/>
            <a:ext cx="5573522" cy="5007225"/>
            <a:chOff x="6466459" y="1850771"/>
            <a:chExt cx="5573522" cy="5007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4181" y="6184983"/>
              <a:ext cx="3225800" cy="6730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6459" y="1850771"/>
              <a:ext cx="4465700" cy="283425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3594" y="2995625"/>
            <a:ext cx="2486406" cy="13665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5270"/>
              </a:lnSpc>
              <a:spcBef>
                <a:spcPts val="215"/>
              </a:spcBef>
            </a:pPr>
            <a:r>
              <a:rPr i="0" spc="375" dirty="0">
                <a:solidFill>
                  <a:schemeClr val="tx1"/>
                </a:solidFill>
                <a:latin typeface="Palatino Linotype"/>
                <a:cs typeface="Palatino Linotype"/>
              </a:rPr>
              <a:t>THA</a:t>
            </a:r>
            <a:r>
              <a:rPr i="0" spc="405" dirty="0">
                <a:solidFill>
                  <a:schemeClr val="tx1"/>
                </a:solidFill>
                <a:latin typeface="Palatino Linotype"/>
                <a:cs typeface="Palatino Linotype"/>
              </a:rPr>
              <a:t>N</a:t>
            </a:r>
            <a:r>
              <a:rPr i="0" spc="130" dirty="0">
                <a:solidFill>
                  <a:schemeClr val="tx1"/>
                </a:solidFill>
                <a:latin typeface="Palatino Linotype"/>
                <a:cs typeface="Palatino Linotype"/>
              </a:rPr>
              <a:t>K</a:t>
            </a:r>
            <a:r>
              <a:rPr lang="en-IN" i="0" spc="130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i="0" spc="455" dirty="0">
                <a:solidFill>
                  <a:schemeClr val="tx1"/>
                </a:solidFill>
                <a:latin typeface="Palatino Linotype"/>
                <a:cs typeface="Palatino Linotyp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491" y="1371600"/>
            <a:ext cx="11125309" cy="2675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alibri"/>
                <a:cs typeface="Calibri"/>
              </a:rPr>
              <a:t>Name</a:t>
            </a:r>
            <a:r>
              <a:rPr lang="en-IN" sz="2400" b="1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:</a:t>
            </a:r>
            <a:r>
              <a:rPr lang="en-IN" sz="2400" b="1" spc="-5" dirty="0">
                <a:latin typeface="Calibri"/>
                <a:cs typeface="Calibri"/>
              </a:rPr>
              <a:t> </a:t>
            </a:r>
            <a:r>
              <a:rPr lang="en-IN" sz="2400" spc="-5" dirty="0" err="1">
                <a:latin typeface="Calibri"/>
                <a:cs typeface="Calibri"/>
              </a:rPr>
              <a:t>B.Sai</a:t>
            </a:r>
            <a:r>
              <a:rPr lang="en-IN" sz="2400" spc="-5" dirty="0">
                <a:latin typeface="Calibri"/>
                <a:cs typeface="Calibri"/>
              </a:rPr>
              <a:t> Rohit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IN" sz="2400" spc="-5" dirty="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alibri"/>
                <a:cs typeface="Calibri"/>
              </a:rPr>
              <a:t>Graduation</a:t>
            </a:r>
            <a:r>
              <a:rPr lang="en-IN" sz="2400" b="1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:</a:t>
            </a:r>
            <a:r>
              <a:rPr lang="en-IN" sz="2400" b="1" spc="-5" dirty="0">
                <a:latin typeface="Calibri"/>
                <a:cs typeface="Calibri"/>
              </a:rPr>
              <a:t> </a:t>
            </a:r>
            <a:r>
              <a:rPr lang="en-IN" sz="2400" spc="-5" dirty="0" err="1">
                <a:latin typeface="Calibri"/>
                <a:cs typeface="Calibri"/>
              </a:rPr>
              <a:t>B.Tech</a:t>
            </a:r>
            <a:r>
              <a:rPr lang="en-IN" sz="2400" spc="-40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(CSE)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IN" sz="2400" dirty="0">
              <a:latin typeface="Calibri"/>
              <a:cs typeface="Calibri"/>
            </a:endParaRPr>
          </a:p>
          <a:p>
            <a:pPr marL="297815" indent="-28575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IN" sz="2400" b="1" dirty="0"/>
              <a:t>Email </a:t>
            </a:r>
            <a:r>
              <a:rPr lang="en-IN" sz="2400" dirty="0"/>
              <a:t>: </a:t>
            </a:r>
            <a:r>
              <a:rPr lang="en-IN" sz="2400" dirty="0">
                <a:hlinkClick r:id="rId2"/>
              </a:rPr>
              <a:t>sairohitbasantam15@gmail.com</a:t>
            </a:r>
            <a:endParaRPr lang="en-IN" sz="2400" dirty="0"/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IN" sz="2400" dirty="0">
              <a:latin typeface="Calibri"/>
              <a:cs typeface="Calibri"/>
            </a:endParaRPr>
          </a:p>
          <a:p>
            <a:pPr marL="2978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400" dirty="0"/>
              <a:t>I want to learn data science to understand how data impacts businesses.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491" y="335407"/>
            <a:ext cx="580746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i="0" dirty="0">
                <a:solidFill>
                  <a:schemeClr val="tx1"/>
                </a:solidFill>
                <a:latin typeface="+mj-lt"/>
                <a:cs typeface="Tahoma"/>
              </a:rPr>
              <a:t>About me :</a:t>
            </a:r>
            <a:endParaRPr sz="3200" i="0" dirty="0">
              <a:solidFill>
                <a:schemeClr val="tx1"/>
              </a:solidFill>
              <a:latin typeface="+mj-lt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38835" y="1724025"/>
            <a:ext cx="10514330" cy="4752975"/>
          </a:xfrm>
          <a:custGeom>
            <a:avLst/>
            <a:gdLst/>
            <a:ahLst/>
            <a:cxnLst/>
            <a:rect l="l" t="t" r="r" b="b"/>
            <a:pathLst>
              <a:path w="10514330" h="4752975">
                <a:moveTo>
                  <a:pt x="10514330" y="0"/>
                </a:moveTo>
                <a:lnTo>
                  <a:pt x="0" y="0"/>
                </a:lnTo>
                <a:lnTo>
                  <a:pt x="0" y="4752467"/>
                </a:lnTo>
                <a:lnTo>
                  <a:pt x="10514330" y="4752467"/>
                </a:lnTo>
                <a:lnTo>
                  <a:pt x="105143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38835" y="1828800"/>
            <a:ext cx="10208259" cy="120077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marR="332105" indent="-342900">
              <a:lnSpc>
                <a:spcPts val="3020"/>
              </a:lnSpc>
              <a:spcBef>
                <a:spcPts val="480"/>
              </a:spcBef>
              <a:buSzPct val="64285"/>
              <a:buFont typeface="Arial" panose="020B0604020202020204" pitchFamily="34" charset="0"/>
              <a:buChar char="•"/>
              <a:tabLst>
                <a:tab pos="394970" algn="l"/>
                <a:tab pos="395605" algn="l"/>
              </a:tabLst>
            </a:pPr>
            <a:r>
              <a:rPr lang="en-US" sz="2400" dirty="0"/>
              <a:t>Analyze and optimize Customer Acquisition Cost (CAC) across different marketing channels to improve cost efficiency and maximize customer growth.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BFD90-ADBC-AF18-767F-F58A2B7D41F6}"/>
              </a:ext>
            </a:extLst>
          </p:cNvPr>
          <p:cNvSpPr txBox="1"/>
          <p:nvPr/>
        </p:nvSpPr>
        <p:spPr>
          <a:xfrm>
            <a:off x="3886200" y="67070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-1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lang="en-IN" sz="3600" b="1" spc="-10" dirty="0" err="1">
                <a:solidFill>
                  <a:srgbClr val="000000"/>
                </a:solidFill>
                <a:latin typeface="Calibri"/>
                <a:cs typeface="Calibri"/>
              </a:rPr>
              <a:t>roblem</a:t>
            </a:r>
            <a:r>
              <a:rPr lang="en-IN" sz="3600" b="1" spc="-10" dirty="0">
                <a:solidFill>
                  <a:srgbClr val="000000"/>
                </a:solidFill>
                <a:latin typeface="Calibri"/>
                <a:cs typeface="Calibri"/>
              </a:rPr>
              <a:t> Statement</a:t>
            </a:r>
            <a:endParaRPr lang="en-IN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533400"/>
            <a:ext cx="5154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10" dirty="0">
                <a:solidFill>
                  <a:srgbClr val="000000"/>
                </a:solidFill>
                <a:latin typeface="Calibri"/>
                <a:cs typeface="Calibri"/>
              </a:rPr>
              <a:t>Objective</a:t>
            </a:r>
            <a:r>
              <a:rPr sz="4000" i="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4000" i="0" spc="-5" dirty="0">
                <a:solidFill>
                  <a:srgbClr val="000000"/>
                </a:solidFill>
              </a:rPr>
              <a:t>of</a:t>
            </a:r>
            <a:r>
              <a:rPr sz="4000" i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i="0" spc="-1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4000" i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i="0" spc="-10" dirty="0">
                <a:solidFill>
                  <a:srgbClr val="000000"/>
                </a:solidFill>
                <a:latin typeface="Calibri"/>
                <a:cs typeface="Calibri"/>
              </a:rPr>
              <a:t>Project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828800"/>
            <a:ext cx="11363148" cy="141513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19100" marR="559435" indent="-407034">
              <a:lnSpc>
                <a:spcPts val="3460"/>
              </a:lnSpc>
              <a:spcBef>
                <a:spcPts val="535"/>
              </a:spcBef>
              <a:buSzPct val="75000"/>
              <a:buFont typeface="Arial MT"/>
              <a:buChar char="•"/>
              <a:tabLst>
                <a:tab pos="419100" algn="l"/>
                <a:tab pos="419734" algn="l"/>
              </a:tabLst>
            </a:pPr>
            <a:r>
              <a:rPr lang="en-US" sz="2400" dirty="0"/>
              <a:t>To analyze Customer Acquisition Cost (CAC) across various marketing channels and derive insights to optimize spending, improve cost efficiency, and maximize customer growth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81136" y="457200"/>
            <a:ext cx="8270240" cy="55848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223895" marR="5080" indent="-3211830" algn="ctr">
              <a:lnSpc>
                <a:spcPts val="3890"/>
              </a:lnSpc>
              <a:spcBef>
                <a:spcPts val="585"/>
              </a:spcBef>
            </a:pPr>
            <a:r>
              <a:rPr lang="en-IN" sz="3200" i="0" dirty="0">
                <a:solidFill>
                  <a:schemeClr val="tx1"/>
                </a:solidFill>
              </a:rPr>
              <a:t>Introduction</a:t>
            </a:r>
            <a:endParaRPr sz="3200" i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5240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/>
            </a:pPr>
            <a:r>
              <a:rPr dirty="0"/>
              <a:t>What is CAC?</a:t>
            </a:r>
            <a:endParaRPr lang="en-IN" dirty="0"/>
          </a:p>
          <a:p>
            <a:pPr algn="l">
              <a:defRPr sz="2400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dirty="0"/>
              <a:t>The cost incurred to acquire a new customer.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dirty="0"/>
              <a:t>Key metric for profitability and growth.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endParaRPr lang="en-IN" dirty="0"/>
          </a:p>
          <a:p>
            <a:pPr algn="l">
              <a:defRPr sz="2400"/>
            </a:pPr>
            <a:r>
              <a:rPr dirty="0"/>
              <a:t>Why is CAC Important?</a:t>
            </a:r>
            <a:endParaRPr lang="en-IN" dirty="0"/>
          </a:p>
          <a:p>
            <a:pPr algn="l">
              <a:defRPr sz="2400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dirty="0"/>
              <a:t>Helps optimize marketing strategies.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  <a:defRPr sz="2400"/>
            </a:pPr>
            <a:r>
              <a:rPr dirty="0"/>
              <a:t>Ensures sustainable business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B7F735-84A2-BDC4-1A51-8634C6D72292}"/>
              </a:ext>
            </a:extLst>
          </p:cNvPr>
          <p:cNvSpPr txBox="1"/>
          <p:nvPr/>
        </p:nvSpPr>
        <p:spPr>
          <a:xfrm>
            <a:off x="2971800" y="53340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CAC Analysis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1C01C-0210-177A-1461-E55500A8C6B6}"/>
              </a:ext>
            </a:extLst>
          </p:cNvPr>
          <p:cNvSpPr txBox="1"/>
          <p:nvPr/>
        </p:nvSpPr>
        <p:spPr>
          <a:xfrm>
            <a:off x="1066800" y="1600200"/>
            <a:ext cx="7772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Steps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b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1. Collect relevant customer acquisition data.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b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2. Segment costs by marketing channels.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b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 Identify key CAC metrics.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b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4. Calculate CAC for each channel.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b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5. Analyze and optimize costs.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22A65-312D-FB20-D450-E59ECE0925C9}"/>
              </a:ext>
            </a:extLst>
          </p:cNvPr>
          <p:cNvSpPr txBox="1"/>
          <p:nvPr/>
        </p:nvSpPr>
        <p:spPr>
          <a:xfrm>
            <a:off x="3200400" y="381000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Dataset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3B199-D657-5F3C-671F-07B70C9E9811}"/>
              </a:ext>
            </a:extLst>
          </p:cNvPr>
          <p:cNvSpPr txBox="1"/>
          <p:nvPr/>
        </p:nvSpPr>
        <p:spPr>
          <a:xfrm>
            <a:off x="1219200" y="1066800"/>
            <a:ext cx="77724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Dataset Details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r>
              <a:rPr kumimoji="0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ustomer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_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ID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Unique identifier.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Marketing_</a:t>
            </a: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  <a:r>
              <a:rPr kumimoji="0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hannel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Channel used for acquisition.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Marketing_Spend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Amount spent.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New_Customers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Number acquired.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endParaRPr lang="en-IN" sz="2400" kern="0" dirty="0">
              <a:solidFill>
                <a:prstClr val="black"/>
              </a:solidFill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Summary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500 records, 4 channels, No missing 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4040F-79AD-4B51-AC3F-4D4177085F6C}"/>
              </a:ext>
            </a:extLst>
          </p:cNvPr>
          <p:cNvSpPr txBox="1"/>
          <p:nvPr/>
        </p:nvSpPr>
        <p:spPr>
          <a:xfrm>
            <a:off x="3047223" y="393411"/>
            <a:ext cx="609755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 Preprocessing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E2582-22FC-E1C9-DF39-0D40F05B59AE}"/>
              </a:ext>
            </a:extLst>
          </p:cNvPr>
          <p:cNvSpPr txBox="1"/>
          <p:nvPr/>
        </p:nvSpPr>
        <p:spPr>
          <a:xfrm>
            <a:off x="838200" y="1828800"/>
            <a:ext cx="7772400" cy="3416320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Checked for: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Null values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Duplicate records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Inconsistent data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endParaRPr lang="en-IN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Standardized column names and ensured data integrity.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6000" y="414823"/>
            <a:ext cx="729043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5C906-E146-0336-FEF9-7CCEB2A83CA9}"/>
              </a:ext>
            </a:extLst>
          </p:cNvPr>
          <p:cNvSpPr txBox="1"/>
          <p:nvPr/>
        </p:nvSpPr>
        <p:spPr>
          <a:xfrm>
            <a:off x="6781800" y="1752600"/>
            <a:ext cx="5029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Graph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Bar plot showing marketing channel distribution.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Most acquisitions from Online Ads.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Social Media &amp; Email Marketing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en-US" sz="2400" kern="0" dirty="0">
                <a:solidFill>
                  <a:prstClr val="black"/>
                </a:solidFill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contribute significantly.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R="0" lvl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sz="2400"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pPr>
            <a:r>
              <a:rPr lang="en-US" sz="2400" kern="0" dirty="0">
                <a:solidFill>
                  <a:prstClr val="black"/>
                </a:solidFill>
              </a:rPr>
              <a:t>Social Media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has the least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              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acquisitions.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A64D2-4E17-5DDE-BD43-7B4C50E54478}"/>
              </a:ext>
            </a:extLst>
          </p:cNvPr>
          <p:cNvSpPr txBox="1"/>
          <p:nvPr/>
        </p:nvSpPr>
        <p:spPr>
          <a:xfrm>
            <a:off x="3047223" y="337693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Univariate Analysis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654C85-9FC2-2D3C-FFD8-7340F2B7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" y="1371600"/>
            <a:ext cx="575595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649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MT</vt:lpstr>
      <vt:lpstr>Calibri</vt:lpstr>
      <vt:lpstr>Palatino Linotype</vt:lpstr>
      <vt:lpstr>Office Theme</vt:lpstr>
      <vt:lpstr>Customer Acquisition Cost (CAC) Analysis</vt:lpstr>
      <vt:lpstr>About me :</vt:lpstr>
      <vt:lpstr>PowerPoint Presentation</vt:lpstr>
      <vt:lpstr>Objective of The Project</vt:lpstr>
      <vt:lpstr>Introduction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 of Customer Growth on Acquisition Cost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Sai Rohit Basantam</cp:lastModifiedBy>
  <cp:revision>21</cp:revision>
  <dcterms:created xsi:type="dcterms:W3CDTF">2024-10-18T10:19:30Z</dcterms:created>
  <dcterms:modified xsi:type="dcterms:W3CDTF">2025-02-27T16:08:49Z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2024-10-18T00:00:00Z</vt:filetime>
  </property>
</Properties>
</file>