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76" r:id="rId12"/>
    <p:sldId id="267" r:id="rId13"/>
    <p:sldId id="268" r:id="rId14"/>
    <p:sldId id="269" r:id="rId15"/>
    <p:sldId id="270" r:id="rId16"/>
    <p:sldId id="271" r:id="rId17"/>
    <p:sldId id="275" r:id="rId18"/>
    <p:sldId id="273" r:id="rId19"/>
    <p:sldId id="274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>
      <p:cViewPr varScale="1">
        <p:scale>
          <a:sx n="82" d="100"/>
          <a:sy n="82" d="100"/>
        </p:scale>
        <p:origin x="69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A01CEF-FD9F-427E-8A2D-E4DE1CE6080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E74C595-75FE-43D2-8514-04014E7996E8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algn="just"/>
          <a:r>
            <a:rPr lang="en-IN" b="1" i="0" dirty="0"/>
            <a:t>                                                   Outlier Detection </a:t>
          </a:r>
          <a:endParaRPr lang="en-IN" dirty="0"/>
        </a:p>
      </dgm:t>
    </dgm:pt>
    <dgm:pt modelId="{C0CD66E8-A8CB-4B77-99CC-993905462D8D}" type="parTrans" cxnId="{660396D4-07A7-47FF-9FD4-4222CFB25F32}">
      <dgm:prSet/>
      <dgm:spPr/>
      <dgm:t>
        <a:bodyPr/>
        <a:lstStyle/>
        <a:p>
          <a:endParaRPr lang="en-IN"/>
        </a:p>
      </dgm:t>
    </dgm:pt>
    <dgm:pt modelId="{16DEFFD6-5D9F-4A0A-83C5-2DC3EE9CC7C5}" type="sibTrans" cxnId="{660396D4-07A7-47FF-9FD4-4222CFB25F32}">
      <dgm:prSet/>
      <dgm:spPr/>
      <dgm:t>
        <a:bodyPr/>
        <a:lstStyle/>
        <a:p>
          <a:endParaRPr lang="en-IN"/>
        </a:p>
      </dgm:t>
    </dgm:pt>
    <dgm:pt modelId="{23C52799-21ED-4049-8186-68EDC8255454}" type="pres">
      <dgm:prSet presAssocID="{B1A01CEF-FD9F-427E-8A2D-E4DE1CE60800}" presName="linear" presStyleCnt="0">
        <dgm:presLayoutVars>
          <dgm:animLvl val="lvl"/>
          <dgm:resizeHandles val="exact"/>
        </dgm:presLayoutVars>
      </dgm:prSet>
      <dgm:spPr/>
    </dgm:pt>
    <dgm:pt modelId="{38C94771-AA64-459A-895C-8641193B2EC7}" type="pres">
      <dgm:prSet presAssocID="{EE74C595-75FE-43D2-8514-04014E7996E8}" presName="parentText" presStyleLbl="node1" presStyleIdx="0" presStyleCnt="1" custLinFactNeighborX="-1103" custLinFactNeighborY="-913">
        <dgm:presLayoutVars>
          <dgm:chMax val="0"/>
          <dgm:bulletEnabled val="1"/>
        </dgm:presLayoutVars>
      </dgm:prSet>
      <dgm:spPr/>
    </dgm:pt>
  </dgm:ptLst>
  <dgm:cxnLst>
    <dgm:cxn modelId="{6FBC9815-90A5-4C3E-A3CC-141211237F68}" type="presOf" srcId="{B1A01CEF-FD9F-427E-8A2D-E4DE1CE60800}" destId="{23C52799-21ED-4049-8186-68EDC8255454}" srcOrd="0" destOrd="0" presId="urn:microsoft.com/office/officeart/2005/8/layout/vList2"/>
    <dgm:cxn modelId="{13EE93D2-FD86-483E-8016-91EA6B891505}" type="presOf" srcId="{EE74C595-75FE-43D2-8514-04014E7996E8}" destId="{38C94771-AA64-459A-895C-8641193B2EC7}" srcOrd="0" destOrd="0" presId="urn:microsoft.com/office/officeart/2005/8/layout/vList2"/>
    <dgm:cxn modelId="{660396D4-07A7-47FF-9FD4-4222CFB25F32}" srcId="{B1A01CEF-FD9F-427E-8A2D-E4DE1CE60800}" destId="{EE74C595-75FE-43D2-8514-04014E7996E8}" srcOrd="0" destOrd="0" parTransId="{C0CD66E8-A8CB-4B77-99CC-993905462D8D}" sibTransId="{16DEFFD6-5D9F-4A0A-83C5-2DC3EE9CC7C5}"/>
    <dgm:cxn modelId="{17E455C5-EA30-4D7C-BF66-586E0883836D}" type="presParOf" srcId="{23C52799-21ED-4049-8186-68EDC8255454}" destId="{38C94771-AA64-459A-895C-8641193B2EC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A01CEF-FD9F-427E-8A2D-E4DE1CE6080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E74C595-75FE-43D2-8514-04014E7996E8}">
      <dgm:prSet/>
      <dgm:spPr/>
      <dgm:t>
        <a:bodyPr/>
        <a:lstStyle/>
        <a:p>
          <a:pPr algn="just"/>
          <a:r>
            <a:rPr lang="en-IN" b="1" i="0" dirty="0"/>
            <a:t>                                                  Univariant Analysis</a:t>
          </a:r>
          <a:endParaRPr lang="en-IN" dirty="0"/>
        </a:p>
      </dgm:t>
    </dgm:pt>
    <dgm:pt modelId="{C0CD66E8-A8CB-4B77-99CC-993905462D8D}" type="parTrans" cxnId="{660396D4-07A7-47FF-9FD4-4222CFB25F32}">
      <dgm:prSet/>
      <dgm:spPr/>
      <dgm:t>
        <a:bodyPr/>
        <a:lstStyle/>
        <a:p>
          <a:endParaRPr lang="en-IN"/>
        </a:p>
      </dgm:t>
    </dgm:pt>
    <dgm:pt modelId="{16DEFFD6-5D9F-4A0A-83C5-2DC3EE9CC7C5}" type="sibTrans" cxnId="{660396D4-07A7-47FF-9FD4-4222CFB25F32}">
      <dgm:prSet/>
      <dgm:spPr/>
      <dgm:t>
        <a:bodyPr/>
        <a:lstStyle/>
        <a:p>
          <a:endParaRPr lang="en-IN"/>
        </a:p>
      </dgm:t>
    </dgm:pt>
    <dgm:pt modelId="{23C52799-21ED-4049-8186-68EDC8255454}" type="pres">
      <dgm:prSet presAssocID="{B1A01CEF-FD9F-427E-8A2D-E4DE1CE60800}" presName="linear" presStyleCnt="0">
        <dgm:presLayoutVars>
          <dgm:animLvl val="lvl"/>
          <dgm:resizeHandles val="exact"/>
        </dgm:presLayoutVars>
      </dgm:prSet>
      <dgm:spPr/>
    </dgm:pt>
    <dgm:pt modelId="{38C94771-AA64-459A-895C-8641193B2EC7}" type="pres">
      <dgm:prSet presAssocID="{EE74C595-75FE-43D2-8514-04014E7996E8}" presName="parentText" presStyleLbl="node1" presStyleIdx="0" presStyleCnt="1" custLinFactNeighborX="8546" custLinFactNeighborY="-23269">
        <dgm:presLayoutVars>
          <dgm:chMax val="0"/>
          <dgm:bulletEnabled val="1"/>
        </dgm:presLayoutVars>
      </dgm:prSet>
      <dgm:spPr/>
    </dgm:pt>
  </dgm:ptLst>
  <dgm:cxnLst>
    <dgm:cxn modelId="{6FBC9815-90A5-4C3E-A3CC-141211237F68}" type="presOf" srcId="{B1A01CEF-FD9F-427E-8A2D-E4DE1CE60800}" destId="{23C52799-21ED-4049-8186-68EDC8255454}" srcOrd="0" destOrd="0" presId="urn:microsoft.com/office/officeart/2005/8/layout/vList2"/>
    <dgm:cxn modelId="{13EE93D2-FD86-483E-8016-91EA6B891505}" type="presOf" srcId="{EE74C595-75FE-43D2-8514-04014E7996E8}" destId="{38C94771-AA64-459A-895C-8641193B2EC7}" srcOrd="0" destOrd="0" presId="urn:microsoft.com/office/officeart/2005/8/layout/vList2"/>
    <dgm:cxn modelId="{660396D4-07A7-47FF-9FD4-4222CFB25F32}" srcId="{B1A01CEF-FD9F-427E-8A2D-E4DE1CE60800}" destId="{EE74C595-75FE-43D2-8514-04014E7996E8}" srcOrd="0" destOrd="0" parTransId="{C0CD66E8-A8CB-4B77-99CC-993905462D8D}" sibTransId="{16DEFFD6-5D9F-4A0A-83C5-2DC3EE9CC7C5}"/>
    <dgm:cxn modelId="{17E455C5-EA30-4D7C-BF66-586E0883836D}" type="presParOf" srcId="{23C52799-21ED-4049-8186-68EDC8255454}" destId="{38C94771-AA64-459A-895C-8641193B2EC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A01CEF-FD9F-427E-8A2D-E4DE1CE608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E74C595-75FE-43D2-8514-04014E7996E8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b="1" i="0" dirty="0"/>
            <a:t>                                           Distribution Of Selling Price</a:t>
          </a:r>
          <a:endParaRPr lang="en-IN" dirty="0"/>
        </a:p>
      </dgm:t>
    </dgm:pt>
    <dgm:pt modelId="{C0CD66E8-A8CB-4B77-99CC-993905462D8D}" type="parTrans" cxnId="{660396D4-07A7-47FF-9FD4-4222CFB25F32}">
      <dgm:prSet/>
      <dgm:spPr/>
      <dgm:t>
        <a:bodyPr/>
        <a:lstStyle/>
        <a:p>
          <a:endParaRPr lang="en-IN"/>
        </a:p>
      </dgm:t>
    </dgm:pt>
    <dgm:pt modelId="{16DEFFD6-5D9F-4A0A-83C5-2DC3EE9CC7C5}" type="sibTrans" cxnId="{660396D4-07A7-47FF-9FD4-4222CFB25F32}">
      <dgm:prSet/>
      <dgm:spPr/>
      <dgm:t>
        <a:bodyPr/>
        <a:lstStyle/>
        <a:p>
          <a:endParaRPr lang="en-IN"/>
        </a:p>
      </dgm:t>
    </dgm:pt>
    <dgm:pt modelId="{23C52799-21ED-4049-8186-68EDC8255454}" type="pres">
      <dgm:prSet presAssocID="{B1A01CEF-FD9F-427E-8A2D-E4DE1CE60800}" presName="linear" presStyleCnt="0">
        <dgm:presLayoutVars>
          <dgm:animLvl val="lvl"/>
          <dgm:resizeHandles val="exact"/>
        </dgm:presLayoutVars>
      </dgm:prSet>
      <dgm:spPr/>
    </dgm:pt>
    <dgm:pt modelId="{38C94771-AA64-459A-895C-8641193B2EC7}" type="pres">
      <dgm:prSet presAssocID="{EE74C595-75FE-43D2-8514-04014E7996E8}" presName="parentText" presStyleLbl="node1" presStyleIdx="0" presStyleCnt="1" custLinFactNeighborX="8546" custLinFactNeighborY="-23269">
        <dgm:presLayoutVars>
          <dgm:chMax val="0"/>
          <dgm:bulletEnabled val="1"/>
        </dgm:presLayoutVars>
      </dgm:prSet>
      <dgm:spPr/>
    </dgm:pt>
  </dgm:ptLst>
  <dgm:cxnLst>
    <dgm:cxn modelId="{6FBC9815-90A5-4C3E-A3CC-141211237F68}" type="presOf" srcId="{B1A01CEF-FD9F-427E-8A2D-E4DE1CE60800}" destId="{23C52799-21ED-4049-8186-68EDC8255454}" srcOrd="0" destOrd="0" presId="urn:microsoft.com/office/officeart/2005/8/layout/vList2"/>
    <dgm:cxn modelId="{13EE93D2-FD86-483E-8016-91EA6B891505}" type="presOf" srcId="{EE74C595-75FE-43D2-8514-04014E7996E8}" destId="{38C94771-AA64-459A-895C-8641193B2EC7}" srcOrd="0" destOrd="0" presId="urn:microsoft.com/office/officeart/2005/8/layout/vList2"/>
    <dgm:cxn modelId="{660396D4-07A7-47FF-9FD4-4222CFB25F32}" srcId="{B1A01CEF-FD9F-427E-8A2D-E4DE1CE60800}" destId="{EE74C595-75FE-43D2-8514-04014E7996E8}" srcOrd="0" destOrd="0" parTransId="{C0CD66E8-A8CB-4B77-99CC-993905462D8D}" sibTransId="{16DEFFD6-5D9F-4A0A-83C5-2DC3EE9CC7C5}"/>
    <dgm:cxn modelId="{17E455C5-EA30-4D7C-BF66-586E0883836D}" type="presParOf" srcId="{23C52799-21ED-4049-8186-68EDC8255454}" destId="{38C94771-AA64-459A-895C-8641193B2EC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A01CEF-FD9F-427E-8A2D-E4DE1CE6080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E74C595-75FE-43D2-8514-04014E7996E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algn="just"/>
          <a:r>
            <a:rPr lang="en-IN" b="1" i="0" dirty="0"/>
            <a:t>                                                  Bivariate Analysis</a:t>
          </a:r>
          <a:endParaRPr lang="en-IN" dirty="0"/>
        </a:p>
      </dgm:t>
    </dgm:pt>
    <dgm:pt modelId="{C0CD66E8-A8CB-4B77-99CC-993905462D8D}" type="parTrans" cxnId="{660396D4-07A7-47FF-9FD4-4222CFB25F32}">
      <dgm:prSet/>
      <dgm:spPr/>
      <dgm:t>
        <a:bodyPr/>
        <a:lstStyle/>
        <a:p>
          <a:endParaRPr lang="en-IN"/>
        </a:p>
      </dgm:t>
    </dgm:pt>
    <dgm:pt modelId="{16DEFFD6-5D9F-4A0A-83C5-2DC3EE9CC7C5}" type="sibTrans" cxnId="{660396D4-07A7-47FF-9FD4-4222CFB25F32}">
      <dgm:prSet/>
      <dgm:spPr/>
      <dgm:t>
        <a:bodyPr/>
        <a:lstStyle/>
        <a:p>
          <a:endParaRPr lang="en-IN"/>
        </a:p>
      </dgm:t>
    </dgm:pt>
    <dgm:pt modelId="{23C52799-21ED-4049-8186-68EDC8255454}" type="pres">
      <dgm:prSet presAssocID="{B1A01CEF-FD9F-427E-8A2D-E4DE1CE60800}" presName="linear" presStyleCnt="0">
        <dgm:presLayoutVars>
          <dgm:animLvl val="lvl"/>
          <dgm:resizeHandles val="exact"/>
        </dgm:presLayoutVars>
      </dgm:prSet>
      <dgm:spPr/>
    </dgm:pt>
    <dgm:pt modelId="{38C94771-AA64-459A-895C-8641193B2EC7}" type="pres">
      <dgm:prSet presAssocID="{EE74C595-75FE-43D2-8514-04014E7996E8}" presName="parentText" presStyleLbl="node1" presStyleIdx="0" presStyleCnt="1" custLinFactNeighborX="8546" custLinFactNeighborY="-23269">
        <dgm:presLayoutVars>
          <dgm:chMax val="0"/>
          <dgm:bulletEnabled val="1"/>
        </dgm:presLayoutVars>
      </dgm:prSet>
      <dgm:spPr/>
    </dgm:pt>
  </dgm:ptLst>
  <dgm:cxnLst>
    <dgm:cxn modelId="{6FBC9815-90A5-4C3E-A3CC-141211237F68}" type="presOf" srcId="{B1A01CEF-FD9F-427E-8A2D-E4DE1CE60800}" destId="{23C52799-21ED-4049-8186-68EDC8255454}" srcOrd="0" destOrd="0" presId="urn:microsoft.com/office/officeart/2005/8/layout/vList2"/>
    <dgm:cxn modelId="{13EE93D2-FD86-483E-8016-91EA6B891505}" type="presOf" srcId="{EE74C595-75FE-43D2-8514-04014E7996E8}" destId="{38C94771-AA64-459A-895C-8641193B2EC7}" srcOrd="0" destOrd="0" presId="urn:microsoft.com/office/officeart/2005/8/layout/vList2"/>
    <dgm:cxn modelId="{660396D4-07A7-47FF-9FD4-4222CFB25F32}" srcId="{B1A01CEF-FD9F-427E-8A2D-E4DE1CE60800}" destId="{EE74C595-75FE-43D2-8514-04014E7996E8}" srcOrd="0" destOrd="0" parTransId="{C0CD66E8-A8CB-4B77-99CC-993905462D8D}" sibTransId="{16DEFFD6-5D9F-4A0A-83C5-2DC3EE9CC7C5}"/>
    <dgm:cxn modelId="{17E455C5-EA30-4D7C-BF66-586E0883836D}" type="presParOf" srcId="{23C52799-21ED-4049-8186-68EDC8255454}" destId="{38C94771-AA64-459A-895C-8641193B2EC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A01CEF-FD9F-427E-8A2D-E4DE1CE6080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E74C595-75FE-43D2-8514-04014E7996E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algn="just"/>
          <a:r>
            <a:rPr lang="en-IN" b="1" i="0" dirty="0"/>
            <a:t>                                                        Conclusion</a:t>
          </a:r>
          <a:endParaRPr lang="en-IN" dirty="0"/>
        </a:p>
      </dgm:t>
    </dgm:pt>
    <dgm:pt modelId="{C0CD66E8-A8CB-4B77-99CC-993905462D8D}" type="parTrans" cxnId="{660396D4-07A7-47FF-9FD4-4222CFB25F32}">
      <dgm:prSet/>
      <dgm:spPr/>
      <dgm:t>
        <a:bodyPr/>
        <a:lstStyle/>
        <a:p>
          <a:endParaRPr lang="en-IN"/>
        </a:p>
      </dgm:t>
    </dgm:pt>
    <dgm:pt modelId="{16DEFFD6-5D9F-4A0A-83C5-2DC3EE9CC7C5}" type="sibTrans" cxnId="{660396D4-07A7-47FF-9FD4-4222CFB25F32}">
      <dgm:prSet/>
      <dgm:spPr/>
      <dgm:t>
        <a:bodyPr/>
        <a:lstStyle/>
        <a:p>
          <a:endParaRPr lang="en-IN"/>
        </a:p>
      </dgm:t>
    </dgm:pt>
    <dgm:pt modelId="{23C52799-21ED-4049-8186-68EDC8255454}" type="pres">
      <dgm:prSet presAssocID="{B1A01CEF-FD9F-427E-8A2D-E4DE1CE60800}" presName="linear" presStyleCnt="0">
        <dgm:presLayoutVars>
          <dgm:animLvl val="lvl"/>
          <dgm:resizeHandles val="exact"/>
        </dgm:presLayoutVars>
      </dgm:prSet>
      <dgm:spPr/>
    </dgm:pt>
    <dgm:pt modelId="{38C94771-AA64-459A-895C-8641193B2EC7}" type="pres">
      <dgm:prSet presAssocID="{EE74C595-75FE-43D2-8514-04014E7996E8}" presName="parentText" presStyleLbl="node1" presStyleIdx="0" presStyleCnt="1" custLinFactY="-84201" custLinFactNeighborX="-2206" custLinFactNeighborY="-100000">
        <dgm:presLayoutVars>
          <dgm:chMax val="0"/>
          <dgm:bulletEnabled val="1"/>
        </dgm:presLayoutVars>
      </dgm:prSet>
      <dgm:spPr/>
    </dgm:pt>
  </dgm:ptLst>
  <dgm:cxnLst>
    <dgm:cxn modelId="{6FBC9815-90A5-4C3E-A3CC-141211237F68}" type="presOf" srcId="{B1A01CEF-FD9F-427E-8A2D-E4DE1CE60800}" destId="{23C52799-21ED-4049-8186-68EDC8255454}" srcOrd="0" destOrd="0" presId="urn:microsoft.com/office/officeart/2005/8/layout/vList2"/>
    <dgm:cxn modelId="{13EE93D2-FD86-483E-8016-91EA6B891505}" type="presOf" srcId="{EE74C595-75FE-43D2-8514-04014E7996E8}" destId="{38C94771-AA64-459A-895C-8641193B2EC7}" srcOrd="0" destOrd="0" presId="urn:microsoft.com/office/officeart/2005/8/layout/vList2"/>
    <dgm:cxn modelId="{660396D4-07A7-47FF-9FD4-4222CFB25F32}" srcId="{B1A01CEF-FD9F-427E-8A2D-E4DE1CE60800}" destId="{EE74C595-75FE-43D2-8514-04014E7996E8}" srcOrd="0" destOrd="0" parTransId="{C0CD66E8-A8CB-4B77-99CC-993905462D8D}" sibTransId="{16DEFFD6-5D9F-4A0A-83C5-2DC3EE9CC7C5}"/>
    <dgm:cxn modelId="{17E455C5-EA30-4D7C-BF66-586E0883836D}" type="presParOf" srcId="{23C52799-21ED-4049-8186-68EDC8255454}" destId="{38C94771-AA64-459A-895C-8641193B2EC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94771-AA64-459A-895C-8641193B2EC7}">
      <dsp:nvSpPr>
        <dsp:cNvPr id="0" name=""/>
        <dsp:cNvSpPr/>
      </dsp:nvSpPr>
      <dsp:spPr>
        <a:xfrm>
          <a:off x="0" y="1"/>
          <a:ext cx="10363200" cy="62361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just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i="0" kern="1200" dirty="0"/>
            <a:t>                                                   Outlier Detection </a:t>
          </a:r>
          <a:endParaRPr lang="en-IN" sz="2600" kern="1200" dirty="0"/>
        </a:p>
      </dsp:txBody>
      <dsp:txXfrm>
        <a:off x="30442" y="30443"/>
        <a:ext cx="10302316" cy="562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94771-AA64-459A-895C-8641193B2EC7}">
      <dsp:nvSpPr>
        <dsp:cNvPr id="0" name=""/>
        <dsp:cNvSpPr/>
      </dsp:nvSpPr>
      <dsp:spPr>
        <a:xfrm>
          <a:off x="0" y="0"/>
          <a:ext cx="10363200" cy="623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just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i="0" kern="1200" dirty="0"/>
            <a:t>                                                  Univariant Analysis</a:t>
          </a:r>
          <a:endParaRPr lang="en-IN" sz="2600" kern="1200" dirty="0"/>
        </a:p>
      </dsp:txBody>
      <dsp:txXfrm>
        <a:off x="30442" y="30442"/>
        <a:ext cx="10302316" cy="5627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94771-AA64-459A-895C-8641193B2EC7}">
      <dsp:nvSpPr>
        <dsp:cNvPr id="0" name=""/>
        <dsp:cNvSpPr/>
      </dsp:nvSpPr>
      <dsp:spPr>
        <a:xfrm>
          <a:off x="0" y="0"/>
          <a:ext cx="10820400" cy="623610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i="0" kern="1200" dirty="0"/>
            <a:t>                                           Distribution Of Selling Price</a:t>
          </a:r>
          <a:endParaRPr lang="en-IN" sz="2600" kern="1200" dirty="0"/>
        </a:p>
      </dsp:txBody>
      <dsp:txXfrm>
        <a:off x="30442" y="30442"/>
        <a:ext cx="10759516" cy="5627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94771-AA64-459A-895C-8641193B2EC7}">
      <dsp:nvSpPr>
        <dsp:cNvPr id="0" name=""/>
        <dsp:cNvSpPr/>
      </dsp:nvSpPr>
      <dsp:spPr>
        <a:xfrm>
          <a:off x="0" y="0"/>
          <a:ext cx="10363200" cy="62361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just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i="0" kern="1200" dirty="0"/>
            <a:t>                                                  Bivariate Analysis</a:t>
          </a:r>
          <a:endParaRPr lang="en-IN" sz="2600" kern="1200" dirty="0"/>
        </a:p>
      </dsp:txBody>
      <dsp:txXfrm>
        <a:off x="30442" y="30442"/>
        <a:ext cx="10302316" cy="5627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94771-AA64-459A-895C-8641193B2EC7}">
      <dsp:nvSpPr>
        <dsp:cNvPr id="0" name=""/>
        <dsp:cNvSpPr/>
      </dsp:nvSpPr>
      <dsp:spPr>
        <a:xfrm>
          <a:off x="0" y="0"/>
          <a:ext cx="10363200" cy="62361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just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i="0" kern="1200" dirty="0"/>
            <a:t>                                                        Conclusion</a:t>
          </a:r>
          <a:endParaRPr lang="en-IN" sz="2600" kern="1200" dirty="0"/>
        </a:p>
      </dsp:txBody>
      <dsp:txXfrm>
        <a:off x="30442" y="30442"/>
        <a:ext cx="10302316" cy="562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63626-8D94-41C6-8E2E-DB52D2046E7E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5802E-1DD0-453B-9716-3E3A4E186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162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66581" y="6286570"/>
            <a:ext cx="2933700" cy="44444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1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1870" y="1652777"/>
            <a:ext cx="10208259" cy="3112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64" y="116686"/>
            <a:ext cx="12166135" cy="669404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5720" y="4012438"/>
            <a:ext cx="7020559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4000" i="0" spc="-5" dirty="0">
                <a:solidFill>
                  <a:srgbClr val="000000"/>
                </a:solidFill>
                <a:latin typeface="Arial"/>
                <a:cs typeface="Arial"/>
              </a:rPr>
              <a:t>Analysis on  Price of Laptops Based on Features</a:t>
            </a:r>
            <a:br>
              <a:rPr lang="en-US" sz="4000" i="0" spc="-5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4000" i="0" spc="-5" dirty="0">
                <a:solidFill>
                  <a:srgbClr val="000000"/>
                </a:solidFill>
                <a:latin typeface="Arial"/>
                <a:cs typeface="Arial"/>
              </a:rPr>
              <a:t>Available In Flipkart</a:t>
            </a:r>
            <a:endParaRPr lang="en-US" sz="40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365" y="4149077"/>
            <a:ext cx="1847850" cy="19951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22B7C2B-6F5B-E42D-DB9A-674DA1A8C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81000"/>
            <a:ext cx="11849100" cy="546295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0D9A7AB-4179-9C44-702A-A0B6BC42F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107442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E44EFB3-6820-1B5F-4078-90852EE7AF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2605835"/>
              </p:ext>
            </p:extLst>
          </p:nvPr>
        </p:nvGraphicFramePr>
        <p:xfrm>
          <a:off x="914400" y="228600"/>
          <a:ext cx="10363200" cy="63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0256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143000" y="1042925"/>
            <a:ext cx="9350375" cy="44627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3535">
              <a:lnSpc>
                <a:spcPts val="3020"/>
              </a:lnSpc>
              <a:spcBef>
                <a:spcPts val="480"/>
              </a:spcBef>
              <a:buClr>
                <a:srgbClr val="000000"/>
              </a:buClr>
              <a:buSzPct val="64285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b="1" i="1" spc="-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b="1" i="1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006FC0"/>
                </a:solidFill>
                <a:latin typeface="Calibri"/>
                <a:cs typeface="Calibri"/>
              </a:rPr>
              <a:t>Know</a:t>
            </a:r>
            <a:r>
              <a:rPr sz="2800" b="1" i="1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006FC0"/>
                </a:solidFill>
                <a:latin typeface="Calibri"/>
                <a:cs typeface="Calibri"/>
              </a:rPr>
              <a:t>Which</a:t>
            </a:r>
            <a:r>
              <a:rPr sz="2800" b="1" i="1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IN" sz="2800" b="1" i="1" spc="-5" dirty="0">
                <a:solidFill>
                  <a:srgbClr val="006FC0"/>
                </a:solidFill>
                <a:latin typeface="Calibri"/>
                <a:cs typeface="Calibri"/>
              </a:rPr>
              <a:t>Laptop</a:t>
            </a:r>
            <a:r>
              <a:rPr sz="2800" b="1" i="1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006FC0"/>
                </a:solidFill>
                <a:latin typeface="Calibri"/>
                <a:cs typeface="Calibri"/>
              </a:rPr>
              <a:t>Brands</a:t>
            </a:r>
            <a:r>
              <a:rPr sz="2800" b="1" i="1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2800" b="1" i="1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006FC0"/>
                </a:solidFill>
                <a:latin typeface="Calibri"/>
                <a:cs typeface="Calibri"/>
              </a:rPr>
              <a:t>More</a:t>
            </a:r>
            <a:r>
              <a:rPr sz="2800" b="1" i="1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006FC0"/>
                </a:solidFill>
                <a:latin typeface="Calibri"/>
                <a:cs typeface="Calibri"/>
              </a:rPr>
              <a:t>By</a:t>
            </a:r>
            <a:r>
              <a:rPr sz="2800" b="1" i="1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006FC0"/>
                </a:solidFill>
                <a:latin typeface="Calibri"/>
                <a:cs typeface="Calibri"/>
              </a:rPr>
              <a:t>Using </a:t>
            </a:r>
            <a:r>
              <a:rPr sz="2800" b="1" i="1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006FC0"/>
                </a:solidFill>
                <a:latin typeface="Calibri"/>
                <a:cs typeface="Calibri"/>
              </a:rPr>
              <a:t>Countplot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B736B60-0262-8D62-863D-0BF21689E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5" y="1668526"/>
            <a:ext cx="10134264" cy="4275074"/>
          </a:xfrm>
          <a:prstGeom prst="rect">
            <a:avLst/>
          </a:prstGeom>
        </p:spPr>
      </p:pic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3A04CB2C-DBC6-F7C7-F40C-4532D1F29B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6530435"/>
              </p:ext>
            </p:extLst>
          </p:nvPr>
        </p:nvGraphicFramePr>
        <p:xfrm>
          <a:off x="609600" y="236521"/>
          <a:ext cx="10363200" cy="63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ADFDD539-DD4A-EE69-FA5F-AE2CD9B4A9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1406481"/>
              </p:ext>
            </p:extLst>
          </p:nvPr>
        </p:nvGraphicFramePr>
        <p:xfrm>
          <a:off x="685800" y="228600"/>
          <a:ext cx="10820400" cy="63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3BB587A-08F6-505A-2BEF-7BDAF9844C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1143000"/>
            <a:ext cx="6096000" cy="55538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64F15D-07A2-03CB-716B-4024A7E06AD0}"/>
              </a:ext>
            </a:extLst>
          </p:cNvPr>
          <p:cNvSpPr txBox="1"/>
          <p:nvPr/>
        </p:nvSpPr>
        <p:spPr>
          <a:xfrm>
            <a:off x="7620000" y="1420564"/>
            <a:ext cx="4114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In Univariant Analysis we have checked for Distribution Of Selling Price using Histogram Plot.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We got to know that the Selling Price Range between 30K-40k is more.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3D22550-F91B-8402-223F-6F897B585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6019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BD4BFD8D-E668-D297-F89A-1B3A77A313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215832"/>
              </p:ext>
            </p:extLst>
          </p:nvPr>
        </p:nvGraphicFramePr>
        <p:xfrm>
          <a:off x="609600" y="236521"/>
          <a:ext cx="10363200" cy="63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500CC61-8F72-7DD3-A2DF-43AE70A6B45C}"/>
              </a:ext>
            </a:extLst>
          </p:cNvPr>
          <p:cNvSpPr txBox="1"/>
          <p:nvPr/>
        </p:nvSpPr>
        <p:spPr>
          <a:xfrm>
            <a:off x="7924800" y="1447800"/>
            <a:ext cx="3733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We performed bivariate analysis on </a:t>
            </a:r>
            <a:r>
              <a:rPr lang="en-IN" sz="2800" dirty="0" err="1"/>
              <a:t>Selling_Price</a:t>
            </a:r>
            <a:r>
              <a:rPr lang="en-IN" sz="2800" dirty="0"/>
              <a:t> and Brand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found that Apple and Samsung have higher selling prices compared to other brands.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8C94771-AA64-459A-895C-8641193B2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Sub>
          <a:bldDgm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8020" y="1736363"/>
            <a:ext cx="86519" cy="87138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8001000" y="1419206"/>
            <a:ext cx="39624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  <a:buSzPct val="64285"/>
              <a:tabLst>
                <a:tab pos="436245" algn="l"/>
                <a:tab pos="436880" algn="l"/>
              </a:tabLst>
            </a:pPr>
            <a:r>
              <a:rPr lang="en-IN" sz="2800" spc="-10" dirty="0">
                <a:latin typeface="Calibri"/>
                <a:cs typeface="Calibri"/>
              </a:rPr>
              <a:t> 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90114" y="1420787"/>
            <a:ext cx="3962400" cy="3749744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812800" indent="-457200">
              <a:lnSpc>
                <a:spcPct val="100000"/>
              </a:lnSpc>
              <a:spcBef>
                <a:spcPts val="760"/>
              </a:spcBef>
              <a:buFont typeface="Arial" panose="020B0604020202020204" pitchFamily="34" charset="0"/>
              <a:buChar char="•"/>
            </a:pPr>
            <a:r>
              <a:rPr lang="en-IN" sz="2800" spc="-5" dirty="0">
                <a:latin typeface="Calibri"/>
                <a:cs typeface="Calibri"/>
              </a:rPr>
              <a:t>We performed Multivariate Analysis on all Numeric columns.</a:t>
            </a:r>
          </a:p>
          <a:p>
            <a:pPr marL="812800" indent="-457200">
              <a:lnSpc>
                <a:spcPct val="100000"/>
              </a:lnSpc>
              <a:spcBef>
                <a:spcPts val="760"/>
              </a:spcBef>
              <a:buFont typeface="Arial" panose="020B0604020202020204" pitchFamily="34" charset="0"/>
              <a:buChar char="•"/>
            </a:pPr>
            <a:endParaRPr lang="en-IN" sz="2800" spc="-5" dirty="0">
              <a:latin typeface="Calibri"/>
              <a:cs typeface="Calibri"/>
            </a:endParaRPr>
          </a:p>
          <a:p>
            <a:pPr marL="812800" indent="-457200">
              <a:lnSpc>
                <a:spcPct val="100000"/>
              </a:lnSpc>
              <a:spcBef>
                <a:spcPts val="760"/>
              </a:spcBef>
              <a:buFont typeface="Arial" panose="020B0604020202020204" pitchFamily="34" charset="0"/>
              <a:buChar char="•"/>
            </a:pPr>
            <a:r>
              <a:rPr lang="en-IN" sz="2800" spc="-5" dirty="0">
                <a:latin typeface="Calibri"/>
                <a:cs typeface="Calibri"/>
              </a:rPr>
              <a:t>We checked correlation of all numeric columns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CFF79A9-26B1-F307-6A2B-B40CCD91FBED}"/>
              </a:ext>
            </a:extLst>
          </p:cNvPr>
          <p:cNvGrpSpPr/>
          <p:nvPr/>
        </p:nvGrpSpPr>
        <p:grpSpPr>
          <a:xfrm>
            <a:off x="914400" y="418462"/>
            <a:ext cx="10363200" cy="623610"/>
            <a:chOff x="0" y="0"/>
            <a:chExt cx="10363200" cy="623610"/>
          </a:xfrm>
          <a:scene3d>
            <a:camera prst="orthographicFront"/>
            <a:lightRig rig="flat" dir="t"/>
          </a:scene3d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045333A-65B4-4A36-0012-6ED84700DBD3}"/>
                </a:ext>
              </a:extLst>
            </p:cNvPr>
            <p:cNvSpPr/>
            <p:nvPr/>
          </p:nvSpPr>
          <p:spPr>
            <a:xfrm>
              <a:off x="0" y="0"/>
              <a:ext cx="10363200" cy="62361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DFE7F9EC-784B-79AE-F1A6-8BB2A34B2C5A}"/>
                </a:ext>
              </a:extLst>
            </p:cNvPr>
            <p:cNvSpPr txBox="1"/>
            <p:nvPr/>
          </p:nvSpPr>
          <p:spPr>
            <a:xfrm>
              <a:off x="30442" y="30442"/>
              <a:ext cx="10302316" cy="5627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just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600" b="1" i="0" kern="1200" dirty="0"/>
                <a:t>                                                  Multivariate Analysis</a:t>
              </a:r>
              <a:endParaRPr lang="en-IN" sz="2600" kern="1200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B6A29-B341-A258-5DED-BFE4BF062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25982"/>
            <a:ext cx="7467600" cy="549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28" y="868680"/>
            <a:ext cx="5074285" cy="365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90575"/>
            <a:ext cx="5232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5" dirty="0">
                <a:solidFill>
                  <a:srgbClr val="538235"/>
                </a:solidFill>
                <a:latin typeface="Calibri"/>
                <a:cs typeface="Calibri"/>
              </a:rPr>
              <a:t>Key</a:t>
            </a:r>
            <a:r>
              <a:rPr sz="4000" i="0" spc="-2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4000" i="0" spc="-5" dirty="0">
                <a:solidFill>
                  <a:srgbClr val="538235"/>
                </a:solidFill>
                <a:latin typeface="Calibri"/>
                <a:cs typeface="Calibri"/>
              </a:rPr>
              <a:t>Business</a:t>
            </a:r>
            <a:r>
              <a:rPr sz="4000" i="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4000" i="0" spc="-10" dirty="0">
                <a:solidFill>
                  <a:srgbClr val="538235"/>
                </a:solidFill>
                <a:latin typeface="Calibri"/>
                <a:cs typeface="Calibri"/>
              </a:rPr>
              <a:t>Questions</a:t>
            </a:r>
            <a:r>
              <a:rPr sz="4000" i="0" spc="4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4000" b="0" i="0" spc="-5" dirty="0">
                <a:solidFill>
                  <a:srgbClr val="538235"/>
                </a:solidFill>
                <a:latin typeface="Calibri"/>
                <a:cs typeface="Calibri"/>
              </a:rPr>
              <a:t>: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BE9B0-09B2-D340-B343-A2041828A819}"/>
              </a:ext>
            </a:extLst>
          </p:cNvPr>
          <p:cNvSpPr txBox="1"/>
          <p:nvPr/>
        </p:nvSpPr>
        <p:spPr>
          <a:xfrm>
            <a:off x="457200" y="1447800"/>
            <a:ext cx="11430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"A key business question that could be explored using Flipkart Laptop data is:</a:t>
            </a:r>
          </a:p>
          <a:p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'What are the Features that are Influencing  Laptop price  on Flipkart?’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This question can be analyzed into various aspects of features such as    Ratings, Processor, Brand Name, Storage, Ram.</a:t>
            </a:r>
          </a:p>
          <a:p>
            <a:r>
              <a:rPr lang="en-US" sz="2800" dirty="0"/>
              <a:t>Analyzing this factors may provide valuable insights for increasing the laptop price on </a:t>
            </a:r>
            <a:r>
              <a:rPr lang="en-US" sz="2800" dirty="0" err="1"/>
              <a:t>flipkart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C45793D-ECB0-A2A4-32E6-AFC2A9F591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3434104"/>
              </p:ext>
            </p:extLst>
          </p:nvPr>
        </p:nvGraphicFramePr>
        <p:xfrm>
          <a:off x="836929" y="381000"/>
          <a:ext cx="10363200" cy="63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2B425FC-6E64-E4D4-CA0F-3F8838CA52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43" y="1276350"/>
            <a:ext cx="4893687" cy="382905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FF3536E-B7D8-9FF8-7D0F-8CBE03A7F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76350"/>
            <a:ext cx="60198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C026CA-B97F-57CC-7B13-244DEB47B4D2}"/>
              </a:ext>
            </a:extLst>
          </p:cNvPr>
          <p:cNvSpPr txBox="1"/>
          <p:nvPr/>
        </p:nvSpPr>
        <p:spPr>
          <a:xfrm>
            <a:off x="836929" y="5486400"/>
            <a:ext cx="109740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 main features that are effecting the increase in </a:t>
            </a:r>
            <a:r>
              <a:rPr lang="en-IN" sz="2400" dirty="0" err="1"/>
              <a:t>selling_price</a:t>
            </a:r>
            <a:r>
              <a:rPr lang="en-IN" sz="2400" dirty="0"/>
              <a:t> are from the above given plots</a:t>
            </a:r>
            <a:r>
              <a:rPr lang="en-IN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597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C94771-AA64-459A-895C-8641193B2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28" y="749808"/>
            <a:ext cx="10089142" cy="58064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68986"/>
            <a:ext cx="1010793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i="0" spc="-190" dirty="0">
                <a:latin typeface="Arial"/>
                <a:cs typeface="Arial"/>
              </a:rPr>
              <a:t>You</a:t>
            </a:r>
            <a:r>
              <a:rPr sz="4000" i="0" spc="-114" dirty="0">
                <a:latin typeface="Arial"/>
                <a:cs typeface="Arial"/>
              </a:rPr>
              <a:t>r</a:t>
            </a:r>
            <a:r>
              <a:rPr sz="4000" i="0" spc="-95" dirty="0">
                <a:latin typeface="Arial"/>
                <a:cs typeface="Arial"/>
              </a:rPr>
              <a:t> </a:t>
            </a:r>
            <a:r>
              <a:rPr sz="4000" i="0" spc="-195" dirty="0">
                <a:latin typeface="Arial"/>
                <a:cs typeface="Arial"/>
              </a:rPr>
              <a:t>Experience/Challenges</a:t>
            </a:r>
            <a:r>
              <a:rPr sz="4000" i="0" spc="-155" dirty="0">
                <a:latin typeface="Arial"/>
                <a:cs typeface="Arial"/>
              </a:rPr>
              <a:t> </a:t>
            </a:r>
            <a:r>
              <a:rPr sz="4000" i="0" spc="-90" dirty="0">
                <a:latin typeface="Arial"/>
                <a:cs typeface="Arial"/>
              </a:rPr>
              <a:t>working</a:t>
            </a:r>
            <a:r>
              <a:rPr sz="4000" i="0" spc="-114" dirty="0">
                <a:latin typeface="Arial"/>
                <a:cs typeface="Arial"/>
              </a:rPr>
              <a:t> </a:t>
            </a:r>
            <a:r>
              <a:rPr sz="4000" i="0" spc="-254" dirty="0">
                <a:latin typeface="Arial"/>
                <a:cs typeface="Arial"/>
              </a:rPr>
              <a:t>on</a:t>
            </a:r>
            <a:r>
              <a:rPr sz="4000" i="0" spc="-114" dirty="0">
                <a:latin typeface="Arial"/>
                <a:cs typeface="Arial"/>
              </a:rPr>
              <a:t> </a:t>
            </a:r>
            <a:r>
              <a:rPr sz="4000" i="0" spc="-85" dirty="0">
                <a:latin typeface="Arial"/>
                <a:cs typeface="Arial"/>
              </a:rPr>
              <a:t>Web  </a:t>
            </a:r>
            <a:r>
              <a:rPr sz="4000" i="0" spc="-245" dirty="0">
                <a:latin typeface="Arial"/>
                <a:cs typeface="Arial"/>
              </a:rPr>
              <a:t>Scrapi</a:t>
            </a:r>
            <a:r>
              <a:rPr sz="4000" i="0" spc="-285" dirty="0">
                <a:latin typeface="Arial"/>
                <a:cs typeface="Arial"/>
              </a:rPr>
              <a:t>n</a:t>
            </a:r>
            <a:r>
              <a:rPr sz="4000" i="0" spc="-165" dirty="0">
                <a:latin typeface="Arial"/>
                <a:cs typeface="Arial"/>
              </a:rPr>
              <a:t>g</a:t>
            </a:r>
            <a:r>
              <a:rPr sz="4000" i="0" spc="-95" dirty="0">
                <a:latin typeface="Arial"/>
                <a:cs typeface="Arial"/>
              </a:rPr>
              <a:t> </a:t>
            </a:r>
            <a:r>
              <a:rPr sz="4000" i="0" spc="240" dirty="0">
                <a:latin typeface="Arial"/>
                <a:cs typeface="Arial"/>
              </a:rPr>
              <a:t>–</a:t>
            </a:r>
            <a:r>
              <a:rPr sz="4000" i="0" spc="-100" dirty="0">
                <a:latin typeface="Arial"/>
                <a:cs typeface="Arial"/>
              </a:rPr>
              <a:t> </a:t>
            </a:r>
            <a:r>
              <a:rPr sz="4000" i="0" spc="95" dirty="0">
                <a:latin typeface="Arial"/>
                <a:cs typeface="Arial"/>
              </a:rPr>
              <a:t>Data</a:t>
            </a:r>
            <a:r>
              <a:rPr sz="4000" i="0" spc="-114" dirty="0">
                <a:latin typeface="Arial"/>
                <a:cs typeface="Arial"/>
              </a:rPr>
              <a:t> </a:t>
            </a:r>
            <a:r>
              <a:rPr sz="4000" i="0" spc="-240" dirty="0">
                <a:latin typeface="Arial"/>
                <a:cs typeface="Arial"/>
              </a:rPr>
              <a:t>Analysis</a:t>
            </a:r>
            <a:r>
              <a:rPr sz="4000" i="0" spc="-120" dirty="0">
                <a:latin typeface="Arial"/>
                <a:cs typeface="Arial"/>
              </a:rPr>
              <a:t> </a:t>
            </a:r>
            <a:r>
              <a:rPr sz="4000" i="0" spc="-160" dirty="0">
                <a:latin typeface="Arial"/>
                <a:cs typeface="Arial"/>
              </a:rPr>
              <a:t>Projec</a:t>
            </a:r>
            <a:r>
              <a:rPr sz="4000" i="0" spc="-100" dirty="0">
                <a:latin typeface="Arial"/>
                <a:cs typeface="Arial"/>
              </a:rPr>
              <a:t>t</a:t>
            </a:r>
            <a:r>
              <a:rPr sz="4000" i="0" spc="10" dirty="0">
                <a:latin typeface="Arial"/>
                <a:cs typeface="Arial"/>
              </a:rPr>
              <a:t>.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039" y="1725267"/>
            <a:ext cx="11823065" cy="3436197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5600" marR="543560" indent="-342900">
              <a:lnSpc>
                <a:spcPct val="85400"/>
              </a:lnSpc>
              <a:spcBef>
                <a:spcPts val="615"/>
              </a:spcBef>
              <a:buSzPct val="61016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950" i="1" spc="-1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Well</a:t>
            </a:r>
            <a:r>
              <a:rPr sz="2950" i="1" spc="-1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50" i="1" spc="-9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sz="2950" i="1" spc="-1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50" i="1" spc="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</a:t>
            </a:r>
            <a:r>
              <a:rPr sz="2950" i="1" spc="-1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50" i="1" spc="-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sz="2950" i="1" spc="-1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50" i="1" spc="-1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sz="2950" i="1" spc="-1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50" i="1" spc="-1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sz="2950" i="1" spc="-1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50" i="1" spc="-2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sz="2950" i="1" spc="-1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50" i="1" spc="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</a:t>
            </a:r>
            <a:r>
              <a:rPr sz="2950" i="1" spc="-1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50" i="1" spc="-9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</a:t>
            </a:r>
            <a:r>
              <a:rPr sz="2950" i="1" spc="-1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50" i="1" spc="-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exploring</a:t>
            </a:r>
            <a:r>
              <a:rPr sz="2950" i="1" spc="-1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50" i="1" spc="-9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</a:t>
            </a:r>
            <a:r>
              <a:rPr sz="2950" i="1" spc="-1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50" i="1" spc="-1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sz="2950" i="1" spc="-1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50" i="1" spc="-1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950" i="1" spc="-1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50" i="1" spc="-1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sz="2950" i="1" spc="-9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starting </a:t>
            </a:r>
            <a:r>
              <a:rPr sz="2950" i="1" spc="-1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sz="2950" i="1" spc="-1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950" i="1" spc="-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</a:t>
            </a:r>
            <a:r>
              <a:rPr sz="2950" i="1" spc="-8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site </a:t>
            </a:r>
            <a:r>
              <a:rPr sz="2950" i="1" spc="-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selection </a:t>
            </a:r>
            <a:r>
              <a:rPr sz="2950" i="1" spc="-19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2950" i="1" spc="-9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</a:t>
            </a:r>
            <a:r>
              <a:rPr lang="en-US" sz="2950" i="1" spc="-9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29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323215" indent="-342900">
              <a:lnSpc>
                <a:spcPct val="85500"/>
              </a:lnSpc>
              <a:spcBef>
                <a:spcPts val="1005"/>
              </a:spcBef>
              <a:buSzPct val="61016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950" i="1" spc="-1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sz="2950" i="1" spc="-1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50" i="1" spc="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sz="2950" i="1" spc="-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950" i="1" spc="-3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950" i="1" spc="-1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50" i="1" spc="-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950" i="1" spc="-1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50" i="1" spc="-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950" i="1" spc="-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950" i="1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sz="2950" i="1" spc="-1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50" i="1" spc="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950" i="1" spc="-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950" i="1" spc="-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950" i="1" spc="-1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950" i="1" spc="-1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950" i="1" spc="-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950" i="1" spc="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nges</a:t>
            </a:r>
            <a:r>
              <a:rPr sz="2950" i="1" spc="-1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50" i="1" spc="-3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950" i="1" spc="-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950" i="1" spc="-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950" i="1"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950" i="1" spc="-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950" i="1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sz="2950" i="1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950" i="1" spc="-1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50" i="1" spc="-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950" i="1" spc="-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950" i="1" spc="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ssing</a:t>
            </a:r>
            <a:r>
              <a:rPr sz="2950" i="1" spc="-1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50" i="1" spc="-3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950" i="1" spc="-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950" i="1" spc="-9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950" i="1" spc="-1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50" i="1" spc="-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950" i="1" spc="-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950" i="1"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950" i="1" spc="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950" i="1" spc="-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950" i="1" spc="25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ss</a:t>
            </a:r>
            <a:r>
              <a:rPr sz="2950" i="1" spc="-1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50" i="1" spc="-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950" i="1" spc="-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950" i="1" spc="-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50" i="1" spc="-1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50" i="1" spc="2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950" i="1" spc="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950" i="1" spc="-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950" i="1"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950" i="1" spc="-2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950" i="1" spc="-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950" i="1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</a:t>
            </a:r>
            <a:r>
              <a:rPr sz="2950" i="1" spc="-1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50" i="1" spc="-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950" i="1" spc="-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950" i="1" spc="-9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  </a:t>
            </a:r>
            <a:r>
              <a:rPr sz="295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 </a:t>
            </a:r>
            <a:r>
              <a:rPr sz="2950" i="1" spc="-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950" i="1" spc="-10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major </a:t>
            </a:r>
            <a:r>
              <a:rPr sz="2950" i="1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</a:t>
            </a:r>
            <a:r>
              <a:rPr sz="2950" i="1" spc="-1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z="2950" i="1" spc="-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cleaning </a:t>
            </a:r>
            <a:r>
              <a:rPr sz="2950" i="1" spc="-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section we </a:t>
            </a:r>
            <a:r>
              <a:rPr sz="2950" i="1" spc="-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got </a:t>
            </a:r>
            <a:r>
              <a:rPr sz="2950" i="1" spc="-19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2950" i="1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 </a:t>
            </a:r>
            <a:r>
              <a:rPr sz="2950" i="1" spc="-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things </a:t>
            </a:r>
            <a:r>
              <a:rPr sz="2950" i="1" spc="-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</a:t>
            </a:r>
            <a:r>
              <a:rPr sz="2950" i="1" spc="-2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sz="2950" i="1" spc="-2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50" i="1" spc="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950" i="1" spc="-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950" i="1" spc="-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950" i="1" spc="-1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ld</a:t>
            </a:r>
            <a:r>
              <a:rPr sz="2950" i="1" spc="-1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50" i="1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sz="2950" i="1" spc="-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950" i="1" spc="-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rk</a:t>
            </a:r>
            <a:r>
              <a:rPr sz="2950" i="1" spc="-1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50" i="1" spc="-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950" i="1" spc="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950" i="1" spc="-3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950" i="1" spc="-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950" i="1" spc="-1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sz="2950" i="1" spc="-1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950" i="1" spc="-1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50" i="1" spc="-4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29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5080" indent="-342900">
              <a:lnSpc>
                <a:spcPts val="3030"/>
              </a:lnSpc>
              <a:spcBef>
                <a:spcPts val="1005"/>
              </a:spcBef>
              <a:buSzPct val="61016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950" i="1" spc="-9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Finally</a:t>
            </a:r>
            <a:r>
              <a:rPr sz="2950" i="1" spc="-1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50" i="1" spc="-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sz="2950" i="1" spc="-1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50" i="1" spc="-1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took</a:t>
            </a:r>
            <a:r>
              <a:rPr sz="2950" i="1" spc="-1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50" i="1" spc="-2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sz="2950" i="1" spc="-1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50" i="1" spc="-1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</a:t>
            </a:r>
            <a:r>
              <a:rPr sz="2950" i="1" spc="-1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</a:t>
            </a:r>
            <a:r>
              <a:rPr sz="2950" i="1" spc="-1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50" i="1" spc="-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compleation</a:t>
            </a:r>
            <a:r>
              <a:rPr sz="2950" i="1" spc="-1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50" i="1" spc="-8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hope</a:t>
            </a:r>
            <a:r>
              <a:rPr sz="2950" i="1" spc="-1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50" i="1" spc="-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sz="2950" i="1" spc="-1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50" i="1" spc="-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could</a:t>
            </a:r>
            <a:r>
              <a:rPr sz="2950" i="1" spc="-1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50" i="1" spc="-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</a:t>
            </a:r>
            <a:r>
              <a:rPr sz="2950" i="1" spc="-1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50" i="1"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much</a:t>
            </a:r>
            <a:r>
              <a:rPr sz="2950" i="1" spc="-1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50" i="1" spc="-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</a:t>
            </a:r>
            <a:r>
              <a:rPr sz="2950" i="1" spc="-8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50" i="1" spc="-1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about </a:t>
            </a:r>
            <a:r>
              <a:rPr sz="2950" i="1" spc="-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</a:t>
            </a:r>
            <a:r>
              <a:rPr sz="2950" i="1" spc="-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things </a:t>
            </a:r>
            <a:r>
              <a:rPr sz="2950" i="1" spc="-1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z="2950" i="1" spc="-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exploring </a:t>
            </a:r>
            <a:r>
              <a:rPr sz="2950" i="1" spc="-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we </a:t>
            </a:r>
            <a:r>
              <a:rPr sz="2950" i="1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</a:t>
            </a:r>
            <a:r>
              <a:rPr sz="2950" i="1" spc="-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</a:t>
            </a:r>
            <a:r>
              <a:rPr sz="2950" i="1" spc="-9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deeper </a:t>
            </a:r>
            <a:r>
              <a:rPr sz="2950" i="1" spc="-1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sz="2950" i="1" spc="-1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sz="2950" i="1" spc="-1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50" i="1" spc="-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950" i="1" spc="-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950" i="1" spc="-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950" i="1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lysis</a:t>
            </a:r>
            <a:r>
              <a:rPr sz="2950" i="1" spc="-1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50" i="1" spc="-3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950" i="1" spc="-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950" i="1" spc="-1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50" i="1" spc="-1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950" i="1" spc="-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950" i="1" spc="-3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950" i="1" spc="-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950" i="1" spc="-1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50" i="1" spc="2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950" i="1" spc="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950" i="1" spc="-10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950" i="1" spc="-1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950" i="1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950" i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950" i="1" spc="-9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IN" sz="2950" i="1" spc="-9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29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14181" y="6184983"/>
              <a:ext cx="3225800" cy="6730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66459" y="1850771"/>
              <a:ext cx="4465700" cy="283425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23594" y="2995625"/>
            <a:ext cx="2363470" cy="136652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5270"/>
              </a:lnSpc>
              <a:spcBef>
                <a:spcPts val="215"/>
              </a:spcBef>
            </a:pPr>
            <a:r>
              <a:rPr b="0" i="0" spc="375" dirty="0">
                <a:solidFill>
                  <a:srgbClr val="C00000"/>
                </a:solidFill>
                <a:latin typeface="Palatino Linotype"/>
                <a:cs typeface="Palatino Linotype"/>
              </a:rPr>
              <a:t>THA</a:t>
            </a:r>
            <a:r>
              <a:rPr b="0" i="0" spc="405" dirty="0">
                <a:solidFill>
                  <a:srgbClr val="C00000"/>
                </a:solidFill>
                <a:latin typeface="Palatino Linotype"/>
                <a:cs typeface="Palatino Linotype"/>
              </a:rPr>
              <a:t>N</a:t>
            </a:r>
            <a:r>
              <a:rPr b="0" i="0" spc="130" dirty="0">
                <a:solidFill>
                  <a:srgbClr val="C00000"/>
                </a:solidFill>
                <a:latin typeface="Palatino Linotype"/>
                <a:cs typeface="Palatino Linotype"/>
              </a:rPr>
              <a:t>K  </a:t>
            </a:r>
            <a:r>
              <a:rPr b="0" i="0" spc="455" dirty="0">
                <a:solidFill>
                  <a:srgbClr val="C00000"/>
                </a:solidFill>
                <a:latin typeface="Palatino Linotype"/>
                <a:cs typeface="Palatino Linotype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221" y="1287017"/>
            <a:ext cx="6524625" cy="407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Calibri"/>
                <a:cs typeface="Calibri"/>
              </a:rPr>
              <a:t>Name:</a:t>
            </a:r>
            <a:r>
              <a:rPr lang="en-IN" sz="1800" b="1" spc="-5" dirty="0">
                <a:latin typeface="Calibri"/>
                <a:cs typeface="Calibri"/>
              </a:rPr>
              <a:t> </a:t>
            </a:r>
            <a:r>
              <a:rPr lang="en-IN" b="1" spc="-5" dirty="0" err="1">
                <a:latin typeface="Calibri"/>
                <a:cs typeface="Calibri"/>
              </a:rPr>
              <a:t>B.Sai</a:t>
            </a:r>
            <a:r>
              <a:rPr lang="en-IN" b="1" spc="-5" dirty="0">
                <a:latin typeface="Calibri"/>
                <a:cs typeface="Calibri"/>
              </a:rPr>
              <a:t> Rohit</a:t>
            </a:r>
            <a:endParaRPr sz="1800" dirty="0">
              <a:latin typeface="Calibri"/>
              <a:cs typeface="Calibri"/>
            </a:endParaRPr>
          </a:p>
          <a:p>
            <a:pPr marL="299085" indent="-287020"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Calibri"/>
                <a:cs typeface="Calibri"/>
              </a:rPr>
              <a:t>Graduation:</a:t>
            </a:r>
            <a:r>
              <a:rPr lang="en-IN" sz="1800" b="1" spc="-5" dirty="0">
                <a:latin typeface="Calibri"/>
                <a:cs typeface="Calibri"/>
              </a:rPr>
              <a:t> </a:t>
            </a:r>
            <a:r>
              <a:rPr lang="en-IN" b="1" spc="-5" dirty="0" err="1">
                <a:latin typeface="Calibri"/>
                <a:cs typeface="Calibri"/>
              </a:rPr>
              <a:t>B.T</a:t>
            </a:r>
            <a:r>
              <a:rPr lang="en-IN" sz="1800" b="1" spc="-5" dirty="0" err="1">
                <a:latin typeface="Calibri"/>
                <a:cs typeface="Calibri"/>
              </a:rPr>
              <a:t>ech</a:t>
            </a:r>
            <a:r>
              <a:rPr lang="en-IN" sz="1800" b="1" spc="-40" dirty="0">
                <a:latin typeface="Calibri"/>
                <a:cs typeface="Calibri"/>
              </a:rPr>
              <a:t> </a:t>
            </a:r>
            <a:r>
              <a:rPr lang="en-IN" sz="1800" b="1" dirty="0">
                <a:latin typeface="Calibri"/>
                <a:cs typeface="Calibri"/>
              </a:rPr>
              <a:t>(CSE)</a:t>
            </a:r>
            <a:endParaRPr sz="1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1800" b="1" dirty="0">
                <a:latin typeface="Calibri"/>
                <a:cs typeface="Calibri"/>
              </a:rPr>
              <a:t>I</a:t>
            </a:r>
            <a:r>
              <a:rPr lang="en-US" sz="1800" b="1" spc="-5" dirty="0">
                <a:latin typeface="Calibri"/>
                <a:cs typeface="Calibri"/>
              </a:rPr>
              <a:t> want</a:t>
            </a:r>
            <a:r>
              <a:rPr lang="en-US" sz="1800" b="1" spc="-10" dirty="0">
                <a:latin typeface="Calibri"/>
                <a:cs typeface="Calibri"/>
              </a:rPr>
              <a:t> </a:t>
            </a:r>
            <a:r>
              <a:rPr lang="en-US" sz="1800" b="1" dirty="0">
                <a:latin typeface="Calibri"/>
                <a:cs typeface="Calibri"/>
              </a:rPr>
              <a:t>to</a:t>
            </a:r>
            <a:r>
              <a:rPr lang="en-US" sz="1800" b="1" spc="-5" dirty="0">
                <a:latin typeface="Calibri"/>
                <a:cs typeface="Calibri"/>
              </a:rPr>
              <a:t> </a:t>
            </a:r>
            <a:r>
              <a:rPr lang="en-US" sz="1800" b="1" dirty="0">
                <a:latin typeface="Calibri"/>
                <a:cs typeface="Calibri"/>
              </a:rPr>
              <a:t>learn</a:t>
            </a:r>
            <a:r>
              <a:rPr lang="en-US" sz="1800" b="1" spc="-25" dirty="0">
                <a:latin typeface="Calibri"/>
                <a:cs typeface="Calibri"/>
              </a:rPr>
              <a:t> </a:t>
            </a:r>
            <a:r>
              <a:rPr lang="en-US" sz="1800" b="1" dirty="0">
                <a:latin typeface="Calibri"/>
                <a:cs typeface="Calibri"/>
              </a:rPr>
              <a:t>data</a:t>
            </a:r>
            <a:r>
              <a:rPr lang="en-US" sz="1800" b="1" spc="-15" dirty="0">
                <a:latin typeface="Calibri"/>
                <a:cs typeface="Calibri"/>
              </a:rPr>
              <a:t> </a:t>
            </a:r>
            <a:r>
              <a:rPr lang="en-US" sz="1800" b="1" spc="-5" dirty="0">
                <a:latin typeface="Calibri"/>
                <a:cs typeface="Calibri"/>
              </a:rPr>
              <a:t>science</a:t>
            </a:r>
            <a:r>
              <a:rPr lang="en-US" sz="1800" b="1" spc="-15" dirty="0">
                <a:latin typeface="Calibri"/>
                <a:cs typeface="Calibri"/>
              </a:rPr>
              <a:t> </a:t>
            </a:r>
            <a:r>
              <a:rPr lang="en-US" sz="1800" b="1" dirty="0">
                <a:latin typeface="Calibri"/>
                <a:cs typeface="Calibri"/>
              </a:rPr>
              <a:t>to</a:t>
            </a:r>
            <a:r>
              <a:rPr lang="en-US" sz="1800" b="1" spc="-20" dirty="0">
                <a:latin typeface="Calibri"/>
                <a:cs typeface="Calibri"/>
              </a:rPr>
              <a:t> </a:t>
            </a:r>
            <a:r>
              <a:rPr lang="en-US" sz="1800" b="1" dirty="0">
                <a:latin typeface="Calibri"/>
                <a:cs typeface="Calibri"/>
              </a:rPr>
              <a:t>know</a:t>
            </a:r>
            <a:r>
              <a:rPr lang="en-US" sz="1800" b="1" spc="-20" dirty="0">
                <a:latin typeface="Calibri"/>
                <a:cs typeface="Calibri"/>
              </a:rPr>
              <a:t> </a:t>
            </a:r>
            <a:r>
              <a:rPr lang="en-US" sz="1800" b="1" dirty="0">
                <a:latin typeface="Calibri"/>
                <a:cs typeface="Calibri"/>
              </a:rPr>
              <a:t>about</a:t>
            </a:r>
            <a:r>
              <a:rPr lang="en-US" sz="1800" b="1" spc="-30" dirty="0">
                <a:latin typeface="Calibri"/>
                <a:cs typeface="Calibri"/>
              </a:rPr>
              <a:t> </a:t>
            </a:r>
            <a:r>
              <a:rPr lang="en-US" sz="1800" b="1" dirty="0">
                <a:latin typeface="Calibri"/>
                <a:cs typeface="Calibri"/>
              </a:rPr>
              <a:t>how</a:t>
            </a:r>
            <a:r>
              <a:rPr lang="en-US" sz="1800" b="1" spc="-20" dirty="0">
                <a:latin typeface="Calibri"/>
                <a:cs typeface="Calibri"/>
              </a:rPr>
              <a:t> </a:t>
            </a:r>
            <a:r>
              <a:rPr lang="en-US" sz="1800" b="1" dirty="0">
                <a:latin typeface="Calibri"/>
                <a:cs typeface="Calibri"/>
              </a:rPr>
              <a:t>data</a:t>
            </a:r>
            <a:r>
              <a:rPr lang="en-US" sz="1800" b="1" spc="-5" dirty="0">
                <a:latin typeface="Calibri"/>
                <a:cs typeface="Calibri"/>
              </a:rPr>
              <a:t> </a:t>
            </a:r>
            <a:r>
              <a:rPr lang="en-US" sz="1800" b="1" dirty="0">
                <a:latin typeface="Calibri"/>
                <a:cs typeface="Calibri"/>
              </a:rPr>
              <a:t>is</a:t>
            </a:r>
            <a:r>
              <a:rPr lang="en-US" sz="1800" b="1" spc="5" dirty="0">
                <a:latin typeface="Calibri"/>
                <a:cs typeface="Calibri"/>
              </a:rPr>
              <a:t> </a:t>
            </a:r>
            <a:r>
              <a:rPr lang="en-US" sz="1800" b="1" spc="-5" dirty="0">
                <a:latin typeface="Calibri"/>
                <a:cs typeface="Calibri"/>
              </a:rPr>
              <a:t>useful for</a:t>
            </a:r>
            <a:endParaRPr lang="en-US" sz="18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lang="en-US" sz="1800" b="1" spc="-5" dirty="0">
                <a:latin typeface="Calibri"/>
                <a:cs typeface="Calibri"/>
              </a:rPr>
              <a:t>business</a:t>
            </a:r>
            <a:r>
              <a:rPr lang="en-US" sz="1800" b="1" spc="-45" dirty="0">
                <a:latin typeface="Calibri"/>
                <a:cs typeface="Calibri"/>
              </a:rPr>
              <a:t> </a:t>
            </a:r>
            <a:r>
              <a:rPr lang="en-US" sz="1800" b="1" dirty="0">
                <a:latin typeface="Calibri"/>
                <a:cs typeface="Calibri"/>
              </a:rPr>
              <a:t>.</a:t>
            </a:r>
            <a:endParaRPr lang="en-US" sz="1800" dirty="0">
              <a:latin typeface="Calibri"/>
              <a:cs typeface="Calibri"/>
            </a:endParaRPr>
          </a:p>
          <a:p>
            <a:pPr marL="297815" indent="-285750">
              <a:lnSpc>
                <a:spcPct val="100000"/>
              </a:lnSpc>
              <a:spcBef>
                <a:spcPts val="1760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Calibri"/>
                <a:cs typeface="Calibri"/>
              </a:rPr>
              <a:t>Name:</a:t>
            </a:r>
            <a:r>
              <a:rPr lang="en-IN" sz="1800" b="1" dirty="0">
                <a:latin typeface="Calibri"/>
                <a:cs typeface="Calibri"/>
              </a:rPr>
              <a:t> </a:t>
            </a:r>
            <a:r>
              <a:rPr lang="en-IN" sz="1800" b="1" dirty="0" err="1">
                <a:latin typeface="Calibri"/>
                <a:cs typeface="Calibri"/>
              </a:rPr>
              <a:t>Kasam</a:t>
            </a:r>
            <a:r>
              <a:rPr lang="en-IN" sz="1800" b="1" dirty="0">
                <a:latin typeface="Calibri"/>
                <a:cs typeface="Calibri"/>
              </a:rPr>
              <a:t> Sai Ram</a:t>
            </a:r>
            <a:endParaRPr sz="1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Calibri"/>
                <a:cs typeface="Calibri"/>
              </a:rPr>
              <a:t>Graduation: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Tec</a:t>
            </a:r>
            <a:r>
              <a:rPr lang="en-IN" sz="1800" b="1" spc="-5" dirty="0">
                <a:latin typeface="Calibri"/>
                <a:cs typeface="Calibri"/>
              </a:rPr>
              <a:t>h</a:t>
            </a:r>
            <a:r>
              <a:rPr sz="1800" b="1" spc="-5" dirty="0">
                <a:latin typeface="Calibri"/>
                <a:cs typeface="Calibri"/>
              </a:rPr>
              <a:t>(C</a:t>
            </a:r>
            <a:r>
              <a:rPr lang="en-IN" sz="1800" b="1" spc="-5" dirty="0">
                <a:latin typeface="Calibri"/>
                <a:cs typeface="Calibri"/>
              </a:rPr>
              <a:t>SE</a:t>
            </a:r>
            <a:r>
              <a:rPr sz="1800" b="1" spc="-5" dirty="0"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Calibri"/>
                <a:cs typeface="Calibri"/>
              </a:rPr>
              <a:t>I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lang="en-US" sz="1800" b="1" spc="-5" dirty="0">
                <a:latin typeface="Calibri"/>
                <a:cs typeface="Calibri"/>
              </a:rPr>
              <a:t>want to learn more about data science skills like </a:t>
            </a:r>
            <a:r>
              <a:rPr lang="en-US" sz="1800" b="1" spc="-5" dirty="0" err="1">
                <a:latin typeface="Calibri"/>
                <a:cs typeface="Calibri"/>
              </a:rPr>
              <a:t>sql</a:t>
            </a:r>
            <a:r>
              <a:rPr lang="en-US" sz="1800" b="1" spc="-5" dirty="0">
                <a:latin typeface="Calibri"/>
                <a:cs typeface="Calibri"/>
              </a:rPr>
              <a:t>, python.</a:t>
            </a: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endParaRPr lang="en-US" b="1" spc="-5" dirty="0">
              <a:latin typeface="Calibri"/>
              <a:cs typeface="Calibri"/>
            </a:endParaRPr>
          </a:p>
          <a:p>
            <a:pPr marL="297815" indent="-285750">
              <a:lnSpc>
                <a:spcPct val="100000"/>
              </a:lnSpc>
              <a:spcBef>
                <a:spcPts val="1760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1800" b="1" dirty="0">
                <a:latin typeface="Calibri"/>
                <a:cs typeface="Calibri"/>
              </a:rPr>
              <a:t>Name: </a:t>
            </a:r>
            <a:r>
              <a:rPr lang="en-US" sz="1800" b="1" dirty="0" err="1">
                <a:latin typeface="Calibri"/>
                <a:cs typeface="Calibri"/>
              </a:rPr>
              <a:t>Nallavelli</a:t>
            </a:r>
            <a:r>
              <a:rPr lang="en-US" sz="1800" b="1" dirty="0">
                <a:latin typeface="Calibri"/>
                <a:cs typeface="Calibri"/>
              </a:rPr>
              <a:t> Dinesh</a:t>
            </a:r>
            <a:endParaRPr lang="en-US" sz="1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1800" b="1" spc="-5" dirty="0">
                <a:latin typeface="Calibri"/>
                <a:cs typeface="Calibri"/>
              </a:rPr>
              <a:t>Graduation:</a:t>
            </a:r>
            <a:r>
              <a:rPr lang="en-US" sz="1800" b="1" spc="-45" dirty="0">
                <a:latin typeface="Calibri"/>
                <a:cs typeface="Calibri"/>
              </a:rPr>
              <a:t> </a:t>
            </a:r>
            <a:r>
              <a:rPr lang="en-US" b="1" spc="-5" dirty="0">
                <a:latin typeface="Calibri"/>
                <a:cs typeface="Calibri"/>
              </a:rPr>
              <a:t>Degree(BSC)</a:t>
            </a:r>
            <a:endParaRPr lang="en-US" sz="1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1800" b="1" dirty="0">
                <a:latin typeface="Calibri"/>
                <a:cs typeface="Calibri"/>
              </a:rPr>
              <a:t>I</a:t>
            </a:r>
            <a:r>
              <a:rPr lang="en-US" sz="1800" b="1" spc="-5" dirty="0">
                <a:latin typeface="Calibri"/>
                <a:cs typeface="Calibri"/>
              </a:rPr>
              <a:t>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 eager to enhance my data science skills, focusing on SQL, Python, and related technologies.</a:t>
            </a:r>
            <a:endParaRPr lang="en-US" sz="1800" b="1" spc="-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65">
              <a:lnSpc>
                <a:spcPct val="100000"/>
              </a:lnSpc>
              <a:tabLst>
                <a:tab pos="299085" algn="l"/>
                <a:tab pos="299720" algn="l"/>
              </a:tabLst>
            </a:pPr>
            <a:endParaRPr lang="en-US" b="1" spc="-5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10540" y="224027"/>
            <a:ext cx="5793105" cy="899160"/>
            <a:chOff x="510540" y="224027"/>
            <a:chExt cx="5793105" cy="8991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954" y="452241"/>
              <a:ext cx="1162298" cy="3377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5900" y="224027"/>
              <a:ext cx="4817364" cy="899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540" y="771144"/>
              <a:ext cx="5548884" cy="777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374" y="335407"/>
            <a:ext cx="55295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u="heavy" spc="-125" dirty="0">
                <a:uFill>
                  <a:solidFill>
                    <a:srgbClr val="6F2F9F"/>
                  </a:solidFill>
                </a:uFill>
                <a:latin typeface="Tahoma"/>
                <a:cs typeface="Tahoma"/>
              </a:rPr>
              <a:t>Abou</a:t>
            </a:r>
            <a:r>
              <a:rPr sz="3200" i="0" u="heavy" spc="-90" dirty="0">
                <a:uFill>
                  <a:solidFill>
                    <a:srgbClr val="6F2F9F"/>
                  </a:solidFill>
                </a:uFill>
                <a:latin typeface="Tahoma"/>
                <a:cs typeface="Tahoma"/>
              </a:rPr>
              <a:t>t</a:t>
            </a:r>
            <a:r>
              <a:rPr sz="3200" i="0" u="heavy" spc="-320" dirty="0">
                <a:uFill>
                  <a:solidFill>
                    <a:srgbClr val="6F2F9F"/>
                  </a:solidFill>
                </a:uFill>
                <a:latin typeface="Tahoma"/>
                <a:cs typeface="Tahoma"/>
              </a:rPr>
              <a:t> </a:t>
            </a:r>
            <a:r>
              <a:rPr sz="3200" i="0" u="heavy" spc="-355" dirty="0">
                <a:uFill>
                  <a:solidFill>
                    <a:srgbClr val="6F2F9F"/>
                  </a:solidFill>
                </a:uFill>
                <a:latin typeface="Tahoma"/>
                <a:cs typeface="Tahoma"/>
              </a:rPr>
              <a:t>m</a:t>
            </a:r>
            <a:r>
              <a:rPr sz="3200" i="0" u="heavy" spc="-190" dirty="0">
                <a:uFill>
                  <a:solidFill>
                    <a:srgbClr val="6F2F9F"/>
                  </a:solidFill>
                </a:uFill>
                <a:latin typeface="Tahoma"/>
                <a:cs typeface="Tahoma"/>
              </a:rPr>
              <a:t>e</a:t>
            </a:r>
            <a:r>
              <a:rPr sz="3200" i="0" u="heavy" spc="-320" dirty="0">
                <a:uFill>
                  <a:solidFill>
                    <a:srgbClr val="6F2F9F"/>
                  </a:solidFill>
                </a:uFill>
                <a:latin typeface="Tahoma"/>
                <a:cs typeface="Tahoma"/>
              </a:rPr>
              <a:t> </a:t>
            </a:r>
            <a:r>
              <a:rPr sz="3200" i="0" u="heavy" spc="-235" dirty="0">
                <a:uFill>
                  <a:solidFill>
                    <a:srgbClr val="6F2F9F"/>
                  </a:solidFill>
                </a:uFill>
                <a:latin typeface="Tahoma"/>
                <a:cs typeface="Tahoma"/>
              </a:rPr>
              <a:t>an</a:t>
            </a:r>
            <a:r>
              <a:rPr sz="3200" i="0" u="heavy" spc="-190" dirty="0">
                <a:uFill>
                  <a:solidFill>
                    <a:srgbClr val="6F2F9F"/>
                  </a:solidFill>
                </a:uFill>
                <a:latin typeface="Tahoma"/>
                <a:cs typeface="Tahoma"/>
              </a:rPr>
              <a:t>d</a:t>
            </a:r>
            <a:r>
              <a:rPr sz="3200" i="0" u="heavy" spc="-320" dirty="0">
                <a:uFill>
                  <a:solidFill>
                    <a:srgbClr val="6F2F9F"/>
                  </a:solidFill>
                </a:uFill>
                <a:latin typeface="Tahoma"/>
                <a:cs typeface="Tahoma"/>
              </a:rPr>
              <a:t> </a:t>
            </a:r>
            <a:r>
              <a:rPr sz="3200" i="0" u="heavy" spc="-105" dirty="0">
                <a:uFill>
                  <a:solidFill>
                    <a:srgbClr val="6F2F9F"/>
                  </a:solidFill>
                </a:uFill>
                <a:latin typeface="Tahoma"/>
                <a:cs typeface="Tahoma"/>
              </a:rPr>
              <a:t>t</a:t>
            </a:r>
            <a:r>
              <a:rPr sz="3200" i="0" u="heavy" spc="-215" dirty="0">
                <a:uFill>
                  <a:solidFill>
                    <a:srgbClr val="6F2F9F"/>
                  </a:solidFill>
                </a:uFill>
                <a:latin typeface="Tahoma"/>
                <a:cs typeface="Tahoma"/>
              </a:rPr>
              <a:t>ea</a:t>
            </a:r>
            <a:r>
              <a:rPr sz="3200" i="0" u="heavy" spc="-355" dirty="0">
                <a:uFill>
                  <a:solidFill>
                    <a:srgbClr val="6F2F9F"/>
                  </a:solidFill>
                </a:uFill>
                <a:latin typeface="Tahoma"/>
                <a:cs typeface="Tahoma"/>
              </a:rPr>
              <a:t>m</a:t>
            </a:r>
            <a:r>
              <a:rPr sz="3200" i="0" u="heavy" spc="-330" dirty="0">
                <a:uFill>
                  <a:solidFill>
                    <a:srgbClr val="6F2F9F"/>
                  </a:solidFill>
                </a:uFill>
                <a:latin typeface="Tahoma"/>
                <a:cs typeface="Tahoma"/>
              </a:rPr>
              <a:t> </a:t>
            </a:r>
            <a:r>
              <a:rPr sz="3200" i="0" u="heavy" spc="-229" dirty="0">
                <a:uFill>
                  <a:solidFill>
                    <a:srgbClr val="6F2F9F"/>
                  </a:solidFill>
                </a:uFill>
                <a:latin typeface="Tahoma"/>
                <a:cs typeface="Tahoma"/>
              </a:rPr>
              <a:t>member</a:t>
            </a:r>
            <a:r>
              <a:rPr sz="3200" i="0" u="heavy" spc="-250" dirty="0">
                <a:uFill>
                  <a:solidFill>
                    <a:srgbClr val="6F2F9F"/>
                  </a:solidFill>
                </a:uFill>
                <a:latin typeface="Tahoma"/>
                <a:cs typeface="Tahoma"/>
              </a:rPr>
              <a:t>s</a:t>
            </a:r>
            <a:r>
              <a:rPr sz="3200" i="0" u="heavy" spc="-320" dirty="0">
                <a:uFill>
                  <a:solidFill>
                    <a:srgbClr val="6F2F9F"/>
                  </a:solidFill>
                </a:uFill>
                <a:latin typeface="Tahoma"/>
                <a:cs typeface="Tahoma"/>
              </a:rPr>
              <a:t> </a:t>
            </a:r>
            <a:r>
              <a:rPr sz="3200" i="0" u="heavy" spc="-315" dirty="0">
                <a:uFill>
                  <a:solidFill>
                    <a:srgbClr val="6F2F9F"/>
                  </a:solidFill>
                </a:uFill>
                <a:latin typeface="Tahoma"/>
                <a:cs typeface="Tahoma"/>
              </a:rPr>
              <a:t>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8221" y="2514600"/>
            <a:ext cx="6409055" cy="0"/>
          </a:xfrm>
          <a:custGeom>
            <a:avLst/>
            <a:gdLst/>
            <a:ahLst/>
            <a:cxnLst/>
            <a:rect l="l" t="t" r="r" b="b"/>
            <a:pathLst>
              <a:path w="6409055">
                <a:moveTo>
                  <a:pt x="0" y="0"/>
                </a:moveTo>
                <a:lnTo>
                  <a:pt x="6408724" y="0"/>
                </a:lnTo>
              </a:path>
            </a:pathLst>
          </a:custGeom>
          <a:ln w="5715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8221" y="3810000"/>
            <a:ext cx="6409055" cy="0"/>
          </a:xfrm>
          <a:custGeom>
            <a:avLst/>
            <a:gdLst/>
            <a:ahLst/>
            <a:cxnLst/>
            <a:rect l="l" t="t" r="r" b="b"/>
            <a:pathLst>
              <a:path w="6409055">
                <a:moveTo>
                  <a:pt x="0" y="0"/>
                </a:moveTo>
                <a:lnTo>
                  <a:pt x="6408724" y="0"/>
                </a:lnTo>
              </a:path>
            </a:pathLst>
          </a:custGeom>
          <a:ln w="5715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838200" y="1600200"/>
            <a:ext cx="10514330" cy="4752975"/>
          </a:xfrm>
          <a:custGeom>
            <a:avLst/>
            <a:gdLst/>
            <a:ahLst/>
            <a:cxnLst/>
            <a:rect l="l" t="t" r="r" b="b"/>
            <a:pathLst>
              <a:path w="10514330" h="4752975">
                <a:moveTo>
                  <a:pt x="10514330" y="0"/>
                </a:moveTo>
                <a:lnTo>
                  <a:pt x="0" y="0"/>
                </a:lnTo>
                <a:lnTo>
                  <a:pt x="0" y="4752467"/>
                </a:lnTo>
                <a:lnTo>
                  <a:pt x="10514330" y="4752467"/>
                </a:lnTo>
                <a:lnTo>
                  <a:pt x="105143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963226" y="2185805"/>
            <a:ext cx="10208259" cy="83099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08000" marR="332105" indent="-457200">
              <a:lnSpc>
                <a:spcPts val="3020"/>
              </a:lnSpc>
              <a:spcBef>
                <a:spcPts val="480"/>
              </a:spcBef>
              <a:buSzPct val="64285"/>
              <a:buFont typeface="Arial" panose="020B0604020202020204" pitchFamily="34" charset="0"/>
              <a:buChar char="•"/>
              <a:tabLst>
                <a:tab pos="394970" algn="l"/>
                <a:tab pos="395605" algn="l"/>
              </a:tabLst>
            </a:pPr>
            <a:r>
              <a:rPr lang="en-US" dirty="0"/>
              <a:t>To find what are the features that are influencing the Prices of Laptops.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7BFD90-ADBC-AF18-767F-F58A2B7D41F6}"/>
              </a:ext>
            </a:extLst>
          </p:cNvPr>
          <p:cNvSpPr txBox="1"/>
          <p:nvPr/>
        </p:nvSpPr>
        <p:spPr>
          <a:xfrm>
            <a:off x="3886200" y="670700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spc="-10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lang="en-IN" sz="3600" b="1" spc="-10" dirty="0" err="1">
                <a:solidFill>
                  <a:srgbClr val="000000"/>
                </a:solidFill>
                <a:latin typeface="Calibri"/>
                <a:cs typeface="Calibri"/>
              </a:rPr>
              <a:t>roblem</a:t>
            </a:r>
            <a:r>
              <a:rPr lang="en-IN" sz="3600" b="1" spc="-10" dirty="0">
                <a:solidFill>
                  <a:srgbClr val="000000"/>
                </a:solidFill>
                <a:latin typeface="Calibri"/>
                <a:cs typeface="Calibri"/>
              </a:rPr>
              <a:t> Statement</a:t>
            </a:r>
            <a:endParaRPr lang="en-IN" sz="3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6600" y="533400"/>
            <a:ext cx="51549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10" dirty="0">
                <a:solidFill>
                  <a:srgbClr val="000000"/>
                </a:solidFill>
                <a:latin typeface="Calibri"/>
                <a:cs typeface="Calibri"/>
              </a:rPr>
              <a:t>Objective</a:t>
            </a:r>
            <a:r>
              <a:rPr sz="4000" i="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i="0" spc="-5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4000" i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i="0" spc="-1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4000" i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i="0" spc="-10" dirty="0">
                <a:solidFill>
                  <a:srgbClr val="000000"/>
                </a:solidFill>
                <a:latin typeface="Calibri"/>
                <a:cs typeface="Calibri"/>
              </a:rPr>
              <a:t>Project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2652" y="1569796"/>
            <a:ext cx="10354310" cy="1928092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19100" marR="559435" indent="-407034">
              <a:lnSpc>
                <a:spcPts val="3460"/>
              </a:lnSpc>
              <a:spcBef>
                <a:spcPts val="535"/>
              </a:spcBef>
              <a:buSzPct val="75000"/>
              <a:buFont typeface="Arial MT"/>
              <a:buChar char="•"/>
              <a:tabLst>
                <a:tab pos="419100" algn="l"/>
                <a:tab pos="419734" algn="l"/>
              </a:tabLst>
            </a:pPr>
            <a:r>
              <a:rPr lang="en-US" sz="3200" dirty="0"/>
              <a:t>The objective of this project is to analyze how various features of laptops influence their prices on e-commerce platform like Flipkart. </a:t>
            </a:r>
          </a:p>
          <a:p>
            <a:pPr marL="12066" marR="559435">
              <a:lnSpc>
                <a:spcPts val="3460"/>
              </a:lnSpc>
              <a:spcBef>
                <a:spcPts val="535"/>
              </a:spcBef>
              <a:buSzPct val="75000"/>
              <a:tabLst>
                <a:tab pos="419100" algn="l"/>
                <a:tab pos="419734" algn="l"/>
              </a:tabLst>
            </a:pP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84382" y="45719"/>
            <a:ext cx="8755380" cy="1503045"/>
            <a:chOff x="1984382" y="45719"/>
            <a:chExt cx="8755380" cy="15030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4382" y="305930"/>
              <a:ext cx="2625536" cy="42911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05883" y="45719"/>
              <a:ext cx="824484" cy="10088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6592" y="45719"/>
              <a:ext cx="4133088" cy="10088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72272" y="45719"/>
              <a:ext cx="2467355" cy="10088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02708" y="539496"/>
              <a:ext cx="2523743" cy="100888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61769" y="149478"/>
            <a:ext cx="8270240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223895" marR="5080" indent="-3211830">
              <a:lnSpc>
                <a:spcPts val="3890"/>
              </a:lnSpc>
              <a:spcBef>
                <a:spcPts val="585"/>
              </a:spcBef>
            </a:pPr>
            <a:r>
              <a:rPr sz="3600" i="0" spc="-5" dirty="0">
                <a:solidFill>
                  <a:srgbClr val="001F5F"/>
                </a:solidFill>
                <a:latin typeface="Calibri"/>
                <a:cs typeface="Calibri"/>
              </a:rPr>
              <a:t>Web Scraping </a:t>
            </a:r>
            <a:r>
              <a:rPr sz="3600" i="0" dirty="0">
                <a:solidFill>
                  <a:srgbClr val="001F5F"/>
                </a:solidFill>
                <a:latin typeface="Calibri"/>
                <a:cs typeface="Calibri"/>
              </a:rPr>
              <a:t>– </a:t>
            </a:r>
            <a:r>
              <a:rPr sz="3600" i="0" spc="-5" dirty="0">
                <a:solidFill>
                  <a:srgbClr val="001F5F"/>
                </a:solidFill>
                <a:latin typeface="Calibri"/>
                <a:cs typeface="Calibri"/>
              </a:rPr>
              <a:t>Details </a:t>
            </a:r>
            <a:r>
              <a:rPr sz="3600" i="0" dirty="0">
                <a:solidFill>
                  <a:srgbClr val="001F5F"/>
                </a:solidFill>
                <a:latin typeface="Calibri"/>
                <a:cs typeface="Calibri"/>
              </a:rPr>
              <a:t>(Websites, Process I </a:t>
            </a:r>
            <a:r>
              <a:rPr sz="3600" i="0" spc="-8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600" i="0" spc="-5" dirty="0">
                <a:solidFill>
                  <a:srgbClr val="001F5F"/>
                </a:solidFill>
                <a:latin typeface="Calibri"/>
                <a:cs typeface="Calibri"/>
              </a:rPr>
              <a:t>followed)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549" y="1427747"/>
            <a:ext cx="10559415" cy="3788858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419100" indent="-407034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 MT"/>
              <a:buChar char="•"/>
              <a:tabLst>
                <a:tab pos="419100" algn="l"/>
                <a:tab pos="419734" algn="l"/>
              </a:tabLst>
            </a:pP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process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using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bots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extract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content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data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from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400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website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was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flipkart.</a:t>
            </a:r>
            <a:endParaRPr sz="2400" dirty="0">
              <a:latin typeface="Calibri"/>
              <a:cs typeface="Calibri"/>
            </a:endParaRPr>
          </a:p>
          <a:p>
            <a:pPr marL="419100" indent="-407034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Font typeface="Arial MT"/>
              <a:buChar char="•"/>
              <a:tabLst>
                <a:tab pos="419100" algn="l"/>
                <a:tab pos="419734" algn="l"/>
              </a:tabLst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We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scrap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data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of following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catgory</a:t>
            </a:r>
            <a:r>
              <a:rPr sz="24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lang="en-IN" sz="2400" spc="-5" dirty="0">
                <a:solidFill>
                  <a:srgbClr val="001F5F"/>
                </a:solidFill>
                <a:latin typeface="Calibri"/>
                <a:cs typeface="Calibri"/>
              </a:rPr>
              <a:t>Laptops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present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in </a:t>
            </a:r>
            <a:r>
              <a:rPr sz="2400" spc="-5" dirty="0" err="1">
                <a:solidFill>
                  <a:srgbClr val="001F5F"/>
                </a:solidFill>
                <a:latin typeface="Calibri"/>
                <a:cs typeface="Calibri"/>
              </a:rPr>
              <a:t>flipkart</a:t>
            </a:r>
            <a:r>
              <a:rPr lang="en-IN" sz="2400" spc="-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419100" indent="-407034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Font typeface="Arial MT"/>
              <a:buChar char="•"/>
              <a:tabLst>
                <a:tab pos="419100" algn="l"/>
                <a:tab pos="419734" algn="l"/>
              </a:tabLst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We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have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collected</a:t>
            </a:r>
            <a:r>
              <a:rPr sz="24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1</a:t>
            </a:r>
            <a:r>
              <a:rPr sz="24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-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IN" sz="2400" spc="-15" dirty="0">
                <a:solidFill>
                  <a:srgbClr val="001F5F"/>
                </a:solidFill>
                <a:latin typeface="Calibri"/>
                <a:cs typeface="Calibri"/>
              </a:rPr>
              <a:t>60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pages</a:t>
            </a:r>
            <a:r>
              <a:rPr sz="24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from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website</a:t>
            </a:r>
            <a:endParaRPr sz="2400" dirty="0">
              <a:latin typeface="Calibri"/>
              <a:cs typeface="Calibri"/>
            </a:endParaRPr>
          </a:p>
          <a:p>
            <a:pPr marL="419100" marR="5080" indent="-407034">
              <a:lnSpc>
                <a:spcPts val="2590"/>
              </a:lnSpc>
              <a:spcBef>
                <a:spcPts val="1050"/>
              </a:spcBef>
              <a:buClr>
                <a:srgbClr val="000000"/>
              </a:buClr>
              <a:buFont typeface="Arial MT"/>
              <a:buChar char="•"/>
              <a:tabLst>
                <a:tab pos="419100" algn="l"/>
                <a:tab pos="419734" algn="l"/>
              </a:tabLst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We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have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gone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lang="en-US" sz="2400" spc="-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rough out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every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parameter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category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from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the web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site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to extaract </a:t>
            </a:r>
            <a:r>
              <a:rPr sz="2400" spc="-5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sufficient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data</a:t>
            </a:r>
            <a:r>
              <a:rPr sz="24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for analysis</a:t>
            </a:r>
            <a:endParaRPr sz="2400" dirty="0">
              <a:latin typeface="Calibri"/>
              <a:cs typeface="Calibri"/>
            </a:endParaRPr>
          </a:p>
          <a:p>
            <a:pPr marL="419100" marR="582295" indent="-407034">
              <a:lnSpc>
                <a:spcPts val="2590"/>
              </a:lnSpc>
              <a:spcBef>
                <a:spcPts val="1000"/>
              </a:spcBef>
              <a:buClr>
                <a:srgbClr val="000000"/>
              </a:buClr>
              <a:buFont typeface="Arial MT"/>
              <a:buChar char="•"/>
              <a:tabLst>
                <a:tab pos="419100" algn="l"/>
                <a:tab pos="419734" algn="l"/>
              </a:tabLst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we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inspect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website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mapped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every tags</a:t>
            </a:r>
            <a:r>
              <a:rPr sz="24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class</a:t>
            </a:r>
            <a:r>
              <a:rPr sz="24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w</a:t>
            </a:r>
            <a:r>
              <a:rPr lang="en-IN" sz="2400" dirty="0">
                <a:solidFill>
                  <a:srgbClr val="001F5F"/>
                </a:solidFill>
                <a:latin typeface="Calibri"/>
                <a:cs typeface="Calibri"/>
              </a:rPr>
              <a:t>hi</a:t>
            </a:r>
            <a:r>
              <a:rPr sz="2400" dirty="0" err="1">
                <a:solidFill>
                  <a:srgbClr val="001F5F"/>
                </a:solidFill>
                <a:latin typeface="Calibri"/>
                <a:cs typeface="Calibri"/>
              </a:rPr>
              <a:t>ch</a:t>
            </a:r>
            <a:r>
              <a:rPr sz="24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we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need from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400" spc="-5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website</a:t>
            </a:r>
            <a:r>
              <a:rPr lang="en-IN" sz="2400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419100" marR="248920" indent="-407034">
              <a:lnSpc>
                <a:spcPts val="2590"/>
              </a:lnSpc>
              <a:spcBef>
                <a:spcPts val="1000"/>
              </a:spcBef>
              <a:buClr>
                <a:srgbClr val="000000"/>
              </a:buClr>
              <a:buFont typeface="Arial MT"/>
              <a:buChar char="•"/>
              <a:tabLst>
                <a:tab pos="419100" algn="l"/>
                <a:tab pos="419734" algn="l"/>
              </a:tabLst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we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match</a:t>
            </a:r>
            <a:r>
              <a:rPr sz="24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container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make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sure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data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witch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we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need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present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in the </a:t>
            </a:r>
            <a:r>
              <a:rPr sz="2400" spc="-5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container</a:t>
            </a:r>
            <a:r>
              <a:rPr lang="en-IN" sz="2400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4A863D-ED75-006B-35A5-80B385C76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200"/>
            <a:ext cx="11811001" cy="6019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5F13B7-6FAF-53C4-AADE-AD1396174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327"/>
            <a:ext cx="11658600" cy="58444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91338" y="1484845"/>
            <a:ext cx="11593830" cy="4824730"/>
          </a:xfrm>
          <a:custGeom>
            <a:avLst/>
            <a:gdLst/>
            <a:ahLst/>
            <a:cxnLst/>
            <a:rect l="l" t="t" r="r" b="b"/>
            <a:pathLst>
              <a:path w="11593830" h="4824730">
                <a:moveTo>
                  <a:pt x="0" y="4824476"/>
                </a:moveTo>
                <a:lnTo>
                  <a:pt x="11593322" y="4824476"/>
                </a:lnTo>
                <a:lnTo>
                  <a:pt x="11593322" y="0"/>
                </a:lnTo>
                <a:lnTo>
                  <a:pt x="0" y="0"/>
                </a:lnTo>
                <a:lnTo>
                  <a:pt x="0" y="4824476"/>
                </a:lnTo>
                <a:close/>
              </a:path>
            </a:pathLst>
          </a:custGeom>
          <a:ln w="38099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6832" y="1600200"/>
            <a:ext cx="11256645" cy="3548379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b="1" i="1" u="heavy" spc="-5" dirty="0">
                <a:solidFill>
                  <a:srgbClr val="4471C4"/>
                </a:solidFill>
                <a:uFill>
                  <a:solidFill>
                    <a:srgbClr val="4471C4"/>
                  </a:solidFill>
                </a:uFill>
                <a:latin typeface="Calibri"/>
                <a:cs typeface="Calibri"/>
              </a:rPr>
              <a:t>DATA</a:t>
            </a:r>
            <a:r>
              <a:rPr sz="2400" b="1" i="1" u="heavy" spc="-50" dirty="0">
                <a:solidFill>
                  <a:srgbClr val="4471C4"/>
                </a:solidFill>
                <a:uFill>
                  <a:solidFill>
                    <a:srgbClr val="4471C4"/>
                  </a:solidFill>
                </a:uFill>
                <a:latin typeface="Calibri"/>
                <a:cs typeface="Calibri"/>
              </a:rPr>
              <a:t> </a:t>
            </a:r>
            <a:r>
              <a:rPr sz="2400" b="1" i="1" u="heavy" spc="-5" dirty="0">
                <a:solidFill>
                  <a:srgbClr val="4471C4"/>
                </a:solidFill>
                <a:uFill>
                  <a:solidFill>
                    <a:srgbClr val="4471C4"/>
                  </a:solidFill>
                </a:uFill>
                <a:latin typeface="Calibri"/>
                <a:cs typeface="Calibri"/>
              </a:rPr>
              <a:t>CLEANING:</a:t>
            </a:r>
            <a:endParaRPr sz="2400" dirty="0">
              <a:latin typeface="Calibri"/>
              <a:cs typeface="Calibri"/>
            </a:endParaRPr>
          </a:p>
          <a:p>
            <a:pPr marL="469900" marR="5080" indent="-457200">
              <a:lnSpc>
                <a:spcPts val="2590"/>
              </a:lnSpc>
              <a:spcBef>
                <a:spcPts val="1035"/>
              </a:spcBef>
              <a:buFont typeface="Calibri"/>
              <a:buAutoNum type="arabicPeriod"/>
              <a:tabLst>
                <a:tab pos="537845" algn="l"/>
                <a:tab pos="538480" algn="l"/>
                <a:tab pos="2223770" algn="l"/>
              </a:tabLst>
            </a:pPr>
            <a:r>
              <a:rPr sz="2400" dirty="0">
                <a:latin typeface="Calibri"/>
                <a:cs typeface="Calibri"/>
              </a:rPr>
              <a:t>we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under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	</a:t>
            </a:r>
            <a:r>
              <a:rPr sz="2400" spc="-5" dirty="0">
                <a:latin typeface="Calibri"/>
                <a:cs typeface="Calibri"/>
              </a:rPr>
              <a:t>process of fixing or </a:t>
            </a:r>
            <a:r>
              <a:rPr sz="2400" dirty="0">
                <a:latin typeface="Calibri"/>
                <a:cs typeface="Calibri"/>
              </a:rPr>
              <a:t>removing incorrect, corrupted, incorrectly </a:t>
            </a:r>
            <a:r>
              <a:rPr sz="2400" spc="-5" dirty="0">
                <a:latin typeface="Calibri"/>
                <a:cs typeface="Calibri"/>
              </a:rPr>
              <a:t>formatted, </a:t>
            </a:r>
            <a:r>
              <a:rPr lang="en-IN" sz="2400" spc="-5" dirty="0">
                <a:latin typeface="Calibri"/>
                <a:cs typeface="Calibri"/>
              </a:rPr>
              <a:t>  </a:t>
            </a:r>
            <a:r>
              <a:rPr sz="2400" spc="-5" dirty="0">
                <a:latin typeface="Calibri"/>
                <a:cs typeface="Calibri"/>
              </a:rPr>
              <a:t>duplicate, or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incomplete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wit</a:t>
            </a:r>
            <a:r>
              <a:rPr lang="en-IN" sz="2400" dirty="0" err="1">
                <a:latin typeface="Calibri"/>
                <a:cs typeface="Calibri"/>
              </a:rPr>
              <a:t>hin</a:t>
            </a:r>
            <a:r>
              <a:rPr lang="en-IN" sz="2400" spc="-15" dirty="0">
                <a:latin typeface="Calibri"/>
                <a:cs typeface="Calibri"/>
              </a:rPr>
              <a:t> </a:t>
            </a:r>
            <a:r>
              <a:rPr lang="en-IN" sz="2400" dirty="0">
                <a:latin typeface="Calibri"/>
                <a:cs typeface="Calibri"/>
              </a:rPr>
              <a:t>a</a:t>
            </a:r>
            <a:r>
              <a:rPr lang="en-IN" sz="2400" spc="-15" dirty="0">
                <a:latin typeface="Calibri"/>
                <a:cs typeface="Calibri"/>
              </a:rPr>
              <a:t> </a:t>
            </a:r>
            <a:r>
              <a:rPr lang="en-IN" sz="2400" spc="-5" dirty="0">
                <a:latin typeface="Calibri"/>
                <a:cs typeface="Calibri"/>
              </a:rPr>
              <a:t>dataset.</a:t>
            </a:r>
            <a:endParaRPr lang="en-US"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537845" algn="l"/>
                <a:tab pos="538480" algn="l"/>
              </a:tabLst>
            </a:pPr>
            <a:r>
              <a:rPr lang="en-US" sz="2400" dirty="0">
                <a:latin typeface="Calibri"/>
                <a:cs typeface="Calibri"/>
              </a:rPr>
              <a:t>2.	we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Looked</a:t>
            </a:r>
            <a:r>
              <a:rPr lang="en-US" sz="2400" spc="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at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the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proportion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of</a:t>
            </a:r>
            <a:r>
              <a:rPr lang="en-US" sz="2400" spc="5" dirty="0">
                <a:latin typeface="Calibri"/>
                <a:cs typeface="Calibri"/>
              </a:rPr>
              <a:t> </a:t>
            </a:r>
            <a:r>
              <a:rPr lang="en-US" sz="2400" b="1" spc="-5" dirty="0">
                <a:latin typeface="Calibri"/>
                <a:cs typeface="Calibri"/>
              </a:rPr>
              <a:t>missing</a:t>
            </a:r>
            <a:r>
              <a:rPr lang="en-US" sz="2400" b="1" spc="-15" dirty="0">
                <a:latin typeface="Calibri"/>
                <a:cs typeface="Calibri"/>
              </a:rPr>
              <a:t> </a:t>
            </a:r>
            <a:r>
              <a:rPr lang="en-US" sz="2400" b="1" spc="-5" dirty="0">
                <a:latin typeface="Calibri"/>
                <a:cs typeface="Calibri"/>
              </a:rPr>
              <a:t>data.</a:t>
            </a:r>
            <a:endParaRPr lang="en-US"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469265" algn="l"/>
                <a:tab pos="469900" algn="l"/>
              </a:tabLst>
            </a:pPr>
            <a:r>
              <a:rPr lang="en-IN" sz="2400" dirty="0">
                <a:latin typeface="Calibri"/>
                <a:cs typeface="Calibri"/>
              </a:rPr>
              <a:t>3.	</a:t>
            </a:r>
            <a:r>
              <a:rPr sz="2400" dirty="0">
                <a:latin typeface="Calibri"/>
                <a:cs typeface="Calibri"/>
              </a:rPr>
              <a:t>Checked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data type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column</a:t>
            </a:r>
            <a:r>
              <a:rPr lang="en-IN" sz="240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469265" algn="l"/>
                <a:tab pos="469900" algn="l"/>
                <a:tab pos="1030605" algn="l"/>
              </a:tabLst>
            </a:pPr>
            <a:r>
              <a:rPr lang="en-IN" sz="2400" dirty="0">
                <a:latin typeface="Calibri"/>
                <a:cs typeface="Calibri"/>
              </a:rPr>
              <a:t>4.	</a:t>
            </a:r>
            <a:r>
              <a:rPr sz="2400" dirty="0">
                <a:latin typeface="Calibri"/>
                <a:cs typeface="Calibri"/>
              </a:rPr>
              <a:t>We	checked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trailing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whitespaces</a:t>
            </a:r>
            <a:r>
              <a:rPr lang="en-IN" sz="2400" b="1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469265" algn="l"/>
                <a:tab pos="469900" algn="l"/>
              </a:tabLst>
            </a:pPr>
            <a:r>
              <a:rPr lang="en-IN" sz="2400" spc="-5" dirty="0">
                <a:latin typeface="Calibri"/>
                <a:cs typeface="Calibri"/>
              </a:rPr>
              <a:t>5.	</a:t>
            </a:r>
            <a:r>
              <a:rPr sz="2400" spc="-5" dirty="0">
                <a:latin typeface="Calibri"/>
                <a:cs typeface="Calibri"/>
              </a:rPr>
              <a:t>Deal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Missing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b="1" dirty="0">
                <a:latin typeface="Calibri"/>
                <a:cs typeface="Calibri"/>
              </a:rPr>
              <a:t>NaN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Values</a:t>
            </a:r>
            <a:r>
              <a:rPr sz="2400" spc="-5" dirty="0">
                <a:latin typeface="Calibri"/>
                <a:cs typeface="Calibri"/>
              </a:rPr>
              <a:t>)</a:t>
            </a:r>
            <a:r>
              <a:rPr lang="en-IN"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469265" algn="l"/>
                <a:tab pos="469900" algn="l"/>
              </a:tabLst>
            </a:pPr>
            <a:r>
              <a:rPr lang="en-IN" sz="2400" dirty="0">
                <a:latin typeface="Calibri"/>
                <a:cs typeface="Calibri"/>
              </a:rPr>
              <a:t>6.	</a:t>
            </a:r>
            <a:r>
              <a:rPr sz="2400" dirty="0">
                <a:latin typeface="Calibri"/>
                <a:cs typeface="Calibri"/>
              </a:rPr>
              <a:t>Checked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unique values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columns</a:t>
            </a:r>
            <a:r>
              <a:rPr lang="en-IN"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5D1BCB4-D1FC-12F1-D0CF-C50D3FC3A366}"/>
              </a:ext>
            </a:extLst>
          </p:cNvPr>
          <p:cNvGrpSpPr/>
          <p:nvPr/>
        </p:nvGrpSpPr>
        <p:grpSpPr>
          <a:xfrm>
            <a:off x="767168" y="238130"/>
            <a:ext cx="10363200" cy="623610"/>
            <a:chOff x="0" y="0"/>
            <a:chExt cx="10363200" cy="623610"/>
          </a:xfrm>
          <a:scene3d>
            <a:camera prst="orthographicFront"/>
            <a:lightRig rig="flat" dir="t"/>
          </a:scene3d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AE9D1B5-23EB-04F1-EC86-D033FC1E4BD4}"/>
                </a:ext>
              </a:extLst>
            </p:cNvPr>
            <p:cNvSpPr/>
            <p:nvPr/>
          </p:nvSpPr>
          <p:spPr>
            <a:xfrm>
              <a:off x="0" y="0"/>
              <a:ext cx="10363200" cy="62361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6ADDD99C-4C33-C4BD-1396-B4AD9DF4492A}"/>
                </a:ext>
              </a:extLst>
            </p:cNvPr>
            <p:cNvSpPr txBox="1"/>
            <p:nvPr/>
          </p:nvSpPr>
          <p:spPr>
            <a:xfrm>
              <a:off x="30442" y="30442"/>
              <a:ext cx="10302316" cy="5627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just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600" b="1" i="0" kern="1200" dirty="0"/>
                <a:t>                        </a:t>
              </a:r>
              <a:r>
                <a:rPr lang="en-IN" sz="2600" b="1" i="0" dirty="0"/>
                <a:t>Exploratory Data Analysis Of Data Cleaning</a:t>
              </a:r>
              <a:endParaRPr lang="en-IN" sz="2600" b="1" i="0" kern="1200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86000" y="414823"/>
            <a:ext cx="729043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endParaRPr sz="4000" dirty="0"/>
          </a:p>
        </p:txBody>
      </p:sp>
      <p:sp>
        <p:nvSpPr>
          <p:cNvPr id="10" name="object 10"/>
          <p:cNvSpPr txBox="1"/>
          <p:nvPr/>
        </p:nvSpPr>
        <p:spPr>
          <a:xfrm>
            <a:off x="6390322" y="1764973"/>
            <a:ext cx="4623435" cy="467820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27685" marR="649605" indent="-515620">
              <a:lnSpc>
                <a:spcPts val="3020"/>
              </a:lnSpc>
              <a:spcBef>
                <a:spcPts val="480"/>
              </a:spcBef>
              <a:buSzPct val="64285"/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We got to </a:t>
            </a:r>
            <a:r>
              <a:rPr sz="2800" spc="-10" dirty="0">
                <a:latin typeface="Calibri"/>
                <a:cs typeface="Calibri"/>
              </a:rPr>
              <a:t>fill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lang="en-IN" sz="2800" spc="-5" dirty="0">
                <a:latin typeface="Calibri"/>
                <a:cs typeface="Calibri"/>
              </a:rPr>
              <a:t> null values in Discount column.</a:t>
            </a:r>
            <a:endParaRPr sz="2800" dirty="0">
              <a:latin typeface="Calibri"/>
              <a:cs typeface="Calibri"/>
            </a:endParaRPr>
          </a:p>
          <a:p>
            <a:pPr marL="527685" marR="348615" indent="-515620">
              <a:lnSpc>
                <a:spcPts val="3030"/>
              </a:lnSpc>
              <a:spcBef>
                <a:spcPts val="994"/>
              </a:spcBef>
              <a:buSzPct val="64285"/>
              <a:buAutoNum type="arabicPeriod"/>
              <a:tabLst>
                <a:tab pos="527685" algn="l"/>
                <a:tab pos="528320" algn="l"/>
              </a:tabLst>
            </a:pPr>
            <a:r>
              <a:rPr lang="en-IN" sz="2800" dirty="0">
                <a:latin typeface="Calibri"/>
                <a:cs typeface="Calibri"/>
              </a:rPr>
              <a:t>Because Both </a:t>
            </a:r>
            <a:r>
              <a:rPr lang="en-IN" sz="2800" dirty="0" err="1">
                <a:latin typeface="Calibri"/>
                <a:cs typeface="Calibri"/>
              </a:rPr>
              <a:t>Selling_price</a:t>
            </a:r>
            <a:r>
              <a:rPr lang="en-IN" sz="2800" dirty="0">
                <a:latin typeface="Calibri"/>
                <a:cs typeface="Calibri"/>
              </a:rPr>
              <a:t> and </a:t>
            </a:r>
            <a:r>
              <a:rPr lang="en-IN" sz="2800" dirty="0" err="1">
                <a:latin typeface="Calibri"/>
                <a:cs typeface="Calibri"/>
              </a:rPr>
              <a:t>Orginal_price</a:t>
            </a:r>
            <a:r>
              <a:rPr lang="en-IN" sz="2800" dirty="0">
                <a:latin typeface="Calibri"/>
                <a:cs typeface="Calibri"/>
              </a:rPr>
              <a:t> having same values.</a:t>
            </a:r>
          </a:p>
          <a:p>
            <a:pPr marL="527685" marR="348615" indent="-515620">
              <a:lnSpc>
                <a:spcPts val="3030"/>
              </a:lnSpc>
              <a:spcBef>
                <a:spcPts val="994"/>
              </a:spcBef>
              <a:buSzPct val="64285"/>
              <a:buAutoNum type="arabicPeriod"/>
              <a:tabLst>
                <a:tab pos="527685" algn="l"/>
                <a:tab pos="528320" algn="l"/>
              </a:tabLst>
            </a:pPr>
            <a:r>
              <a:rPr lang="en-IN" sz="2800" dirty="0">
                <a:latin typeface="Calibri"/>
                <a:cs typeface="Calibri"/>
              </a:rPr>
              <a:t>we are filling the Discount values with 0% off.</a:t>
            </a:r>
            <a:endParaRPr sz="2800" dirty="0">
              <a:latin typeface="Calibri"/>
              <a:cs typeface="Calibri"/>
            </a:endParaRPr>
          </a:p>
          <a:p>
            <a:pPr marL="12065" marR="5080">
              <a:lnSpc>
                <a:spcPts val="3020"/>
              </a:lnSpc>
              <a:spcBef>
                <a:spcPts val="995"/>
              </a:spcBef>
              <a:buSzPct val="64285"/>
              <a:tabLst>
                <a:tab pos="527685" algn="l"/>
                <a:tab pos="528320" algn="l"/>
              </a:tabLst>
            </a:pPr>
            <a:endParaRPr sz="2800" dirty="0">
              <a:latin typeface="Calibri"/>
              <a:cs typeface="Calibri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4CFDE1-F892-B329-1F3C-55E86141F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98" y="1480819"/>
            <a:ext cx="3554016" cy="4767581"/>
          </a:xfrm>
          <a:prstGeom prst="rect">
            <a:avLst/>
          </a:prstGeom>
        </p:spPr>
      </p:pic>
      <p:sp>
        <p:nvSpPr>
          <p:cNvPr id="17" name="Rectangle: Rounded Corners 4">
            <a:extLst>
              <a:ext uri="{FF2B5EF4-FFF2-40B4-BE49-F238E27FC236}">
                <a16:creationId xmlns:a16="http://schemas.microsoft.com/office/drawing/2014/main" id="{90BAE427-9BF4-FFDF-FA44-0A014E2A5AD2}"/>
              </a:ext>
            </a:extLst>
          </p:cNvPr>
          <p:cNvSpPr txBox="1"/>
          <p:nvPr/>
        </p:nvSpPr>
        <p:spPr>
          <a:xfrm>
            <a:off x="800098" y="238652"/>
            <a:ext cx="10477502" cy="562726"/>
          </a:xfrm>
          <a:prstGeom prst="rect">
            <a:avLst/>
          </a:prstGeom>
          <a:scene3d>
            <a:camera prst="orthographicFront"/>
            <a:lightRig rig="flat" dir="t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0" vert="horz" wrap="square" lIns="99060" tIns="99060" rIns="99060" bIns="99060" numCol="1" spcCol="1270" anchor="ctr" anchorCtr="0">
            <a:noAutofit/>
          </a:bodyPr>
          <a:lstStyle/>
          <a:p>
            <a:pPr marL="0" lvl="0" indent="0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600" b="1" i="0" kern="1200" dirty="0"/>
              <a:t>                              </a:t>
            </a:r>
            <a:r>
              <a:rPr lang="en-IN" sz="2600" b="1" dirty="0"/>
              <a:t>Filling Null Values In Discount Column </a:t>
            </a:r>
            <a:endParaRPr lang="en-IN" sz="2600" kern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</TotalTime>
  <Words>679</Words>
  <Application>Microsoft Office PowerPoint</Application>
  <PresentationFormat>Widescreen</PresentationFormat>
  <Paragraphs>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MT</vt:lpstr>
      <vt:lpstr>Calibri</vt:lpstr>
      <vt:lpstr>Palatino Linotype</vt:lpstr>
      <vt:lpstr>Tahoma</vt:lpstr>
      <vt:lpstr>Office Theme</vt:lpstr>
      <vt:lpstr>Analysis on  Price of Laptops Based on Features Available In Flipkart</vt:lpstr>
      <vt:lpstr>About me and team members :</vt:lpstr>
      <vt:lpstr>PowerPoint Presentation</vt:lpstr>
      <vt:lpstr>Objective Of The Project</vt:lpstr>
      <vt:lpstr>Web Scraping – Details (Websites, Process I  followed)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Business Questions :</vt:lpstr>
      <vt:lpstr>PowerPoint Presentation</vt:lpstr>
      <vt:lpstr>Your Experience/Challenges working on Web  Scraping – Data Analysis Project.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Sai Rohit Basantam</cp:lastModifiedBy>
  <cp:revision>14</cp:revision>
  <dcterms:created xsi:type="dcterms:W3CDTF">2024-10-18T10:19:30Z</dcterms:created>
  <dcterms:modified xsi:type="dcterms:W3CDTF">2024-10-19T06:34:02Z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2024-10-18T00:00:00Z</vt:filetime>
  </property>
</Properties>
</file>