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oumo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oumo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1" name="Team – ThinkStrang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Team – ThinkStrange</a:t>
            </a:r>
          </a:p>
        </p:txBody>
      </p:sp>
      <p:sp>
        <p:nvSpPr>
          <p:cNvPr id="152" name="Product Identification Assistant"/>
          <p:cNvSpPr txBox="1"/>
          <p:nvPr>
            <p:ph type="ctrTitle"/>
          </p:nvPr>
        </p:nvSpPr>
        <p:spPr>
          <a:prstGeom prst="rect">
            <a:avLst/>
          </a:prstGeom>
        </p:spPr>
        <p:txBody>
          <a:bodyPr/>
          <a:lstStyle/>
          <a:p>
            <a:pPr/>
            <a:r>
              <a:t>Product Identification Assistant</a:t>
            </a:r>
          </a:p>
        </p:txBody>
      </p:sp>
      <p:sp>
        <p:nvSpPr>
          <p:cNvPr id="153" name="Idea Pitch &amp; Presentation"/>
          <p:cNvSpPr txBox="1"/>
          <p:nvPr>
            <p:ph type="subTitle" sz="quarter" idx="1"/>
          </p:nvPr>
        </p:nvSpPr>
        <p:spPr>
          <a:prstGeom prst="rect">
            <a:avLst/>
          </a:prstGeom>
        </p:spPr>
        <p:txBody>
          <a:bodyPr/>
          <a:lstStyle/>
          <a:p>
            <a:pPr/>
            <a:r>
              <a:t>Idea Pitch &amp; Presentation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85258"/>
                <a:satOff val="14347"/>
                <a:lumOff val="22373"/>
              </a:schemeClr>
            </a:gs>
            <a:gs pos="100000">
              <a:schemeClr val="accent1">
                <a:lumOff val="-13575"/>
              </a:schemeClr>
            </a:gs>
          </a:gsLst>
          <a:lin ang="3600000" scaled="0"/>
        </a:gradFill>
      </p:bgPr>
    </p:bg>
    <p:spTree>
      <p:nvGrpSpPr>
        <p:cNvPr id="1" name=""/>
        <p:cNvGrpSpPr/>
        <p:nvPr/>
      </p:nvGrpSpPr>
      <p:grpSpPr>
        <a:xfrm>
          <a:off x="0" y="0"/>
          <a:ext cx="0" cy="0"/>
          <a:chOff x="0" y="0"/>
          <a:chExt cx="0" cy="0"/>
        </a:xfrm>
      </p:grpSpPr>
      <p:sp>
        <p:nvSpPr>
          <p:cNvPr id="183" name="Product Information - contd."/>
          <p:cNvSpPr txBox="1"/>
          <p:nvPr>
            <p:ph type="title"/>
          </p:nvPr>
        </p:nvSpPr>
        <p:spPr>
          <a:prstGeom prst="rect">
            <a:avLst/>
          </a:prstGeom>
        </p:spPr>
        <p:txBody>
          <a:bodyPr/>
          <a:lstStyle/>
          <a:p>
            <a:pPr/>
            <a:r>
              <a:t>Product Information - contd.</a:t>
            </a:r>
          </a:p>
        </p:txBody>
      </p:sp>
      <p:sp>
        <p:nvSpPr>
          <p:cNvPr id="184" name="The app is not limited to devices. It can capture and  identify cars or even appliances"/>
          <p:cNvSpPr txBox="1"/>
          <p:nvPr>
            <p:ph type="body" idx="1"/>
          </p:nvPr>
        </p:nvSpPr>
        <p:spPr>
          <a:xfrm>
            <a:off x="1206500" y="2669068"/>
            <a:ext cx="21971000" cy="9842501"/>
          </a:xfrm>
          <a:prstGeom prst="rect">
            <a:avLst/>
          </a:prstGeom>
        </p:spPr>
        <p:txBody>
          <a:bodyPr/>
          <a:lstStyle/>
          <a:p>
            <a:pPr/>
            <a:r>
              <a:t>The app is not limited to devices. It can capture and </a:t>
            </a:r>
            <a:br/>
            <a:r>
              <a:t>identify cars or even appliances</a:t>
            </a:r>
          </a:p>
        </p:txBody>
      </p:sp>
      <p:pic>
        <p:nvPicPr>
          <p:cNvPr id="185" name="Product Page 2.jpeg" descr="Product Page 2.jpeg"/>
          <p:cNvPicPr>
            <a:picLocks noChangeAspect="1"/>
          </p:cNvPicPr>
          <p:nvPr/>
        </p:nvPicPr>
        <p:blipFill>
          <a:blip r:embed="rId2">
            <a:extLst/>
          </a:blip>
          <a:stretch>
            <a:fillRect/>
          </a:stretch>
        </p:blipFill>
        <p:spPr>
          <a:xfrm>
            <a:off x="17272000" y="406400"/>
            <a:ext cx="5956300" cy="1289004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85258"/>
                <a:satOff val="14347"/>
                <a:lumOff val="22373"/>
              </a:schemeClr>
            </a:gs>
            <a:gs pos="100000">
              <a:schemeClr val="accent1">
                <a:lumOff val="-13575"/>
              </a:schemeClr>
            </a:gs>
          </a:gsLst>
          <a:lin ang="3600000" scaled="0"/>
        </a:gradFill>
      </p:bgPr>
    </p:bg>
    <p:spTree>
      <p:nvGrpSpPr>
        <p:cNvPr id="1" name=""/>
        <p:cNvGrpSpPr/>
        <p:nvPr/>
      </p:nvGrpSpPr>
      <p:grpSpPr>
        <a:xfrm>
          <a:off x="0" y="0"/>
          <a:ext cx="0" cy="0"/>
          <a:chOff x="0" y="0"/>
          <a:chExt cx="0" cy="0"/>
        </a:xfrm>
      </p:grpSpPr>
      <p:sp>
        <p:nvSpPr>
          <p:cNvPr id="187" name="Product Information Menu"/>
          <p:cNvSpPr txBox="1"/>
          <p:nvPr>
            <p:ph type="title"/>
          </p:nvPr>
        </p:nvSpPr>
        <p:spPr>
          <a:prstGeom prst="rect">
            <a:avLst/>
          </a:prstGeom>
        </p:spPr>
        <p:txBody>
          <a:bodyPr/>
          <a:lstStyle/>
          <a:p>
            <a:pPr/>
            <a:r>
              <a:t>Product Information Menu</a:t>
            </a:r>
          </a:p>
        </p:txBody>
      </p:sp>
      <p:sp>
        <p:nvSpPr>
          <p:cNvPr id="188" name="All the options the user is offered with once a product has been identified"/>
          <p:cNvSpPr txBox="1"/>
          <p:nvPr>
            <p:ph type="body" idx="1"/>
          </p:nvPr>
        </p:nvSpPr>
        <p:spPr>
          <a:xfrm>
            <a:off x="1206500" y="2669068"/>
            <a:ext cx="21971000" cy="9842501"/>
          </a:xfrm>
          <a:prstGeom prst="rect">
            <a:avLst/>
          </a:prstGeom>
        </p:spPr>
        <p:txBody>
          <a:bodyPr/>
          <a:lstStyle/>
          <a:p>
            <a:pPr/>
            <a:r>
              <a:t>All the options the user is offered with once a product</a:t>
            </a:r>
            <a:br/>
            <a:r>
              <a:t>has been identified</a:t>
            </a:r>
          </a:p>
        </p:txBody>
      </p:sp>
      <p:pic>
        <p:nvPicPr>
          <p:cNvPr id="189" name="Product Menu.jpeg" descr="Product Menu.jpeg"/>
          <p:cNvPicPr>
            <a:picLocks noChangeAspect="1"/>
          </p:cNvPicPr>
          <p:nvPr/>
        </p:nvPicPr>
        <p:blipFill>
          <a:blip r:embed="rId2">
            <a:extLst/>
          </a:blip>
          <a:stretch>
            <a:fillRect/>
          </a:stretch>
        </p:blipFill>
        <p:spPr>
          <a:xfrm>
            <a:off x="17272000" y="406400"/>
            <a:ext cx="5956300" cy="1289004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1" name="Thank You"/>
          <p:cNvSpPr txBox="1"/>
          <p:nvPr>
            <p:ph type="body" idx="1"/>
          </p:nvPr>
        </p:nvSpPr>
        <p:spPr>
          <a:prstGeom prst="rect">
            <a:avLst/>
          </a:prstGeom>
        </p:spPr>
        <p:txBody>
          <a:bodyPr/>
          <a:lstStyle/>
          <a:p>
            <a:pPr/>
            <a:r>
              <a:t>Thank You</a:t>
            </a:r>
          </a:p>
        </p:txBody>
      </p:sp>
      <p:sp>
        <p:nvSpPr>
          <p:cNvPr id="192" name="Nice experien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Nice experience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85258"/>
                <a:satOff val="14347"/>
                <a:lumOff val="22373"/>
              </a:schemeClr>
            </a:gs>
            <a:gs pos="100000">
              <a:schemeClr val="accent1">
                <a:lumOff val="-13575"/>
              </a:schemeClr>
            </a:gs>
          </a:gsLst>
          <a:lin ang="3600000" scaled="0"/>
        </a:gradFill>
      </p:bgPr>
    </p:bg>
    <p:spTree>
      <p:nvGrpSpPr>
        <p:cNvPr id="1" name=""/>
        <p:cNvGrpSpPr/>
        <p:nvPr/>
      </p:nvGrpSpPr>
      <p:grpSpPr>
        <a:xfrm>
          <a:off x="0" y="0"/>
          <a:ext cx="0" cy="0"/>
          <a:chOff x="0" y="0"/>
          <a:chExt cx="0" cy="0"/>
        </a:xfrm>
      </p:grpSpPr>
      <p:sp>
        <p:nvSpPr>
          <p:cNvPr id="155" name="Statement"/>
          <p:cNvSpPr txBox="1"/>
          <p:nvPr>
            <p:ph type="title"/>
          </p:nvPr>
        </p:nvSpPr>
        <p:spPr>
          <a:prstGeom prst="rect">
            <a:avLst/>
          </a:prstGeom>
        </p:spPr>
        <p:txBody>
          <a:bodyPr/>
          <a:lstStyle/>
          <a:p>
            <a:pPr/>
            <a:r>
              <a:t>Statement</a:t>
            </a:r>
          </a:p>
        </p:txBody>
      </p:sp>
      <p:sp>
        <p:nvSpPr>
          <p:cNvPr id="156" name="The application allows users to capture a photo of any electronic product (could also include cars and electric appliances)…"/>
          <p:cNvSpPr txBox="1"/>
          <p:nvPr>
            <p:ph type="body" idx="1"/>
          </p:nvPr>
        </p:nvSpPr>
        <p:spPr>
          <a:xfrm>
            <a:off x="1206500" y="2669068"/>
            <a:ext cx="21971000" cy="9842501"/>
          </a:xfrm>
          <a:prstGeom prst="rect">
            <a:avLst/>
          </a:prstGeom>
        </p:spPr>
        <p:txBody>
          <a:bodyPr/>
          <a:lstStyle/>
          <a:p>
            <a:pPr/>
            <a:r>
              <a:t>The application allows users to capture a photo of any electronic product (could also include cars and electric appliances)</a:t>
            </a:r>
          </a:p>
          <a:p>
            <a:pPr/>
            <a:r>
              <a:t>The app will return with the identified product’s brand, make and model, along with a comprehensive collection of tables filled with the application’s features sorted based on different categories</a:t>
            </a:r>
          </a:p>
          <a:p>
            <a:pPr/>
            <a:r>
              <a:t>It would also include a component that compares that product’s previous prices across different websites and plots the data on a graph</a:t>
            </a:r>
          </a:p>
          <a:p>
            <a:pPr/>
            <a:r>
              <a:t>It would also include a reviews component that shows the top most reviews for that product.</a:t>
            </a:r>
          </a:p>
          <a:p>
            <a:pPr/>
            <a:r>
              <a:t>Considering price, reviews and popularity of that platform of purchase, it concludes the best website to buy it from.</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85258"/>
                <a:satOff val="14347"/>
                <a:lumOff val="22373"/>
              </a:schemeClr>
            </a:gs>
            <a:gs pos="100000">
              <a:schemeClr val="accent1">
                <a:lumOff val="-13575"/>
              </a:schemeClr>
            </a:gs>
          </a:gsLst>
          <a:lin ang="3600000" scaled="0"/>
        </a:gradFill>
      </p:bgPr>
    </p:bg>
    <p:spTree>
      <p:nvGrpSpPr>
        <p:cNvPr id="1" name=""/>
        <p:cNvGrpSpPr/>
        <p:nvPr/>
      </p:nvGrpSpPr>
      <p:grpSpPr>
        <a:xfrm>
          <a:off x="0" y="0"/>
          <a:ext cx="0" cy="0"/>
          <a:chOff x="0" y="0"/>
          <a:chExt cx="0" cy="0"/>
        </a:xfrm>
      </p:grpSpPr>
      <p:sp>
        <p:nvSpPr>
          <p:cNvPr id="158" name="Features"/>
          <p:cNvSpPr txBox="1"/>
          <p:nvPr>
            <p:ph type="title"/>
          </p:nvPr>
        </p:nvSpPr>
        <p:spPr>
          <a:prstGeom prst="rect">
            <a:avLst/>
          </a:prstGeom>
        </p:spPr>
        <p:txBody>
          <a:bodyPr/>
          <a:lstStyle/>
          <a:p>
            <a:pPr/>
            <a:r>
              <a:t>Features</a:t>
            </a:r>
          </a:p>
        </p:txBody>
      </p:sp>
      <p:sp>
        <p:nvSpPr>
          <p:cNvPr id="159" name="Easily figure out which product and what it is made of just by pointing your phone at it…"/>
          <p:cNvSpPr txBox="1"/>
          <p:nvPr>
            <p:ph type="body" idx="1"/>
          </p:nvPr>
        </p:nvSpPr>
        <p:spPr>
          <a:xfrm>
            <a:off x="1206500" y="2669068"/>
            <a:ext cx="21971000" cy="9842501"/>
          </a:xfrm>
          <a:prstGeom prst="rect">
            <a:avLst/>
          </a:prstGeom>
        </p:spPr>
        <p:txBody>
          <a:bodyPr/>
          <a:lstStyle/>
          <a:p>
            <a:pPr/>
            <a:r>
              <a:t>Easily figure out which product and what it is made of just by pointing your phone at it</a:t>
            </a:r>
          </a:p>
          <a:p>
            <a:pPr/>
            <a:r>
              <a:t>Dissimilar to google lens because lens just returns a bunch of search results while our application’s goal is to give the information right away. raw facts.</a:t>
            </a:r>
          </a:p>
          <a:p>
            <a:pPr/>
            <a:r>
              <a:t>Eliminates the need of a salesperson at any store. One can youse their own phone to scan a product and get a comprehensive outlook on it</a:t>
            </a:r>
          </a:p>
          <a:p>
            <a:pPr/>
            <a:r>
              <a:t>Shows you raw data, review and links to where to buy it from. Apart from that, also considers multiple factors and compiles a graph that predicts already-bought user’s best choices.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85258"/>
                <a:satOff val="14347"/>
                <a:lumOff val="22373"/>
              </a:schemeClr>
            </a:gs>
            <a:gs pos="100000">
              <a:schemeClr val="accent1">
                <a:lumOff val="-13575"/>
              </a:schemeClr>
            </a:gs>
          </a:gsLst>
          <a:lin ang="3600000" scaled="0"/>
        </a:gradFill>
      </p:bgPr>
    </p:bg>
    <p:spTree>
      <p:nvGrpSpPr>
        <p:cNvPr id="1" name=""/>
        <p:cNvGrpSpPr/>
        <p:nvPr/>
      </p:nvGrpSpPr>
      <p:grpSpPr>
        <a:xfrm>
          <a:off x="0" y="0"/>
          <a:ext cx="0" cy="0"/>
          <a:chOff x="0" y="0"/>
          <a:chExt cx="0" cy="0"/>
        </a:xfrm>
      </p:grpSpPr>
      <p:sp>
        <p:nvSpPr>
          <p:cNvPr id="161" name="Logic"/>
          <p:cNvSpPr txBox="1"/>
          <p:nvPr>
            <p:ph type="title"/>
          </p:nvPr>
        </p:nvSpPr>
        <p:spPr>
          <a:prstGeom prst="rect">
            <a:avLst/>
          </a:prstGeom>
        </p:spPr>
        <p:txBody>
          <a:bodyPr/>
          <a:lstStyle/>
          <a:p>
            <a:pPr/>
            <a:r>
              <a:t>Logic</a:t>
            </a:r>
          </a:p>
        </p:txBody>
      </p:sp>
      <p:sp>
        <p:nvSpPr>
          <p:cNvPr id="162" name="To make sure every device gets identified, a small and discreet code can be beamed out of every device such that the application can pick that signal, verify that code with an existing DB, and return the properties of that signature which are the results"/>
          <p:cNvSpPr txBox="1"/>
          <p:nvPr>
            <p:ph type="body" idx="1"/>
          </p:nvPr>
        </p:nvSpPr>
        <p:spPr>
          <a:xfrm>
            <a:off x="1206500" y="2669068"/>
            <a:ext cx="21971000" cy="9842501"/>
          </a:xfrm>
          <a:prstGeom prst="rect">
            <a:avLst/>
          </a:prstGeom>
        </p:spPr>
        <p:txBody>
          <a:bodyPr/>
          <a:lstStyle/>
          <a:p>
            <a:pPr/>
            <a:r>
              <a:t>To make sure every device gets identified, a small and discreet code can be beamed out of every device such that the application can pick that signal, verify that code with an existing DB, and return the properties of that signature which are the results the user gets to see.</a:t>
            </a:r>
          </a:p>
          <a:p>
            <a:pPr/>
            <a:r>
              <a:t>Once post verification and pre service, the model will update the properties of that product to the latest standard and then delivers the entire set.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85258"/>
                <a:satOff val="14347"/>
                <a:lumOff val="22373"/>
              </a:schemeClr>
            </a:gs>
            <a:gs pos="100000">
              <a:schemeClr val="accent1">
                <a:lumOff val="-13575"/>
              </a:schemeClr>
            </a:gs>
          </a:gsLst>
          <a:lin ang="3600000" scaled="0"/>
        </a:gradFill>
      </p:bgPr>
    </p:bg>
    <p:spTree>
      <p:nvGrpSpPr>
        <p:cNvPr id="1" name=""/>
        <p:cNvGrpSpPr/>
        <p:nvPr/>
      </p:nvGrpSpPr>
      <p:grpSpPr>
        <a:xfrm>
          <a:off x="0" y="0"/>
          <a:ext cx="0" cy="0"/>
          <a:chOff x="0" y="0"/>
          <a:chExt cx="0" cy="0"/>
        </a:xfrm>
      </p:grpSpPr>
      <p:sp>
        <p:nvSpPr>
          <p:cNvPr id="164" name="Limitations"/>
          <p:cNvSpPr txBox="1"/>
          <p:nvPr>
            <p:ph type="title"/>
          </p:nvPr>
        </p:nvSpPr>
        <p:spPr>
          <a:prstGeom prst="rect">
            <a:avLst/>
          </a:prstGeom>
        </p:spPr>
        <p:txBody>
          <a:bodyPr/>
          <a:lstStyle/>
          <a:p>
            <a:pPr/>
            <a:r>
              <a:t>Limitations</a:t>
            </a:r>
          </a:p>
        </p:txBody>
      </p:sp>
      <p:sp>
        <p:nvSpPr>
          <p:cNvPr id="165" name="Most products don’t have a signal that emits a code unique to the app…"/>
          <p:cNvSpPr txBox="1"/>
          <p:nvPr>
            <p:ph type="body" idx="1"/>
          </p:nvPr>
        </p:nvSpPr>
        <p:spPr>
          <a:xfrm>
            <a:off x="1206500" y="2669068"/>
            <a:ext cx="21971000" cy="9842501"/>
          </a:xfrm>
          <a:prstGeom prst="rect">
            <a:avLst/>
          </a:prstGeom>
        </p:spPr>
        <p:txBody>
          <a:bodyPr/>
          <a:lstStyle/>
          <a:p>
            <a:pPr/>
            <a:r>
              <a:t>Most products don’t have a signal that emits a code unique to the app</a:t>
            </a:r>
          </a:p>
          <a:p>
            <a:pPr/>
            <a:r>
              <a:t>Implementing the code signal would mean to write different programs for every category or type of product in the market</a:t>
            </a:r>
          </a:p>
          <a:p>
            <a:pPr/>
            <a:r>
              <a:t>Another way of approaching this, in-order to eliminate the above two points, would mean to directly compare the taken image to an already existing dataset. But here probability plays a huge role, and getting the right details for the right product Is crucial.</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85258"/>
                <a:satOff val="14347"/>
                <a:lumOff val="22373"/>
              </a:schemeClr>
            </a:gs>
            <a:gs pos="100000">
              <a:schemeClr val="accent1">
                <a:lumOff val="-13575"/>
              </a:schemeClr>
            </a:gs>
          </a:gsLst>
          <a:lin ang="3600000" scaled="0"/>
        </a:gradFill>
      </p:bgPr>
    </p:bg>
    <p:spTree>
      <p:nvGrpSpPr>
        <p:cNvPr id="1" name=""/>
        <p:cNvGrpSpPr/>
        <p:nvPr/>
      </p:nvGrpSpPr>
      <p:grpSpPr>
        <a:xfrm>
          <a:off x="0" y="0"/>
          <a:ext cx="0" cy="0"/>
          <a:chOff x="0" y="0"/>
          <a:chExt cx="0" cy="0"/>
        </a:xfrm>
      </p:grpSpPr>
      <p:sp>
        <p:nvSpPr>
          <p:cNvPr id="167" name="Home"/>
          <p:cNvSpPr txBox="1"/>
          <p:nvPr>
            <p:ph type="title"/>
          </p:nvPr>
        </p:nvSpPr>
        <p:spPr>
          <a:prstGeom prst="rect">
            <a:avLst/>
          </a:prstGeom>
        </p:spPr>
        <p:txBody>
          <a:bodyPr/>
          <a:lstStyle/>
          <a:p>
            <a:pPr/>
            <a:r>
              <a:t>Home</a:t>
            </a:r>
          </a:p>
        </p:txBody>
      </p:sp>
      <p:sp>
        <p:nvSpPr>
          <p:cNvPr id="168" name="We can capture the image using our camera"/>
          <p:cNvSpPr txBox="1"/>
          <p:nvPr>
            <p:ph type="body" idx="1"/>
          </p:nvPr>
        </p:nvSpPr>
        <p:spPr>
          <a:xfrm>
            <a:off x="1206500" y="2669068"/>
            <a:ext cx="21971000" cy="9842501"/>
          </a:xfrm>
          <a:prstGeom prst="rect">
            <a:avLst/>
          </a:prstGeom>
        </p:spPr>
        <p:txBody>
          <a:bodyPr/>
          <a:lstStyle/>
          <a:p>
            <a:pPr/>
            <a:r>
              <a:t>We can capture the image using our camera</a:t>
            </a:r>
          </a:p>
        </p:txBody>
      </p:sp>
      <p:pic>
        <p:nvPicPr>
          <p:cNvPr id="169" name="Home.jpeg" descr="Home.jpeg"/>
          <p:cNvPicPr>
            <a:picLocks noChangeAspect="1"/>
          </p:cNvPicPr>
          <p:nvPr/>
        </p:nvPicPr>
        <p:blipFill>
          <a:blip r:embed="rId2">
            <a:extLst/>
          </a:blip>
          <a:stretch>
            <a:fillRect/>
          </a:stretch>
        </p:blipFill>
        <p:spPr>
          <a:xfrm>
            <a:off x="17272000" y="410363"/>
            <a:ext cx="5958717" cy="1289527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85258"/>
                <a:satOff val="14347"/>
                <a:lumOff val="22373"/>
              </a:schemeClr>
            </a:gs>
            <a:gs pos="100000">
              <a:schemeClr val="accent1">
                <a:lumOff val="-13575"/>
              </a:schemeClr>
            </a:gs>
          </a:gsLst>
          <a:lin ang="3600000" scaled="0"/>
        </a:gradFill>
      </p:bgPr>
    </p:bg>
    <p:spTree>
      <p:nvGrpSpPr>
        <p:cNvPr id="1" name=""/>
        <p:cNvGrpSpPr/>
        <p:nvPr/>
      </p:nvGrpSpPr>
      <p:grpSpPr>
        <a:xfrm>
          <a:off x="0" y="0"/>
          <a:ext cx="0" cy="0"/>
          <a:chOff x="0" y="0"/>
          <a:chExt cx="0" cy="0"/>
        </a:xfrm>
      </p:grpSpPr>
      <p:sp>
        <p:nvSpPr>
          <p:cNvPr id="171" name="Home Menu"/>
          <p:cNvSpPr txBox="1"/>
          <p:nvPr>
            <p:ph type="title"/>
          </p:nvPr>
        </p:nvSpPr>
        <p:spPr>
          <a:prstGeom prst="rect">
            <a:avLst/>
          </a:prstGeom>
        </p:spPr>
        <p:txBody>
          <a:bodyPr/>
          <a:lstStyle/>
          <a:p>
            <a:pPr/>
            <a:r>
              <a:t>Home Menu</a:t>
            </a:r>
          </a:p>
        </p:txBody>
      </p:sp>
      <p:sp>
        <p:nvSpPr>
          <p:cNvPr id="172" name="Menu popup at the home page"/>
          <p:cNvSpPr txBox="1"/>
          <p:nvPr>
            <p:ph type="body" idx="1"/>
          </p:nvPr>
        </p:nvSpPr>
        <p:spPr>
          <a:xfrm>
            <a:off x="1206500" y="2669068"/>
            <a:ext cx="21971000" cy="9842501"/>
          </a:xfrm>
          <a:prstGeom prst="rect">
            <a:avLst/>
          </a:prstGeom>
        </p:spPr>
        <p:txBody>
          <a:bodyPr/>
          <a:lstStyle/>
          <a:p>
            <a:pPr/>
            <a:r>
              <a:t>Menu popup at the home page</a:t>
            </a:r>
          </a:p>
        </p:txBody>
      </p:sp>
      <p:pic>
        <p:nvPicPr>
          <p:cNvPr id="173" name="Home Menu.jpeg" descr="Home Menu.jpeg"/>
          <p:cNvPicPr>
            <a:picLocks noChangeAspect="1"/>
          </p:cNvPicPr>
          <p:nvPr/>
        </p:nvPicPr>
        <p:blipFill>
          <a:blip r:embed="rId2">
            <a:extLst/>
          </a:blip>
          <a:stretch>
            <a:fillRect/>
          </a:stretch>
        </p:blipFill>
        <p:spPr>
          <a:xfrm>
            <a:off x="17272000" y="406400"/>
            <a:ext cx="5956300" cy="1289004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85258"/>
                <a:satOff val="14347"/>
                <a:lumOff val="22373"/>
              </a:schemeClr>
            </a:gs>
            <a:gs pos="100000">
              <a:schemeClr val="accent1">
                <a:lumOff val="-13575"/>
              </a:schemeClr>
            </a:gs>
          </a:gsLst>
          <a:lin ang="3600000" scaled="0"/>
        </a:gradFill>
      </p:bgPr>
    </p:bg>
    <p:spTree>
      <p:nvGrpSpPr>
        <p:cNvPr id="1" name=""/>
        <p:cNvGrpSpPr/>
        <p:nvPr/>
      </p:nvGrpSpPr>
      <p:grpSpPr>
        <a:xfrm>
          <a:off x="0" y="0"/>
          <a:ext cx="0" cy="0"/>
          <a:chOff x="0" y="0"/>
          <a:chExt cx="0" cy="0"/>
        </a:xfrm>
      </p:grpSpPr>
      <p:sp>
        <p:nvSpPr>
          <p:cNvPr id="175" name="Product Information"/>
          <p:cNvSpPr txBox="1"/>
          <p:nvPr>
            <p:ph type="title"/>
          </p:nvPr>
        </p:nvSpPr>
        <p:spPr>
          <a:prstGeom prst="rect">
            <a:avLst/>
          </a:prstGeom>
        </p:spPr>
        <p:txBody>
          <a:bodyPr/>
          <a:lstStyle/>
          <a:p>
            <a:pPr/>
            <a:r>
              <a:t>Product Information</a:t>
            </a:r>
          </a:p>
        </p:txBody>
      </p:sp>
      <p:sp>
        <p:nvSpPr>
          <p:cNvPr id="176" name="Once the camera takes the pic, the application processes the image and returns the details"/>
          <p:cNvSpPr txBox="1"/>
          <p:nvPr>
            <p:ph type="body" idx="1"/>
          </p:nvPr>
        </p:nvSpPr>
        <p:spPr>
          <a:xfrm>
            <a:off x="1206500" y="2669068"/>
            <a:ext cx="21971000" cy="9842501"/>
          </a:xfrm>
          <a:prstGeom prst="rect">
            <a:avLst/>
          </a:prstGeom>
        </p:spPr>
        <p:txBody>
          <a:bodyPr/>
          <a:lstStyle/>
          <a:p>
            <a:pPr/>
            <a:r>
              <a:t>Once the camera takes the pic, the application</a:t>
            </a:r>
            <a:br/>
            <a:r>
              <a:t>processes the image and returns the details</a:t>
            </a:r>
          </a:p>
        </p:txBody>
      </p:sp>
      <p:pic>
        <p:nvPicPr>
          <p:cNvPr id="177" name="Product Page 1.jpeg" descr="Product Page 1.jpeg"/>
          <p:cNvPicPr>
            <a:picLocks noChangeAspect="1"/>
          </p:cNvPicPr>
          <p:nvPr/>
        </p:nvPicPr>
        <p:blipFill>
          <a:blip r:embed="rId2">
            <a:extLst/>
          </a:blip>
          <a:stretch>
            <a:fillRect/>
          </a:stretch>
        </p:blipFill>
        <p:spPr>
          <a:xfrm>
            <a:off x="17272000" y="406400"/>
            <a:ext cx="5956300" cy="1289004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85258"/>
                <a:satOff val="14347"/>
                <a:lumOff val="22373"/>
              </a:schemeClr>
            </a:gs>
            <a:gs pos="100000">
              <a:schemeClr val="accent1">
                <a:lumOff val="-13575"/>
              </a:schemeClr>
            </a:gs>
          </a:gsLst>
          <a:lin ang="3600000" scaled="0"/>
        </a:gradFill>
      </p:bgPr>
    </p:bg>
    <p:spTree>
      <p:nvGrpSpPr>
        <p:cNvPr id="1" name=""/>
        <p:cNvGrpSpPr/>
        <p:nvPr/>
      </p:nvGrpSpPr>
      <p:grpSpPr>
        <a:xfrm>
          <a:off x="0" y="0"/>
          <a:ext cx="0" cy="0"/>
          <a:chOff x="0" y="0"/>
          <a:chExt cx="0" cy="0"/>
        </a:xfrm>
      </p:grpSpPr>
      <p:sp>
        <p:nvSpPr>
          <p:cNvPr id="179" name="Product Information - contd."/>
          <p:cNvSpPr txBox="1"/>
          <p:nvPr>
            <p:ph type="title"/>
          </p:nvPr>
        </p:nvSpPr>
        <p:spPr>
          <a:prstGeom prst="rect">
            <a:avLst/>
          </a:prstGeom>
        </p:spPr>
        <p:txBody>
          <a:bodyPr/>
          <a:lstStyle/>
          <a:p>
            <a:pPr/>
            <a:r>
              <a:t>Product Information - contd.</a:t>
            </a:r>
          </a:p>
        </p:txBody>
      </p:sp>
      <p:sp>
        <p:nvSpPr>
          <p:cNvPr id="180" name="The app has features to compete the price graph  considering all the factors such as events, offers,  coparisions between multiple ecomm websites and compiles it neatly."/>
          <p:cNvSpPr txBox="1"/>
          <p:nvPr>
            <p:ph type="body" idx="1"/>
          </p:nvPr>
        </p:nvSpPr>
        <p:spPr>
          <a:xfrm>
            <a:off x="1206500" y="2669068"/>
            <a:ext cx="21971000" cy="9842501"/>
          </a:xfrm>
          <a:prstGeom prst="rect">
            <a:avLst/>
          </a:prstGeom>
        </p:spPr>
        <p:txBody>
          <a:bodyPr/>
          <a:lstStyle/>
          <a:p>
            <a:pPr/>
            <a:r>
              <a:t>The app has features to compete the price graph </a:t>
            </a:r>
            <a:br/>
            <a:r>
              <a:t>considering all the factors such as events, offers, </a:t>
            </a:r>
            <a:br/>
            <a:r>
              <a:t>coparisions between multiple ecomm websites</a:t>
            </a:r>
            <a:br/>
            <a:r>
              <a:t>and compiles it neatly.</a:t>
            </a:r>
          </a:p>
        </p:txBody>
      </p:sp>
      <p:pic>
        <p:nvPicPr>
          <p:cNvPr id="181" name="Product Page 1 - Contd.jpeg" descr="Product Page 1 - Contd.jpeg"/>
          <p:cNvPicPr>
            <a:picLocks noChangeAspect="1"/>
          </p:cNvPicPr>
          <p:nvPr/>
        </p:nvPicPr>
        <p:blipFill>
          <a:blip r:embed="rId2">
            <a:extLst/>
          </a:blip>
          <a:stretch>
            <a:fillRect/>
          </a:stretch>
        </p:blipFill>
        <p:spPr>
          <a:xfrm>
            <a:off x="17272000" y="406400"/>
            <a:ext cx="5956300" cy="1289004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