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74" d="100"/>
          <a:sy n="74" d="100"/>
        </p:scale>
        <p:origin x="327"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7A977AB-FC14-4DB2-A604-F39234F850BA}" type="datetimeFigureOut">
              <a:rPr lang="en-GB" smtClean="0"/>
              <a:t>17/03/2024</a:t>
            </a:fld>
            <a:endParaRPr lang="en-GB"/>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GB"/>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05BC6DB-ECAA-42A4-A1F9-D2C5598144A6}" type="slidenum">
              <a:rPr lang="en-GB" smtClean="0"/>
              <a:t>‹#›</a:t>
            </a:fld>
            <a:endParaRPr lang="en-GB"/>
          </a:p>
        </p:txBody>
      </p:sp>
    </p:spTree>
    <p:extLst>
      <p:ext uri="{BB962C8B-B14F-4D97-AF65-F5344CB8AC3E}">
        <p14:creationId xmlns:p14="http://schemas.microsoft.com/office/powerpoint/2010/main" val="1391376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A977AB-FC14-4DB2-A604-F39234F850BA}" type="datetimeFigureOut">
              <a:rPr lang="en-GB" smtClean="0"/>
              <a:t>17/03/2024</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05BC6DB-ECAA-42A4-A1F9-D2C5598144A6}" type="slidenum">
              <a:rPr lang="en-GB" smtClean="0"/>
              <a:t>‹#›</a:t>
            </a:fld>
            <a:endParaRPr lang="en-GB"/>
          </a:p>
        </p:txBody>
      </p:sp>
    </p:spTree>
    <p:extLst>
      <p:ext uri="{BB962C8B-B14F-4D97-AF65-F5344CB8AC3E}">
        <p14:creationId xmlns:p14="http://schemas.microsoft.com/office/powerpoint/2010/main" val="1097556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7A977AB-FC14-4DB2-A604-F39234F850BA}" type="datetimeFigureOut">
              <a:rPr lang="en-GB" smtClean="0"/>
              <a:t>17/03/2024</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05BC6DB-ECAA-42A4-A1F9-D2C5598144A6}" type="slidenum">
              <a:rPr lang="en-GB" smtClean="0"/>
              <a:t>‹#›</a:t>
            </a:fld>
            <a:endParaRPr lang="en-GB"/>
          </a:p>
        </p:txBody>
      </p:sp>
    </p:spTree>
    <p:extLst>
      <p:ext uri="{BB962C8B-B14F-4D97-AF65-F5344CB8AC3E}">
        <p14:creationId xmlns:p14="http://schemas.microsoft.com/office/powerpoint/2010/main" val="3276895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7A977AB-FC14-4DB2-A604-F39234F850BA}" type="datetimeFigureOut">
              <a:rPr lang="en-GB" smtClean="0"/>
              <a:t>17/03/2024</a:t>
            </a:fld>
            <a:endParaRPr lang="en-GB"/>
          </a:p>
        </p:txBody>
      </p:sp>
      <p:sp>
        <p:nvSpPr>
          <p:cNvPr id="5" name="Footer Placeholder 4"/>
          <p:cNvSpPr>
            <a:spLocks noGrp="1"/>
          </p:cNvSpPr>
          <p:nvPr>
            <p:ph type="ftr" sz="quarter" idx="11"/>
          </p:nvPr>
        </p:nvSpPr>
        <p:spPr/>
        <p:txBody>
          <a:bodyPr/>
          <a:lstStyle/>
          <a:p>
            <a:endParaRPr lang="en-GB"/>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05BC6DB-ECAA-42A4-A1F9-D2C5598144A6}" type="slidenum">
              <a:rPr lang="en-GB" smtClean="0"/>
              <a:t>‹#›</a:t>
            </a:fld>
            <a:endParaRPr lang="en-GB"/>
          </a:p>
        </p:txBody>
      </p:sp>
    </p:spTree>
    <p:extLst>
      <p:ext uri="{BB962C8B-B14F-4D97-AF65-F5344CB8AC3E}">
        <p14:creationId xmlns:p14="http://schemas.microsoft.com/office/powerpoint/2010/main" val="1460262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977AB-FC14-4DB2-A604-F39234F850BA}" type="datetimeFigureOut">
              <a:rPr lang="en-GB" smtClean="0"/>
              <a:t>17/03/2024</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05BC6DB-ECAA-42A4-A1F9-D2C5598144A6}" type="slidenum">
              <a:rPr lang="en-GB" smtClean="0"/>
              <a:t>‹#›</a:t>
            </a:fld>
            <a:endParaRPr lang="en-GB"/>
          </a:p>
        </p:txBody>
      </p:sp>
    </p:spTree>
    <p:extLst>
      <p:ext uri="{BB962C8B-B14F-4D97-AF65-F5344CB8AC3E}">
        <p14:creationId xmlns:p14="http://schemas.microsoft.com/office/powerpoint/2010/main" val="3594401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7A977AB-FC14-4DB2-A604-F39234F850BA}" type="datetimeFigureOut">
              <a:rPr lang="en-GB" smtClean="0"/>
              <a:t>17/03/2024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05BC6DB-ECAA-42A4-A1F9-D2C5598144A6}" type="slidenum">
              <a:rPr lang="en-GB" smtClean="0"/>
              <a:t>‹#›</a:t>
            </a:fld>
            <a:endParaRPr lang="en-GB"/>
          </a:p>
        </p:txBody>
      </p:sp>
    </p:spTree>
    <p:extLst>
      <p:ext uri="{BB962C8B-B14F-4D97-AF65-F5344CB8AC3E}">
        <p14:creationId xmlns:p14="http://schemas.microsoft.com/office/powerpoint/2010/main" val="3152100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7A977AB-FC14-4DB2-A604-F39234F850BA}" type="datetimeFigureOut">
              <a:rPr lang="en-GB" smtClean="0"/>
              <a:t>17/03/2024</a:t>
            </a:fld>
            <a:endParaRPr lang="en-GB"/>
          </a:p>
        </p:txBody>
      </p:sp>
      <p:sp>
        <p:nvSpPr>
          <p:cNvPr id="8" name="Footer Placeholder 7"/>
          <p:cNvSpPr>
            <a:spLocks noGrp="1"/>
          </p:cNvSpPr>
          <p:nvPr>
            <p:ph type="ftr" sz="quarter" idx="11"/>
          </p:nvPr>
        </p:nvSpPr>
        <p:spPr>
          <a:xfrm>
            <a:off x="561111" y="6391838"/>
            <a:ext cx="3644282" cy="304801"/>
          </a:xfrm>
        </p:spPr>
        <p:txBody>
          <a:bodyPr/>
          <a:lstStyle/>
          <a:p>
            <a:endParaRPr lang="en-GB"/>
          </a:p>
        </p:txBody>
      </p:sp>
      <p:sp>
        <p:nvSpPr>
          <p:cNvPr id="9" name="Slide Number Placeholder 8"/>
          <p:cNvSpPr>
            <a:spLocks noGrp="1"/>
          </p:cNvSpPr>
          <p:nvPr>
            <p:ph type="sldNum" sz="quarter" idx="12"/>
          </p:nvPr>
        </p:nvSpPr>
        <p:spPr/>
        <p:txBody>
          <a:bodyPr/>
          <a:lstStyle/>
          <a:p>
            <a:fld id="{205BC6DB-ECAA-42A4-A1F9-D2C5598144A6}" type="slidenum">
              <a:rPr lang="en-GB" smtClean="0"/>
              <a:t>‹#›</a:t>
            </a:fld>
            <a:endParaRPr lang="en-GB"/>
          </a:p>
        </p:txBody>
      </p:sp>
    </p:spTree>
    <p:extLst>
      <p:ext uri="{BB962C8B-B14F-4D97-AF65-F5344CB8AC3E}">
        <p14:creationId xmlns:p14="http://schemas.microsoft.com/office/powerpoint/2010/main" val="1909887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7A977AB-FC14-4DB2-A604-F39234F850BA}" type="datetimeFigureOut">
              <a:rPr lang="en-GB" smtClean="0"/>
              <a:t>17/03/2024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05BC6DB-ECAA-42A4-A1F9-D2C5598144A6}" type="slidenum">
              <a:rPr lang="en-GB" smtClean="0"/>
              <a:t>‹#›</a:t>
            </a:fld>
            <a:endParaRPr lang="en-GB"/>
          </a:p>
        </p:txBody>
      </p:sp>
    </p:spTree>
    <p:extLst>
      <p:ext uri="{BB962C8B-B14F-4D97-AF65-F5344CB8AC3E}">
        <p14:creationId xmlns:p14="http://schemas.microsoft.com/office/powerpoint/2010/main" val="114249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7A977AB-FC14-4DB2-A604-F39234F850BA}" type="datetimeFigureOut">
              <a:rPr lang="en-GB" smtClean="0"/>
              <a:t>17/03/2024</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05BC6DB-ECAA-42A4-A1F9-D2C5598144A6}" type="slidenum">
              <a:rPr lang="en-GB" smtClean="0"/>
              <a:t>‹#›</a:t>
            </a:fld>
            <a:endParaRPr lang="en-GB"/>
          </a:p>
        </p:txBody>
      </p:sp>
    </p:spTree>
    <p:extLst>
      <p:ext uri="{BB962C8B-B14F-4D97-AF65-F5344CB8AC3E}">
        <p14:creationId xmlns:p14="http://schemas.microsoft.com/office/powerpoint/2010/main" val="2354658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977AB-FC14-4DB2-A604-F39234F850BA}" type="datetimeFigureOut">
              <a:rPr lang="en-GB" smtClean="0"/>
              <a:t>17/03/2024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05BC6DB-ECAA-42A4-A1F9-D2C5598144A6}" type="slidenum">
              <a:rPr lang="en-GB" smtClean="0"/>
              <a:t>‹#›</a:t>
            </a:fld>
            <a:endParaRPr lang="en-GB"/>
          </a:p>
        </p:txBody>
      </p:sp>
    </p:spTree>
    <p:extLst>
      <p:ext uri="{BB962C8B-B14F-4D97-AF65-F5344CB8AC3E}">
        <p14:creationId xmlns:p14="http://schemas.microsoft.com/office/powerpoint/2010/main" val="3813360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977AB-FC14-4DB2-A604-F39234F850BA}" type="datetimeFigureOut">
              <a:rPr lang="en-GB" smtClean="0"/>
              <a:t>17/03/2024</a:t>
            </a:fld>
            <a:endParaRPr lang="en-GB"/>
          </a:p>
        </p:txBody>
      </p:sp>
      <p:sp>
        <p:nvSpPr>
          <p:cNvPr id="5" name="Footer Placeholder 4"/>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05BC6DB-ECAA-42A4-A1F9-D2C5598144A6}" type="slidenum">
              <a:rPr lang="en-GB" smtClean="0"/>
              <a:t>‹#›</a:t>
            </a:fld>
            <a:endParaRPr lang="en-GB"/>
          </a:p>
        </p:txBody>
      </p:sp>
    </p:spTree>
    <p:extLst>
      <p:ext uri="{BB962C8B-B14F-4D97-AF65-F5344CB8AC3E}">
        <p14:creationId xmlns:p14="http://schemas.microsoft.com/office/powerpoint/2010/main" val="3920301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A977AB-FC14-4DB2-A604-F39234F850BA}" type="datetimeFigureOut">
              <a:rPr lang="en-GB" smtClean="0"/>
              <a:t>17/03/2024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05BC6DB-ECAA-42A4-A1F9-D2C5598144A6}" type="slidenum">
              <a:rPr lang="en-GB" smtClean="0"/>
              <a:t>‹#›</a:t>
            </a:fld>
            <a:endParaRPr lang="en-GB"/>
          </a:p>
        </p:txBody>
      </p:sp>
    </p:spTree>
    <p:extLst>
      <p:ext uri="{BB962C8B-B14F-4D97-AF65-F5344CB8AC3E}">
        <p14:creationId xmlns:p14="http://schemas.microsoft.com/office/powerpoint/2010/main" val="1195787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A977AB-FC14-4DB2-A604-F39234F850BA}" type="datetimeFigureOut">
              <a:rPr lang="en-GB" smtClean="0"/>
              <a:t>17/03/2024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05BC6DB-ECAA-42A4-A1F9-D2C5598144A6}" type="slidenum">
              <a:rPr lang="en-GB" smtClean="0"/>
              <a:t>‹#›</a:t>
            </a:fld>
            <a:endParaRPr lang="en-GB"/>
          </a:p>
        </p:txBody>
      </p:sp>
    </p:spTree>
    <p:extLst>
      <p:ext uri="{BB962C8B-B14F-4D97-AF65-F5344CB8AC3E}">
        <p14:creationId xmlns:p14="http://schemas.microsoft.com/office/powerpoint/2010/main" val="3050763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A977AB-FC14-4DB2-A604-F39234F850BA}" type="datetimeFigureOut">
              <a:rPr lang="en-GB" smtClean="0"/>
              <a:t>17/03/2024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05BC6DB-ECAA-42A4-A1F9-D2C5598144A6}" type="slidenum">
              <a:rPr lang="en-GB" smtClean="0"/>
              <a:t>‹#›</a:t>
            </a:fld>
            <a:endParaRPr lang="en-GB"/>
          </a:p>
        </p:txBody>
      </p:sp>
    </p:spTree>
    <p:extLst>
      <p:ext uri="{BB962C8B-B14F-4D97-AF65-F5344CB8AC3E}">
        <p14:creationId xmlns:p14="http://schemas.microsoft.com/office/powerpoint/2010/main" val="63818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A977AB-FC14-4DB2-A604-F39234F850BA}" type="datetimeFigureOut">
              <a:rPr lang="en-GB" smtClean="0"/>
              <a:t>17/03/2024</a:t>
            </a:fld>
            <a:endParaRPr lang="en-GB"/>
          </a:p>
        </p:txBody>
      </p:sp>
      <p:sp>
        <p:nvSpPr>
          <p:cNvPr id="3" name="Footer Placeholder 2"/>
          <p:cNvSpPr>
            <a:spLocks noGrp="1"/>
          </p:cNvSpPr>
          <p:nvPr>
            <p:ph type="ftr" sz="quarter" idx="11"/>
          </p:nvPr>
        </p:nvSpPr>
        <p:spPr/>
        <p:txBody>
          <a:bodyPr/>
          <a:lstStyle/>
          <a:p>
            <a:endParaRPr lang="en-GB"/>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05BC6DB-ECAA-42A4-A1F9-D2C5598144A6}" type="slidenum">
              <a:rPr lang="en-GB" smtClean="0"/>
              <a:t>‹#›</a:t>
            </a:fld>
            <a:endParaRPr lang="en-GB"/>
          </a:p>
        </p:txBody>
      </p:sp>
    </p:spTree>
    <p:extLst>
      <p:ext uri="{BB962C8B-B14F-4D97-AF65-F5344CB8AC3E}">
        <p14:creationId xmlns:p14="http://schemas.microsoft.com/office/powerpoint/2010/main" val="3550305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A977AB-FC14-4DB2-A604-F39234F850BA}" type="datetimeFigureOut">
              <a:rPr lang="en-GB" smtClean="0"/>
              <a:t>17/03/2024</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05BC6DB-ECAA-42A4-A1F9-D2C5598144A6}" type="slidenum">
              <a:rPr lang="en-GB" smtClean="0"/>
              <a:t>‹#›</a:t>
            </a:fld>
            <a:endParaRPr lang="en-GB"/>
          </a:p>
        </p:txBody>
      </p:sp>
    </p:spTree>
    <p:extLst>
      <p:ext uri="{BB962C8B-B14F-4D97-AF65-F5344CB8AC3E}">
        <p14:creationId xmlns:p14="http://schemas.microsoft.com/office/powerpoint/2010/main" val="718571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A977AB-FC14-4DB2-A604-F39234F850BA}" type="datetimeFigureOut">
              <a:rPr lang="en-GB" smtClean="0"/>
              <a:t>17/03/2024</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05BC6DB-ECAA-42A4-A1F9-D2C5598144A6}" type="slidenum">
              <a:rPr lang="en-GB" smtClean="0"/>
              <a:t>‹#›</a:t>
            </a:fld>
            <a:endParaRPr lang="en-GB"/>
          </a:p>
        </p:txBody>
      </p:sp>
    </p:spTree>
    <p:extLst>
      <p:ext uri="{BB962C8B-B14F-4D97-AF65-F5344CB8AC3E}">
        <p14:creationId xmlns:p14="http://schemas.microsoft.com/office/powerpoint/2010/main" val="2689911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7A977AB-FC14-4DB2-A604-F39234F850BA}" type="datetimeFigureOut">
              <a:rPr lang="en-GB" smtClean="0"/>
              <a:t>17/03/2024</a:t>
            </a:fld>
            <a:endParaRPr lang="en-GB"/>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GB"/>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05BC6DB-ECAA-42A4-A1F9-D2C5598144A6}" type="slidenum">
              <a:rPr lang="en-GB" smtClean="0"/>
              <a:t>‹#›</a:t>
            </a:fld>
            <a:endParaRPr lang="en-GB"/>
          </a:p>
        </p:txBody>
      </p:sp>
    </p:spTree>
    <p:extLst>
      <p:ext uri="{BB962C8B-B14F-4D97-AF65-F5344CB8AC3E}">
        <p14:creationId xmlns:p14="http://schemas.microsoft.com/office/powerpoint/2010/main" val="13920885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Generative AI Art Creation</a:t>
            </a:r>
          </a:p>
        </p:txBody>
      </p:sp>
      <p:sp>
        <p:nvSpPr>
          <p:cNvPr id="3" name="Subtitle 2"/>
          <p:cNvSpPr>
            <a:spLocks noGrp="1"/>
          </p:cNvSpPr>
          <p:nvPr>
            <p:ph type="subTitle" idx="1"/>
          </p:nvPr>
        </p:nvSpPr>
        <p:spPr>
          <a:xfrm>
            <a:off x="1349688" y="2025714"/>
            <a:ext cx="9648511" cy="861420"/>
          </a:xfrm>
        </p:spPr>
        <p:txBody>
          <a:bodyPr/>
          <a:lstStyle/>
          <a:p>
            <a:r>
              <a:rPr lang="en-US" dirty="0">
                <a:latin typeface="Times New Roman" panose="02020603050405020304" pitchFamily="18" charset="0"/>
                <a:cs typeface="Times New Roman" panose="02020603050405020304" pitchFamily="18" charset="0"/>
              </a:rPr>
              <a:t>Theme : recent trends and developments in computer science engineering</a:t>
            </a:r>
          </a:p>
        </p:txBody>
      </p:sp>
    </p:spTree>
    <p:extLst>
      <p:ext uri="{BB962C8B-B14F-4D97-AF65-F5344CB8AC3E}">
        <p14:creationId xmlns:p14="http://schemas.microsoft.com/office/powerpoint/2010/main" val="2675390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 to Generative Art</a:t>
            </a:r>
          </a:p>
        </p:txBody>
      </p:sp>
      <p:sp>
        <p:nvSpPr>
          <p:cNvPr id="3" name="Content Placeholder 2"/>
          <p:cNvSpPr>
            <a:spLocks noGrp="1"/>
          </p:cNvSpPr>
          <p:nvPr>
            <p:ph idx="1"/>
          </p:nvPr>
        </p:nvSpPr>
        <p:spPr>
          <a:xfrm>
            <a:off x="143933" y="2438401"/>
            <a:ext cx="11937999" cy="4233332"/>
          </a:xfrm>
        </p:spPr>
        <p:txBody>
          <a:bodyPr>
            <a:normAutofit/>
          </a:bodyPr>
          <a:lstStyle/>
          <a:p>
            <a:r>
              <a:rPr lang="en-GB" b="1" dirty="0">
                <a:latin typeface="Times New Roman" panose="02020603050405020304" pitchFamily="18" charset="0"/>
                <a:cs typeface="Times New Roman" panose="02020603050405020304" pitchFamily="18" charset="0"/>
              </a:rPr>
              <a:t>What is Generative Art?</a:t>
            </a:r>
          </a:p>
          <a:p>
            <a:pPr marL="0" indent="0">
              <a:buNone/>
            </a:pPr>
            <a:r>
              <a:rPr lang="en-GB" dirty="0">
                <a:latin typeface="Times New Roman" panose="02020603050405020304" pitchFamily="18" charset="0"/>
                <a:cs typeface="Times New Roman" panose="02020603050405020304" pitchFamily="18" charset="0"/>
              </a:rPr>
              <a:t>Generative art refers to the creation of artwork through the use of algorithms, computer code, and automated processes. It is a form of art that is created by a system or set of rules, rather than by the direct hand of the artist. Generative art is often characterized by its dynamic, evolving, and unpredictable nature.</a:t>
            </a:r>
          </a:p>
          <a:p>
            <a:r>
              <a:rPr lang="en-GB" b="1" dirty="0">
                <a:latin typeface="Times New Roman" panose="02020603050405020304" pitchFamily="18" charset="0"/>
                <a:cs typeface="Times New Roman" panose="02020603050405020304" pitchFamily="18" charset="0"/>
              </a:rPr>
              <a:t>Significance in the Art World</a:t>
            </a:r>
          </a:p>
          <a:p>
            <a:pPr marL="0" indent="0">
              <a:buNone/>
            </a:pPr>
            <a:r>
              <a:rPr lang="en-GB" dirty="0">
                <a:latin typeface="Times New Roman" panose="02020603050405020304" pitchFamily="18" charset="0"/>
                <a:cs typeface="Times New Roman" panose="02020603050405020304" pitchFamily="18" charset="0"/>
              </a:rPr>
              <a:t>Generative art has gained significant attention and recognition in the art world due to its unique and innovative approach. It challenges traditional notions of authorship and creativity, blurring the lines between human and machine collaboration. Generative art has opened up new possibilities for artistic expression, pushing the boundaries of what is considered art.</a:t>
            </a:r>
          </a:p>
          <a:p>
            <a:pPr>
              <a:buFont typeface="Wingdings" panose="05000000000000000000" pitchFamily="2" charset="2"/>
              <a:buChar char="ü"/>
            </a:pPr>
            <a:endParaRPr lang="en-GB" dirty="0"/>
          </a:p>
        </p:txBody>
      </p:sp>
    </p:spTree>
    <p:extLst>
      <p:ext uri="{BB962C8B-B14F-4D97-AF65-F5344CB8AC3E}">
        <p14:creationId xmlns:p14="http://schemas.microsoft.com/office/powerpoint/2010/main" val="2187152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Members :</a:t>
            </a:r>
          </a:p>
        </p:txBody>
      </p:sp>
      <p:graphicFrame>
        <p:nvGraphicFramePr>
          <p:cNvPr id="7" name="Content Placeholder 6">
            <a:extLst>
              <a:ext uri="{FF2B5EF4-FFF2-40B4-BE49-F238E27FC236}">
                <a16:creationId xmlns:a16="http://schemas.microsoft.com/office/drawing/2014/main" id="{3F9B1D79-06B9-3F5A-3A2C-0841C57B93B1}"/>
              </a:ext>
            </a:extLst>
          </p:cNvPr>
          <p:cNvGraphicFramePr>
            <a:graphicFrameLocks noGrp="1"/>
          </p:cNvGraphicFramePr>
          <p:nvPr>
            <p:ph idx="1"/>
          </p:nvPr>
        </p:nvGraphicFramePr>
        <p:xfrm>
          <a:off x="2488663" y="3086457"/>
          <a:ext cx="5496238" cy="1854200"/>
        </p:xfrm>
        <a:graphic>
          <a:graphicData uri="http://schemas.openxmlformats.org/drawingml/2006/table">
            <a:tbl>
              <a:tblPr firstRow="1" bandRow="1">
                <a:tableStyleId>{5C22544A-7EE6-4342-B048-85BDC9FD1C3A}</a:tableStyleId>
              </a:tblPr>
              <a:tblGrid>
                <a:gridCol w="1027269">
                  <a:extLst>
                    <a:ext uri="{9D8B030D-6E8A-4147-A177-3AD203B41FA5}">
                      <a16:colId xmlns:a16="http://schemas.microsoft.com/office/drawing/2014/main" val="4288945666"/>
                    </a:ext>
                  </a:extLst>
                </a:gridCol>
                <a:gridCol w="4468969">
                  <a:extLst>
                    <a:ext uri="{9D8B030D-6E8A-4147-A177-3AD203B41FA5}">
                      <a16:colId xmlns:a16="http://schemas.microsoft.com/office/drawing/2014/main" val="2437303717"/>
                    </a:ext>
                  </a:extLst>
                </a:gridCol>
              </a:tblGrid>
              <a:tr h="370840">
                <a:tc>
                  <a:txBody>
                    <a:bodyPr/>
                    <a:lstStyle/>
                    <a:p>
                      <a:r>
                        <a:rPr lang="en-IN" dirty="0"/>
                        <a:t>S.NO.</a:t>
                      </a:r>
                      <a:endParaRPr lang="en-GB" dirty="0"/>
                    </a:p>
                  </a:txBody>
                  <a:tcPr/>
                </a:tc>
                <a:tc>
                  <a:txBody>
                    <a:bodyPr/>
                    <a:lstStyle/>
                    <a:p>
                      <a:r>
                        <a:rPr lang="en-IN" dirty="0"/>
                        <a:t>Name</a:t>
                      </a:r>
                      <a:endParaRPr lang="en-GB" dirty="0"/>
                    </a:p>
                  </a:txBody>
                  <a:tcPr/>
                </a:tc>
                <a:extLst>
                  <a:ext uri="{0D108BD9-81ED-4DB2-BD59-A6C34878D82A}">
                    <a16:rowId xmlns:a16="http://schemas.microsoft.com/office/drawing/2014/main" val="3548878207"/>
                  </a:ext>
                </a:extLst>
              </a:tr>
              <a:tr h="370840">
                <a:tc>
                  <a:txBody>
                    <a:bodyPr/>
                    <a:lstStyle/>
                    <a:p>
                      <a:r>
                        <a:rPr lang="en-IN" dirty="0"/>
                        <a:t>1.</a:t>
                      </a:r>
                      <a:endParaRPr lang="en-GB" dirty="0"/>
                    </a:p>
                  </a:txBody>
                  <a:tcPr/>
                </a:tc>
                <a:tc>
                  <a:txBody>
                    <a:bodyPr/>
                    <a:lstStyle/>
                    <a:p>
                      <a:r>
                        <a:rPr lang="en-IN" dirty="0"/>
                        <a:t>SINGAM VARUN KUMAR REDDY</a:t>
                      </a:r>
                      <a:endParaRPr lang="en-GB" dirty="0"/>
                    </a:p>
                  </a:txBody>
                  <a:tcPr/>
                </a:tc>
                <a:extLst>
                  <a:ext uri="{0D108BD9-81ED-4DB2-BD59-A6C34878D82A}">
                    <a16:rowId xmlns:a16="http://schemas.microsoft.com/office/drawing/2014/main" val="2833979580"/>
                  </a:ext>
                </a:extLst>
              </a:tr>
              <a:tr h="370840">
                <a:tc>
                  <a:txBody>
                    <a:bodyPr/>
                    <a:lstStyle/>
                    <a:p>
                      <a:r>
                        <a:rPr lang="en-IN" dirty="0"/>
                        <a:t>2.</a:t>
                      </a:r>
                      <a:endParaRPr lang="en-GB" dirty="0"/>
                    </a:p>
                  </a:txBody>
                  <a:tcPr/>
                </a:tc>
                <a:tc>
                  <a:txBody>
                    <a:bodyPr/>
                    <a:lstStyle/>
                    <a:p>
                      <a:r>
                        <a:rPr lang="en-IN" dirty="0"/>
                        <a:t>MEDA SAAI KARTHIK</a:t>
                      </a:r>
                      <a:endParaRPr lang="en-GB" dirty="0"/>
                    </a:p>
                  </a:txBody>
                  <a:tcPr/>
                </a:tc>
                <a:extLst>
                  <a:ext uri="{0D108BD9-81ED-4DB2-BD59-A6C34878D82A}">
                    <a16:rowId xmlns:a16="http://schemas.microsoft.com/office/drawing/2014/main" val="3324995468"/>
                  </a:ext>
                </a:extLst>
              </a:tr>
              <a:tr h="370840">
                <a:tc>
                  <a:txBody>
                    <a:bodyPr/>
                    <a:lstStyle/>
                    <a:p>
                      <a:r>
                        <a:rPr lang="en-IN" dirty="0"/>
                        <a:t>3.</a:t>
                      </a:r>
                      <a:endParaRPr lang="en-GB" dirty="0"/>
                    </a:p>
                  </a:txBody>
                  <a:tcPr/>
                </a:tc>
                <a:tc>
                  <a:txBody>
                    <a:bodyPr/>
                    <a:lstStyle/>
                    <a:p>
                      <a:r>
                        <a:rPr lang="en-IN" dirty="0"/>
                        <a:t>Y.V.PRANEETH REDDY</a:t>
                      </a:r>
                      <a:endParaRPr lang="en-GB" dirty="0"/>
                    </a:p>
                  </a:txBody>
                  <a:tcPr/>
                </a:tc>
                <a:extLst>
                  <a:ext uri="{0D108BD9-81ED-4DB2-BD59-A6C34878D82A}">
                    <a16:rowId xmlns:a16="http://schemas.microsoft.com/office/drawing/2014/main" val="550850568"/>
                  </a:ext>
                </a:extLst>
              </a:tr>
              <a:tr h="370840">
                <a:tc>
                  <a:txBody>
                    <a:bodyPr/>
                    <a:lstStyle/>
                    <a:p>
                      <a:r>
                        <a:rPr lang="en-IN" dirty="0"/>
                        <a:t>4.</a:t>
                      </a:r>
                      <a:endParaRPr lang="en-GB" dirty="0"/>
                    </a:p>
                  </a:txBody>
                  <a:tcPr/>
                </a:tc>
                <a:tc>
                  <a:txBody>
                    <a:bodyPr/>
                    <a:lstStyle/>
                    <a:p>
                      <a:r>
                        <a:rPr lang="en-IN" dirty="0"/>
                        <a:t>M.SRAVAN SRINIVAS RAJ</a:t>
                      </a:r>
                      <a:endParaRPr lang="en-GB" dirty="0"/>
                    </a:p>
                  </a:txBody>
                  <a:tcPr/>
                </a:tc>
                <a:extLst>
                  <a:ext uri="{0D108BD9-81ED-4DB2-BD59-A6C34878D82A}">
                    <a16:rowId xmlns:a16="http://schemas.microsoft.com/office/drawing/2014/main" val="747298884"/>
                  </a:ext>
                </a:extLst>
              </a:tr>
            </a:tbl>
          </a:graphicData>
        </a:graphic>
      </p:graphicFrame>
    </p:spTree>
    <p:extLst>
      <p:ext uri="{BB962C8B-B14F-4D97-AF65-F5344CB8AC3E}">
        <p14:creationId xmlns:p14="http://schemas.microsoft.com/office/powerpoint/2010/main" val="1910092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Types of Generative Art</a:t>
            </a:r>
          </a:p>
        </p:txBody>
      </p:sp>
      <p:sp>
        <p:nvSpPr>
          <p:cNvPr id="3" name="Content Placeholder 2"/>
          <p:cNvSpPr>
            <a:spLocks noGrp="1"/>
          </p:cNvSpPr>
          <p:nvPr>
            <p:ph idx="1"/>
          </p:nvPr>
        </p:nvSpPr>
        <p:spPr>
          <a:xfrm>
            <a:off x="127000" y="2387600"/>
            <a:ext cx="11954933" cy="4292600"/>
          </a:xfrm>
        </p:spPr>
        <p:txBody>
          <a:bodyPr>
            <a:normAutofit/>
          </a:bodyPr>
          <a:lstStyle/>
          <a:p>
            <a:r>
              <a:rPr lang="en-GB" b="1" dirty="0">
                <a:latin typeface="Times New Roman" panose="02020603050405020304" pitchFamily="18" charset="0"/>
                <a:cs typeface="Times New Roman" panose="02020603050405020304" pitchFamily="18" charset="0"/>
              </a:rPr>
              <a:t>Fractal Art</a:t>
            </a:r>
          </a:p>
          <a:p>
            <a:pPr>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Fractal art is created using mathematical equations and algorithms.</a:t>
            </a:r>
          </a:p>
          <a:p>
            <a:pPr>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It often exhibits self-similarity and intricate patterns.</a:t>
            </a:r>
          </a:p>
          <a:p>
            <a:pPr>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Fractal art can be generated through iterations and zooming into specific areas of the fractal equation.</a:t>
            </a:r>
          </a:p>
          <a:p>
            <a:r>
              <a:rPr lang="en-GB" b="1" dirty="0">
                <a:latin typeface="Times New Roman" panose="02020603050405020304" pitchFamily="18" charset="0"/>
                <a:cs typeface="Times New Roman" panose="02020603050405020304" pitchFamily="18" charset="0"/>
              </a:rPr>
              <a:t>Algorithmic Art</a:t>
            </a:r>
          </a:p>
          <a:p>
            <a:pPr>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Algorithmic art is generated using predefined rules and algorithms.</a:t>
            </a:r>
          </a:p>
          <a:p>
            <a:pPr>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Artists create algorithms that determine the visual output.</a:t>
            </a:r>
          </a:p>
          <a:p>
            <a:pPr>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The process can involve randomness and iteration to create unique and unpredictable results.</a:t>
            </a:r>
          </a:p>
          <a:p>
            <a:pPr marL="0" indent="0">
              <a:buNone/>
            </a:pPr>
            <a:endParaRPr lang="en-GB" dirty="0">
              <a:effectLst/>
            </a:endParaRPr>
          </a:p>
        </p:txBody>
      </p:sp>
    </p:spTree>
    <p:extLst>
      <p:ext uri="{BB962C8B-B14F-4D97-AF65-F5344CB8AC3E}">
        <p14:creationId xmlns:p14="http://schemas.microsoft.com/office/powerpoint/2010/main" val="2458490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Continues :</a:t>
            </a:r>
          </a:p>
        </p:txBody>
      </p:sp>
      <p:sp>
        <p:nvSpPr>
          <p:cNvPr id="3" name="Content Placeholder 2"/>
          <p:cNvSpPr>
            <a:spLocks noGrp="1"/>
          </p:cNvSpPr>
          <p:nvPr>
            <p:ph idx="1"/>
          </p:nvPr>
        </p:nvSpPr>
        <p:spPr>
          <a:xfrm>
            <a:off x="169333" y="2362199"/>
            <a:ext cx="11878733" cy="4301067"/>
          </a:xfrm>
        </p:spPr>
        <p:txBody>
          <a:bodyPr/>
          <a:lstStyle/>
          <a:p>
            <a:r>
              <a:rPr lang="en-GB" b="1" dirty="0">
                <a:latin typeface="Times New Roman" panose="02020603050405020304" pitchFamily="18" charset="0"/>
                <a:cs typeface="Times New Roman" panose="02020603050405020304" pitchFamily="18" charset="0"/>
              </a:rPr>
              <a:t>Procedural Art</a:t>
            </a:r>
          </a:p>
          <a:p>
            <a:pPr>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Procedural art is created through a sequence of steps or procedures.</a:t>
            </a:r>
          </a:p>
          <a:p>
            <a:pPr>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Artists define rules and parameters that generate the artwork.</a:t>
            </a:r>
          </a:p>
          <a:p>
            <a:pPr>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The process can involve randomness and variation, allowing for endless possibilities and exploration.</a:t>
            </a:r>
          </a:p>
          <a:p>
            <a:endParaRPr lang="en-US" dirty="0"/>
          </a:p>
        </p:txBody>
      </p:sp>
    </p:spTree>
    <p:extLst>
      <p:ext uri="{BB962C8B-B14F-4D97-AF65-F5344CB8AC3E}">
        <p14:creationId xmlns:p14="http://schemas.microsoft.com/office/powerpoint/2010/main" val="3486726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Tools and Software for Generative Art</a:t>
            </a:r>
            <a:endParaRPr lang="en-US"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696" y="2379400"/>
            <a:ext cx="4283075" cy="2057134"/>
          </a:xfrm>
        </p:spPr>
      </p:pic>
      <p:sp>
        <p:nvSpPr>
          <p:cNvPr id="8" name="Rectangle 7"/>
          <p:cNvSpPr/>
          <p:nvPr/>
        </p:nvSpPr>
        <p:spPr>
          <a:xfrm>
            <a:off x="5054600" y="2489465"/>
            <a:ext cx="6096000" cy="1754326"/>
          </a:xfrm>
          <a:prstGeom prst="rect">
            <a:avLst/>
          </a:prstGeom>
        </p:spPr>
        <p:txBody>
          <a:bodyPr>
            <a:spAutoFit/>
          </a:bodyPr>
          <a:lstStyle/>
          <a:p>
            <a:r>
              <a:rPr lang="en-US" b="1" dirty="0">
                <a:effectLst/>
              </a:rPr>
              <a:t>Specialized Software</a:t>
            </a:r>
            <a:endParaRPr lang="en-US" b="1" dirty="0"/>
          </a:p>
          <a:p>
            <a:pPr>
              <a:buFont typeface="Arial" panose="020B0604020202020204" pitchFamily="34" charset="0"/>
              <a:buChar char="•"/>
            </a:pPr>
            <a:r>
              <a:rPr lang="en-US" b="1" dirty="0">
                <a:effectLst/>
              </a:rPr>
              <a:t>Generative Design</a:t>
            </a:r>
            <a:r>
              <a:rPr lang="en-US" dirty="0">
                <a:effectLst/>
              </a:rPr>
              <a:t>: A software package that enables designers to create complex patterns and forms using generative algorithms.</a:t>
            </a:r>
          </a:p>
          <a:p>
            <a:pPr>
              <a:buFont typeface="Arial" panose="020B0604020202020204" pitchFamily="34" charset="0"/>
              <a:buChar char="•"/>
            </a:pPr>
            <a:r>
              <a:rPr lang="en-US" b="1" dirty="0" err="1">
                <a:effectLst/>
              </a:rPr>
              <a:t>NodeBox</a:t>
            </a:r>
            <a:r>
              <a:rPr lang="en-US" dirty="0">
                <a:effectLst/>
              </a:rPr>
              <a:t>: A node-based visual programming environment for creating generative art and design.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766" y="4648200"/>
            <a:ext cx="4334933" cy="2209800"/>
          </a:xfrm>
          <a:prstGeom prst="rect">
            <a:avLst/>
          </a:prstGeom>
        </p:spPr>
      </p:pic>
      <p:sp>
        <p:nvSpPr>
          <p:cNvPr id="10" name="Rectangle 9"/>
          <p:cNvSpPr/>
          <p:nvPr/>
        </p:nvSpPr>
        <p:spPr>
          <a:xfrm>
            <a:off x="5054600" y="4648200"/>
            <a:ext cx="6096000" cy="2031325"/>
          </a:xfrm>
          <a:prstGeom prst="rect">
            <a:avLst/>
          </a:prstGeom>
        </p:spPr>
        <p:txBody>
          <a:bodyPr>
            <a:spAutoFit/>
          </a:bodyPr>
          <a:lstStyle/>
          <a:p>
            <a:r>
              <a:rPr lang="en-GB" b="1" dirty="0">
                <a:effectLst/>
              </a:rPr>
              <a:t>Programming Languages</a:t>
            </a:r>
            <a:endParaRPr lang="en-GB" b="1" dirty="0"/>
          </a:p>
          <a:p>
            <a:pPr>
              <a:buFont typeface="Arial" panose="020B0604020202020204" pitchFamily="34" charset="0"/>
              <a:buChar char="•"/>
            </a:pPr>
            <a:r>
              <a:rPr lang="en-GB" b="1" dirty="0">
                <a:effectLst/>
              </a:rPr>
              <a:t>Processing</a:t>
            </a:r>
            <a:r>
              <a:rPr lang="en-GB" dirty="0">
                <a:effectLst/>
              </a:rPr>
              <a:t>: A flexible software sketchbook and a language for learning how to code within the context of the visual arts.</a:t>
            </a:r>
          </a:p>
          <a:p>
            <a:pPr>
              <a:buFont typeface="Arial" panose="020B0604020202020204" pitchFamily="34" charset="0"/>
              <a:buChar char="•"/>
            </a:pPr>
            <a:r>
              <a:rPr lang="en-GB" b="1" dirty="0">
                <a:effectLst/>
              </a:rPr>
              <a:t>p5.js</a:t>
            </a:r>
            <a:r>
              <a:rPr lang="en-GB" dirty="0">
                <a:effectLst/>
              </a:rPr>
              <a:t>: A JavaScript library that makes coding accessible for artists, designers, educators, and beginners.</a:t>
            </a:r>
          </a:p>
        </p:txBody>
      </p:sp>
    </p:spTree>
    <p:extLst>
      <p:ext uri="{BB962C8B-B14F-4D97-AF65-F5344CB8AC3E}">
        <p14:creationId xmlns:p14="http://schemas.microsoft.com/office/powerpoint/2010/main" val="101568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 :</a:t>
            </a:r>
          </a:p>
        </p:txBody>
      </p:sp>
      <p:sp>
        <p:nvSpPr>
          <p:cNvPr id="3" name="Content Placeholder 2"/>
          <p:cNvSpPr>
            <a:spLocks noGrp="1"/>
          </p:cNvSpPr>
          <p:nvPr>
            <p:ph idx="1"/>
          </p:nvPr>
        </p:nvSpPr>
        <p:spPr>
          <a:xfrm>
            <a:off x="211667" y="2387601"/>
            <a:ext cx="11844865" cy="4301066"/>
          </a:xfrm>
        </p:spPr>
        <p:txBody>
          <a:bodyPr>
            <a:normAutofit/>
          </a:bodyPr>
          <a:lstStyle/>
          <a:p>
            <a:r>
              <a:rPr lang="en-GB" b="1" dirty="0">
                <a:latin typeface="Times New Roman" panose="02020603050405020304" pitchFamily="18" charset="0"/>
                <a:cs typeface="Times New Roman" panose="02020603050405020304" pitchFamily="18" charset="0"/>
              </a:rPr>
              <a:t>Embracing Generative Art</a:t>
            </a:r>
          </a:p>
          <a:p>
            <a:pPr>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Generative art is revolutionizing the art world by combining technology and creativity.</a:t>
            </a:r>
          </a:p>
          <a:p>
            <a:pPr>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Artists are embracing algorithms and code to create unique and dynamic artworks.</a:t>
            </a:r>
          </a:p>
          <a:p>
            <a:pPr>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This new form of art challenges traditional notions and pushes the boundaries of creativity.</a:t>
            </a:r>
          </a:p>
          <a:p>
            <a:pPr marL="0" indent="0">
              <a:buNone/>
            </a:pPr>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Democratizing Art</a:t>
            </a:r>
          </a:p>
          <a:p>
            <a:pPr>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Generative art opens up new opportunities for artists and art enthusiasts.</a:t>
            </a:r>
          </a:p>
          <a:p>
            <a:pPr>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It allows for greater accessibility and inclusivity in the art world.</a:t>
            </a:r>
          </a:p>
          <a:p>
            <a:pPr>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Anyone with a computer and coding skills can create their own generative artworks.</a:t>
            </a:r>
          </a:p>
          <a:p>
            <a:pPr marL="0" indent="0">
              <a:buNone/>
            </a:pPr>
            <a:endParaRPr lang="en-GB" dirty="0">
              <a:effectLst/>
            </a:endParaRPr>
          </a:p>
        </p:txBody>
      </p:sp>
    </p:spTree>
    <p:extLst>
      <p:ext uri="{BB962C8B-B14F-4D97-AF65-F5344CB8AC3E}">
        <p14:creationId xmlns:p14="http://schemas.microsoft.com/office/powerpoint/2010/main" val="2616637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2603500"/>
            <a:ext cx="11531600" cy="4076700"/>
          </a:xfrm>
        </p:spPr>
        <p:txBody>
          <a:bodyPr/>
          <a:lstStyle/>
          <a:p>
            <a:r>
              <a:rPr lang="en-GB" b="1" dirty="0">
                <a:latin typeface="Times New Roman" panose="02020603050405020304" pitchFamily="18" charset="0"/>
                <a:cs typeface="Times New Roman" panose="02020603050405020304" pitchFamily="18" charset="0"/>
              </a:rPr>
              <a:t>Impact on the Art World</a:t>
            </a:r>
          </a:p>
          <a:p>
            <a:pPr>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Generative art challenges traditional notions of authorship and originality.</a:t>
            </a:r>
          </a:p>
          <a:p>
            <a:pPr>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It blurs the lines between artist and machine, raising questions about the role of technology in art.</a:t>
            </a:r>
          </a:p>
          <a:p>
            <a:pPr>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The art world is embracing generative art as a new and exciting form of expression.</a:t>
            </a:r>
            <a:endParaRPr lang="en-GB"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85833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522</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Century Gothic</vt:lpstr>
      <vt:lpstr>Times New Roman</vt:lpstr>
      <vt:lpstr>Wingdings</vt:lpstr>
      <vt:lpstr>Wingdings 3</vt:lpstr>
      <vt:lpstr>Ion Boardroom</vt:lpstr>
      <vt:lpstr>Generative AI Art Creation</vt:lpstr>
      <vt:lpstr>Introduction to Generative Art</vt:lpstr>
      <vt:lpstr>Team Members :</vt:lpstr>
      <vt:lpstr>Types of Generative Art</vt:lpstr>
      <vt:lpstr>Continues :</vt:lpstr>
      <vt:lpstr>Tools and Software for Generative Art</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AI Art Creation</dc:title>
  <dc:creator>SAAI KARTHIK MEDA</dc:creator>
  <cp:lastModifiedBy>SAAI KARTHIK MEDA</cp:lastModifiedBy>
  <cp:revision>1</cp:revision>
  <dcterms:created xsi:type="dcterms:W3CDTF">2024-03-17T02:11:23Z</dcterms:created>
  <dcterms:modified xsi:type="dcterms:W3CDTF">2024-03-17T02:12:15Z</dcterms:modified>
</cp:coreProperties>
</file>