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9"/>
  </p:notesMasterIdLst>
  <p:handoutMasterIdLst>
    <p:handoutMasterId r:id="rId30"/>
  </p:handoutMasterIdLst>
  <p:sldIdLst>
    <p:sldId id="312" r:id="rId5"/>
    <p:sldId id="324" r:id="rId6"/>
    <p:sldId id="325" r:id="rId7"/>
    <p:sldId id="326" r:id="rId8"/>
    <p:sldId id="328" r:id="rId9"/>
    <p:sldId id="327"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106" d="100"/>
          <a:sy n="106" d="100"/>
        </p:scale>
        <p:origin x="792"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6771" y="1665719"/>
            <a:ext cx="6392421" cy="2439967"/>
          </a:xfrm>
        </p:spPr>
        <p:txBody>
          <a:bodyPr anchor="ctr"/>
          <a:lstStyle/>
          <a:p>
            <a:r>
              <a:rPr lang="el-GR" dirty="0"/>
              <a:t>Δρομολόγηση Αυτόνομων Εναέριων Οχημάτων</a:t>
            </a:r>
            <a:br>
              <a:rPr lang="en-US" dirty="0"/>
            </a:br>
            <a:endParaRPr lang="en-US" dirty="0"/>
          </a:p>
        </p:txBody>
      </p:sp>
      <p:sp>
        <p:nvSpPr>
          <p:cNvPr id="4" name="TextBox 3">
            <a:extLst>
              <a:ext uri="{FF2B5EF4-FFF2-40B4-BE49-F238E27FC236}">
                <a16:creationId xmlns:a16="http://schemas.microsoft.com/office/drawing/2014/main" id="{6B6F8F91-109C-D284-4A51-812CB83BD0C0}"/>
              </a:ext>
            </a:extLst>
          </p:cNvPr>
          <p:cNvSpPr txBox="1"/>
          <p:nvPr/>
        </p:nvSpPr>
        <p:spPr>
          <a:xfrm>
            <a:off x="3929203" y="3907499"/>
            <a:ext cx="4327556" cy="369332"/>
          </a:xfrm>
          <a:prstGeom prst="rect">
            <a:avLst/>
          </a:prstGeom>
          <a:noFill/>
        </p:spPr>
        <p:txBody>
          <a:bodyPr wrap="square" rtlCol="0">
            <a:spAutoFit/>
          </a:bodyPr>
          <a:lstStyle/>
          <a:p>
            <a:pPr algn="ctr"/>
            <a:r>
              <a:rPr lang="el-GR" dirty="0">
                <a:solidFill>
                  <a:schemeClr val="accent6"/>
                </a:solidFill>
                <a:latin typeface="+mj-lt"/>
              </a:rPr>
              <a:t>Σάββας Στυλιανού Α.Μ. 1069661</a:t>
            </a:r>
            <a:endParaRPr lang="en-US" dirty="0">
              <a:solidFill>
                <a:schemeClr val="accent6"/>
              </a:solidFill>
              <a:latin typeface="+mj-l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7F8-90F8-FB8A-86DC-FEA64CF34DF2}"/>
              </a:ext>
            </a:extLst>
          </p:cNvPr>
          <p:cNvSpPr>
            <a:spLocks noGrp="1"/>
          </p:cNvSpPr>
          <p:nvPr>
            <p:ph type="title"/>
          </p:nvPr>
        </p:nvSpPr>
        <p:spPr>
          <a:xfrm>
            <a:off x="1389926" y="-62696"/>
            <a:ext cx="9879437" cy="980844"/>
          </a:xfrm>
        </p:spPr>
        <p:txBody>
          <a:bodyPr/>
          <a:lstStyle/>
          <a:p>
            <a:r>
              <a:rPr lang="el-GR" dirty="0"/>
              <a:t>Ο αλγόριθμος </a:t>
            </a:r>
            <a:r>
              <a:rPr lang="en-US" dirty="0" err="1"/>
              <a:t>APPATTrectangles</a:t>
            </a:r>
            <a:endParaRPr lang="en-US" dirty="0"/>
          </a:p>
        </p:txBody>
      </p:sp>
      <p:sp>
        <p:nvSpPr>
          <p:cNvPr id="4" name="Content Placeholder 3">
            <a:extLst>
              <a:ext uri="{FF2B5EF4-FFF2-40B4-BE49-F238E27FC236}">
                <a16:creationId xmlns:a16="http://schemas.microsoft.com/office/drawing/2014/main" id="{8B849ADC-8082-444F-9084-4F03E81C355F}"/>
              </a:ext>
            </a:extLst>
          </p:cNvPr>
          <p:cNvSpPr>
            <a:spLocks noGrp="1"/>
          </p:cNvSpPr>
          <p:nvPr>
            <p:ph sz="half" idx="1"/>
          </p:nvPr>
        </p:nvSpPr>
        <p:spPr>
          <a:xfrm>
            <a:off x="481915" y="1186249"/>
            <a:ext cx="11170508" cy="5548184"/>
          </a:xfrm>
        </p:spPr>
        <p:txBody>
          <a:bodyPr>
            <a:normAutofit lnSpcReduction="10000"/>
          </a:bodyPr>
          <a:lstStyle/>
          <a:p>
            <a:pPr marL="342900" lvl="0" indent="-342900" algn="just">
              <a:spcAft>
                <a:spcPts val="300"/>
              </a:spcAft>
              <a:buFont typeface="Symbol" panose="05050102010706020507" pitchFamily="18" charset="2"/>
              <a:buChar char=""/>
            </a:pPr>
            <a:r>
              <a:rPr lang="el-GR" sz="1400" dirty="0">
                <a:effectLst/>
                <a:latin typeface="Times New Roman" panose="02020603050405020304" pitchFamily="18" charset="0"/>
                <a:ea typeface="Times New Roman" panose="02020603050405020304" pitchFamily="18" charset="0"/>
              </a:rPr>
              <a:t>Αρχική Σύνδεση Αρχικού και Τελικού σημείου</a:t>
            </a:r>
            <a:endParaRPr lang="en-US" sz="1400"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sz="1400" dirty="0">
                <a:effectLst/>
                <a:latin typeface="Times New Roman" panose="02020603050405020304" pitchFamily="18" charset="0"/>
                <a:ea typeface="Times New Roman" panose="02020603050405020304" pitchFamily="18" charset="0"/>
              </a:rPr>
              <a:t>Συνδέουμε την αρχική θέση και τον στόχο μέσω μιας ακμής. </a:t>
            </a:r>
            <a:endParaRPr lang="en-US" sz="1400"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sz="1400" dirty="0">
                <a:effectLst/>
                <a:latin typeface="Times New Roman" panose="02020603050405020304" pitchFamily="18" charset="0"/>
                <a:ea typeface="Times New Roman" panose="02020603050405020304" pitchFamily="18" charset="0"/>
              </a:rPr>
              <a:t>Έλεγχος Σύγκρουσης</a:t>
            </a:r>
            <a:endParaRPr lang="en-US" sz="1400"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sz="1400" dirty="0">
                <a:effectLst/>
                <a:latin typeface="Times New Roman" panose="02020603050405020304" pitchFamily="18" charset="0"/>
                <a:ea typeface="Times New Roman" panose="02020603050405020304" pitchFamily="18" charset="0"/>
              </a:rPr>
              <a:t>Εάν η ακμή που συνδέει την αρχή με τον στόχο δεν συγκρούεται με εμπόδια, προχωράμε στο βήμα 4 (Σύνδεση Σημείων Ενδιαφέροντος).</a:t>
            </a:r>
            <a:endParaRPr lang="en-US" sz="1400"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sz="1400" dirty="0">
                <a:effectLst/>
                <a:latin typeface="Times New Roman" panose="02020603050405020304" pitchFamily="18" charset="0"/>
                <a:ea typeface="Times New Roman" panose="02020603050405020304" pitchFamily="18" charset="0"/>
              </a:rPr>
              <a:t>Εάν υπάρχει σύγκρουση, προσθέτουμε το </a:t>
            </a:r>
            <a:r>
              <a:rPr lang="en-US" sz="1400" dirty="0">
                <a:effectLst/>
                <a:latin typeface="Times New Roman" panose="02020603050405020304" pitchFamily="18" charset="0"/>
                <a:ea typeface="Times New Roman" panose="02020603050405020304" pitchFamily="18" charset="0"/>
              </a:rPr>
              <a:t>id </a:t>
            </a:r>
            <a:r>
              <a:rPr lang="el-GR" sz="1400" dirty="0">
                <a:effectLst/>
                <a:latin typeface="Times New Roman" panose="02020603050405020304" pitchFamily="18" charset="0"/>
                <a:ea typeface="Times New Roman" panose="02020603050405020304" pitchFamily="18" charset="0"/>
              </a:rPr>
              <a:t>του εμποδίου στην λίστα </a:t>
            </a:r>
            <a:r>
              <a:rPr lang="en-US" sz="1400" dirty="0">
                <a:effectLst/>
                <a:latin typeface="Times New Roman" panose="02020603050405020304" pitchFamily="18" charset="0"/>
                <a:ea typeface="Times New Roman" panose="02020603050405020304" pitchFamily="18" charset="0"/>
              </a:rPr>
              <a:t>obstacles</a:t>
            </a:r>
            <a:r>
              <a:rPr lang="el-GR" sz="1400" dirty="0">
                <a:effectLst/>
                <a:latin typeface="Times New Roman" panose="02020603050405020304" pitchFamily="18" charset="0"/>
                <a:ea typeface="Times New Roman" panose="02020603050405020304" pitchFamily="18" charset="0"/>
              </a:rPr>
              <a:t>_</a:t>
            </a:r>
            <a:r>
              <a:rPr lang="en-US" sz="1400" dirty="0">
                <a:effectLst/>
                <a:latin typeface="Times New Roman" panose="02020603050405020304" pitchFamily="18" charset="0"/>
                <a:ea typeface="Times New Roman" panose="02020603050405020304" pitchFamily="18" charset="0"/>
              </a:rPr>
              <a:t>found</a:t>
            </a:r>
            <a:r>
              <a:rPr lang="el-GR" sz="1400" dirty="0">
                <a:effectLst/>
                <a:latin typeface="Times New Roman" panose="02020603050405020304" pitchFamily="18" charset="0"/>
                <a:ea typeface="Times New Roman" panose="02020603050405020304" pitchFamily="18" charset="0"/>
              </a:rPr>
              <a:t>[] και βρίσκουμε τα σημεία ενδιαφέροντος γύρω από τις γωνίες του εμποδίου και τα προσθέτουμε στη λίστα </a:t>
            </a:r>
            <a:r>
              <a:rPr lang="el-GR" sz="1400" dirty="0" err="1">
                <a:effectLst/>
                <a:latin typeface="Times New Roman" panose="02020603050405020304" pitchFamily="18" charset="0"/>
                <a:ea typeface="Times New Roman" panose="02020603050405020304" pitchFamily="18" charset="0"/>
              </a:rPr>
              <a:t>graph_nodes</a:t>
            </a:r>
            <a:r>
              <a:rPr lang="el-GR" sz="1400" dirty="0">
                <a:effectLst/>
                <a:latin typeface="Times New Roman" panose="02020603050405020304" pitchFamily="18" charset="0"/>
                <a:ea typeface="Times New Roman" panose="02020603050405020304" pitchFamily="18" charset="0"/>
              </a:rPr>
              <a:t>[].</a:t>
            </a:r>
            <a:endParaRPr lang="en-US" sz="1400"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sz="1400" dirty="0">
                <a:effectLst/>
                <a:latin typeface="Times New Roman" panose="02020603050405020304" pitchFamily="18" charset="0"/>
                <a:ea typeface="Times New Roman" panose="02020603050405020304" pitchFamily="18" charset="0"/>
              </a:rPr>
              <a:t>Διερεύνηση Σημείων Ενδιαφέροντος</a:t>
            </a:r>
            <a:endParaRPr lang="en-US" sz="1400"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sz="1400" dirty="0">
                <a:effectLst/>
                <a:latin typeface="Times New Roman" panose="02020603050405020304" pitchFamily="18" charset="0"/>
                <a:ea typeface="Times New Roman" panose="02020603050405020304" pitchFamily="18" charset="0"/>
              </a:rPr>
              <a:t>Για κάθε σημείο στη λίστα </a:t>
            </a:r>
            <a:r>
              <a:rPr lang="el-GR" sz="1400" dirty="0" err="1">
                <a:effectLst/>
                <a:latin typeface="Times New Roman" panose="02020603050405020304" pitchFamily="18" charset="0"/>
                <a:ea typeface="Times New Roman" panose="02020603050405020304" pitchFamily="18" charset="0"/>
              </a:rPr>
              <a:t>graph_nodes</a:t>
            </a:r>
            <a:r>
              <a:rPr lang="el-GR" sz="1400" dirty="0">
                <a:effectLst/>
                <a:latin typeface="Times New Roman" panose="02020603050405020304" pitchFamily="18" charset="0"/>
                <a:ea typeface="Times New Roman" panose="02020603050405020304" pitchFamily="18" charset="0"/>
              </a:rPr>
              <a:t>[], εκτελούμε τα παρακάτω βήματα</a:t>
            </a:r>
            <a:endParaRPr lang="en-US" sz="1400" dirty="0">
              <a:effectLst/>
              <a:latin typeface="Times New Roman" panose="02020603050405020304" pitchFamily="18" charset="0"/>
              <a:ea typeface="Times New Roman" panose="02020603050405020304" pitchFamily="18" charset="0"/>
            </a:endParaRPr>
          </a:p>
          <a:p>
            <a:pPr marL="1143000" lvl="2" indent="-228600" algn="just">
              <a:spcAft>
                <a:spcPts val="300"/>
              </a:spcAft>
              <a:buFont typeface="Wingdings" panose="05000000000000000000" pitchFamily="2" charset="2"/>
              <a:buChar char=""/>
            </a:pPr>
            <a:r>
              <a:rPr lang="el-GR" sz="1400" b="1" dirty="0">
                <a:effectLst/>
                <a:latin typeface="Times New Roman" panose="02020603050405020304" pitchFamily="18" charset="0"/>
                <a:ea typeface="Times New Roman" panose="02020603050405020304" pitchFamily="18" charset="0"/>
              </a:rPr>
              <a:t>Σύνδεση με την Αρχική Θέση:</a:t>
            </a:r>
            <a:r>
              <a:rPr lang="el-GR" sz="1400" dirty="0">
                <a:effectLst/>
                <a:latin typeface="Times New Roman" panose="02020603050405020304" pitchFamily="18" charset="0"/>
                <a:ea typeface="Times New Roman" panose="02020603050405020304" pitchFamily="18" charset="0"/>
              </a:rPr>
              <a:t> Συνδέουμε το σημείο με την αρχική θέση και ελέγχουμε αν υπάρχει σύγκρουση. Αν υπάρχει σύγκρουση και το εμπόδιο δεν βρίσκεται στην λίστα </a:t>
            </a:r>
            <a:r>
              <a:rPr lang="en-US" sz="1400" dirty="0">
                <a:effectLst/>
                <a:latin typeface="Times New Roman" panose="02020603050405020304" pitchFamily="18" charset="0"/>
                <a:ea typeface="Times New Roman" panose="02020603050405020304" pitchFamily="18" charset="0"/>
              </a:rPr>
              <a:t>obstacles</a:t>
            </a:r>
            <a:r>
              <a:rPr lang="el-GR" sz="1400" dirty="0">
                <a:effectLst/>
                <a:latin typeface="Times New Roman" panose="02020603050405020304" pitchFamily="18" charset="0"/>
                <a:ea typeface="Times New Roman" panose="02020603050405020304" pitchFamily="18" charset="0"/>
              </a:rPr>
              <a:t>_</a:t>
            </a:r>
            <a:r>
              <a:rPr lang="en-US" sz="1400" dirty="0">
                <a:effectLst/>
                <a:latin typeface="Times New Roman" panose="02020603050405020304" pitchFamily="18" charset="0"/>
                <a:ea typeface="Times New Roman" panose="02020603050405020304" pitchFamily="18" charset="0"/>
              </a:rPr>
              <a:t>found</a:t>
            </a:r>
            <a:r>
              <a:rPr lang="el-GR" sz="1400" dirty="0">
                <a:effectLst/>
                <a:latin typeface="Times New Roman" panose="02020603050405020304" pitchFamily="18" charset="0"/>
                <a:ea typeface="Times New Roman" panose="02020603050405020304" pitchFamily="18" charset="0"/>
              </a:rPr>
              <a:t>[], τότε προσθέτουμε το εμπόδιο στην λίστα και βρίσκουμε νέα σημεία ενδιαφέροντος γύρω από τις γωνίες του εμποδίου και τα προσθέτουμε στη λίστα </a:t>
            </a:r>
            <a:r>
              <a:rPr lang="el-GR" sz="1400" dirty="0" err="1">
                <a:effectLst/>
                <a:latin typeface="Times New Roman" panose="02020603050405020304" pitchFamily="18" charset="0"/>
                <a:ea typeface="Times New Roman" panose="02020603050405020304" pitchFamily="18" charset="0"/>
              </a:rPr>
              <a:t>graph_nodes</a:t>
            </a:r>
            <a:r>
              <a:rPr lang="el-GR" sz="14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p>
            <a:pPr marL="1143000" lvl="2" indent="-228600" algn="just">
              <a:spcAft>
                <a:spcPts val="300"/>
              </a:spcAft>
              <a:buFont typeface="Wingdings" panose="05000000000000000000" pitchFamily="2" charset="2"/>
              <a:buChar char=""/>
            </a:pPr>
            <a:r>
              <a:rPr lang="el-GR" sz="1400" b="1" dirty="0">
                <a:effectLst/>
                <a:latin typeface="Times New Roman" panose="02020603050405020304" pitchFamily="18" charset="0"/>
                <a:ea typeface="Times New Roman" panose="02020603050405020304" pitchFamily="18" charset="0"/>
              </a:rPr>
              <a:t>Σύνδεση με την Τελική Θέση:</a:t>
            </a:r>
            <a:r>
              <a:rPr lang="el-GR" sz="1400" dirty="0">
                <a:effectLst/>
                <a:latin typeface="Times New Roman" panose="02020603050405020304" pitchFamily="18" charset="0"/>
                <a:ea typeface="Times New Roman" panose="02020603050405020304" pitchFamily="18" charset="0"/>
              </a:rPr>
              <a:t> Συνδέουμε το σημείο με την τελική θέση. Αν υπάρχει σύγκρουση και το εμπόδιο δεν βρίσκεται στην λίστα </a:t>
            </a:r>
            <a:r>
              <a:rPr lang="en-US" sz="1400" dirty="0">
                <a:effectLst/>
                <a:latin typeface="Times New Roman" panose="02020603050405020304" pitchFamily="18" charset="0"/>
                <a:ea typeface="Times New Roman" panose="02020603050405020304" pitchFamily="18" charset="0"/>
              </a:rPr>
              <a:t>obstacles</a:t>
            </a:r>
            <a:r>
              <a:rPr lang="el-GR" sz="1400" dirty="0">
                <a:effectLst/>
                <a:latin typeface="Times New Roman" panose="02020603050405020304" pitchFamily="18" charset="0"/>
                <a:ea typeface="Times New Roman" panose="02020603050405020304" pitchFamily="18" charset="0"/>
              </a:rPr>
              <a:t>_</a:t>
            </a:r>
            <a:r>
              <a:rPr lang="en-US" sz="1400" dirty="0">
                <a:effectLst/>
                <a:latin typeface="Times New Roman" panose="02020603050405020304" pitchFamily="18" charset="0"/>
                <a:ea typeface="Times New Roman" panose="02020603050405020304" pitchFamily="18" charset="0"/>
              </a:rPr>
              <a:t>found</a:t>
            </a:r>
            <a:r>
              <a:rPr lang="el-GR" sz="1400" dirty="0">
                <a:effectLst/>
                <a:latin typeface="Times New Roman" panose="02020603050405020304" pitchFamily="18" charset="0"/>
                <a:ea typeface="Times New Roman" panose="02020603050405020304" pitchFamily="18" charset="0"/>
              </a:rPr>
              <a:t>[], προσθέτουμε το εμπόδιο στην λίστα και βρίσκουμε νέα σημεία ενδιαφέροντος γύρω από τις γωνίες του εμποδίου και τα προσθέτουμε στη λίστα </a:t>
            </a:r>
            <a:r>
              <a:rPr lang="el-GR" sz="1400" dirty="0" err="1">
                <a:effectLst/>
                <a:latin typeface="Times New Roman" panose="02020603050405020304" pitchFamily="18" charset="0"/>
                <a:ea typeface="Times New Roman" panose="02020603050405020304" pitchFamily="18" charset="0"/>
              </a:rPr>
              <a:t>graph_nodes</a:t>
            </a:r>
            <a:r>
              <a:rPr lang="el-GR" sz="1400" dirty="0">
                <a:effectLst/>
                <a:latin typeface="Times New Roman" panose="02020603050405020304" pitchFamily="18" charset="0"/>
                <a:ea typeface="Times New Roman" panose="02020603050405020304" pitchFamily="18" charset="0"/>
              </a:rPr>
              <a:t>[]. Στη συνέχεια, επιστρέφουμε στο βήμα 3 (Διερεύνηση Σημείων Ενδιαφέροντος). </a:t>
            </a:r>
            <a:r>
              <a:rPr kumimoji="0" lang="el-GR" sz="1400" b="0" i="0" u="none" strike="noStrike" kern="1200" cap="none" spc="0" normalizeH="0" baseline="0" noProof="0" dirty="0">
                <a:ln>
                  <a:noFill/>
                </a:ln>
                <a:solidFill>
                  <a:srgbClr val="1F2C8F"/>
                </a:solidFill>
                <a:effectLst/>
                <a:uLnTx/>
                <a:uFillTx/>
                <a:latin typeface="Times New Roman" panose="02020603050405020304" pitchFamily="18" charset="0"/>
                <a:ea typeface="Times New Roman" panose="02020603050405020304" pitchFamily="18" charset="0"/>
                <a:cs typeface="+mn-cs"/>
              </a:rPr>
              <a:t>Εάν η ακμή που συνδέει τ</a:t>
            </a:r>
            <a:r>
              <a:rPr kumimoji="0" lang="en-US" sz="1400" b="0" i="0" u="none" strike="noStrike" kern="1200" cap="none" spc="0" normalizeH="0" baseline="0" noProof="0" dirty="0">
                <a:ln>
                  <a:noFill/>
                </a:ln>
                <a:solidFill>
                  <a:srgbClr val="1F2C8F"/>
                </a:solidFill>
                <a:effectLst/>
                <a:uLnTx/>
                <a:uFillTx/>
                <a:latin typeface="Times New Roman" panose="02020603050405020304" pitchFamily="18" charset="0"/>
                <a:ea typeface="Times New Roman" panose="02020603050405020304" pitchFamily="18" charset="0"/>
                <a:cs typeface="+mn-cs"/>
              </a:rPr>
              <a:t>o </a:t>
            </a:r>
            <a:r>
              <a:rPr kumimoji="0" lang="el-GR" sz="1400" b="0" i="0" u="none" strike="noStrike" kern="1200" cap="none" spc="0" normalizeH="0" baseline="0" noProof="0" dirty="0">
                <a:ln>
                  <a:noFill/>
                </a:ln>
                <a:solidFill>
                  <a:srgbClr val="1F2C8F"/>
                </a:solidFill>
                <a:effectLst/>
                <a:uLnTx/>
                <a:uFillTx/>
                <a:latin typeface="Times New Roman" panose="02020603050405020304" pitchFamily="18" charset="0"/>
                <a:ea typeface="Times New Roman" panose="02020603050405020304" pitchFamily="18" charset="0"/>
                <a:cs typeface="+mn-cs"/>
              </a:rPr>
              <a:t>σημείο με τον στόχο δεν συγκρούεται με εμπόδια, προχωράμε στο βήμα 4 (Σύνδεση Σημείων Ενδιαφέροντος).</a:t>
            </a:r>
            <a:endParaRPr lang="en-US" sz="1400"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sz="1400" dirty="0">
                <a:effectLst/>
                <a:latin typeface="Times New Roman" panose="02020603050405020304" pitchFamily="18" charset="0"/>
                <a:ea typeface="Times New Roman" panose="02020603050405020304" pitchFamily="18" charset="0"/>
              </a:rPr>
              <a:t>Σύνδεση Σημείων Ενδιαφέροντος</a:t>
            </a:r>
            <a:endParaRPr lang="en-US" sz="1400"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sz="1400" dirty="0">
                <a:effectLst/>
                <a:latin typeface="Times New Roman" panose="02020603050405020304" pitchFamily="18" charset="0"/>
                <a:ea typeface="Times New Roman" panose="02020603050405020304" pitchFamily="18" charset="0"/>
              </a:rPr>
              <a:t>Για κάθε σημείο στη λίστα </a:t>
            </a:r>
            <a:r>
              <a:rPr lang="el-GR" sz="1400" dirty="0" err="1">
                <a:effectLst/>
                <a:latin typeface="Times New Roman" panose="02020603050405020304" pitchFamily="18" charset="0"/>
                <a:ea typeface="Times New Roman" panose="02020603050405020304" pitchFamily="18" charset="0"/>
              </a:rPr>
              <a:t>graph_nodes</a:t>
            </a:r>
            <a:r>
              <a:rPr lang="el-GR" sz="1400" dirty="0">
                <a:effectLst/>
                <a:latin typeface="Times New Roman" panose="02020603050405020304" pitchFamily="18" charset="0"/>
                <a:ea typeface="Times New Roman" panose="02020603050405020304" pitchFamily="18" charset="0"/>
              </a:rPr>
              <a:t>[], το συνδέουμε με όλα τα υπόλοιπα σημεία της λίστας μέσω ακμών. Εάν οι ακμές αυτές δεν έχουν σύγκρουση, προστίθενται στο γράφημα.</a:t>
            </a:r>
            <a:endParaRPr lang="en-US" sz="1400"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sz="1400" dirty="0">
                <a:effectLst/>
                <a:latin typeface="Times New Roman" panose="02020603050405020304" pitchFamily="18" charset="0"/>
                <a:ea typeface="Times New Roman" panose="02020603050405020304" pitchFamily="18" charset="0"/>
              </a:rPr>
              <a:t>Εκτέλεση Αλγορίθμου </a:t>
            </a:r>
            <a:r>
              <a:rPr lang="el-GR" sz="1400" dirty="0" err="1">
                <a:effectLst/>
                <a:latin typeface="Times New Roman" panose="02020603050405020304" pitchFamily="18" charset="0"/>
                <a:ea typeface="Times New Roman" panose="02020603050405020304" pitchFamily="18" charset="0"/>
              </a:rPr>
              <a:t>Dijkstra</a:t>
            </a:r>
            <a:endParaRPr lang="en-US" sz="1400"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sz="1400" dirty="0">
                <a:effectLst/>
                <a:latin typeface="Times New Roman" panose="02020603050405020304" pitchFamily="18" charset="0"/>
                <a:ea typeface="Times New Roman" panose="02020603050405020304" pitchFamily="18" charset="0"/>
              </a:rPr>
              <a:t>Τέλος, εφαρμόζουμε τον αλγόριθμο </a:t>
            </a:r>
            <a:r>
              <a:rPr lang="el-GR" sz="1400" dirty="0" err="1">
                <a:effectLst/>
                <a:latin typeface="Times New Roman" panose="02020603050405020304" pitchFamily="18" charset="0"/>
                <a:ea typeface="Times New Roman" panose="02020603050405020304" pitchFamily="18" charset="0"/>
              </a:rPr>
              <a:t>Dijkstra</a:t>
            </a:r>
            <a:r>
              <a:rPr lang="el-GR" sz="1400" dirty="0">
                <a:effectLst/>
                <a:latin typeface="Times New Roman" panose="02020603050405020304" pitchFamily="18" charset="0"/>
                <a:ea typeface="Times New Roman" panose="02020603050405020304" pitchFamily="18" charset="0"/>
              </a:rPr>
              <a:t> στο γράφημα που έχει δημιουργηθεί με τους κόμβους και τις ακμές, για να βρούμε τη συντομότερη διαδρομή από την αρχή προς τον στόχο.</a:t>
            </a:r>
            <a:endParaRPr lang="en-US" sz="1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5" name="Slide Number Placeholder 4">
            <a:extLst>
              <a:ext uri="{FF2B5EF4-FFF2-40B4-BE49-F238E27FC236}">
                <a16:creationId xmlns:a16="http://schemas.microsoft.com/office/drawing/2014/main" id="{BABB1393-712B-900F-6A81-5AB2D39F78C6}"/>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49656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EE9677-BD7F-A588-078D-D19C523AA09E}"/>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TextBox 2">
            <a:extLst>
              <a:ext uri="{FF2B5EF4-FFF2-40B4-BE49-F238E27FC236}">
                <a16:creationId xmlns:a16="http://schemas.microsoft.com/office/drawing/2014/main" id="{9EBE3ED0-6FF8-7768-B7DA-E42854A7B540}"/>
              </a:ext>
            </a:extLst>
          </p:cNvPr>
          <p:cNvSpPr txBox="1"/>
          <p:nvPr/>
        </p:nvSpPr>
        <p:spPr>
          <a:xfrm>
            <a:off x="238539" y="331216"/>
            <a:ext cx="4863548"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1 Σύνδεση Αρχικού και Τελικού σημείου</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875952-0984-8A69-7E5F-544F4FE852EC}"/>
              </a:ext>
            </a:extLst>
          </p:cNvPr>
          <p:cNvPicPr>
            <a:picLocks noChangeAspect="1"/>
          </p:cNvPicPr>
          <p:nvPr/>
        </p:nvPicPr>
        <p:blipFill>
          <a:blip r:embed="rId2"/>
          <a:stretch>
            <a:fillRect/>
          </a:stretch>
        </p:blipFill>
        <p:spPr>
          <a:xfrm>
            <a:off x="238540" y="701702"/>
            <a:ext cx="4667362" cy="1585421"/>
          </a:xfrm>
          <a:prstGeom prst="rect">
            <a:avLst/>
          </a:prstGeom>
        </p:spPr>
      </p:pic>
      <p:sp>
        <p:nvSpPr>
          <p:cNvPr id="5" name="TextBox 4">
            <a:extLst>
              <a:ext uri="{FF2B5EF4-FFF2-40B4-BE49-F238E27FC236}">
                <a16:creationId xmlns:a16="http://schemas.microsoft.com/office/drawing/2014/main" id="{E96CD6B6-5E19-B3BA-84AF-4F977598C1F7}"/>
              </a:ext>
            </a:extLst>
          </p:cNvPr>
          <p:cNvSpPr txBox="1"/>
          <p:nvPr/>
        </p:nvSpPr>
        <p:spPr>
          <a:xfrm>
            <a:off x="238539" y="2523678"/>
            <a:ext cx="4651513"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2 Έλεγχος σύγκρουσης </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C3A0846-FA66-FD5A-1FAF-DF0E291AE1BD}"/>
              </a:ext>
            </a:extLst>
          </p:cNvPr>
          <p:cNvPicPr>
            <a:picLocks noChangeAspect="1"/>
          </p:cNvPicPr>
          <p:nvPr/>
        </p:nvPicPr>
        <p:blipFill>
          <a:blip r:embed="rId3"/>
          <a:stretch>
            <a:fillRect/>
          </a:stretch>
        </p:blipFill>
        <p:spPr>
          <a:xfrm>
            <a:off x="238538" y="2893011"/>
            <a:ext cx="4667363" cy="1585422"/>
          </a:xfrm>
          <a:prstGeom prst="rect">
            <a:avLst/>
          </a:prstGeom>
        </p:spPr>
      </p:pic>
      <p:sp>
        <p:nvSpPr>
          <p:cNvPr id="7" name="TextBox 6">
            <a:extLst>
              <a:ext uri="{FF2B5EF4-FFF2-40B4-BE49-F238E27FC236}">
                <a16:creationId xmlns:a16="http://schemas.microsoft.com/office/drawing/2014/main" id="{119C056E-5B19-EDCC-07D3-2A8F0D882081}"/>
              </a:ext>
            </a:extLst>
          </p:cNvPr>
          <p:cNvSpPr txBox="1"/>
          <p:nvPr/>
        </p:nvSpPr>
        <p:spPr>
          <a:xfrm>
            <a:off x="238537" y="4542052"/>
            <a:ext cx="5134755"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3 Διερεύνηση σημείων ενδιαφέροντος </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6607289-A57D-70FA-D66B-96AD051CC396}"/>
              </a:ext>
            </a:extLst>
          </p:cNvPr>
          <p:cNvPicPr>
            <a:picLocks noChangeAspect="1"/>
          </p:cNvPicPr>
          <p:nvPr/>
        </p:nvPicPr>
        <p:blipFill>
          <a:blip r:embed="rId4"/>
          <a:stretch>
            <a:fillRect/>
          </a:stretch>
        </p:blipFill>
        <p:spPr>
          <a:xfrm>
            <a:off x="238536" y="4936969"/>
            <a:ext cx="4502897" cy="1796393"/>
          </a:xfrm>
          <a:prstGeom prst="rect">
            <a:avLst/>
          </a:prstGeom>
        </p:spPr>
      </p:pic>
      <p:sp>
        <p:nvSpPr>
          <p:cNvPr id="9" name="TextBox 8">
            <a:extLst>
              <a:ext uri="{FF2B5EF4-FFF2-40B4-BE49-F238E27FC236}">
                <a16:creationId xmlns:a16="http://schemas.microsoft.com/office/drawing/2014/main" id="{42703579-D3C3-B693-62B1-7D2E0431BBDE}"/>
              </a:ext>
            </a:extLst>
          </p:cNvPr>
          <p:cNvSpPr txBox="1"/>
          <p:nvPr/>
        </p:nvSpPr>
        <p:spPr>
          <a:xfrm>
            <a:off x="6096000" y="331216"/>
            <a:ext cx="5035826"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4 Διερεύνηση νέων σημείων ενδιαφέροντος</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8A9A6BB-432B-7068-BF28-3BD6044E795F}"/>
              </a:ext>
            </a:extLst>
          </p:cNvPr>
          <p:cNvSpPr txBox="1"/>
          <p:nvPr/>
        </p:nvSpPr>
        <p:spPr>
          <a:xfrm>
            <a:off x="6187125" y="2443978"/>
            <a:ext cx="5085291"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5 Σύνδεση σημείων ενδιαφέροντος</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C435016-5369-7382-1296-BC1B62A0EEC6}"/>
              </a:ext>
            </a:extLst>
          </p:cNvPr>
          <p:cNvPicPr>
            <a:picLocks noChangeAspect="1"/>
          </p:cNvPicPr>
          <p:nvPr/>
        </p:nvPicPr>
        <p:blipFill>
          <a:blip r:embed="rId5"/>
          <a:stretch>
            <a:fillRect/>
          </a:stretch>
        </p:blipFill>
        <p:spPr>
          <a:xfrm>
            <a:off x="6187125" y="700548"/>
            <a:ext cx="4370135" cy="1743430"/>
          </a:xfrm>
          <a:prstGeom prst="rect">
            <a:avLst/>
          </a:prstGeom>
        </p:spPr>
      </p:pic>
      <p:pic>
        <p:nvPicPr>
          <p:cNvPr id="12" name="Picture 11">
            <a:extLst>
              <a:ext uri="{FF2B5EF4-FFF2-40B4-BE49-F238E27FC236}">
                <a16:creationId xmlns:a16="http://schemas.microsoft.com/office/drawing/2014/main" id="{041AE6BE-508A-D296-B376-0E3C6FF9D3AA}"/>
              </a:ext>
            </a:extLst>
          </p:cNvPr>
          <p:cNvPicPr>
            <a:picLocks noChangeAspect="1"/>
          </p:cNvPicPr>
          <p:nvPr/>
        </p:nvPicPr>
        <p:blipFill>
          <a:blip r:embed="rId6"/>
          <a:stretch>
            <a:fillRect/>
          </a:stretch>
        </p:blipFill>
        <p:spPr>
          <a:xfrm>
            <a:off x="6187125" y="2799776"/>
            <a:ext cx="4367244" cy="1742276"/>
          </a:xfrm>
          <a:prstGeom prst="rect">
            <a:avLst/>
          </a:prstGeom>
        </p:spPr>
      </p:pic>
      <p:sp>
        <p:nvSpPr>
          <p:cNvPr id="13" name="TextBox 12">
            <a:extLst>
              <a:ext uri="{FF2B5EF4-FFF2-40B4-BE49-F238E27FC236}">
                <a16:creationId xmlns:a16="http://schemas.microsoft.com/office/drawing/2014/main" id="{552D04E7-5DB9-DA7B-8123-9A3A39FF703F}"/>
              </a:ext>
            </a:extLst>
          </p:cNvPr>
          <p:cNvSpPr txBox="1"/>
          <p:nvPr/>
        </p:nvSpPr>
        <p:spPr>
          <a:xfrm>
            <a:off x="6096000" y="4542052"/>
            <a:ext cx="4502897"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6 Εκτέλεση αλγορίθμου του </a:t>
            </a:r>
            <a:r>
              <a:rPr lang="el-GR" dirty="0" err="1">
                <a:solidFill>
                  <a:schemeClr val="accent6"/>
                </a:solidFill>
                <a:latin typeface="Times New Roman" panose="02020603050405020304" pitchFamily="18" charset="0"/>
                <a:cs typeface="Times New Roman" panose="02020603050405020304" pitchFamily="18" charset="0"/>
              </a:rPr>
              <a:t>Dijkstra</a:t>
            </a:r>
            <a:r>
              <a:rPr lang="el-GR"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3675C65F-30E8-8C83-6B97-41509B64F780}"/>
              </a:ext>
            </a:extLst>
          </p:cNvPr>
          <p:cNvPicPr>
            <a:picLocks noChangeAspect="1"/>
          </p:cNvPicPr>
          <p:nvPr/>
        </p:nvPicPr>
        <p:blipFill>
          <a:blip r:embed="rId7"/>
          <a:stretch>
            <a:fillRect/>
          </a:stretch>
        </p:blipFill>
        <p:spPr>
          <a:xfrm>
            <a:off x="6187125" y="4916230"/>
            <a:ext cx="4502897" cy="1796394"/>
          </a:xfrm>
          <a:prstGeom prst="rect">
            <a:avLst/>
          </a:prstGeom>
        </p:spPr>
      </p:pic>
    </p:spTree>
    <p:extLst>
      <p:ext uri="{BB962C8B-B14F-4D97-AF65-F5344CB8AC3E}">
        <p14:creationId xmlns:p14="http://schemas.microsoft.com/office/powerpoint/2010/main" val="399349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BF28-BF83-823B-B885-1A450497E620}"/>
              </a:ext>
            </a:extLst>
          </p:cNvPr>
          <p:cNvSpPr>
            <a:spLocks noGrp="1"/>
          </p:cNvSpPr>
          <p:nvPr>
            <p:ph type="title"/>
          </p:nvPr>
        </p:nvSpPr>
        <p:spPr>
          <a:xfrm>
            <a:off x="300445" y="2220686"/>
            <a:ext cx="7746275" cy="1686609"/>
          </a:xfrm>
        </p:spPr>
        <p:txBody>
          <a:bodyPr/>
          <a:lstStyle/>
          <a:p>
            <a:r>
              <a:rPr lang="el-GR" dirty="0"/>
              <a:t>Υλοποίηση αλγορίθμων</a:t>
            </a:r>
            <a:endParaRPr lang="en-US" dirty="0"/>
          </a:p>
        </p:txBody>
      </p:sp>
      <p:sp>
        <p:nvSpPr>
          <p:cNvPr id="4" name="Slide Number Placeholder 3">
            <a:extLst>
              <a:ext uri="{FF2B5EF4-FFF2-40B4-BE49-F238E27FC236}">
                <a16:creationId xmlns:a16="http://schemas.microsoft.com/office/drawing/2014/main" id="{4541A467-4DA5-FCF2-7C66-E864696E8880}"/>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37157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D190-ED4D-01FC-8D35-200A012D687B}"/>
              </a:ext>
            </a:extLst>
          </p:cNvPr>
          <p:cNvSpPr>
            <a:spLocks noGrp="1"/>
          </p:cNvSpPr>
          <p:nvPr>
            <p:ph type="title"/>
          </p:nvPr>
        </p:nvSpPr>
        <p:spPr>
          <a:xfrm>
            <a:off x="1061798" y="941751"/>
            <a:ext cx="10068403" cy="796834"/>
          </a:xfrm>
        </p:spPr>
        <p:txBody>
          <a:bodyPr/>
          <a:lstStyle/>
          <a:p>
            <a:pPr algn="ctr"/>
            <a:r>
              <a:rPr lang="el-GR" dirty="0"/>
              <a:t>Περιγραφή Περιβάλλοντος Ανάπτυξης</a:t>
            </a:r>
            <a:endParaRPr lang="en-US" dirty="0"/>
          </a:p>
        </p:txBody>
      </p:sp>
      <p:sp>
        <p:nvSpPr>
          <p:cNvPr id="3" name="Content Placeholder 2">
            <a:extLst>
              <a:ext uri="{FF2B5EF4-FFF2-40B4-BE49-F238E27FC236}">
                <a16:creationId xmlns:a16="http://schemas.microsoft.com/office/drawing/2014/main" id="{C5DEBC69-AF66-41E4-5F57-F9CF0CE87D8B}"/>
              </a:ext>
            </a:extLst>
          </p:cNvPr>
          <p:cNvSpPr>
            <a:spLocks noGrp="1"/>
          </p:cNvSpPr>
          <p:nvPr>
            <p:ph sz="half" idx="2"/>
          </p:nvPr>
        </p:nvSpPr>
        <p:spPr>
          <a:xfrm>
            <a:off x="1188719" y="1881051"/>
            <a:ext cx="10437223" cy="4650377"/>
          </a:xfrm>
        </p:spPr>
        <p:txBody>
          <a:bodyPr>
            <a:normAutofit fontScale="92500" lnSpcReduction="20000"/>
          </a:bodyPr>
          <a:lstStyle/>
          <a:p>
            <a:pPr marL="0" indent="0">
              <a:buNone/>
            </a:pPr>
            <a:r>
              <a:rPr lang="el-GR" b="1" dirty="0">
                <a:latin typeface="Times New Roman" panose="02020603050405020304" pitchFamily="18" charset="0"/>
                <a:cs typeface="Times New Roman" panose="02020603050405020304" pitchFamily="18" charset="0"/>
              </a:rPr>
              <a:t>Η υλοποίηση των αλγορίθμων για τον σχεδιασμό διαδρομών για UAV</a:t>
            </a:r>
            <a:r>
              <a:rPr lang="en-US" b="1" dirty="0">
                <a:latin typeface="Times New Roman" panose="02020603050405020304" pitchFamily="18" charset="0"/>
                <a:cs typeface="Times New Roman" panose="02020603050405020304" pitchFamily="18" charset="0"/>
              </a:rPr>
              <a:t>’s</a:t>
            </a:r>
            <a:r>
              <a:rPr lang="el-GR" b="1" dirty="0">
                <a:latin typeface="Times New Roman" panose="02020603050405020304" pitchFamily="18" charset="0"/>
                <a:cs typeface="Times New Roman" panose="02020603050405020304" pitchFamily="18" charset="0"/>
              </a:rPr>
              <a:t> πραγματοποιήθηκε στη γλώσσα προγραμματισμού </a:t>
            </a:r>
            <a:r>
              <a:rPr lang="el-GR" b="1" dirty="0" err="1">
                <a:latin typeface="Times New Roman" panose="02020603050405020304" pitchFamily="18" charset="0"/>
                <a:cs typeface="Times New Roman" panose="02020603050405020304" pitchFamily="18" charset="0"/>
              </a:rPr>
              <a:t>Python</a:t>
            </a:r>
            <a:r>
              <a:rPr lang="el-GR" b="1" dirty="0">
                <a:latin typeface="Times New Roman" panose="02020603050405020304" pitchFamily="18" charset="0"/>
                <a:cs typeface="Times New Roman" panose="02020603050405020304" pitchFamily="18" charset="0"/>
              </a:rPr>
              <a:t>. </a:t>
            </a:r>
          </a:p>
          <a:p>
            <a:pPr marL="0" indent="0">
              <a:buNone/>
            </a:pPr>
            <a:r>
              <a:rPr lang="el-GR" b="1" dirty="0">
                <a:latin typeface="Times New Roman" panose="02020603050405020304" pitchFamily="18" charset="0"/>
                <a:cs typeface="Times New Roman" panose="02020603050405020304" pitchFamily="18" charset="0"/>
              </a:rPr>
              <a:t>Βιβλιοθήκες που Χρησιμοποιήθηκαν</a:t>
            </a:r>
            <a:endParaRPr lang="en-US" b="1" dirty="0">
              <a:latin typeface="Times New Roman" panose="02020603050405020304" pitchFamily="18" charset="0"/>
              <a:cs typeface="Times New Roman" panose="02020603050405020304" pitchFamily="18" charset="0"/>
            </a:endParaRPr>
          </a:p>
          <a:p>
            <a:r>
              <a:rPr lang="el-GR" dirty="0">
                <a:latin typeface="Times New Roman" panose="02020603050405020304" pitchFamily="18" charset="0"/>
                <a:cs typeface="Times New Roman" panose="02020603050405020304" pitchFamily="18" charset="0"/>
              </a:rPr>
              <a:t>Βιβλιοθήκη </a:t>
            </a:r>
            <a:r>
              <a:rPr lang="en-US" dirty="0" err="1">
                <a:latin typeface="Times New Roman" panose="02020603050405020304" pitchFamily="18" charset="0"/>
                <a:cs typeface="Times New Roman" panose="02020603050405020304" pitchFamily="18" charset="0"/>
              </a:rPr>
              <a:t>Numpy</a:t>
            </a:r>
            <a:r>
              <a:rPr lang="en-US" dirty="0">
                <a:latin typeface="Times New Roman" panose="02020603050405020304" pitchFamily="18" charset="0"/>
                <a:cs typeface="Times New Roman" panose="02020603050405020304" pitchFamily="18" charset="0"/>
              </a:rPr>
              <a:t>:</a:t>
            </a:r>
          </a:p>
          <a:p>
            <a:pPr lvl="1"/>
            <a:r>
              <a:rPr lang="el-GR" dirty="0">
                <a:latin typeface="Times New Roman" panose="02020603050405020304" pitchFamily="18" charset="0"/>
                <a:cs typeface="Times New Roman" panose="02020603050405020304" pitchFamily="18" charset="0"/>
              </a:rPr>
              <a:t>Διαχείριση και επεξεργασία πολυδιάστατων πινάκων</a:t>
            </a:r>
          </a:p>
          <a:p>
            <a:pPr lvl="1"/>
            <a:r>
              <a:rPr lang="el-GR" dirty="0">
                <a:latin typeface="Times New Roman" panose="02020603050405020304" pitchFamily="18" charset="0"/>
                <a:cs typeface="Times New Roman" panose="02020603050405020304" pitchFamily="18" charset="0"/>
              </a:rPr>
              <a:t>Υπολογισμό αποστάσεων και γεωμετρικών σχέσεων (ευκλείδεια απόσταση)</a:t>
            </a:r>
          </a:p>
          <a:p>
            <a:r>
              <a:rPr lang="el-GR" dirty="0">
                <a:latin typeface="Times New Roman" panose="02020603050405020304" pitchFamily="18" charset="0"/>
                <a:cs typeface="Times New Roman" panose="02020603050405020304" pitchFamily="18" charset="0"/>
              </a:rPr>
              <a:t>Βιβλιοθήκη </a:t>
            </a:r>
            <a:r>
              <a:rPr lang="en-US" dirty="0" err="1">
                <a:latin typeface="Times New Roman" panose="02020603050405020304" pitchFamily="18" charset="0"/>
                <a:cs typeface="Times New Roman" panose="02020603050405020304" pitchFamily="18" charset="0"/>
              </a:rPr>
              <a:t>NetworkX</a:t>
            </a:r>
            <a:r>
              <a:rPr lang="en-US" dirty="0">
                <a:latin typeface="Times New Roman" panose="02020603050405020304" pitchFamily="18" charset="0"/>
                <a:cs typeface="Times New Roman" panose="02020603050405020304" pitchFamily="18" charset="0"/>
              </a:rPr>
              <a:t>:</a:t>
            </a:r>
            <a:endParaRPr lang="el-GR" dirty="0">
              <a:latin typeface="Times New Roman" panose="02020603050405020304" pitchFamily="18" charset="0"/>
              <a:cs typeface="Times New Roman" panose="02020603050405020304" pitchFamily="18" charset="0"/>
            </a:endParaRPr>
          </a:p>
          <a:p>
            <a:pPr lvl="1"/>
            <a:r>
              <a:rPr lang="el-GR" dirty="0">
                <a:latin typeface="Times New Roman" panose="02020603050405020304" pitchFamily="18" charset="0"/>
                <a:cs typeface="Times New Roman" panose="02020603050405020304" pitchFamily="18" charset="0"/>
              </a:rPr>
              <a:t>Δημιουργία, διαχείριση και ανάλυση γραφημάτων</a:t>
            </a:r>
          </a:p>
          <a:p>
            <a:pPr lvl="1"/>
            <a:r>
              <a:rPr lang="el-GR" dirty="0">
                <a:latin typeface="Times New Roman" panose="02020603050405020304" pitchFamily="18" charset="0"/>
                <a:cs typeface="Times New Roman" panose="02020603050405020304" pitchFamily="18" charset="0"/>
              </a:rPr>
              <a:t>Παρέχει δυνατότητες ευρέσεις συντομότερη διαδρομής μεταξύ 2 σημείων σε γράφημα.</a:t>
            </a:r>
          </a:p>
          <a:p>
            <a:r>
              <a:rPr lang="el-GR" dirty="0">
                <a:latin typeface="Times New Roman" panose="02020603050405020304" pitchFamily="18" charset="0"/>
                <a:cs typeface="Times New Roman" panose="02020603050405020304" pitchFamily="18" charset="0"/>
              </a:rPr>
              <a:t>Βιβλιοθήκη </a:t>
            </a:r>
            <a:r>
              <a:rPr lang="en-US" dirty="0">
                <a:latin typeface="Times New Roman" panose="02020603050405020304" pitchFamily="18" charset="0"/>
                <a:cs typeface="Times New Roman" panose="02020603050405020304" pitchFamily="18" charset="0"/>
              </a:rPr>
              <a:t>Matplotlib:</a:t>
            </a:r>
            <a:endParaRPr lang="el-GR" dirty="0">
              <a:latin typeface="Times New Roman" panose="02020603050405020304" pitchFamily="18" charset="0"/>
              <a:cs typeface="Times New Roman" panose="02020603050405020304" pitchFamily="18" charset="0"/>
            </a:endParaRPr>
          </a:p>
          <a:p>
            <a:pPr lvl="1"/>
            <a:r>
              <a:rPr lang="el-GR" dirty="0">
                <a:latin typeface="Times New Roman" panose="02020603050405020304" pitchFamily="18" charset="0"/>
                <a:cs typeface="Times New Roman" panose="02020603050405020304" pitchFamily="18" charset="0"/>
              </a:rPr>
              <a:t>Απεικόνιση του περιβάλλοντος με τα εμπόδια, την τοποθέτηση των κόμβων, και την </a:t>
            </a:r>
            <a:r>
              <a:rPr lang="el-GR" dirty="0" err="1">
                <a:latin typeface="Times New Roman" panose="02020603050405020304" pitchFamily="18" charset="0"/>
                <a:cs typeface="Times New Roman" panose="02020603050405020304" pitchFamily="18" charset="0"/>
              </a:rPr>
              <a:t>οπτικοποίηση</a:t>
            </a:r>
            <a:r>
              <a:rPr lang="el-GR" dirty="0">
                <a:latin typeface="Times New Roman" panose="02020603050405020304" pitchFamily="18" charset="0"/>
                <a:cs typeface="Times New Roman" panose="02020603050405020304" pitchFamily="18" charset="0"/>
              </a:rPr>
              <a:t> της συντομότερης διαδρομής </a:t>
            </a:r>
          </a:p>
          <a:p>
            <a:r>
              <a:rPr lang="el-GR" dirty="0">
                <a:latin typeface="Times New Roman" panose="02020603050405020304" pitchFamily="18" charset="0"/>
                <a:cs typeface="Times New Roman" panose="02020603050405020304" pitchFamily="18" charset="0"/>
              </a:rPr>
              <a:t>Βιβλιοθήκη </a:t>
            </a:r>
            <a:r>
              <a:rPr lang="en-US" dirty="0">
                <a:latin typeface="Times New Roman" panose="02020603050405020304" pitchFamily="18" charset="0"/>
                <a:cs typeface="Times New Roman" panose="02020603050405020304" pitchFamily="18" charset="0"/>
              </a:rPr>
              <a:t>Time:</a:t>
            </a:r>
            <a:endParaRPr lang="el-GR" dirty="0">
              <a:latin typeface="Times New Roman" panose="02020603050405020304" pitchFamily="18" charset="0"/>
              <a:cs typeface="Times New Roman" panose="02020603050405020304" pitchFamily="18" charset="0"/>
            </a:endParaRPr>
          </a:p>
          <a:p>
            <a:pPr lvl="1"/>
            <a:r>
              <a:rPr lang="el-GR" dirty="0">
                <a:latin typeface="Times New Roman" panose="02020603050405020304" pitchFamily="18" charset="0"/>
                <a:cs typeface="Times New Roman" panose="02020603050405020304" pitchFamily="18" charset="0"/>
              </a:rPr>
              <a:t>Λειτουργίες για τη διαχείριση και τη μέτρηση του χρόνου</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BF62113-529B-4845-E74F-189AAA6AD545}"/>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311036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B9D8-33C4-E462-A25C-61AD0D780340}"/>
              </a:ext>
            </a:extLst>
          </p:cNvPr>
          <p:cNvSpPr>
            <a:spLocks noGrp="1"/>
          </p:cNvSpPr>
          <p:nvPr>
            <p:ph type="title"/>
          </p:nvPr>
        </p:nvSpPr>
        <p:spPr/>
        <p:txBody>
          <a:bodyPr/>
          <a:lstStyle/>
          <a:p>
            <a:r>
              <a:rPr lang="el-GR" dirty="0"/>
              <a:t>Αρχιτεκτονική υλοποίησης</a:t>
            </a:r>
            <a:endParaRPr lang="en-US" dirty="0"/>
          </a:p>
        </p:txBody>
      </p:sp>
      <p:sp>
        <p:nvSpPr>
          <p:cNvPr id="3" name="Content Placeholder 2">
            <a:extLst>
              <a:ext uri="{FF2B5EF4-FFF2-40B4-BE49-F238E27FC236}">
                <a16:creationId xmlns:a16="http://schemas.microsoft.com/office/drawing/2014/main" id="{E3DD942A-E389-88D5-F1FB-1416CF0CF9D5}"/>
              </a:ext>
            </a:extLst>
          </p:cNvPr>
          <p:cNvSpPr>
            <a:spLocks noGrp="1"/>
          </p:cNvSpPr>
          <p:nvPr>
            <p:ph sz="half" idx="2"/>
          </p:nvPr>
        </p:nvSpPr>
        <p:spPr>
          <a:xfrm>
            <a:off x="1550565" y="2303028"/>
            <a:ext cx="4741594" cy="3961593"/>
          </a:xfrm>
        </p:spPr>
        <p:txBody>
          <a:bodyPr/>
          <a:lstStyle/>
          <a:p>
            <a:pPr marL="0" indent="0">
              <a:buNone/>
            </a:pPr>
            <a:r>
              <a:rPr lang="el-GR" sz="1800" b="1" i="1" u="sng" dirty="0">
                <a:effectLst/>
                <a:latin typeface="Times New Roman" panose="02020603050405020304" pitchFamily="18" charset="0"/>
                <a:cs typeface="Times New Roman" panose="02020603050405020304" pitchFamily="18" charset="0"/>
              </a:rPr>
              <a:t>Πειραματικά δεδομένα</a:t>
            </a:r>
            <a:endParaRPr lang="en-US" sz="1800" b="1" i="1" u="sng" dirty="0">
              <a:effectLst/>
              <a:latin typeface="Times New Roman" panose="02020603050405020304" pitchFamily="18" charset="0"/>
              <a:cs typeface="Times New Roman" panose="02020603050405020304" pitchFamily="18" charset="0"/>
            </a:endParaRPr>
          </a:p>
          <a:p>
            <a:r>
              <a:rPr lang="el-GR" sz="1800" dirty="0">
                <a:effectLst/>
                <a:latin typeface="Times New Roman" panose="02020603050405020304" pitchFamily="18" charset="0"/>
                <a:cs typeface="Times New Roman" panose="02020603050405020304" pitchFamily="18" charset="0"/>
              </a:rPr>
              <a:t>Περιβάλλον</a:t>
            </a:r>
            <a:r>
              <a:rPr lang="en-US" dirty="0">
                <a:latin typeface="Times New Roman" panose="02020603050405020304" pitchFamily="18" charset="0"/>
                <a:cs typeface="Times New Roman" panose="02020603050405020304" pitchFamily="18" charset="0"/>
              </a:rPr>
              <a:t>: </a:t>
            </a:r>
          </a:p>
          <a:p>
            <a:pPr lvl="1"/>
            <a:r>
              <a:rPr lang="el-GR" dirty="0">
                <a:effectLst/>
                <a:latin typeface="Times New Roman" panose="02020603050405020304" pitchFamily="18" charset="0"/>
                <a:cs typeface="Times New Roman" panose="02020603050405020304" pitchFamily="18" charset="0"/>
              </a:rPr>
              <a:t>Αντιπροσωπεύεται από </a:t>
            </a:r>
            <a:r>
              <a:rPr lang="en-US" dirty="0">
                <a:effectLst/>
                <a:latin typeface="Times New Roman" panose="02020603050405020304" pitchFamily="18" charset="0"/>
                <a:cs typeface="Times New Roman" panose="02020603050405020304" pitchFamily="18" charset="0"/>
              </a:rPr>
              <a:t>2D</a:t>
            </a:r>
            <a:r>
              <a:rPr lang="el-GR" dirty="0">
                <a:effectLst/>
                <a:latin typeface="Times New Roman" panose="02020603050405020304" pitchFamily="18" charset="0"/>
                <a:cs typeface="Times New Roman" panose="02020603050405020304" pitchFamily="18" charset="0"/>
              </a:rPr>
              <a:t> πίνακα</a:t>
            </a:r>
          </a:p>
          <a:p>
            <a:pPr lvl="1"/>
            <a:r>
              <a:rPr lang="el-GR" dirty="0">
                <a:effectLst/>
                <a:latin typeface="Times New Roman" panose="02020603050405020304" pitchFamily="18" charset="0"/>
                <a:cs typeface="Times New Roman" panose="02020603050405020304" pitchFamily="18" charset="0"/>
              </a:rPr>
              <a:t>Κάθε κελί του πίνακα είναι ίσο με το </a:t>
            </a:r>
            <a:r>
              <a:rPr lang="en-US" dirty="0">
                <a:effectLst/>
                <a:latin typeface="Times New Roman" panose="02020603050405020304" pitchFamily="18" charset="0"/>
                <a:cs typeface="Times New Roman" panose="02020603050405020304" pitchFamily="18" charset="0"/>
              </a:rPr>
              <a:t>id </a:t>
            </a:r>
            <a:r>
              <a:rPr lang="el-GR" dirty="0">
                <a:effectLst/>
                <a:latin typeface="Times New Roman" panose="02020603050405020304" pitchFamily="18" charset="0"/>
                <a:cs typeface="Times New Roman" panose="02020603050405020304" pitchFamily="18" charset="0"/>
              </a:rPr>
              <a:t>του εμποδίου η 0 αν στο κελί αυτό είναι ελεύθερο χώρος.</a:t>
            </a:r>
          </a:p>
          <a:p>
            <a:r>
              <a:rPr lang="el-GR" dirty="0">
                <a:effectLst/>
                <a:latin typeface="Times New Roman" panose="02020603050405020304" pitchFamily="18" charset="0"/>
                <a:cs typeface="Times New Roman" panose="02020603050405020304" pitchFamily="18" charset="0"/>
              </a:rPr>
              <a:t>Εμπόδια</a:t>
            </a:r>
            <a:r>
              <a:rPr lang="en-US" dirty="0">
                <a:effectLst/>
                <a:latin typeface="Times New Roman" panose="02020603050405020304" pitchFamily="18" charset="0"/>
                <a:cs typeface="Times New Roman" panose="02020603050405020304" pitchFamily="18" charset="0"/>
              </a:rPr>
              <a:t>:</a:t>
            </a:r>
            <a:endParaRPr lang="el-GR" dirty="0">
              <a:effectLst/>
              <a:latin typeface="Times New Roman" panose="02020603050405020304" pitchFamily="18" charset="0"/>
              <a:cs typeface="Times New Roman" panose="02020603050405020304" pitchFamily="18" charset="0"/>
            </a:endParaRPr>
          </a:p>
          <a:p>
            <a:pPr lvl="1"/>
            <a:r>
              <a:rPr lang="el-GR" dirty="0">
                <a:latin typeface="Times New Roman" panose="02020603050405020304" pitchFamily="18" charset="0"/>
                <a:cs typeface="Times New Roman" panose="02020603050405020304" pitchFamily="18" charset="0"/>
              </a:rPr>
              <a:t>Ορθογώνια.</a:t>
            </a:r>
            <a:endParaRPr lang="en-US" dirty="0">
              <a:effectLst/>
              <a:latin typeface="Times New Roman" panose="02020603050405020304" pitchFamily="18" charset="0"/>
              <a:cs typeface="Times New Roman" panose="02020603050405020304" pitchFamily="18" charset="0"/>
            </a:endParaRPr>
          </a:p>
          <a:p>
            <a:pPr lvl="1"/>
            <a:r>
              <a:rPr lang="en-US" dirty="0">
                <a:effectLst/>
                <a:latin typeface="Times New Roman" panose="02020603050405020304" pitchFamily="18" charset="0"/>
                <a:cs typeface="Times New Roman" panose="02020603050405020304" pitchFamily="18" charset="0"/>
              </a:rPr>
              <a:t>Dictionary </a:t>
            </a:r>
            <a:r>
              <a:rPr lang="el-GR" dirty="0">
                <a:effectLst/>
                <a:latin typeface="Times New Roman" panose="02020603050405020304" pitchFamily="18" charset="0"/>
                <a:cs typeface="Times New Roman" panose="02020603050405020304" pitchFamily="18" charset="0"/>
              </a:rPr>
              <a:t>με συντεταγμένες χ και ψ της αριστερά πάνω γωνίας</a:t>
            </a:r>
            <a:r>
              <a:rPr lang="el-G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id</a:t>
            </a:r>
            <a:r>
              <a:rPr lang="el-GR" dirty="0">
                <a:latin typeface="Times New Roman" panose="02020603050405020304" pitchFamily="18" charset="0"/>
                <a:cs typeface="Times New Roman" panose="02020603050405020304" pitchFamily="18" charset="0"/>
              </a:rPr>
              <a:t> εμποδίου</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μήκος και πλάτος εμποδίου.</a:t>
            </a:r>
            <a:endParaRPr lang="en-US" dirty="0">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31D41A2A-B91A-8799-CE7F-2A54FF31F974}"/>
              </a:ext>
            </a:extLst>
          </p:cNvPr>
          <p:cNvSpPr>
            <a:spLocks noGrp="1"/>
          </p:cNvSpPr>
          <p:nvPr>
            <p:ph sz="half" idx="15"/>
          </p:nvPr>
        </p:nvSpPr>
        <p:spPr>
          <a:xfrm>
            <a:off x="6684432" y="2303028"/>
            <a:ext cx="4741594" cy="3961593"/>
          </a:xfrm>
        </p:spPr>
        <p:txBody>
          <a:bodyPr/>
          <a:lstStyle/>
          <a:p>
            <a:pPr marL="0" indent="0">
              <a:buNone/>
            </a:pPr>
            <a:r>
              <a:rPr lang="el-GR" b="1" i="1" u="sng" dirty="0">
                <a:latin typeface="Times New Roman" panose="02020603050405020304" pitchFamily="18" charset="0"/>
                <a:cs typeface="Times New Roman" panose="02020603050405020304" pitchFamily="18" charset="0"/>
              </a:rPr>
              <a:t>Βασικές λειτουργίες</a:t>
            </a:r>
          </a:p>
          <a:p>
            <a:r>
              <a:rPr lang="el-GR" dirty="0">
                <a:latin typeface="Times New Roman" panose="02020603050405020304" pitchFamily="18" charset="0"/>
                <a:cs typeface="Times New Roman" panose="02020603050405020304" pitchFamily="18" charset="0"/>
              </a:rPr>
              <a:t>Έλεγχος σύγκρουσης σε μια ακμή. Αν δεν υπάρχει σύγκρουση τοποθετείτε στο γράφημα, αν υπάρχει επιστέφει το </a:t>
            </a:r>
            <a:r>
              <a:rPr lang="en-US" dirty="0">
                <a:latin typeface="Times New Roman" panose="02020603050405020304" pitchFamily="18" charset="0"/>
                <a:cs typeface="Times New Roman" panose="02020603050405020304" pitchFamily="18" charset="0"/>
              </a:rPr>
              <a:t>id </a:t>
            </a:r>
            <a:r>
              <a:rPr lang="el-GR" dirty="0">
                <a:latin typeface="Times New Roman" panose="02020603050405020304" pitchFamily="18" charset="0"/>
                <a:cs typeface="Times New Roman" panose="02020603050405020304" pitchFamily="18" charset="0"/>
              </a:rPr>
              <a:t>του εμποδίου με το οποίο συγκρούετε.</a:t>
            </a:r>
          </a:p>
          <a:p>
            <a:r>
              <a:rPr lang="el-GR" dirty="0">
                <a:latin typeface="Times New Roman" panose="02020603050405020304" pitchFamily="18" charset="0"/>
                <a:cs typeface="Times New Roman" panose="02020603050405020304" pitchFamily="18" charset="0"/>
              </a:rPr>
              <a:t>Τοποθέτηση κόμβων γύρο από της γωνίες του εμποδίου.</a:t>
            </a:r>
          </a:p>
          <a:p>
            <a:r>
              <a:rPr lang="el-GR" dirty="0">
                <a:latin typeface="Times New Roman" panose="02020603050405020304" pitchFamily="18" charset="0"/>
                <a:cs typeface="Times New Roman" panose="02020603050405020304" pitchFamily="18" charset="0"/>
              </a:rPr>
              <a:t>Τοποθέτηση τυχαίων κόμβων στον ελεύθερο χώρο.</a:t>
            </a:r>
          </a:p>
          <a:p>
            <a:r>
              <a:rPr lang="el-GR" dirty="0">
                <a:latin typeface="Times New Roman" panose="02020603050405020304" pitchFamily="18" charset="0"/>
                <a:cs typeface="Times New Roman" panose="02020603050405020304" pitchFamily="18" charset="0"/>
              </a:rPr>
              <a:t>Εύρεση και αποθήκευση ελευθέρου χώρου.</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E6F82FD-B53F-382C-F771-859DEB660EBD}"/>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4063232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7E28-2DFC-B246-309F-62F1799A27F0}"/>
              </a:ext>
            </a:extLst>
          </p:cNvPr>
          <p:cNvSpPr>
            <a:spLocks noGrp="1"/>
          </p:cNvSpPr>
          <p:nvPr>
            <p:ph type="title"/>
          </p:nvPr>
        </p:nvSpPr>
        <p:spPr>
          <a:xfrm>
            <a:off x="416458" y="2388134"/>
            <a:ext cx="8763755" cy="1531357"/>
          </a:xfrm>
        </p:spPr>
        <p:txBody>
          <a:bodyPr/>
          <a:lstStyle/>
          <a:p>
            <a:r>
              <a:rPr lang="el-GR" dirty="0"/>
              <a:t>Πειραματικά Αποτελέσματα</a:t>
            </a:r>
            <a:endParaRPr lang="en-US" dirty="0"/>
          </a:p>
        </p:txBody>
      </p:sp>
      <p:sp>
        <p:nvSpPr>
          <p:cNvPr id="4" name="Slide Number Placeholder 3">
            <a:extLst>
              <a:ext uri="{FF2B5EF4-FFF2-40B4-BE49-F238E27FC236}">
                <a16:creationId xmlns:a16="http://schemas.microsoft.com/office/drawing/2014/main" id="{BE43348D-5706-AFC4-4DA3-2EF17260EA97}"/>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76037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95CE-8CD8-DBFB-70E7-AA8E436108EA}"/>
              </a:ext>
            </a:extLst>
          </p:cNvPr>
          <p:cNvSpPr>
            <a:spLocks noGrp="1"/>
          </p:cNvSpPr>
          <p:nvPr>
            <p:ph type="title"/>
          </p:nvPr>
        </p:nvSpPr>
        <p:spPr>
          <a:xfrm>
            <a:off x="523562" y="161151"/>
            <a:ext cx="10671048" cy="1362057"/>
          </a:xfrm>
        </p:spPr>
        <p:txBody>
          <a:bodyPr/>
          <a:lstStyle/>
          <a:p>
            <a:r>
              <a:rPr lang="el-GR" dirty="0"/>
              <a:t>Σενάριο 1. Μικρή περιοχή. Λίγα, μικρά, αραιά εμπόδια</a:t>
            </a:r>
            <a:endParaRPr lang="en-US" dirty="0"/>
          </a:p>
        </p:txBody>
      </p:sp>
      <p:sp>
        <p:nvSpPr>
          <p:cNvPr id="3" name="Slide Number Placeholder 2">
            <a:extLst>
              <a:ext uri="{FF2B5EF4-FFF2-40B4-BE49-F238E27FC236}">
                <a16:creationId xmlns:a16="http://schemas.microsoft.com/office/drawing/2014/main" id="{7F1140DE-DCE1-FF5D-7193-FA68BF0391A5}"/>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Picture 3">
            <a:extLst>
              <a:ext uri="{FF2B5EF4-FFF2-40B4-BE49-F238E27FC236}">
                <a16:creationId xmlns:a16="http://schemas.microsoft.com/office/drawing/2014/main" id="{E83BCD4C-4BC3-076E-A1BE-1143393053FC}"/>
              </a:ext>
            </a:extLst>
          </p:cNvPr>
          <p:cNvPicPr>
            <a:picLocks noChangeAspect="1"/>
          </p:cNvPicPr>
          <p:nvPr/>
        </p:nvPicPr>
        <p:blipFill>
          <a:blip r:embed="rId2"/>
          <a:stretch>
            <a:fillRect/>
          </a:stretch>
        </p:blipFill>
        <p:spPr>
          <a:xfrm>
            <a:off x="669390" y="2382408"/>
            <a:ext cx="2951996" cy="2923970"/>
          </a:xfrm>
          <a:prstGeom prst="rect">
            <a:avLst/>
          </a:prstGeom>
        </p:spPr>
      </p:pic>
      <p:pic>
        <p:nvPicPr>
          <p:cNvPr id="5" name="Picture 4">
            <a:extLst>
              <a:ext uri="{FF2B5EF4-FFF2-40B4-BE49-F238E27FC236}">
                <a16:creationId xmlns:a16="http://schemas.microsoft.com/office/drawing/2014/main" id="{A65C1B30-0D19-0F7A-1E98-B6AAB33CE19A}"/>
              </a:ext>
            </a:extLst>
          </p:cNvPr>
          <p:cNvPicPr>
            <a:picLocks noChangeAspect="1"/>
          </p:cNvPicPr>
          <p:nvPr/>
        </p:nvPicPr>
        <p:blipFill>
          <a:blip r:embed="rId3"/>
          <a:stretch>
            <a:fillRect/>
          </a:stretch>
        </p:blipFill>
        <p:spPr>
          <a:xfrm>
            <a:off x="4553720" y="2382409"/>
            <a:ext cx="2933495" cy="2923970"/>
          </a:xfrm>
          <a:prstGeom prst="rect">
            <a:avLst/>
          </a:prstGeom>
        </p:spPr>
      </p:pic>
      <p:pic>
        <p:nvPicPr>
          <p:cNvPr id="6" name="Picture 5">
            <a:extLst>
              <a:ext uri="{FF2B5EF4-FFF2-40B4-BE49-F238E27FC236}">
                <a16:creationId xmlns:a16="http://schemas.microsoft.com/office/drawing/2014/main" id="{88D826A7-3AC6-F9C3-79E1-11EE5EBD73C1}"/>
              </a:ext>
            </a:extLst>
          </p:cNvPr>
          <p:cNvPicPr>
            <a:picLocks noChangeAspect="1"/>
          </p:cNvPicPr>
          <p:nvPr/>
        </p:nvPicPr>
        <p:blipFill>
          <a:blip r:embed="rId4"/>
          <a:stretch>
            <a:fillRect/>
          </a:stretch>
        </p:blipFill>
        <p:spPr>
          <a:xfrm>
            <a:off x="8570616" y="2381491"/>
            <a:ext cx="2951995" cy="2923053"/>
          </a:xfrm>
          <a:prstGeom prst="rect">
            <a:avLst/>
          </a:prstGeom>
        </p:spPr>
      </p:pic>
      <p:sp>
        <p:nvSpPr>
          <p:cNvPr id="7" name="TextBox 6">
            <a:extLst>
              <a:ext uri="{FF2B5EF4-FFF2-40B4-BE49-F238E27FC236}">
                <a16:creationId xmlns:a16="http://schemas.microsoft.com/office/drawing/2014/main" id="{003F5A22-2174-206A-A2E2-95E14E805076}"/>
              </a:ext>
            </a:extLst>
          </p:cNvPr>
          <p:cNvSpPr txBox="1"/>
          <p:nvPr/>
        </p:nvSpPr>
        <p:spPr>
          <a:xfrm>
            <a:off x="1855960" y="5392269"/>
            <a:ext cx="1765426" cy="369332"/>
          </a:xfrm>
          <a:prstGeom prst="rect">
            <a:avLst/>
          </a:prstGeom>
          <a:noFill/>
        </p:spPr>
        <p:txBody>
          <a:bodyPr wrap="square" rtlCol="0">
            <a:spAutoFit/>
          </a:bodyPr>
          <a:lstStyle/>
          <a:p>
            <a:r>
              <a:rPr lang="en-US" dirty="0">
                <a:solidFill>
                  <a:schemeClr val="accent6"/>
                </a:solidFill>
                <a:latin typeface="Times New Roman" panose="02020603050405020304" pitchFamily="18" charset="0"/>
                <a:cs typeface="Times New Roman" panose="02020603050405020304" pitchFamily="18" charset="0"/>
              </a:rPr>
              <a:t>PRM</a:t>
            </a:r>
          </a:p>
        </p:txBody>
      </p:sp>
      <p:sp>
        <p:nvSpPr>
          <p:cNvPr id="8" name="TextBox 7">
            <a:extLst>
              <a:ext uri="{FF2B5EF4-FFF2-40B4-BE49-F238E27FC236}">
                <a16:creationId xmlns:a16="http://schemas.microsoft.com/office/drawing/2014/main" id="{E1126BCF-75EE-CD59-0454-BCA72F7DE678}"/>
              </a:ext>
            </a:extLst>
          </p:cNvPr>
          <p:cNvSpPr txBox="1"/>
          <p:nvPr/>
        </p:nvSpPr>
        <p:spPr>
          <a:xfrm>
            <a:off x="5513560" y="5392269"/>
            <a:ext cx="1430448" cy="369332"/>
          </a:xfrm>
          <a:prstGeom prst="rect">
            <a:avLst/>
          </a:prstGeom>
          <a:noFill/>
        </p:spPr>
        <p:txBody>
          <a:bodyPr wrap="square" rtlCol="0">
            <a:spAutoFit/>
          </a:bodyPr>
          <a:lstStyle/>
          <a:p>
            <a:r>
              <a:rPr lang="en-US" dirty="0">
                <a:solidFill>
                  <a:schemeClr val="accent6"/>
                </a:solidFill>
                <a:latin typeface="Times New Roman" panose="02020603050405020304" pitchFamily="18" charset="0"/>
                <a:cs typeface="Times New Roman" panose="02020603050405020304" pitchFamily="18" charset="0"/>
              </a:rPr>
              <a:t>Rectangles</a:t>
            </a:r>
          </a:p>
        </p:txBody>
      </p:sp>
      <p:sp>
        <p:nvSpPr>
          <p:cNvPr id="9" name="TextBox 8">
            <a:extLst>
              <a:ext uri="{FF2B5EF4-FFF2-40B4-BE49-F238E27FC236}">
                <a16:creationId xmlns:a16="http://schemas.microsoft.com/office/drawing/2014/main" id="{E3768E80-3C1F-C1FC-CD1E-E8E29F3B4A1C}"/>
              </a:ext>
            </a:extLst>
          </p:cNvPr>
          <p:cNvSpPr txBox="1"/>
          <p:nvPr/>
        </p:nvSpPr>
        <p:spPr>
          <a:xfrm>
            <a:off x="9048385" y="5392269"/>
            <a:ext cx="2146225" cy="369332"/>
          </a:xfrm>
          <a:prstGeom prst="rect">
            <a:avLst/>
          </a:prstGeom>
          <a:noFill/>
        </p:spPr>
        <p:txBody>
          <a:bodyPr wrap="square" rtlCol="0">
            <a:spAutoFit/>
          </a:bodyPr>
          <a:lstStyle/>
          <a:p>
            <a:r>
              <a:rPr lang="en-US" dirty="0" err="1">
                <a:solidFill>
                  <a:schemeClr val="accent6"/>
                </a:solidFill>
                <a:latin typeface="Times New Roman" panose="02020603050405020304" pitchFamily="18" charset="0"/>
                <a:cs typeface="Times New Roman" panose="02020603050405020304" pitchFamily="18" charset="0"/>
              </a:rPr>
              <a:t>APPATTrectangles</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966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07C70F-E38A-FC5C-6C97-D61D90D3A4E0}"/>
              </a:ext>
            </a:extLst>
          </p:cNvPr>
          <p:cNvSpPr>
            <a:spLocks noGrp="1"/>
          </p:cNvSpPr>
          <p:nvPr>
            <p:ph type="sldNum" sz="quarter" idx="12"/>
          </p:nvPr>
        </p:nvSpPr>
        <p:spPr/>
        <p:txBody>
          <a:bodyPr/>
          <a:lstStyle/>
          <a:p>
            <a:fld id="{48F63A3B-78C7-47BE-AE5E-E10140E04643}" type="slidenum">
              <a:rPr lang="en-US" smtClean="0"/>
              <a:pPr/>
              <a:t>17</a:t>
            </a:fld>
            <a:endParaRPr lang="en-US" dirty="0"/>
          </a:p>
        </p:txBody>
      </p:sp>
      <p:graphicFrame>
        <p:nvGraphicFramePr>
          <p:cNvPr id="4" name="Table 3">
            <a:extLst>
              <a:ext uri="{FF2B5EF4-FFF2-40B4-BE49-F238E27FC236}">
                <a16:creationId xmlns:a16="http://schemas.microsoft.com/office/drawing/2014/main" id="{A2A78DFC-D005-1D2B-BF49-E6FC33AAAD0B}"/>
              </a:ext>
            </a:extLst>
          </p:cNvPr>
          <p:cNvGraphicFramePr>
            <a:graphicFrameLocks noGrp="1"/>
          </p:cNvGraphicFramePr>
          <p:nvPr>
            <p:extLst>
              <p:ext uri="{D42A27DB-BD31-4B8C-83A1-F6EECF244321}">
                <p14:modId xmlns:p14="http://schemas.microsoft.com/office/powerpoint/2010/main" val="2577906905"/>
              </p:ext>
            </p:extLst>
          </p:nvPr>
        </p:nvGraphicFramePr>
        <p:xfrm>
          <a:off x="1801640" y="777272"/>
          <a:ext cx="8029985" cy="1440827"/>
        </p:xfrm>
        <a:graphic>
          <a:graphicData uri="http://schemas.openxmlformats.org/drawingml/2006/table">
            <a:tbl>
              <a:tblPr firstRow="1" firstCol="1" bandRow="1">
                <a:tableStyleId>{3B4B98B0-60AC-42C2-AFA5-B58CD77FA1E5}</a:tableStyleId>
              </a:tblPr>
              <a:tblGrid>
                <a:gridCol w="1355021">
                  <a:extLst>
                    <a:ext uri="{9D8B030D-6E8A-4147-A177-3AD203B41FA5}">
                      <a16:colId xmlns:a16="http://schemas.microsoft.com/office/drawing/2014/main" val="160117777"/>
                    </a:ext>
                  </a:extLst>
                </a:gridCol>
                <a:gridCol w="1752932">
                  <a:extLst>
                    <a:ext uri="{9D8B030D-6E8A-4147-A177-3AD203B41FA5}">
                      <a16:colId xmlns:a16="http://schemas.microsoft.com/office/drawing/2014/main" val="2315424477"/>
                    </a:ext>
                  </a:extLst>
                </a:gridCol>
                <a:gridCol w="1755589">
                  <a:extLst>
                    <a:ext uri="{9D8B030D-6E8A-4147-A177-3AD203B41FA5}">
                      <a16:colId xmlns:a16="http://schemas.microsoft.com/office/drawing/2014/main" val="3052983915"/>
                    </a:ext>
                  </a:extLst>
                </a:gridCol>
                <a:gridCol w="1746729">
                  <a:extLst>
                    <a:ext uri="{9D8B030D-6E8A-4147-A177-3AD203B41FA5}">
                      <a16:colId xmlns:a16="http://schemas.microsoft.com/office/drawing/2014/main" val="2584110036"/>
                    </a:ext>
                  </a:extLst>
                </a:gridCol>
                <a:gridCol w="1419714">
                  <a:extLst>
                    <a:ext uri="{9D8B030D-6E8A-4147-A177-3AD203B41FA5}">
                      <a16:colId xmlns:a16="http://schemas.microsoft.com/office/drawing/2014/main" val="2607171889"/>
                    </a:ext>
                  </a:extLst>
                </a:gridCol>
              </a:tblGrid>
              <a:tr h="840628">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Μέγεθος περιοχής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Αριθμός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Ελάχιστο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Μέγιστο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08972563"/>
                  </a:ext>
                </a:extLst>
              </a:tr>
              <a:tr h="280209">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500 x 500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20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100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78022864"/>
                  </a:ext>
                </a:extLst>
              </a:tr>
              <a:tr h="319990">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a:t>
                      </a:r>
                      <a:r>
                        <a:rPr lang="en-US" sz="11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1000 x 1000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300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0656618"/>
                  </a:ext>
                </a:extLst>
              </a:tr>
            </a:tbl>
          </a:graphicData>
        </a:graphic>
      </p:graphicFrame>
      <p:graphicFrame>
        <p:nvGraphicFramePr>
          <p:cNvPr id="5" name="Table 4">
            <a:extLst>
              <a:ext uri="{FF2B5EF4-FFF2-40B4-BE49-F238E27FC236}">
                <a16:creationId xmlns:a16="http://schemas.microsoft.com/office/drawing/2014/main" id="{9ED42DE9-78D7-4508-48E9-06C33DB2747B}"/>
              </a:ext>
            </a:extLst>
          </p:cNvPr>
          <p:cNvGraphicFramePr>
            <a:graphicFrameLocks noGrp="1"/>
          </p:cNvGraphicFramePr>
          <p:nvPr>
            <p:extLst>
              <p:ext uri="{D42A27DB-BD31-4B8C-83A1-F6EECF244321}">
                <p14:modId xmlns:p14="http://schemas.microsoft.com/office/powerpoint/2010/main" val="3085118420"/>
              </p:ext>
            </p:extLst>
          </p:nvPr>
        </p:nvGraphicFramePr>
        <p:xfrm>
          <a:off x="1801640" y="2957402"/>
          <a:ext cx="8029985" cy="1932884"/>
        </p:xfrm>
        <a:graphic>
          <a:graphicData uri="http://schemas.openxmlformats.org/drawingml/2006/table">
            <a:tbl>
              <a:tblPr firstRow="1" firstCol="1" bandRow="1">
                <a:tableStyleId>{3B4B98B0-60AC-42C2-AFA5-B58CD77FA1E5}</a:tableStyleId>
              </a:tblPr>
              <a:tblGrid>
                <a:gridCol w="1370087">
                  <a:extLst>
                    <a:ext uri="{9D8B030D-6E8A-4147-A177-3AD203B41FA5}">
                      <a16:colId xmlns:a16="http://schemas.microsoft.com/office/drawing/2014/main" val="480526435"/>
                    </a:ext>
                  </a:extLst>
                </a:gridCol>
                <a:gridCol w="1760021">
                  <a:extLst>
                    <a:ext uri="{9D8B030D-6E8A-4147-A177-3AD203B41FA5}">
                      <a16:colId xmlns:a16="http://schemas.microsoft.com/office/drawing/2014/main" val="2651205512"/>
                    </a:ext>
                  </a:extLst>
                </a:gridCol>
                <a:gridCol w="1762679">
                  <a:extLst>
                    <a:ext uri="{9D8B030D-6E8A-4147-A177-3AD203B41FA5}">
                      <a16:colId xmlns:a16="http://schemas.microsoft.com/office/drawing/2014/main" val="255802042"/>
                    </a:ext>
                  </a:extLst>
                </a:gridCol>
                <a:gridCol w="1752931">
                  <a:extLst>
                    <a:ext uri="{9D8B030D-6E8A-4147-A177-3AD203B41FA5}">
                      <a16:colId xmlns:a16="http://schemas.microsoft.com/office/drawing/2014/main" val="2579409490"/>
                    </a:ext>
                  </a:extLst>
                </a:gridCol>
                <a:gridCol w="1384267">
                  <a:extLst>
                    <a:ext uri="{9D8B030D-6E8A-4147-A177-3AD203B41FA5}">
                      <a16:colId xmlns:a16="http://schemas.microsoft.com/office/drawing/2014/main" val="834781426"/>
                    </a:ext>
                  </a:extLst>
                </a:gridCol>
              </a:tblGrid>
              <a:tr h="467291">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Αλγόριθμος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Μήκος Διαδρομής</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Χρόνος Εκτέλεσης</a:t>
                      </a:r>
                      <a:endParaRPr lang="en-US" sz="1100" dirty="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(seconds)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Σχετικό Σφάλμα</a:t>
                      </a:r>
                      <a:endParaRPr lang="en-US" sz="1100" dirty="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8523846"/>
                  </a:ext>
                </a:extLst>
              </a:tr>
              <a:tr h="254886">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497</a:t>
                      </a:r>
                      <a:r>
                        <a:rPr lang="el-GR" sz="1100" dirty="0">
                          <a:effectLst/>
                          <a:latin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0.13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46618618"/>
                  </a:ext>
                </a:extLst>
              </a:tr>
              <a:tr h="254886">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PRM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50</a:t>
                      </a:r>
                      <a:r>
                        <a:rPr lang="el-GR" sz="1100">
                          <a:effectLst/>
                          <a:latin typeface="Times New Roman" panose="02020603050405020304" pitchFamily="18" charset="0"/>
                          <a:cs typeface="Times New Roman" panose="02020603050405020304" pitchFamily="18" charset="0"/>
                        </a:rPr>
                        <a:t>7.58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0.66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1.06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6864259"/>
                  </a:ext>
                </a:extLst>
              </a:tr>
              <a:tr h="254886">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err="1">
                          <a:effectLst/>
                          <a:latin typeface="Times New Roman" panose="02020603050405020304" pitchFamily="18" charset="0"/>
                          <a:cs typeface="Times New Roman" panose="02020603050405020304" pitchFamily="18" charset="0"/>
                        </a:rPr>
                        <a:t>APPATTrectangles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49</a:t>
                      </a:r>
                      <a:r>
                        <a:rPr lang="el-GR" sz="1100" dirty="0">
                          <a:effectLst/>
                          <a:latin typeface="Times New Roman" panose="02020603050405020304" pitchFamily="18" charset="0"/>
                          <a:cs typeface="Times New Roman" panose="02020603050405020304" pitchFamily="18" charset="0"/>
                        </a:rPr>
                        <a:t>7.0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314027"/>
                  </a:ext>
                </a:extLst>
              </a:tr>
              <a:tr h="233645">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a:t>
                      </a:r>
                      <a:r>
                        <a:rPr lang="en-US" sz="11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1083.45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0.46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8852608"/>
                  </a:ext>
                </a:extLst>
              </a:tr>
              <a:tr h="233645">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a:t>
                      </a:r>
                      <a:r>
                        <a:rPr lang="en-US" sz="11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PRM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2068.47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0.63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90.91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8300427"/>
                  </a:ext>
                </a:extLst>
              </a:tr>
              <a:tr h="233645">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a:t>
                      </a:r>
                      <a:r>
                        <a:rPr lang="en-US" sz="11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APPATTrectangles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1083.45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0.13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487498"/>
                  </a:ext>
                </a:extLst>
              </a:tr>
            </a:tbl>
          </a:graphicData>
        </a:graphic>
      </p:graphicFrame>
    </p:spTree>
    <p:extLst>
      <p:ext uri="{BB962C8B-B14F-4D97-AF65-F5344CB8AC3E}">
        <p14:creationId xmlns:p14="http://schemas.microsoft.com/office/powerpoint/2010/main" val="652893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3E5E-486E-0F33-CE08-07A4E4D5BDCC}"/>
              </a:ext>
            </a:extLst>
          </p:cNvPr>
          <p:cNvSpPr>
            <a:spLocks noGrp="1"/>
          </p:cNvSpPr>
          <p:nvPr>
            <p:ph type="title"/>
          </p:nvPr>
        </p:nvSpPr>
        <p:spPr>
          <a:xfrm>
            <a:off x="765973" y="315061"/>
            <a:ext cx="10671048" cy="1362057"/>
          </a:xfrm>
        </p:spPr>
        <p:txBody>
          <a:bodyPr/>
          <a:lstStyle/>
          <a:p>
            <a:r>
              <a:rPr lang="el-GR" dirty="0" err="1"/>
              <a:t>Σεναρίο</a:t>
            </a:r>
            <a:r>
              <a:rPr lang="el-GR" dirty="0"/>
              <a:t> 2 Μικρή περιοχή. Πολλά, μικρά, πυκνά εμπόδια</a:t>
            </a:r>
            <a:endParaRPr lang="en-US" dirty="0"/>
          </a:p>
        </p:txBody>
      </p:sp>
      <p:sp>
        <p:nvSpPr>
          <p:cNvPr id="3" name="Slide Number Placeholder 2">
            <a:extLst>
              <a:ext uri="{FF2B5EF4-FFF2-40B4-BE49-F238E27FC236}">
                <a16:creationId xmlns:a16="http://schemas.microsoft.com/office/drawing/2014/main" id="{6D02FF88-C577-CC31-92F5-B28B09CF9765}"/>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Picture 3">
            <a:extLst>
              <a:ext uri="{FF2B5EF4-FFF2-40B4-BE49-F238E27FC236}">
                <a16:creationId xmlns:a16="http://schemas.microsoft.com/office/drawing/2014/main" id="{427B72C2-CCEB-FD5F-BC45-D624B683A8DE}"/>
              </a:ext>
            </a:extLst>
          </p:cNvPr>
          <p:cNvPicPr>
            <a:picLocks noChangeAspect="1"/>
          </p:cNvPicPr>
          <p:nvPr/>
        </p:nvPicPr>
        <p:blipFill>
          <a:blip r:embed="rId2"/>
          <a:stretch>
            <a:fillRect/>
          </a:stretch>
        </p:blipFill>
        <p:spPr>
          <a:xfrm>
            <a:off x="234709" y="2605652"/>
            <a:ext cx="3399805" cy="3325434"/>
          </a:xfrm>
          <a:prstGeom prst="rect">
            <a:avLst/>
          </a:prstGeom>
        </p:spPr>
      </p:pic>
      <p:pic>
        <p:nvPicPr>
          <p:cNvPr id="5" name="Picture 4">
            <a:extLst>
              <a:ext uri="{FF2B5EF4-FFF2-40B4-BE49-F238E27FC236}">
                <a16:creationId xmlns:a16="http://schemas.microsoft.com/office/drawing/2014/main" id="{1C91FF84-4039-664A-5413-4C788C59F7F7}"/>
              </a:ext>
            </a:extLst>
          </p:cNvPr>
          <p:cNvPicPr>
            <a:picLocks noChangeAspect="1"/>
          </p:cNvPicPr>
          <p:nvPr/>
        </p:nvPicPr>
        <p:blipFill>
          <a:blip r:embed="rId3"/>
          <a:stretch>
            <a:fillRect/>
          </a:stretch>
        </p:blipFill>
        <p:spPr>
          <a:xfrm>
            <a:off x="4233315" y="2618705"/>
            <a:ext cx="3344435" cy="3312381"/>
          </a:xfrm>
          <a:prstGeom prst="rect">
            <a:avLst/>
          </a:prstGeom>
        </p:spPr>
      </p:pic>
      <p:pic>
        <p:nvPicPr>
          <p:cNvPr id="7" name="Picture 6">
            <a:extLst>
              <a:ext uri="{FF2B5EF4-FFF2-40B4-BE49-F238E27FC236}">
                <a16:creationId xmlns:a16="http://schemas.microsoft.com/office/drawing/2014/main" id="{5C92BF1A-E818-65BB-41A8-7D5A58FBC667}"/>
              </a:ext>
            </a:extLst>
          </p:cNvPr>
          <p:cNvPicPr>
            <a:picLocks noChangeAspect="1"/>
          </p:cNvPicPr>
          <p:nvPr/>
        </p:nvPicPr>
        <p:blipFill>
          <a:blip r:embed="rId4"/>
          <a:stretch>
            <a:fillRect/>
          </a:stretch>
        </p:blipFill>
        <p:spPr>
          <a:xfrm>
            <a:off x="8176551" y="2605652"/>
            <a:ext cx="3344435" cy="3311645"/>
          </a:xfrm>
          <a:prstGeom prst="rect">
            <a:avLst/>
          </a:prstGeom>
        </p:spPr>
      </p:pic>
      <p:sp>
        <p:nvSpPr>
          <p:cNvPr id="9" name="TextBox 8">
            <a:extLst>
              <a:ext uri="{FF2B5EF4-FFF2-40B4-BE49-F238E27FC236}">
                <a16:creationId xmlns:a16="http://schemas.microsoft.com/office/drawing/2014/main" id="{876BEA57-FABD-BAA6-D799-077DFC097266}"/>
              </a:ext>
            </a:extLst>
          </p:cNvPr>
          <p:cNvSpPr txBox="1"/>
          <p:nvPr/>
        </p:nvSpPr>
        <p:spPr>
          <a:xfrm>
            <a:off x="1618308" y="5931807"/>
            <a:ext cx="1007197"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PRM</a:t>
            </a:r>
          </a:p>
        </p:txBody>
      </p:sp>
      <p:sp>
        <p:nvSpPr>
          <p:cNvPr id="11" name="TextBox 10">
            <a:extLst>
              <a:ext uri="{FF2B5EF4-FFF2-40B4-BE49-F238E27FC236}">
                <a16:creationId xmlns:a16="http://schemas.microsoft.com/office/drawing/2014/main" id="{13699029-ED25-1162-ED99-7AED90369562}"/>
              </a:ext>
            </a:extLst>
          </p:cNvPr>
          <p:cNvSpPr txBox="1"/>
          <p:nvPr/>
        </p:nvSpPr>
        <p:spPr>
          <a:xfrm>
            <a:off x="5426561" y="5988941"/>
            <a:ext cx="1915799"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Rectangles</a:t>
            </a:r>
            <a:endParaRPr lang="en-US" dirty="0"/>
          </a:p>
        </p:txBody>
      </p:sp>
      <p:sp>
        <p:nvSpPr>
          <p:cNvPr id="13" name="TextBox 12">
            <a:extLst>
              <a:ext uri="{FF2B5EF4-FFF2-40B4-BE49-F238E27FC236}">
                <a16:creationId xmlns:a16="http://schemas.microsoft.com/office/drawing/2014/main" id="{18B1E0E3-CACC-1DA0-1ADE-61B2F375D0BA}"/>
              </a:ext>
            </a:extLst>
          </p:cNvPr>
          <p:cNvSpPr txBox="1"/>
          <p:nvPr/>
        </p:nvSpPr>
        <p:spPr>
          <a:xfrm>
            <a:off x="8835643" y="5917297"/>
            <a:ext cx="2183339" cy="369332"/>
          </a:xfrm>
          <a:prstGeom prst="rect">
            <a:avLst/>
          </a:prstGeom>
          <a:noFill/>
        </p:spPr>
        <p:txBody>
          <a:bodyPr wrap="square">
            <a:spAutoFit/>
          </a:bodyPr>
          <a:lstStyle/>
          <a:p>
            <a:r>
              <a:rPr kumimoji="0" lang="en-US" sz="1800" b="0" i="0" u="none" strike="noStrike" kern="1200" cap="none" spc="0" normalizeH="0" baseline="0" noProof="0" dirty="0" err="1">
                <a:ln>
                  <a:noFill/>
                </a:ln>
                <a:solidFill>
                  <a:srgbClr val="1F2C8F"/>
                </a:solidFill>
                <a:effectLst/>
                <a:uLnTx/>
                <a:uFillTx/>
                <a:latin typeface="Times New Roman" panose="02020603050405020304" pitchFamily="18" charset="0"/>
                <a:ea typeface="+mn-ea"/>
                <a:cs typeface="Times New Roman" panose="02020603050405020304" pitchFamily="18" charset="0"/>
              </a:rPr>
              <a:t>APPATTrectangles</a:t>
            </a:r>
            <a:endParaRPr lang="en-US" dirty="0"/>
          </a:p>
        </p:txBody>
      </p:sp>
    </p:spTree>
    <p:extLst>
      <p:ext uri="{BB962C8B-B14F-4D97-AF65-F5344CB8AC3E}">
        <p14:creationId xmlns:p14="http://schemas.microsoft.com/office/powerpoint/2010/main" val="164660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A69DDE-017C-FCE4-0EA6-A254B9FAD214}"/>
              </a:ext>
            </a:extLst>
          </p:cNvPr>
          <p:cNvSpPr>
            <a:spLocks noGrp="1"/>
          </p:cNvSpPr>
          <p:nvPr>
            <p:ph type="sldNum" sz="quarter" idx="12"/>
          </p:nvPr>
        </p:nvSpPr>
        <p:spPr/>
        <p:txBody>
          <a:bodyPr/>
          <a:lstStyle/>
          <a:p>
            <a:fld id="{48F63A3B-78C7-47BE-AE5E-E10140E04643}" type="slidenum">
              <a:rPr lang="en-US" smtClean="0"/>
              <a:pPr/>
              <a:t>19</a:t>
            </a:fld>
            <a:endParaRPr lang="en-US" dirty="0"/>
          </a:p>
        </p:txBody>
      </p:sp>
      <p:graphicFrame>
        <p:nvGraphicFramePr>
          <p:cNvPr id="4" name="Table 3">
            <a:extLst>
              <a:ext uri="{FF2B5EF4-FFF2-40B4-BE49-F238E27FC236}">
                <a16:creationId xmlns:a16="http://schemas.microsoft.com/office/drawing/2014/main" id="{1FAC5B55-4DD9-A839-E4B7-678D07CC9718}"/>
              </a:ext>
            </a:extLst>
          </p:cNvPr>
          <p:cNvGraphicFramePr>
            <a:graphicFrameLocks noGrp="1"/>
          </p:cNvGraphicFramePr>
          <p:nvPr>
            <p:extLst>
              <p:ext uri="{D42A27DB-BD31-4B8C-83A1-F6EECF244321}">
                <p14:modId xmlns:p14="http://schemas.microsoft.com/office/powerpoint/2010/main" val="3353337229"/>
              </p:ext>
            </p:extLst>
          </p:nvPr>
        </p:nvGraphicFramePr>
        <p:xfrm>
          <a:off x="1711106" y="1048753"/>
          <a:ext cx="8637006" cy="1553263"/>
        </p:xfrm>
        <a:graphic>
          <a:graphicData uri="http://schemas.openxmlformats.org/drawingml/2006/table">
            <a:tbl>
              <a:tblPr firstRow="1" firstCol="1" bandRow="1">
                <a:tableStyleId>{3B4B98B0-60AC-42C2-AFA5-B58CD77FA1E5}</a:tableStyleId>
              </a:tblPr>
              <a:tblGrid>
                <a:gridCol w="1457453">
                  <a:extLst>
                    <a:ext uri="{9D8B030D-6E8A-4147-A177-3AD203B41FA5}">
                      <a16:colId xmlns:a16="http://schemas.microsoft.com/office/drawing/2014/main" val="1898930461"/>
                    </a:ext>
                  </a:extLst>
                </a:gridCol>
                <a:gridCol w="1885443">
                  <a:extLst>
                    <a:ext uri="{9D8B030D-6E8A-4147-A177-3AD203B41FA5}">
                      <a16:colId xmlns:a16="http://schemas.microsoft.com/office/drawing/2014/main" val="3192480667"/>
                    </a:ext>
                  </a:extLst>
                </a:gridCol>
                <a:gridCol w="1888302">
                  <a:extLst>
                    <a:ext uri="{9D8B030D-6E8A-4147-A177-3AD203B41FA5}">
                      <a16:colId xmlns:a16="http://schemas.microsoft.com/office/drawing/2014/main" val="3382041199"/>
                    </a:ext>
                  </a:extLst>
                </a:gridCol>
                <a:gridCol w="1878771">
                  <a:extLst>
                    <a:ext uri="{9D8B030D-6E8A-4147-A177-3AD203B41FA5}">
                      <a16:colId xmlns:a16="http://schemas.microsoft.com/office/drawing/2014/main" val="4243455420"/>
                    </a:ext>
                  </a:extLst>
                </a:gridCol>
                <a:gridCol w="1527037">
                  <a:extLst>
                    <a:ext uri="{9D8B030D-6E8A-4147-A177-3AD203B41FA5}">
                      <a16:colId xmlns:a16="http://schemas.microsoft.com/office/drawing/2014/main" val="3024290508"/>
                    </a:ext>
                  </a:extLst>
                </a:gridCol>
              </a:tblGrid>
              <a:tr h="776632">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Μέγεθος περιοχής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Αριθμός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Ελάχιστο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Μέγιστο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619799"/>
                  </a:ext>
                </a:extLst>
              </a:tr>
              <a:tr h="25887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500 x 500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50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4198291"/>
                  </a:ext>
                </a:extLst>
              </a:tr>
              <a:tr h="25887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500 x 500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152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0601396"/>
                  </a:ext>
                </a:extLst>
              </a:tr>
              <a:tr h="258877">
                <a:tc>
                  <a:txBody>
                    <a:bodyPr/>
                    <a:lstStyle/>
                    <a:p>
                      <a:pPr algn="ctr">
                        <a:spcBef>
                          <a:spcPts val="300"/>
                        </a:spcBef>
                        <a:spcAft>
                          <a:spcPts val="300"/>
                        </a:spcAft>
                      </a:pPr>
                      <a:r>
                        <a:rPr lang="el-GR" sz="1100" dirty="0">
                          <a:effectLst/>
                          <a:latin typeface="Times New Roman" panose="02020603050405020304" pitchFamily="18" charset="0"/>
                          <a:ea typeface="Times New Roman" panose="02020603050405020304" pitchFamily="18" charset="0"/>
                        </a:rPr>
                        <a:t>Σ</a:t>
                      </a:r>
                      <a:r>
                        <a:rPr lang="en-US" sz="1100" dirty="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1000 x 1000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1000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10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rPr>
                        <a:t>20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68213693"/>
                  </a:ext>
                </a:extLst>
              </a:tr>
            </a:tbl>
          </a:graphicData>
        </a:graphic>
      </p:graphicFrame>
      <p:graphicFrame>
        <p:nvGraphicFramePr>
          <p:cNvPr id="5" name="Table 4">
            <a:extLst>
              <a:ext uri="{FF2B5EF4-FFF2-40B4-BE49-F238E27FC236}">
                <a16:creationId xmlns:a16="http://schemas.microsoft.com/office/drawing/2014/main" id="{7162C019-7980-3F73-2339-B97B0A1CF2A4}"/>
              </a:ext>
            </a:extLst>
          </p:cNvPr>
          <p:cNvGraphicFramePr>
            <a:graphicFrameLocks noGrp="1"/>
          </p:cNvGraphicFramePr>
          <p:nvPr>
            <p:extLst>
              <p:ext uri="{D42A27DB-BD31-4B8C-83A1-F6EECF244321}">
                <p14:modId xmlns:p14="http://schemas.microsoft.com/office/powerpoint/2010/main" val="1430662030"/>
              </p:ext>
            </p:extLst>
          </p:nvPr>
        </p:nvGraphicFramePr>
        <p:xfrm>
          <a:off x="1711105" y="3082765"/>
          <a:ext cx="8637006" cy="2584861"/>
        </p:xfrm>
        <a:graphic>
          <a:graphicData uri="http://schemas.openxmlformats.org/drawingml/2006/table">
            <a:tbl>
              <a:tblPr firstRow="1" firstCol="1" bandRow="1">
                <a:tableStyleId>{3B4B98B0-60AC-42C2-AFA5-B58CD77FA1E5}</a:tableStyleId>
              </a:tblPr>
              <a:tblGrid>
                <a:gridCol w="1473658">
                  <a:extLst>
                    <a:ext uri="{9D8B030D-6E8A-4147-A177-3AD203B41FA5}">
                      <a16:colId xmlns:a16="http://schemas.microsoft.com/office/drawing/2014/main" val="3530635125"/>
                    </a:ext>
                  </a:extLst>
                </a:gridCol>
                <a:gridCol w="1893068">
                  <a:extLst>
                    <a:ext uri="{9D8B030D-6E8A-4147-A177-3AD203B41FA5}">
                      <a16:colId xmlns:a16="http://schemas.microsoft.com/office/drawing/2014/main" val="4099183078"/>
                    </a:ext>
                  </a:extLst>
                </a:gridCol>
                <a:gridCol w="1895928">
                  <a:extLst>
                    <a:ext uri="{9D8B030D-6E8A-4147-A177-3AD203B41FA5}">
                      <a16:colId xmlns:a16="http://schemas.microsoft.com/office/drawing/2014/main" val="3458501900"/>
                    </a:ext>
                  </a:extLst>
                </a:gridCol>
                <a:gridCol w="1885443">
                  <a:extLst>
                    <a:ext uri="{9D8B030D-6E8A-4147-A177-3AD203B41FA5}">
                      <a16:colId xmlns:a16="http://schemas.microsoft.com/office/drawing/2014/main" val="336958982"/>
                    </a:ext>
                  </a:extLst>
                </a:gridCol>
                <a:gridCol w="1488909">
                  <a:extLst>
                    <a:ext uri="{9D8B030D-6E8A-4147-A177-3AD203B41FA5}">
                      <a16:colId xmlns:a16="http://schemas.microsoft.com/office/drawing/2014/main" val="1779591682"/>
                    </a:ext>
                  </a:extLst>
                </a:gridCol>
              </a:tblGrid>
              <a:tr h="458605">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Αλγόριθμος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Μήκος Διαδρομής</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Χρόνος Εκτέλεσης</a:t>
                      </a:r>
                      <a:endParaRPr lang="en-US" sz="1100" dirty="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(seconds)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Σχετικό Σφάλμα</a:t>
                      </a:r>
                      <a:endParaRPr lang="en-US" sz="1100" dirty="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90907451"/>
                  </a:ext>
                </a:extLst>
              </a:tr>
              <a:tr h="250148">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500.36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4.71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7411713"/>
                  </a:ext>
                </a:extLst>
              </a:tr>
              <a:tr h="250148">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PRM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680.90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0.67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36.08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5545858"/>
                  </a:ext>
                </a:extLst>
              </a:tr>
              <a:tr h="250148">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err="1">
                          <a:effectLst/>
                          <a:latin typeface="Times New Roman" panose="02020603050405020304" pitchFamily="18" charset="0"/>
                          <a:cs typeface="Times New Roman" panose="02020603050405020304" pitchFamily="18" charset="0"/>
                        </a:rPr>
                        <a:t>APPATTrectangles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500.36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0.32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95129444"/>
                  </a:ext>
                </a:extLst>
              </a:tr>
              <a:tr h="229302">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534.44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9.17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08050422"/>
                  </a:ext>
                </a:extLst>
              </a:tr>
              <a:tr h="229302">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PRM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1045.59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0.93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95.64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99200710"/>
                  </a:ext>
                </a:extLst>
              </a:tr>
              <a:tr h="229302">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err="1">
                          <a:effectLst/>
                          <a:latin typeface="Times New Roman" panose="02020603050405020304" pitchFamily="18" charset="0"/>
                          <a:cs typeface="Times New Roman" panose="02020603050405020304" pitchFamily="18" charset="0"/>
                        </a:rPr>
                        <a:t>APPATTrectangles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536.70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1.84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0.42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20751320"/>
                  </a:ext>
                </a:extLst>
              </a:tr>
              <a:tr h="229302">
                <a:tc>
                  <a:txBody>
                    <a:bodyPr/>
                    <a:lstStyle/>
                    <a:p>
                      <a:pPr algn="ctr">
                        <a:spcBef>
                          <a:spcPts val="300"/>
                        </a:spcBef>
                        <a:spcAft>
                          <a:spcPts val="300"/>
                        </a:spcAft>
                      </a:pPr>
                      <a:r>
                        <a:rPr lang="el-GR" sz="1100" dirty="0">
                          <a:effectLst/>
                          <a:latin typeface="Times New Roman" panose="02020603050405020304" pitchFamily="18" charset="0"/>
                          <a:ea typeface="Times New Roman" panose="02020603050405020304" pitchFamily="18" charset="0"/>
                        </a:rPr>
                        <a:t>Σ</a:t>
                      </a:r>
                      <a:r>
                        <a:rPr lang="en-US" sz="1100" dirty="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Rectangles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ea typeface="Times New Roman" panose="02020603050405020304" pitchFamily="18" charset="0"/>
                        </a:rPr>
                        <a:t>1022.59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356.13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64481958"/>
                  </a:ext>
                </a:extLst>
              </a:tr>
              <a:tr h="229302">
                <a:tc>
                  <a:txBody>
                    <a:bodyPr/>
                    <a:lstStyle/>
                    <a:p>
                      <a:pPr algn="ctr">
                        <a:spcBef>
                          <a:spcPts val="300"/>
                        </a:spcBef>
                        <a:spcAft>
                          <a:spcPts val="300"/>
                        </a:spcAft>
                      </a:pPr>
                      <a:r>
                        <a:rPr lang="el-GR" sz="1100" dirty="0">
                          <a:effectLst/>
                          <a:latin typeface="Times New Roman" panose="02020603050405020304" pitchFamily="18" charset="0"/>
                          <a:ea typeface="Times New Roman" panose="02020603050405020304" pitchFamily="18" charset="0"/>
                        </a:rPr>
                        <a:t>Σ</a:t>
                      </a:r>
                      <a:r>
                        <a:rPr lang="en-US" sz="1100" dirty="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PRM</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2225.44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ea typeface="Times New Roman" panose="02020603050405020304" pitchFamily="18" charset="0"/>
                        </a:rPr>
                        <a:t>3.37</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ea typeface="Times New Roman" panose="02020603050405020304" pitchFamily="18" charset="0"/>
                        </a:rPr>
                        <a:t>117.62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38751590"/>
                  </a:ext>
                </a:extLst>
              </a:tr>
              <a:tr h="229302">
                <a:tc>
                  <a:txBody>
                    <a:bodyPr/>
                    <a:lstStyle/>
                    <a:p>
                      <a:pPr algn="ctr">
                        <a:spcBef>
                          <a:spcPts val="300"/>
                        </a:spcBef>
                        <a:spcAft>
                          <a:spcPts val="300"/>
                        </a:spcAft>
                      </a:pPr>
                      <a:r>
                        <a:rPr lang="el-GR" sz="1100" dirty="0">
                          <a:effectLst/>
                          <a:latin typeface="Times New Roman" panose="02020603050405020304" pitchFamily="18" charset="0"/>
                          <a:ea typeface="Times New Roman" panose="02020603050405020304" pitchFamily="18" charset="0"/>
                        </a:rPr>
                        <a:t>Σ</a:t>
                      </a:r>
                      <a:r>
                        <a:rPr lang="en-US" sz="1100" dirty="0">
                          <a:effectLst/>
                          <a:latin typeface="Times New Roman" panose="02020603050405020304" pitchFamily="18" charset="0"/>
                          <a:ea typeface="Times New Roman" panose="02020603050405020304" pitchFamily="18" charset="0"/>
                        </a:rPr>
                        <a:t>3</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APPATTrectangles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ea typeface="Times New Roman" panose="02020603050405020304" pitchFamily="18" charset="0"/>
                        </a:rPr>
                        <a:t>1022.59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ea typeface="Times New Roman" panose="02020603050405020304" pitchFamily="18" charset="0"/>
                        </a:rPr>
                        <a:t>22.94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16899578"/>
                  </a:ext>
                </a:extLst>
              </a:tr>
            </a:tbl>
          </a:graphicData>
        </a:graphic>
      </p:graphicFrame>
    </p:spTree>
    <p:extLst>
      <p:ext uri="{BB962C8B-B14F-4D97-AF65-F5344CB8AC3E}">
        <p14:creationId xmlns:p14="http://schemas.microsoft.com/office/powerpoint/2010/main" val="147809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DF94-75C9-56AF-F786-30E653691A4A}"/>
              </a:ext>
            </a:extLst>
          </p:cNvPr>
          <p:cNvSpPr>
            <a:spLocks noGrp="1"/>
          </p:cNvSpPr>
          <p:nvPr>
            <p:ph type="title"/>
          </p:nvPr>
        </p:nvSpPr>
        <p:spPr>
          <a:xfrm>
            <a:off x="5050591" y="843531"/>
            <a:ext cx="6489559" cy="2070876"/>
          </a:xfrm>
        </p:spPr>
        <p:txBody>
          <a:bodyPr/>
          <a:lstStyle/>
          <a:p>
            <a:r>
              <a:rPr kumimoji="0" lang="el-GR" sz="3600" b="1" i="0" u="none" strike="noStrike" kern="1200" cap="all" spc="0" normalizeH="0" baseline="0" noProof="0" dirty="0">
                <a:ln>
                  <a:noFill/>
                </a:ln>
                <a:solidFill>
                  <a:srgbClr val="1F2C8F"/>
                </a:solidFill>
                <a:effectLst/>
                <a:uLnTx/>
                <a:uFillTx/>
                <a:latin typeface="Arial Black"/>
                <a:ea typeface="+mj-ea"/>
                <a:cs typeface="+mj-cs"/>
              </a:rPr>
              <a:t>Σημασία Προβλήματος</a:t>
            </a:r>
            <a:endParaRPr lang="en-US" dirty="0"/>
          </a:p>
        </p:txBody>
      </p:sp>
      <p:pic>
        <p:nvPicPr>
          <p:cNvPr id="6" name="Picture Placeholder 5">
            <a:extLst>
              <a:ext uri="{FF2B5EF4-FFF2-40B4-BE49-F238E27FC236}">
                <a16:creationId xmlns:a16="http://schemas.microsoft.com/office/drawing/2014/main" id="{C217D5F8-9AC0-E6CD-1127-2ECD9DBD9069}"/>
              </a:ext>
            </a:extLst>
          </p:cNvPr>
          <p:cNvPicPr>
            <a:picLocks noGrp="1" noChangeAspect="1"/>
          </p:cNvPicPr>
          <p:nvPr>
            <p:ph type="pic" sz="quarter" idx="11"/>
          </p:nvPr>
        </p:nvPicPr>
        <p:blipFill>
          <a:blip r:embed="rId2"/>
          <a:srcRect t="1212" b="1212"/>
          <a:stretch>
            <a:fillRect/>
          </a:stretch>
        </p:blipFill>
        <p:spPr>
          <a:xfrm>
            <a:off x="574621" y="266613"/>
            <a:ext cx="4082144" cy="5975217"/>
          </a:xfrm>
          <a:prstGeom prst="rect">
            <a:avLst/>
          </a:prstGeom>
        </p:spPr>
      </p:pic>
      <p:sp>
        <p:nvSpPr>
          <p:cNvPr id="5" name="TextBox 4">
            <a:extLst>
              <a:ext uri="{FF2B5EF4-FFF2-40B4-BE49-F238E27FC236}">
                <a16:creationId xmlns:a16="http://schemas.microsoft.com/office/drawing/2014/main" id="{3F7F773D-1613-3EBA-4916-8A853791514A}"/>
              </a:ext>
            </a:extLst>
          </p:cNvPr>
          <p:cNvSpPr txBox="1"/>
          <p:nvPr/>
        </p:nvSpPr>
        <p:spPr>
          <a:xfrm>
            <a:off x="5050590" y="2507781"/>
            <a:ext cx="6489559" cy="3738972"/>
          </a:xfrm>
          <a:prstGeom prst="rect">
            <a:avLst/>
          </a:prstGeom>
          <a:noFill/>
        </p:spPr>
        <p:txBody>
          <a:bodyPr wrap="square" rtlCol="0">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l-GR" sz="2000" b="0" i="0" u="none" strike="noStrike" kern="1200" cap="none" spc="0" normalizeH="0" baseline="0" noProof="0" dirty="0">
                <a:ln>
                  <a:noFill/>
                </a:ln>
                <a:solidFill>
                  <a:srgbClr val="1F2C8F"/>
                </a:solidFill>
                <a:effectLst/>
                <a:uLnTx/>
                <a:uFillTx/>
                <a:latin typeface="Times New Roman" panose="02020603050405020304" pitchFamily="18" charset="0"/>
                <a:cs typeface="Times New Roman" panose="02020603050405020304" pitchFamily="18" charset="0"/>
              </a:rPr>
              <a:t>Με την ταχεία ανάπτυξη των μη επανδρωμένων εναέριων οχημάτων (</a:t>
            </a:r>
            <a:r>
              <a:rPr kumimoji="0" lang="el-GR" sz="2000" b="0" i="0" u="none" strike="noStrike" kern="1200" cap="none" spc="0" normalizeH="0" baseline="0" noProof="0" dirty="0" err="1">
                <a:ln>
                  <a:noFill/>
                </a:ln>
                <a:solidFill>
                  <a:srgbClr val="1F2C8F"/>
                </a:solidFill>
                <a:effectLst/>
                <a:uLnTx/>
                <a:uFillTx/>
                <a:latin typeface="Times New Roman" panose="02020603050405020304" pitchFamily="18" charset="0"/>
                <a:cs typeface="Times New Roman" panose="02020603050405020304" pitchFamily="18" charset="0"/>
              </a:rPr>
              <a:t>UAVs</a:t>
            </a:r>
            <a:r>
              <a:rPr kumimoji="0" lang="el-GR" sz="2000" b="0" i="0" u="none" strike="noStrike" kern="1200" cap="none" spc="0" normalizeH="0" baseline="0" noProof="0" dirty="0">
                <a:ln>
                  <a:noFill/>
                </a:ln>
                <a:solidFill>
                  <a:srgbClr val="1F2C8F"/>
                </a:solidFill>
                <a:effectLst/>
                <a:uLnTx/>
                <a:uFillTx/>
                <a:latin typeface="Times New Roman" panose="02020603050405020304" pitchFamily="18" charset="0"/>
                <a:cs typeface="Times New Roman" panose="02020603050405020304" pitchFamily="18" charset="0"/>
              </a:rPr>
              <a:t>), η ανάγκη για αποδοτικούς αλγορίθμους πλοήγησης σε περιβάλλοντα με εμπόδια και αβεβαιότητες είναι πιο επιτακτική από ποτέ.</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l-GR" sz="2000" b="0" i="0" u="none" strike="noStrike" kern="1200" cap="none" spc="0" normalizeH="0" baseline="0" noProof="0" dirty="0">
                <a:ln>
                  <a:noFill/>
                </a:ln>
                <a:solidFill>
                  <a:srgbClr val="1F2C8F"/>
                </a:solidFill>
                <a:effectLst/>
                <a:uLnTx/>
                <a:uFillTx/>
                <a:latin typeface="Times New Roman" panose="02020603050405020304" pitchFamily="18" charset="0"/>
                <a:cs typeface="Times New Roman" panose="02020603050405020304" pitchFamily="18" charset="0"/>
              </a:rPr>
              <a:t>Η αυτόνομη πλοήγηση των </a:t>
            </a:r>
            <a:r>
              <a:rPr kumimoji="0" lang="el-GR" sz="2000" b="0" i="0" u="none" strike="noStrike" kern="1200" cap="none" spc="0" normalizeH="0" baseline="0" noProof="0" dirty="0" err="1">
                <a:ln>
                  <a:noFill/>
                </a:ln>
                <a:solidFill>
                  <a:srgbClr val="1F2C8F"/>
                </a:solidFill>
                <a:effectLst/>
                <a:uLnTx/>
                <a:uFillTx/>
                <a:latin typeface="Times New Roman" panose="02020603050405020304" pitchFamily="18" charset="0"/>
                <a:cs typeface="Times New Roman" panose="02020603050405020304" pitchFamily="18" charset="0"/>
              </a:rPr>
              <a:t>UAVs</a:t>
            </a:r>
            <a:r>
              <a:rPr kumimoji="0" lang="el-GR" sz="2000" b="0" i="0" u="none" strike="noStrike" kern="1200" cap="none" spc="0" normalizeH="0" baseline="0" noProof="0" dirty="0">
                <a:ln>
                  <a:noFill/>
                </a:ln>
                <a:solidFill>
                  <a:srgbClr val="1F2C8F"/>
                </a:solidFill>
                <a:effectLst/>
                <a:uLnTx/>
                <a:uFillTx/>
                <a:latin typeface="Times New Roman" panose="02020603050405020304" pitchFamily="18" charset="0"/>
                <a:cs typeface="Times New Roman" panose="02020603050405020304" pitchFamily="18" charset="0"/>
              </a:rPr>
              <a:t> βρίσκει εφαρμογή σε τομείς όπως η επιθεώρηση υποδομών, η γεωργία, οι επιχειρήσεις διάσωσης, παράδοση αγαθών</a:t>
            </a:r>
            <a:r>
              <a:rPr kumimoji="0" lang="en-US" sz="2000" b="0" i="0" u="none" strike="noStrike" kern="1200" cap="none" spc="0" normalizeH="0" baseline="0" noProof="0" dirty="0">
                <a:ln>
                  <a:noFill/>
                </a:ln>
                <a:solidFill>
                  <a:srgbClr val="1F2C8F"/>
                </a:solidFill>
                <a:effectLst/>
                <a:uLnTx/>
                <a:uFillTx/>
                <a:latin typeface="Times New Roman" panose="02020603050405020304" pitchFamily="18" charset="0"/>
                <a:cs typeface="Times New Roman" panose="02020603050405020304" pitchFamily="18" charset="0"/>
              </a:rPr>
              <a:t> </a:t>
            </a:r>
            <a:r>
              <a:rPr kumimoji="0" lang="el-GR" sz="2000" b="0" i="0" u="none" strike="noStrike" kern="1200" cap="none" spc="0" normalizeH="0" baseline="0" noProof="0" dirty="0">
                <a:ln>
                  <a:noFill/>
                </a:ln>
                <a:solidFill>
                  <a:srgbClr val="1F2C8F"/>
                </a:solidFill>
                <a:effectLst/>
                <a:uLnTx/>
                <a:uFillTx/>
                <a:latin typeface="Times New Roman" panose="02020603050405020304" pitchFamily="18" charset="0"/>
                <a:cs typeface="Times New Roman" panose="02020603050405020304" pitchFamily="18" charset="0"/>
              </a:rPr>
              <a:t>και στρατιωτικές επιχειρήσεις.</a:t>
            </a:r>
            <a:endParaRPr kumimoji="0" lang="en-US" sz="2000" b="0" i="0" u="none" strike="noStrike" kern="1200" cap="none" spc="0" normalizeH="0" baseline="0" noProof="0" dirty="0">
              <a:ln>
                <a:noFill/>
              </a:ln>
              <a:solidFill>
                <a:srgbClr val="1F2C8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439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7B7B5-5FAB-043D-59E7-A576866E8466}"/>
              </a:ext>
            </a:extLst>
          </p:cNvPr>
          <p:cNvSpPr>
            <a:spLocks noGrp="1"/>
          </p:cNvSpPr>
          <p:nvPr>
            <p:ph type="title"/>
          </p:nvPr>
        </p:nvSpPr>
        <p:spPr>
          <a:xfrm>
            <a:off x="754979" y="351275"/>
            <a:ext cx="10671048" cy="1362057"/>
          </a:xfrm>
        </p:spPr>
        <p:txBody>
          <a:bodyPr/>
          <a:lstStyle/>
          <a:p>
            <a:r>
              <a:rPr lang="el-GR" dirty="0"/>
              <a:t>Σενάριο </a:t>
            </a:r>
            <a:r>
              <a:rPr lang="en-US" dirty="0"/>
              <a:t>3</a:t>
            </a:r>
            <a:r>
              <a:rPr lang="el-GR" dirty="0"/>
              <a:t> Μεγάλη περιοχή. Λίγα, μεγάλα, πυκνά εμπόδια</a:t>
            </a:r>
            <a:endParaRPr lang="en-US" dirty="0"/>
          </a:p>
        </p:txBody>
      </p:sp>
      <p:sp>
        <p:nvSpPr>
          <p:cNvPr id="3" name="Slide Number Placeholder 2">
            <a:extLst>
              <a:ext uri="{FF2B5EF4-FFF2-40B4-BE49-F238E27FC236}">
                <a16:creationId xmlns:a16="http://schemas.microsoft.com/office/drawing/2014/main" id="{F9FF14DD-6867-A1F6-3B81-3F8C6B999FE1}"/>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Picture 3">
            <a:extLst>
              <a:ext uri="{FF2B5EF4-FFF2-40B4-BE49-F238E27FC236}">
                <a16:creationId xmlns:a16="http://schemas.microsoft.com/office/drawing/2014/main" id="{61D37C7D-33BC-6E4E-3F4A-2405C728780D}"/>
              </a:ext>
            </a:extLst>
          </p:cNvPr>
          <p:cNvPicPr>
            <a:picLocks noChangeAspect="1"/>
          </p:cNvPicPr>
          <p:nvPr/>
        </p:nvPicPr>
        <p:blipFill>
          <a:blip r:embed="rId2"/>
          <a:stretch>
            <a:fillRect/>
          </a:stretch>
        </p:blipFill>
        <p:spPr>
          <a:xfrm>
            <a:off x="213395" y="2137596"/>
            <a:ext cx="3217868" cy="3129030"/>
          </a:xfrm>
          <a:prstGeom prst="rect">
            <a:avLst/>
          </a:prstGeom>
        </p:spPr>
      </p:pic>
      <p:pic>
        <p:nvPicPr>
          <p:cNvPr id="5" name="Picture 4">
            <a:extLst>
              <a:ext uri="{FF2B5EF4-FFF2-40B4-BE49-F238E27FC236}">
                <a16:creationId xmlns:a16="http://schemas.microsoft.com/office/drawing/2014/main" id="{F7E620C9-6D14-3EB9-ED63-A470283BCC76}"/>
              </a:ext>
            </a:extLst>
          </p:cNvPr>
          <p:cNvPicPr>
            <a:picLocks noChangeAspect="1"/>
          </p:cNvPicPr>
          <p:nvPr/>
        </p:nvPicPr>
        <p:blipFill>
          <a:blip r:embed="rId3"/>
          <a:stretch>
            <a:fillRect/>
          </a:stretch>
        </p:blipFill>
        <p:spPr>
          <a:xfrm>
            <a:off x="4142599" y="2137594"/>
            <a:ext cx="3149284" cy="3129031"/>
          </a:xfrm>
          <a:prstGeom prst="rect">
            <a:avLst/>
          </a:prstGeom>
        </p:spPr>
      </p:pic>
      <p:pic>
        <p:nvPicPr>
          <p:cNvPr id="6" name="Picture 5">
            <a:extLst>
              <a:ext uri="{FF2B5EF4-FFF2-40B4-BE49-F238E27FC236}">
                <a16:creationId xmlns:a16="http://schemas.microsoft.com/office/drawing/2014/main" id="{61F87B2D-04EE-BCCF-35FA-48C0A82E5ECA}"/>
              </a:ext>
            </a:extLst>
          </p:cNvPr>
          <p:cNvPicPr>
            <a:picLocks noChangeAspect="1"/>
          </p:cNvPicPr>
          <p:nvPr/>
        </p:nvPicPr>
        <p:blipFill>
          <a:blip r:embed="rId4"/>
          <a:stretch>
            <a:fillRect/>
          </a:stretch>
        </p:blipFill>
        <p:spPr>
          <a:xfrm>
            <a:off x="8175946" y="2137594"/>
            <a:ext cx="3149284" cy="3086922"/>
          </a:xfrm>
          <a:prstGeom prst="rect">
            <a:avLst/>
          </a:prstGeom>
        </p:spPr>
      </p:pic>
      <p:sp>
        <p:nvSpPr>
          <p:cNvPr id="10" name="TextBox 9">
            <a:extLst>
              <a:ext uri="{FF2B5EF4-FFF2-40B4-BE49-F238E27FC236}">
                <a16:creationId xmlns:a16="http://schemas.microsoft.com/office/drawing/2014/main" id="{018496A2-5D93-620F-9BC1-4C5C414856A0}"/>
              </a:ext>
            </a:extLst>
          </p:cNvPr>
          <p:cNvSpPr txBox="1"/>
          <p:nvPr/>
        </p:nvSpPr>
        <p:spPr>
          <a:xfrm>
            <a:off x="1355757" y="5354172"/>
            <a:ext cx="889502"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PRM</a:t>
            </a:r>
            <a:endParaRPr lang="en-US" dirty="0"/>
          </a:p>
        </p:txBody>
      </p:sp>
      <p:sp>
        <p:nvSpPr>
          <p:cNvPr id="12" name="TextBox 11">
            <a:extLst>
              <a:ext uri="{FF2B5EF4-FFF2-40B4-BE49-F238E27FC236}">
                <a16:creationId xmlns:a16="http://schemas.microsoft.com/office/drawing/2014/main" id="{B6AB6252-75A6-C340-8F0E-16888DDE6963}"/>
              </a:ext>
            </a:extLst>
          </p:cNvPr>
          <p:cNvSpPr txBox="1"/>
          <p:nvPr/>
        </p:nvSpPr>
        <p:spPr>
          <a:xfrm>
            <a:off x="5128034" y="5354172"/>
            <a:ext cx="1462889"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Rectangles</a:t>
            </a:r>
            <a:endParaRPr lang="en-US" dirty="0"/>
          </a:p>
        </p:txBody>
      </p:sp>
      <p:sp>
        <p:nvSpPr>
          <p:cNvPr id="14" name="TextBox 13">
            <a:extLst>
              <a:ext uri="{FF2B5EF4-FFF2-40B4-BE49-F238E27FC236}">
                <a16:creationId xmlns:a16="http://schemas.microsoft.com/office/drawing/2014/main" id="{A5469EC4-B6CB-12D9-3114-D3C5FF9D6E66}"/>
              </a:ext>
            </a:extLst>
          </p:cNvPr>
          <p:cNvSpPr txBox="1"/>
          <p:nvPr/>
        </p:nvSpPr>
        <p:spPr>
          <a:xfrm>
            <a:off x="9001600" y="5359628"/>
            <a:ext cx="1930651" cy="369332"/>
          </a:xfrm>
          <a:prstGeom prst="rect">
            <a:avLst/>
          </a:prstGeom>
          <a:noFill/>
        </p:spPr>
        <p:txBody>
          <a:bodyPr wrap="square">
            <a:spAutoFit/>
          </a:bodyPr>
          <a:lstStyle/>
          <a:p>
            <a:r>
              <a:rPr kumimoji="0" lang="en-US" sz="1800" b="0" i="0" u="none" strike="noStrike" kern="1200" cap="none" spc="0" normalizeH="0" baseline="0" noProof="0" dirty="0" err="1">
                <a:ln>
                  <a:noFill/>
                </a:ln>
                <a:solidFill>
                  <a:srgbClr val="1F2C8F"/>
                </a:solidFill>
                <a:effectLst/>
                <a:uLnTx/>
                <a:uFillTx/>
                <a:latin typeface="Times New Roman" panose="02020603050405020304" pitchFamily="18" charset="0"/>
                <a:ea typeface="+mn-ea"/>
                <a:cs typeface="Times New Roman" panose="02020603050405020304" pitchFamily="18" charset="0"/>
              </a:rPr>
              <a:t>APPATTrectangles</a:t>
            </a:r>
            <a:endParaRPr lang="en-US" dirty="0"/>
          </a:p>
        </p:txBody>
      </p:sp>
    </p:spTree>
    <p:extLst>
      <p:ext uri="{BB962C8B-B14F-4D97-AF65-F5344CB8AC3E}">
        <p14:creationId xmlns:p14="http://schemas.microsoft.com/office/powerpoint/2010/main" val="920500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8ACDEE3-47C8-567E-B0E5-83F43844FDA1}"/>
              </a:ext>
            </a:extLst>
          </p:cNvPr>
          <p:cNvSpPr>
            <a:spLocks noGrp="1"/>
          </p:cNvSpPr>
          <p:nvPr>
            <p:ph type="sldNum" sz="quarter" idx="12"/>
          </p:nvPr>
        </p:nvSpPr>
        <p:spPr/>
        <p:txBody>
          <a:bodyPr/>
          <a:lstStyle/>
          <a:p>
            <a:fld id="{48F63A3B-78C7-47BE-AE5E-E10140E04643}" type="slidenum">
              <a:rPr lang="en-US" smtClean="0"/>
              <a:pPr/>
              <a:t>21</a:t>
            </a:fld>
            <a:endParaRPr lang="en-US" dirty="0"/>
          </a:p>
        </p:txBody>
      </p:sp>
      <p:graphicFrame>
        <p:nvGraphicFramePr>
          <p:cNvPr id="4" name="Table 3">
            <a:extLst>
              <a:ext uri="{FF2B5EF4-FFF2-40B4-BE49-F238E27FC236}">
                <a16:creationId xmlns:a16="http://schemas.microsoft.com/office/drawing/2014/main" id="{C5F5AD79-CC1A-2BE4-02B6-201DE9F56DE7}"/>
              </a:ext>
            </a:extLst>
          </p:cNvPr>
          <p:cNvGraphicFramePr>
            <a:graphicFrameLocks noGrp="1"/>
          </p:cNvGraphicFramePr>
          <p:nvPr>
            <p:extLst>
              <p:ext uri="{D42A27DB-BD31-4B8C-83A1-F6EECF244321}">
                <p14:modId xmlns:p14="http://schemas.microsoft.com/office/powerpoint/2010/main" val="3178192775"/>
              </p:ext>
            </p:extLst>
          </p:nvPr>
        </p:nvGraphicFramePr>
        <p:xfrm>
          <a:off x="2281474" y="984235"/>
          <a:ext cx="7359762" cy="1753141"/>
        </p:xfrm>
        <a:graphic>
          <a:graphicData uri="http://schemas.openxmlformats.org/drawingml/2006/table">
            <a:tbl>
              <a:tblPr firstRow="1" firstCol="1" bandRow="1">
                <a:tableStyleId>{3B4B98B0-60AC-42C2-AFA5-B58CD77FA1E5}</a:tableStyleId>
              </a:tblPr>
              <a:tblGrid>
                <a:gridCol w="1241924">
                  <a:extLst>
                    <a:ext uri="{9D8B030D-6E8A-4147-A177-3AD203B41FA5}">
                      <a16:colId xmlns:a16="http://schemas.microsoft.com/office/drawing/2014/main" val="669459788"/>
                    </a:ext>
                  </a:extLst>
                </a:gridCol>
                <a:gridCol w="1606623">
                  <a:extLst>
                    <a:ext uri="{9D8B030D-6E8A-4147-A177-3AD203B41FA5}">
                      <a16:colId xmlns:a16="http://schemas.microsoft.com/office/drawing/2014/main" val="2444766127"/>
                    </a:ext>
                  </a:extLst>
                </a:gridCol>
                <a:gridCol w="1609060">
                  <a:extLst>
                    <a:ext uri="{9D8B030D-6E8A-4147-A177-3AD203B41FA5}">
                      <a16:colId xmlns:a16="http://schemas.microsoft.com/office/drawing/2014/main" val="846994373"/>
                    </a:ext>
                  </a:extLst>
                </a:gridCol>
                <a:gridCol w="1600937">
                  <a:extLst>
                    <a:ext uri="{9D8B030D-6E8A-4147-A177-3AD203B41FA5}">
                      <a16:colId xmlns:a16="http://schemas.microsoft.com/office/drawing/2014/main" val="2910926546"/>
                    </a:ext>
                  </a:extLst>
                </a:gridCol>
                <a:gridCol w="1301218">
                  <a:extLst>
                    <a:ext uri="{9D8B030D-6E8A-4147-A177-3AD203B41FA5}">
                      <a16:colId xmlns:a16="http://schemas.microsoft.com/office/drawing/2014/main" val="1532407739"/>
                    </a:ext>
                  </a:extLst>
                </a:gridCol>
              </a:tblGrid>
              <a:tr h="1051885">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Μέγεθος περιοχής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Αριθμός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Ελάχιστο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Μέγιστο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6389127"/>
                  </a:ext>
                </a:extLst>
              </a:tr>
              <a:tr h="350628">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a:t>
                      </a:r>
                      <a:r>
                        <a:rPr lang="en-US" sz="1100" dirty="0">
                          <a:effectLst/>
                          <a:latin typeface="Times New Roman" panose="02020603050405020304" pitchFamily="18" charset="0"/>
                          <a:cs typeface="Times New Roman" panose="02020603050405020304" pitchFamily="18" charset="0"/>
                        </a:rPr>
                        <a:t>6</a:t>
                      </a:r>
                      <a:r>
                        <a:rPr lang="el-GR" sz="11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100</a:t>
                      </a:r>
                      <a:r>
                        <a:rPr lang="el-GR" sz="1100" dirty="0">
                          <a:effectLst/>
                          <a:latin typeface="Times New Roman" panose="02020603050405020304" pitchFamily="18" charset="0"/>
                          <a:cs typeface="Times New Roman" panose="02020603050405020304" pitchFamily="18" charset="0"/>
                        </a:rPr>
                        <a:t>00 x </a:t>
                      </a:r>
                      <a:r>
                        <a:rPr lang="en-US" sz="1100" dirty="0">
                          <a:effectLst/>
                          <a:latin typeface="Times New Roman" panose="02020603050405020304" pitchFamily="18" charset="0"/>
                          <a:cs typeface="Times New Roman" panose="02020603050405020304" pitchFamily="18" charset="0"/>
                        </a:rPr>
                        <a:t>100</a:t>
                      </a:r>
                      <a:r>
                        <a:rPr lang="el-GR" sz="1100" dirty="0">
                          <a:effectLst/>
                          <a:latin typeface="Times New Roman" panose="02020603050405020304" pitchFamily="18" charset="0"/>
                          <a:cs typeface="Times New Roman" panose="02020603050405020304" pitchFamily="18" charset="0"/>
                        </a:rPr>
                        <a:t>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1000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5000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7149562"/>
                  </a:ext>
                </a:extLst>
              </a:tr>
              <a:tr h="350628">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a:t>
                      </a:r>
                      <a:r>
                        <a:rPr lang="en-US" sz="1100" dirty="0">
                          <a:effectLst/>
                          <a:latin typeface="Times New Roman" panose="02020603050405020304" pitchFamily="18" charset="0"/>
                          <a:cs typeface="Times New Roman" panose="02020603050405020304" pitchFamily="18" charset="0"/>
                        </a:rPr>
                        <a:t>6</a:t>
                      </a:r>
                      <a:r>
                        <a:rPr lang="el-GR" sz="11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10000 x 10000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800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5000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48067672"/>
                  </a:ext>
                </a:extLst>
              </a:tr>
            </a:tbl>
          </a:graphicData>
        </a:graphic>
      </p:graphicFrame>
      <p:graphicFrame>
        <p:nvGraphicFramePr>
          <p:cNvPr id="5" name="Table 4">
            <a:extLst>
              <a:ext uri="{FF2B5EF4-FFF2-40B4-BE49-F238E27FC236}">
                <a16:creationId xmlns:a16="http://schemas.microsoft.com/office/drawing/2014/main" id="{895FE17A-3646-279F-783B-EB22646B537A}"/>
              </a:ext>
            </a:extLst>
          </p:cNvPr>
          <p:cNvGraphicFramePr>
            <a:graphicFrameLocks noGrp="1"/>
          </p:cNvGraphicFramePr>
          <p:nvPr>
            <p:extLst>
              <p:ext uri="{D42A27DB-BD31-4B8C-83A1-F6EECF244321}">
                <p14:modId xmlns:p14="http://schemas.microsoft.com/office/powerpoint/2010/main" val="1158547614"/>
              </p:ext>
            </p:extLst>
          </p:nvPr>
        </p:nvGraphicFramePr>
        <p:xfrm>
          <a:off x="2353901" y="3427580"/>
          <a:ext cx="7287335" cy="2190425"/>
        </p:xfrm>
        <a:graphic>
          <a:graphicData uri="http://schemas.openxmlformats.org/drawingml/2006/table">
            <a:tbl>
              <a:tblPr firstRow="1" firstCol="1" bandRow="1">
                <a:tableStyleId>{3B4B98B0-60AC-42C2-AFA5-B58CD77FA1E5}</a:tableStyleId>
              </a:tblPr>
              <a:tblGrid>
                <a:gridCol w="1243375">
                  <a:extLst>
                    <a:ext uri="{9D8B030D-6E8A-4147-A177-3AD203B41FA5}">
                      <a16:colId xmlns:a16="http://schemas.microsoft.com/office/drawing/2014/main" val="2082506525"/>
                    </a:ext>
                  </a:extLst>
                </a:gridCol>
                <a:gridCol w="1597246">
                  <a:extLst>
                    <a:ext uri="{9D8B030D-6E8A-4147-A177-3AD203B41FA5}">
                      <a16:colId xmlns:a16="http://schemas.microsoft.com/office/drawing/2014/main" val="3477085796"/>
                    </a:ext>
                  </a:extLst>
                </a:gridCol>
                <a:gridCol w="1599659">
                  <a:extLst>
                    <a:ext uri="{9D8B030D-6E8A-4147-A177-3AD203B41FA5}">
                      <a16:colId xmlns:a16="http://schemas.microsoft.com/office/drawing/2014/main" val="2102889295"/>
                    </a:ext>
                  </a:extLst>
                </a:gridCol>
                <a:gridCol w="1590812">
                  <a:extLst>
                    <a:ext uri="{9D8B030D-6E8A-4147-A177-3AD203B41FA5}">
                      <a16:colId xmlns:a16="http://schemas.microsoft.com/office/drawing/2014/main" val="3895937769"/>
                    </a:ext>
                  </a:extLst>
                </a:gridCol>
                <a:gridCol w="1256243">
                  <a:extLst>
                    <a:ext uri="{9D8B030D-6E8A-4147-A177-3AD203B41FA5}">
                      <a16:colId xmlns:a16="http://schemas.microsoft.com/office/drawing/2014/main" val="1821532818"/>
                    </a:ext>
                  </a:extLst>
                </a:gridCol>
              </a:tblGrid>
              <a:tr h="529553">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Αλγόριθμος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Μήκος Διαδρομής</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Χρόνος Εκτέλεσης</a:t>
                      </a:r>
                      <a:endParaRPr lang="en-US" sz="1100" dirty="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(seconds)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Σχετικό Σφάλμα</a:t>
                      </a:r>
                      <a:endParaRPr lang="en-US" sz="1100" dirty="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8852001"/>
                  </a:ext>
                </a:extLst>
              </a:tr>
              <a:tr h="288847">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11939.78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36755235"/>
                  </a:ext>
                </a:extLst>
              </a:tr>
              <a:tr h="288847">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PRM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18722.25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24.13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56.80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72069600"/>
                  </a:ext>
                </a:extLst>
              </a:tr>
              <a:tr h="288847">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err="1">
                          <a:effectLst/>
                          <a:latin typeface="Times New Roman" panose="02020603050405020304" pitchFamily="18" charset="0"/>
                          <a:cs typeface="Times New Roman" panose="02020603050405020304" pitchFamily="18" charset="0"/>
                        </a:rPr>
                        <a:t>APPATTrectangles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11939.78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0.08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854706"/>
                  </a:ext>
                </a:extLst>
              </a:tr>
              <a:tr h="26477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11219.41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0.13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06059881"/>
                  </a:ext>
                </a:extLst>
              </a:tr>
              <a:tr h="26477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PRM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27530.33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24.50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145.38</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0919567"/>
                  </a:ext>
                </a:extLst>
              </a:tr>
              <a:tr h="26477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APPATTrectangles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11219.41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0.04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09873720"/>
                  </a:ext>
                </a:extLst>
              </a:tr>
            </a:tbl>
          </a:graphicData>
        </a:graphic>
      </p:graphicFrame>
    </p:spTree>
    <p:extLst>
      <p:ext uri="{BB962C8B-B14F-4D97-AF65-F5344CB8AC3E}">
        <p14:creationId xmlns:p14="http://schemas.microsoft.com/office/powerpoint/2010/main" val="1957916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C6CA-494C-708F-964D-72B931344B6F}"/>
              </a:ext>
            </a:extLst>
          </p:cNvPr>
          <p:cNvSpPr>
            <a:spLocks noGrp="1"/>
          </p:cNvSpPr>
          <p:nvPr>
            <p:ph type="title"/>
          </p:nvPr>
        </p:nvSpPr>
        <p:spPr/>
        <p:txBody>
          <a:bodyPr/>
          <a:lstStyle/>
          <a:p>
            <a:r>
              <a:rPr lang="el-GR" dirty="0"/>
              <a:t>Σενάριο </a:t>
            </a:r>
            <a:r>
              <a:rPr lang="en-US" dirty="0"/>
              <a:t>4</a:t>
            </a:r>
            <a:r>
              <a:rPr lang="el-GR" dirty="0"/>
              <a:t> Μεγάλη περιοχή. Πολλά, διάφορων μεγεθών, πυκνά εμπόδια</a:t>
            </a:r>
            <a:endParaRPr lang="en-US" dirty="0"/>
          </a:p>
        </p:txBody>
      </p:sp>
      <p:sp>
        <p:nvSpPr>
          <p:cNvPr id="3" name="Slide Number Placeholder 2">
            <a:extLst>
              <a:ext uri="{FF2B5EF4-FFF2-40B4-BE49-F238E27FC236}">
                <a16:creationId xmlns:a16="http://schemas.microsoft.com/office/drawing/2014/main" id="{BCB47E0E-F2E1-D111-9ECC-A8CE40CB714B}"/>
              </a:ext>
            </a:extLst>
          </p:cNvPr>
          <p:cNvSpPr>
            <a:spLocks noGrp="1"/>
          </p:cNvSpPr>
          <p:nvPr>
            <p:ph type="sldNum" sz="quarter" idx="12"/>
          </p:nvPr>
        </p:nvSpPr>
        <p:spPr/>
        <p:txBody>
          <a:bodyPr/>
          <a:lstStyle/>
          <a:p>
            <a:fld id="{48F63A3B-78C7-47BE-AE5E-E10140E04643}" type="slidenum">
              <a:rPr lang="en-US" smtClean="0"/>
              <a:pPr/>
              <a:t>22</a:t>
            </a:fld>
            <a:endParaRPr lang="en-US" dirty="0"/>
          </a:p>
        </p:txBody>
      </p:sp>
      <p:pic>
        <p:nvPicPr>
          <p:cNvPr id="4" name="Picture 3">
            <a:extLst>
              <a:ext uri="{FF2B5EF4-FFF2-40B4-BE49-F238E27FC236}">
                <a16:creationId xmlns:a16="http://schemas.microsoft.com/office/drawing/2014/main" id="{DFE74660-66EE-70E8-D382-2475F585D32E}"/>
              </a:ext>
            </a:extLst>
          </p:cNvPr>
          <p:cNvPicPr>
            <a:picLocks noChangeAspect="1"/>
          </p:cNvPicPr>
          <p:nvPr/>
        </p:nvPicPr>
        <p:blipFill>
          <a:blip r:embed="rId2"/>
          <a:stretch>
            <a:fillRect/>
          </a:stretch>
        </p:blipFill>
        <p:spPr>
          <a:xfrm>
            <a:off x="758952" y="2377196"/>
            <a:ext cx="3392031" cy="3327626"/>
          </a:xfrm>
          <a:prstGeom prst="rect">
            <a:avLst/>
          </a:prstGeom>
        </p:spPr>
      </p:pic>
      <p:pic>
        <p:nvPicPr>
          <p:cNvPr id="5" name="Picture 4">
            <a:extLst>
              <a:ext uri="{FF2B5EF4-FFF2-40B4-BE49-F238E27FC236}">
                <a16:creationId xmlns:a16="http://schemas.microsoft.com/office/drawing/2014/main" id="{C566BE79-31A4-091C-8357-B5172728C0DD}"/>
              </a:ext>
            </a:extLst>
          </p:cNvPr>
          <p:cNvPicPr>
            <a:picLocks noChangeAspect="1"/>
          </p:cNvPicPr>
          <p:nvPr/>
        </p:nvPicPr>
        <p:blipFill>
          <a:blip r:embed="rId3"/>
          <a:stretch>
            <a:fillRect/>
          </a:stretch>
        </p:blipFill>
        <p:spPr>
          <a:xfrm>
            <a:off x="4493536" y="2442421"/>
            <a:ext cx="3392032" cy="3262401"/>
          </a:xfrm>
          <a:prstGeom prst="rect">
            <a:avLst/>
          </a:prstGeom>
        </p:spPr>
      </p:pic>
      <p:pic>
        <p:nvPicPr>
          <p:cNvPr id="6" name="Picture 5">
            <a:extLst>
              <a:ext uri="{FF2B5EF4-FFF2-40B4-BE49-F238E27FC236}">
                <a16:creationId xmlns:a16="http://schemas.microsoft.com/office/drawing/2014/main" id="{B5E9EE49-7B58-3978-B874-B6C8F4350698}"/>
              </a:ext>
            </a:extLst>
          </p:cNvPr>
          <p:cNvPicPr>
            <a:picLocks noChangeAspect="1"/>
          </p:cNvPicPr>
          <p:nvPr/>
        </p:nvPicPr>
        <p:blipFill>
          <a:blip r:embed="rId4"/>
          <a:stretch>
            <a:fillRect/>
          </a:stretch>
        </p:blipFill>
        <p:spPr>
          <a:xfrm>
            <a:off x="8362382" y="2442422"/>
            <a:ext cx="3392031" cy="3262400"/>
          </a:xfrm>
          <a:prstGeom prst="rect">
            <a:avLst/>
          </a:prstGeom>
        </p:spPr>
      </p:pic>
      <p:sp>
        <p:nvSpPr>
          <p:cNvPr id="10" name="TextBox 9">
            <a:extLst>
              <a:ext uri="{FF2B5EF4-FFF2-40B4-BE49-F238E27FC236}">
                <a16:creationId xmlns:a16="http://schemas.microsoft.com/office/drawing/2014/main" id="{23903FD9-3294-E8F9-27B1-B87393104EE3}"/>
              </a:ext>
            </a:extLst>
          </p:cNvPr>
          <p:cNvSpPr txBox="1"/>
          <p:nvPr/>
        </p:nvSpPr>
        <p:spPr>
          <a:xfrm>
            <a:off x="2026467" y="5710278"/>
            <a:ext cx="1051711"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PRM</a:t>
            </a:r>
            <a:endParaRPr kumimoji="0" lang="en-US" sz="1800" b="0"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12" name="TextBox 11">
            <a:extLst>
              <a:ext uri="{FF2B5EF4-FFF2-40B4-BE49-F238E27FC236}">
                <a16:creationId xmlns:a16="http://schemas.microsoft.com/office/drawing/2014/main" id="{20697DD9-2C48-D5AE-030F-F0455D509126}"/>
              </a:ext>
            </a:extLst>
          </p:cNvPr>
          <p:cNvSpPr txBox="1"/>
          <p:nvPr/>
        </p:nvSpPr>
        <p:spPr>
          <a:xfrm>
            <a:off x="5556565" y="5716951"/>
            <a:ext cx="1269748" cy="369332"/>
          </a:xfrm>
          <a:prstGeom prst="rect">
            <a:avLst/>
          </a:prstGeom>
          <a:noFill/>
        </p:spPr>
        <p:txBody>
          <a:bodyPr wrap="square">
            <a:spAutoFit/>
          </a:bodyPr>
          <a:lstStyle/>
          <a:p>
            <a:r>
              <a:rPr kumimoji="0" lang="en-US" sz="1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Rectangles</a:t>
            </a:r>
            <a:endParaRPr lang="en-US" dirty="0"/>
          </a:p>
        </p:txBody>
      </p:sp>
      <p:sp>
        <p:nvSpPr>
          <p:cNvPr id="14" name="TextBox 13">
            <a:extLst>
              <a:ext uri="{FF2B5EF4-FFF2-40B4-BE49-F238E27FC236}">
                <a16:creationId xmlns:a16="http://schemas.microsoft.com/office/drawing/2014/main" id="{0A0F7604-EB75-FA43-E3F4-C53F75AF7AAA}"/>
              </a:ext>
            </a:extLst>
          </p:cNvPr>
          <p:cNvSpPr txBox="1"/>
          <p:nvPr/>
        </p:nvSpPr>
        <p:spPr>
          <a:xfrm>
            <a:off x="9245852" y="5716951"/>
            <a:ext cx="2184148" cy="369332"/>
          </a:xfrm>
          <a:prstGeom prst="rect">
            <a:avLst/>
          </a:prstGeom>
          <a:noFill/>
        </p:spPr>
        <p:txBody>
          <a:bodyPr wrap="square">
            <a:spAutoFit/>
          </a:bodyPr>
          <a:lstStyle/>
          <a:p>
            <a:r>
              <a:rPr kumimoji="0" lang="en-US" sz="1800" b="0" i="0" u="none" strike="noStrike" kern="1200" cap="none" spc="0" normalizeH="0" baseline="0" noProof="0" dirty="0" err="1">
                <a:ln>
                  <a:noFill/>
                </a:ln>
                <a:solidFill>
                  <a:srgbClr val="1F2C8F"/>
                </a:solidFill>
                <a:effectLst/>
                <a:uLnTx/>
                <a:uFillTx/>
                <a:latin typeface="Times New Roman" panose="02020603050405020304" pitchFamily="18" charset="0"/>
                <a:ea typeface="+mn-ea"/>
                <a:cs typeface="Times New Roman" panose="02020603050405020304" pitchFamily="18" charset="0"/>
              </a:rPr>
              <a:t>APPATTrectangles</a:t>
            </a:r>
            <a:endParaRPr lang="en-US" dirty="0"/>
          </a:p>
        </p:txBody>
      </p:sp>
    </p:spTree>
    <p:extLst>
      <p:ext uri="{BB962C8B-B14F-4D97-AF65-F5344CB8AC3E}">
        <p14:creationId xmlns:p14="http://schemas.microsoft.com/office/powerpoint/2010/main" val="78884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FE0D13-C89A-6909-E784-D7652DB99BE0}"/>
              </a:ext>
            </a:extLst>
          </p:cNvPr>
          <p:cNvSpPr>
            <a:spLocks noGrp="1"/>
          </p:cNvSpPr>
          <p:nvPr>
            <p:ph type="sldNum" sz="quarter" idx="12"/>
          </p:nvPr>
        </p:nvSpPr>
        <p:spPr/>
        <p:txBody>
          <a:bodyPr/>
          <a:lstStyle/>
          <a:p>
            <a:fld id="{48F63A3B-78C7-47BE-AE5E-E10140E04643}" type="slidenum">
              <a:rPr lang="en-US" smtClean="0"/>
              <a:pPr/>
              <a:t>23</a:t>
            </a:fld>
            <a:endParaRPr lang="en-US" dirty="0"/>
          </a:p>
        </p:txBody>
      </p:sp>
      <p:graphicFrame>
        <p:nvGraphicFramePr>
          <p:cNvPr id="4" name="Table 3">
            <a:extLst>
              <a:ext uri="{FF2B5EF4-FFF2-40B4-BE49-F238E27FC236}">
                <a16:creationId xmlns:a16="http://schemas.microsoft.com/office/drawing/2014/main" id="{01F3FBED-55BB-FB8B-720E-6318324CB6B4}"/>
              </a:ext>
            </a:extLst>
          </p:cNvPr>
          <p:cNvGraphicFramePr>
            <a:graphicFrameLocks noGrp="1"/>
          </p:cNvGraphicFramePr>
          <p:nvPr>
            <p:extLst>
              <p:ext uri="{D42A27DB-BD31-4B8C-83A1-F6EECF244321}">
                <p14:modId xmlns:p14="http://schemas.microsoft.com/office/powerpoint/2010/main" val="3534915601"/>
              </p:ext>
            </p:extLst>
          </p:nvPr>
        </p:nvGraphicFramePr>
        <p:xfrm>
          <a:off x="2592661" y="840523"/>
          <a:ext cx="7006677" cy="1712556"/>
        </p:xfrm>
        <a:graphic>
          <a:graphicData uri="http://schemas.openxmlformats.org/drawingml/2006/table">
            <a:tbl>
              <a:tblPr firstRow="1" firstCol="1" bandRow="1">
                <a:tableStyleId>{3B4B98B0-60AC-42C2-AFA5-B58CD77FA1E5}</a:tableStyleId>
              </a:tblPr>
              <a:tblGrid>
                <a:gridCol w="1182343">
                  <a:extLst>
                    <a:ext uri="{9D8B030D-6E8A-4147-A177-3AD203B41FA5}">
                      <a16:colId xmlns:a16="http://schemas.microsoft.com/office/drawing/2014/main" val="2438336540"/>
                    </a:ext>
                  </a:extLst>
                </a:gridCol>
                <a:gridCol w="1529544">
                  <a:extLst>
                    <a:ext uri="{9D8B030D-6E8A-4147-A177-3AD203B41FA5}">
                      <a16:colId xmlns:a16="http://schemas.microsoft.com/office/drawing/2014/main" val="3745734240"/>
                    </a:ext>
                  </a:extLst>
                </a:gridCol>
                <a:gridCol w="1531865">
                  <a:extLst>
                    <a:ext uri="{9D8B030D-6E8A-4147-A177-3AD203B41FA5}">
                      <a16:colId xmlns:a16="http://schemas.microsoft.com/office/drawing/2014/main" val="2337903951"/>
                    </a:ext>
                  </a:extLst>
                </a:gridCol>
                <a:gridCol w="1524133">
                  <a:extLst>
                    <a:ext uri="{9D8B030D-6E8A-4147-A177-3AD203B41FA5}">
                      <a16:colId xmlns:a16="http://schemas.microsoft.com/office/drawing/2014/main" val="3617724241"/>
                    </a:ext>
                  </a:extLst>
                </a:gridCol>
                <a:gridCol w="1238792">
                  <a:extLst>
                    <a:ext uri="{9D8B030D-6E8A-4147-A177-3AD203B41FA5}">
                      <a16:colId xmlns:a16="http://schemas.microsoft.com/office/drawing/2014/main" val="1693776318"/>
                    </a:ext>
                  </a:extLst>
                </a:gridCol>
              </a:tblGrid>
              <a:tr h="733952">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Μέγεθος περιοχής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Αριθμός εμποδίων</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Ελάχιστο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Μέγιστο μέγεθος εμποδίων</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0060777"/>
                  </a:ext>
                </a:extLst>
              </a:tr>
              <a:tr h="244651">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1000</a:t>
                      </a:r>
                      <a:r>
                        <a:rPr lang="el-GR" sz="1100" dirty="0">
                          <a:effectLst/>
                          <a:latin typeface="Times New Roman" panose="02020603050405020304" pitchFamily="18" charset="0"/>
                          <a:cs typeface="Times New Roman" panose="02020603050405020304" pitchFamily="18" charset="0"/>
                        </a:rPr>
                        <a:t>0 x </a:t>
                      </a:r>
                      <a:r>
                        <a:rPr lang="en-US" sz="1100" dirty="0">
                          <a:effectLst/>
                          <a:latin typeface="Times New Roman" panose="02020603050405020304" pitchFamily="18" charset="0"/>
                          <a:cs typeface="Times New Roman" panose="02020603050405020304" pitchFamily="18" charset="0"/>
                        </a:rPr>
                        <a:t>10</a:t>
                      </a:r>
                      <a:r>
                        <a:rPr lang="el-GR" sz="1100" dirty="0">
                          <a:effectLst/>
                          <a:latin typeface="Times New Roman" panose="02020603050405020304" pitchFamily="18" charset="0"/>
                          <a:cs typeface="Times New Roman" panose="02020603050405020304" pitchFamily="18" charset="0"/>
                        </a:rPr>
                        <a:t>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204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100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2000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62969863"/>
                  </a:ext>
                </a:extLst>
              </a:tr>
              <a:tr h="244651">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10000 x 10000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336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2000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42786422"/>
                  </a:ext>
                </a:extLst>
              </a:tr>
              <a:tr h="244651">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15000 x 15000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376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4000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9477329"/>
                  </a:ext>
                </a:extLst>
              </a:tr>
              <a:tr h="244651">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15000 x 15000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275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6000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1745838"/>
                  </a:ext>
                </a:extLst>
              </a:tr>
            </a:tbl>
          </a:graphicData>
        </a:graphic>
      </p:graphicFrame>
      <p:graphicFrame>
        <p:nvGraphicFramePr>
          <p:cNvPr id="5" name="Table 4">
            <a:extLst>
              <a:ext uri="{FF2B5EF4-FFF2-40B4-BE49-F238E27FC236}">
                <a16:creationId xmlns:a16="http://schemas.microsoft.com/office/drawing/2014/main" id="{5697C105-9AEF-8A68-02C5-54CF657DAEEB}"/>
              </a:ext>
            </a:extLst>
          </p:cNvPr>
          <p:cNvGraphicFramePr>
            <a:graphicFrameLocks noGrp="1"/>
          </p:cNvGraphicFramePr>
          <p:nvPr>
            <p:extLst>
              <p:ext uri="{D42A27DB-BD31-4B8C-83A1-F6EECF244321}">
                <p14:modId xmlns:p14="http://schemas.microsoft.com/office/powerpoint/2010/main" val="3499106946"/>
              </p:ext>
            </p:extLst>
          </p:nvPr>
        </p:nvGraphicFramePr>
        <p:xfrm>
          <a:off x="2592661" y="2945078"/>
          <a:ext cx="7006677" cy="3147908"/>
        </p:xfrm>
        <a:graphic>
          <a:graphicData uri="http://schemas.openxmlformats.org/drawingml/2006/table">
            <a:tbl>
              <a:tblPr firstRow="1" firstCol="1" bandRow="1">
                <a:tableStyleId>{3B4B98B0-60AC-42C2-AFA5-B58CD77FA1E5}</a:tableStyleId>
              </a:tblPr>
              <a:tblGrid>
                <a:gridCol w="1195489">
                  <a:extLst>
                    <a:ext uri="{9D8B030D-6E8A-4147-A177-3AD203B41FA5}">
                      <a16:colId xmlns:a16="http://schemas.microsoft.com/office/drawing/2014/main" val="1944750729"/>
                    </a:ext>
                  </a:extLst>
                </a:gridCol>
                <a:gridCol w="1535731">
                  <a:extLst>
                    <a:ext uri="{9D8B030D-6E8A-4147-A177-3AD203B41FA5}">
                      <a16:colId xmlns:a16="http://schemas.microsoft.com/office/drawing/2014/main" val="2158608795"/>
                    </a:ext>
                  </a:extLst>
                </a:gridCol>
                <a:gridCol w="1538051">
                  <a:extLst>
                    <a:ext uri="{9D8B030D-6E8A-4147-A177-3AD203B41FA5}">
                      <a16:colId xmlns:a16="http://schemas.microsoft.com/office/drawing/2014/main" val="670733007"/>
                    </a:ext>
                  </a:extLst>
                </a:gridCol>
                <a:gridCol w="1529545">
                  <a:extLst>
                    <a:ext uri="{9D8B030D-6E8A-4147-A177-3AD203B41FA5}">
                      <a16:colId xmlns:a16="http://schemas.microsoft.com/office/drawing/2014/main" val="1336680192"/>
                    </a:ext>
                  </a:extLst>
                </a:gridCol>
                <a:gridCol w="1207861">
                  <a:extLst>
                    <a:ext uri="{9D8B030D-6E8A-4147-A177-3AD203B41FA5}">
                      <a16:colId xmlns:a16="http://schemas.microsoft.com/office/drawing/2014/main" val="2622315428"/>
                    </a:ext>
                  </a:extLst>
                </a:gridCol>
              </a:tblGrid>
              <a:tr h="524651">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Σενάριο</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Αλγόριθμος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Μήκος Διαδρομής</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Χρόνος Εκτέλεσης</a:t>
                      </a:r>
                      <a:endParaRPr lang="en-US" sz="120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(seconds)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Σχετικό Σφάλμα</a:t>
                      </a:r>
                      <a:endParaRPr lang="en-US" sz="1100" dirty="0">
                        <a:effectLst/>
                        <a:latin typeface="Times New Roman" panose="02020603050405020304" pitchFamily="18" charset="0"/>
                        <a:cs typeface="Times New Roman" panose="02020603050405020304" pitchFamily="18" charset="0"/>
                      </a:endParaRPr>
                    </a:p>
                    <a:p>
                      <a:pPr algn="ctr">
                        <a:spcBef>
                          <a:spcPts val="300"/>
                        </a:spcBef>
                        <a:spcAft>
                          <a:spcPts val="300"/>
                        </a:spcAft>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40584511"/>
                  </a:ext>
                </a:extLst>
              </a:tr>
              <a:tr h="233178">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11324.34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14.77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8435552"/>
                  </a:ext>
                </a:extLst>
              </a:tr>
              <a:tr h="233178">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PRM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15966.10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44.63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40.98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0837433"/>
                  </a:ext>
                </a:extLst>
              </a:tr>
              <a:tr h="233178">
                <a:tc>
                  <a:txBody>
                    <a:bodyPr/>
                    <a:lstStyle/>
                    <a:p>
                      <a:pPr algn="ctr">
                        <a:spcBef>
                          <a:spcPts val="300"/>
                        </a:spcBef>
                        <a:spcAft>
                          <a:spcPts val="300"/>
                        </a:spcAft>
                      </a:pPr>
                      <a:r>
                        <a:rPr lang="el-GR" sz="1200" dirty="0">
                          <a:effectLst/>
                          <a:latin typeface="Times New Roman" panose="02020603050405020304" pitchFamily="18" charset="0"/>
                          <a:cs typeface="Times New Roman" panose="02020603050405020304" pitchFamily="18" charset="0"/>
                        </a:rPr>
                        <a:t>Σ1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err="1">
                          <a:effectLst/>
                          <a:latin typeface="Times New Roman" panose="02020603050405020304" pitchFamily="18" charset="0"/>
                          <a:cs typeface="Times New Roman" panose="02020603050405020304" pitchFamily="18" charset="0"/>
                        </a:rPr>
                        <a:t>APPATTrectangles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11431.77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4.35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0.94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55371617"/>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10995.91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41.68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29917706"/>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PRM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30006.53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33.95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172.88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6045440"/>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Σ2</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APPATTrectangles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10995.91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8.64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82418143"/>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19840.05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51.65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01226139"/>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PRM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47861.53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79.24</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141.23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71582469"/>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APPATTrectangles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19840.05</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23.40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1186318"/>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21784.96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28.15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6655866"/>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PRM</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42239.06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63.30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93.89</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29611769"/>
                  </a:ext>
                </a:extLst>
              </a:tr>
              <a:tr h="213747">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Σ4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a:effectLst/>
                          <a:latin typeface="Times New Roman" panose="02020603050405020304" pitchFamily="18" charset="0"/>
                          <a:cs typeface="Times New Roman" panose="02020603050405020304" pitchFamily="18" charset="0"/>
                        </a:rPr>
                        <a:t>APPATTrectangles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a:effectLst/>
                          <a:latin typeface="Times New Roman" panose="02020603050405020304" pitchFamily="18" charset="0"/>
                          <a:cs typeface="Times New Roman" panose="02020603050405020304" pitchFamily="18" charset="0"/>
                        </a:rPr>
                        <a:t>22113.25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l-GR" sz="1100" dirty="0">
                          <a:effectLst/>
                          <a:latin typeface="Times New Roman" panose="02020603050405020304" pitchFamily="18" charset="0"/>
                          <a:cs typeface="Times New Roman" panose="02020603050405020304" pitchFamily="18" charset="0"/>
                        </a:rPr>
                        <a:t>8.21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Bef>
                          <a:spcPts val="300"/>
                        </a:spcBef>
                        <a:spcAft>
                          <a:spcPts val="300"/>
                        </a:spcAft>
                      </a:pPr>
                      <a:r>
                        <a:rPr lang="en-US" sz="1100" dirty="0">
                          <a:effectLst/>
                          <a:latin typeface="Times New Roman" panose="02020603050405020304" pitchFamily="18" charset="0"/>
                          <a:cs typeface="Times New Roman" panose="02020603050405020304" pitchFamily="18" charset="0"/>
                        </a:rPr>
                        <a:t>1.50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9675825"/>
                  </a:ext>
                </a:extLst>
              </a:tr>
            </a:tbl>
          </a:graphicData>
        </a:graphic>
      </p:graphicFrame>
    </p:spTree>
    <p:extLst>
      <p:ext uri="{BB962C8B-B14F-4D97-AF65-F5344CB8AC3E}">
        <p14:creationId xmlns:p14="http://schemas.microsoft.com/office/powerpoint/2010/main" val="325113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CE1169-A585-FF2C-6701-41B4AF927A6B}"/>
              </a:ext>
            </a:extLst>
          </p:cNvPr>
          <p:cNvSpPr>
            <a:spLocks noGrp="1"/>
          </p:cNvSpPr>
          <p:nvPr>
            <p:ph sz="quarter" idx="4"/>
          </p:nvPr>
        </p:nvSpPr>
        <p:spPr>
          <a:xfrm>
            <a:off x="914400" y="715224"/>
            <a:ext cx="4725909" cy="5984340"/>
          </a:xfrm>
        </p:spPr>
        <p:txBody>
          <a:bodyPr>
            <a:normAutofit fontScale="92500" lnSpcReduction="20000"/>
          </a:bodyPr>
          <a:lstStyle/>
          <a:p>
            <a:pPr marL="0" indent="0">
              <a:buNone/>
            </a:pPr>
            <a:r>
              <a:rPr lang="el-GR" sz="1800" b="1" i="1" u="sng" dirty="0">
                <a:effectLst/>
                <a:latin typeface="Times New Roman" panose="02020603050405020304" pitchFamily="18" charset="0"/>
                <a:ea typeface="Times New Roman" panose="02020603050405020304" pitchFamily="18" charset="0"/>
              </a:rPr>
              <a:t>Συμπεράσματα</a:t>
            </a:r>
            <a:endParaRPr lang="en-US" b="1" i="1" u="sng" dirty="0">
              <a:latin typeface="Times New Roman" panose="02020603050405020304" pitchFamily="18" charset="0"/>
              <a:ea typeface="Times New Roman" panose="02020603050405020304" pitchFamily="18" charset="0"/>
            </a:endParaRPr>
          </a:p>
          <a:p>
            <a:pPr marL="0" indent="0">
              <a:buNone/>
            </a:pPr>
            <a:r>
              <a:rPr lang="en-US" sz="1800" b="1" u="none" strike="noStrike" dirty="0">
                <a:effectLst/>
                <a:latin typeface="Times New Roman" panose="02020603050405020304" pitchFamily="18" charset="0"/>
              </a:rPr>
              <a:t>PRM</a:t>
            </a:r>
          </a:p>
          <a:p>
            <a:r>
              <a:rPr lang="el-GR" sz="1600" dirty="0">
                <a:effectLst/>
                <a:latin typeface="Times New Roman" panose="02020603050405020304" pitchFamily="18" charset="0"/>
                <a:ea typeface="Times New Roman" panose="02020603050405020304" pitchFamily="18" charset="0"/>
              </a:rPr>
              <a:t>Δεν εγγυάται μια βέλτιστη και ποιοτική διαδρομή.</a:t>
            </a:r>
          </a:p>
          <a:p>
            <a:r>
              <a:rPr lang="el-GR" sz="1600" dirty="0">
                <a:latin typeface="Times New Roman" panose="02020603050405020304" pitchFamily="18" charset="0"/>
                <a:ea typeface="Times New Roman" panose="02020603050405020304" pitchFamily="18" charset="0"/>
              </a:rPr>
              <a:t>Χ</a:t>
            </a:r>
            <a:r>
              <a:rPr lang="el-GR" sz="1600" dirty="0">
                <a:effectLst/>
                <a:latin typeface="Times New Roman" panose="02020603050405020304" pitchFamily="18" charset="0"/>
                <a:ea typeface="Times New Roman" panose="02020603050405020304" pitchFamily="18" charset="0"/>
              </a:rPr>
              <a:t>ρόνος εκτέλεσης, εξαρτάται από το μέγεθος της περιοχής. Επίσης δεν εξαρτάται από τον αριθμό των εμποδίων αλλά από το ποσό κοντά βρίσκονται μεταξύ τους.</a:t>
            </a:r>
          </a:p>
          <a:p>
            <a:pPr marL="0" indent="0">
              <a:buNone/>
            </a:pPr>
            <a:r>
              <a:rPr lang="en-US" sz="1800" b="1" u="none" strike="noStrike" dirty="0">
                <a:effectLst/>
                <a:latin typeface="Times New Roman" panose="02020603050405020304" pitchFamily="18" charset="0"/>
              </a:rPr>
              <a:t>Rectangles</a:t>
            </a:r>
          </a:p>
          <a:p>
            <a:r>
              <a:rPr lang="el-GR" sz="1600" dirty="0">
                <a:latin typeface="Times New Roman" panose="02020603050405020304" pitchFamily="18" charset="0"/>
                <a:ea typeface="Times New Roman" panose="02020603050405020304" pitchFamily="18" charset="0"/>
              </a:rPr>
              <a:t>Β</a:t>
            </a:r>
            <a:r>
              <a:rPr lang="el-GR" sz="1600" dirty="0">
                <a:effectLst/>
                <a:latin typeface="Times New Roman" panose="02020603050405020304" pitchFamily="18" charset="0"/>
                <a:ea typeface="Times New Roman" panose="02020603050405020304" pitchFamily="18" charset="0"/>
              </a:rPr>
              <a:t>ρίσκει πάντα την συντομότερη διαδρομή.</a:t>
            </a:r>
          </a:p>
          <a:p>
            <a:pPr algn="just">
              <a:spcBef>
                <a:spcPts val="600"/>
              </a:spcBef>
              <a:spcAft>
                <a:spcPts val="600"/>
              </a:spcAft>
            </a:pPr>
            <a:r>
              <a:rPr lang="el-GR" sz="1600" dirty="0">
                <a:latin typeface="Times New Roman" panose="02020603050405020304" pitchFamily="18" charset="0"/>
                <a:ea typeface="Times New Roman" panose="02020603050405020304" pitchFamily="18" charset="0"/>
              </a:rPr>
              <a:t>Χ</a:t>
            </a:r>
            <a:r>
              <a:rPr lang="el-GR" sz="1600" dirty="0">
                <a:effectLst/>
                <a:latin typeface="Times New Roman" panose="02020603050405020304" pitchFamily="18" charset="0"/>
                <a:ea typeface="Times New Roman" panose="02020603050405020304" pitchFamily="18" charset="0"/>
              </a:rPr>
              <a:t>ρόνος εκτέλεσης, εξαρτάται άμεσα από τον αριθμό εμποδίων λόγω της μεγάλης πολυπλοκότητας κατασκευής του γραφήματος.</a:t>
            </a:r>
          </a:p>
          <a:p>
            <a:pPr marL="0" indent="0" algn="just">
              <a:spcBef>
                <a:spcPts val="600"/>
              </a:spcBef>
              <a:spcAft>
                <a:spcPts val="600"/>
              </a:spcAft>
              <a:buNone/>
            </a:pPr>
            <a:r>
              <a:rPr lang="en-US" sz="1800" b="1" u="none" strike="noStrike" dirty="0" err="1">
                <a:effectLst/>
                <a:latin typeface="Times New Roman" panose="02020603050405020304" pitchFamily="18" charset="0"/>
              </a:rPr>
              <a:t>APPATTrectangles</a:t>
            </a:r>
            <a:endParaRPr lang="en-US" sz="1800" b="1" u="none" strike="noStrike" dirty="0">
              <a:effectLst/>
              <a:latin typeface="Times New Roman" panose="02020603050405020304" pitchFamily="18" charset="0"/>
            </a:endParaRPr>
          </a:p>
          <a:p>
            <a:pPr algn="just">
              <a:spcBef>
                <a:spcPts val="600"/>
              </a:spcBef>
              <a:spcAft>
                <a:spcPts val="600"/>
              </a:spcAft>
            </a:pPr>
            <a:r>
              <a:rPr lang="el-GR" dirty="0">
                <a:latin typeface="Times New Roman" panose="02020603050405020304" pitchFamily="18" charset="0"/>
                <a:ea typeface="Times New Roman" panose="02020603050405020304" pitchFamily="18" charset="0"/>
              </a:rPr>
              <a:t>Ο</a:t>
            </a:r>
            <a:r>
              <a:rPr lang="el-GR" sz="1800" dirty="0">
                <a:effectLst/>
                <a:latin typeface="Times New Roman" panose="02020603050405020304" pitchFamily="18" charset="0"/>
                <a:ea typeface="Times New Roman" panose="02020603050405020304" pitchFamily="18" charset="0"/>
              </a:rPr>
              <a:t> ποιο αποδοτικός από τους τρεις αλγορίθμους. </a:t>
            </a:r>
          </a:p>
          <a:p>
            <a:pPr algn="just">
              <a:spcBef>
                <a:spcPts val="600"/>
              </a:spcBef>
              <a:spcAft>
                <a:spcPts val="600"/>
              </a:spcAft>
            </a:pPr>
            <a:r>
              <a:rPr lang="el-GR" dirty="0">
                <a:latin typeface="Times New Roman" panose="02020603050405020304" pitchFamily="18" charset="0"/>
                <a:ea typeface="Times New Roman" panose="02020603050405020304" pitchFamily="18" charset="0"/>
              </a:rPr>
              <a:t>Χ</a:t>
            </a:r>
            <a:r>
              <a:rPr lang="el-GR" sz="1800" dirty="0">
                <a:effectLst/>
                <a:latin typeface="Times New Roman" panose="02020603050405020304" pitchFamily="18" charset="0"/>
                <a:ea typeface="Times New Roman" panose="02020603050405020304" pitchFamily="18" charset="0"/>
              </a:rPr>
              <a:t>αμηλό έως και μηδενικό σχετικό σφάλμα σε σχέση με την βέλτιστη διαδρομή που βρίσκει ο αλγόριθμος </a:t>
            </a:r>
            <a:r>
              <a:rPr lang="en-US" sz="1800" dirty="0">
                <a:effectLst/>
                <a:latin typeface="Times New Roman" panose="02020603050405020304" pitchFamily="18" charset="0"/>
                <a:ea typeface="Times New Roman" panose="02020603050405020304" pitchFamily="18" charset="0"/>
              </a:rPr>
              <a:t>Rectangles</a:t>
            </a:r>
            <a:r>
              <a:rPr lang="el-GR" sz="1800" dirty="0">
                <a:effectLst/>
                <a:latin typeface="Times New Roman" panose="02020603050405020304" pitchFamily="18" charset="0"/>
                <a:ea typeface="Times New Roman" panose="02020603050405020304" pitchFamily="18" charset="0"/>
              </a:rPr>
              <a:t>.</a:t>
            </a:r>
          </a:p>
          <a:p>
            <a:pPr algn="just">
              <a:spcBef>
                <a:spcPts val="600"/>
              </a:spcBef>
              <a:spcAft>
                <a:spcPts val="600"/>
              </a:spcAft>
            </a:pPr>
            <a:r>
              <a:rPr lang="el-GR" dirty="0">
                <a:latin typeface="Times New Roman" panose="02020603050405020304" pitchFamily="18" charset="0"/>
                <a:ea typeface="Times New Roman" panose="02020603050405020304" pitchFamily="18" charset="0"/>
              </a:rPr>
              <a:t>Χ</a:t>
            </a:r>
            <a:r>
              <a:rPr lang="el-GR" sz="1800" dirty="0">
                <a:effectLst/>
                <a:latin typeface="Times New Roman" panose="02020603050405020304" pitchFamily="18" charset="0"/>
                <a:ea typeface="Times New Roman" panose="02020603050405020304" pitchFamily="18" charset="0"/>
              </a:rPr>
              <a:t>ρόνος εκτέλεσης είναι στις πλείστες περιπτώσεις πιο σύντομος από τους υπολοίπους αλγορίθμους. (Δεν ελέγχει ολόκληρη την περιοχή)</a:t>
            </a:r>
          </a:p>
          <a:p>
            <a:pPr algn="just">
              <a:spcBef>
                <a:spcPts val="600"/>
              </a:spcBef>
              <a:spcAft>
                <a:spcPts val="600"/>
              </a:spcAft>
            </a:pPr>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A642546A-2F7D-7B66-064E-995D701B0D26}"/>
              </a:ext>
            </a:extLst>
          </p:cNvPr>
          <p:cNvSpPr>
            <a:spLocks noGrp="1"/>
          </p:cNvSpPr>
          <p:nvPr>
            <p:ph type="sldNum" sz="quarter" idx="10"/>
          </p:nvPr>
        </p:nvSpPr>
        <p:spPr/>
        <p:txBody>
          <a:bodyPr/>
          <a:lstStyle/>
          <a:p>
            <a:fld id="{48F63A3B-78C7-47BE-AE5E-E10140E04643}" type="slidenum">
              <a:rPr lang="en-US" smtClean="0"/>
              <a:pPr/>
              <a:t>24</a:t>
            </a:fld>
            <a:endParaRPr lang="en-US" dirty="0"/>
          </a:p>
        </p:txBody>
      </p:sp>
      <p:sp>
        <p:nvSpPr>
          <p:cNvPr id="5" name="TextBox 4">
            <a:extLst>
              <a:ext uri="{FF2B5EF4-FFF2-40B4-BE49-F238E27FC236}">
                <a16:creationId xmlns:a16="http://schemas.microsoft.com/office/drawing/2014/main" id="{86CBC527-B63E-5F13-7DC5-16870B511785}"/>
              </a:ext>
            </a:extLst>
          </p:cNvPr>
          <p:cNvSpPr txBox="1"/>
          <p:nvPr/>
        </p:nvSpPr>
        <p:spPr>
          <a:xfrm>
            <a:off x="5703684" y="841972"/>
            <a:ext cx="5495454" cy="3754874"/>
          </a:xfrm>
          <a:prstGeom prst="rect">
            <a:avLst/>
          </a:prstGeom>
          <a:noFill/>
        </p:spPr>
        <p:txBody>
          <a:bodyPr wrap="square" rtlCol="0">
            <a:spAutoFit/>
          </a:bodyPr>
          <a:lstStyle/>
          <a:p>
            <a:pPr lvl="1">
              <a:spcBef>
                <a:spcPts val="600"/>
              </a:spcBef>
              <a:spcAft>
                <a:spcPts val="600"/>
              </a:spcAft>
              <a:buSzPts val="1800"/>
              <a:tabLst>
                <a:tab pos="455930" algn="l"/>
                <a:tab pos="450215" algn="l"/>
              </a:tabLst>
            </a:pPr>
            <a:r>
              <a:rPr lang="el-GR" sz="1800" b="1" i="1" u="sng" dirty="0">
                <a:solidFill>
                  <a:schemeClr val="accent6"/>
                </a:solidFill>
                <a:effectLst/>
                <a:latin typeface="Times New Roman" panose="02020603050405020304" pitchFamily="18" charset="0"/>
              </a:rPr>
              <a:t>Προοπτικές</a:t>
            </a:r>
          </a:p>
          <a:p>
            <a:pPr marL="742950" lvl="1" indent="-285750">
              <a:spcBef>
                <a:spcPts val="600"/>
              </a:spcBef>
              <a:spcAft>
                <a:spcPts val="600"/>
              </a:spcAft>
              <a:buSzPts val="1800"/>
              <a:buFont typeface="Arial" panose="020B0604020202020204" pitchFamily="34" charset="0"/>
              <a:buChar char="•"/>
              <a:tabLst>
                <a:tab pos="455930" algn="l"/>
                <a:tab pos="450215" algn="l"/>
              </a:tabLst>
            </a:pPr>
            <a:r>
              <a:rPr lang="el-GR" dirty="0">
                <a:solidFill>
                  <a:schemeClr val="accent6"/>
                </a:solidFill>
                <a:latin typeface="Times New Roman" panose="02020603050405020304" pitchFamily="18" charset="0"/>
                <a:ea typeface="Times New Roman" panose="02020603050405020304" pitchFamily="18" charset="0"/>
              </a:rPr>
              <a:t>Ε</a:t>
            </a:r>
            <a:r>
              <a:rPr lang="el-GR" sz="1800" dirty="0">
                <a:solidFill>
                  <a:schemeClr val="accent6"/>
                </a:solidFill>
                <a:effectLst/>
                <a:latin typeface="Times New Roman" panose="02020603050405020304" pitchFamily="18" charset="0"/>
                <a:ea typeface="Times New Roman" panose="02020603050405020304" pitchFamily="18" charset="0"/>
              </a:rPr>
              <a:t>νσωμάτωση δεδομένων από δορυφορικές εικόνες ή από το </a:t>
            </a:r>
            <a:r>
              <a:rPr lang="el-GR" sz="1800" dirty="0" err="1">
                <a:solidFill>
                  <a:schemeClr val="accent6"/>
                </a:solidFill>
                <a:effectLst/>
                <a:latin typeface="Times New Roman" panose="02020603050405020304" pitchFamily="18" charset="0"/>
                <a:ea typeface="Times New Roman" panose="02020603050405020304" pitchFamily="18" charset="0"/>
              </a:rPr>
              <a:t>Global</a:t>
            </a:r>
            <a:r>
              <a:rPr lang="el-GR" sz="1800" dirty="0">
                <a:solidFill>
                  <a:schemeClr val="accent6"/>
                </a:solidFill>
                <a:effectLst/>
                <a:latin typeface="Times New Roman" panose="02020603050405020304" pitchFamily="18" charset="0"/>
                <a:ea typeface="Times New Roman" panose="02020603050405020304" pitchFamily="18" charset="0"/>
              </a:rPr>
              <a:t> Navigation </a:t>
            </a:r>
            <a:r>
              <a:rPr lang="el-GR" sz="1800" dirty="0" err="1">
                <a:solidFill>
                  <a:schemeClr val="accent6"/>
                </a:solidFill>
                <a:effectLst/>
                <a:latin typeface="Times New Roman" panose="02020603050405020304" pitchFamily="18" charset="0"/>
                <a:ea typeface="Times New Roman" panose="02020603050405020304" pitchFamily="18" charset="0"/>
              </a:rPr>
              <a:t>Satellite</a:t>
            </a:r>
            <a:r>
              <a:rPr lang="el-GR" sz="1800" dirty="0">
                <a:solidFill>
                  <a:schemeClr val="accent6"/>
                </a:solidFill>
                <a:effectLst/>
                <a:latin typeface="Times New Roman" panose="02020603050405020304" pitchFamily="18" charset="0"/>
                <a:ea typeface="Times New Roman" panose="02020603050405020304" pitchFamily="18" charset="0"/>
              </a:rPr>
              <a:t> </a:t>
            </a:r>
            <a:r>
              <a:rPr lang="el-GR" sz="1800" dirty="0" err="1">
                <a:solidFill>
                  <a:schemeClr val="accent6"/>
                </a:solidFill>
                <a:effectLst/>
                <a:latin typeface="Times New Roman" panose="02020603050405020304" pitchFamily="18" charset="0"/>
                <a:ea typeface="Times New Roman" panose="02020603050405020304" pitchFamily="18" charset="0"/>
              </a:rPr>
              <a:t>System</a:t>
            </a:r>
            <a:r>
              <a:rPr lang="el-GR" sz="1800" dirty="0">
                <a:solidFill>
                  <a:schemeClr val="accent6"/>
                </a:solidFill>
                <a:effectLst/>
                <a:latin typeface="Times New Roman" panose="02020603050405020304" pitchFamily="18" charset="0"/>
                <a:ea typeface="Times New Roman" panose="02020603050405020304" pitchFamily="18" charset="0"/>
              </a:rPr>
              <a:t> (GNSS).</a:t>
            </a:r>
          </a:p>
          <a:p>
            <a:pPr marL="742950" lvl="1" indent="-285750">
              <a:spcBef>
                <a:spcPts val="600"/>
              </a:spcBef>
              <a:spcAft>
                <a:spcPts val="600"/>
              </a:spcAft>
              <a:buSzPts val="1800"/>
              <a:buFont typeface="Arial" panose="020B0604020202020204" pitchFamily="34" charset="0"/>
              <a:buChar char="•"/>
              <a:tabLst>
                <a:tab pos="455930" algn="l"/>
                <a:tab pos="450215" algn="l"/>
              </a:tabLst>
            </a:pPr>
            <a:r>
              <a:rPr lang="el-GR" dirty="0">
                <a:solidFill>
                  <a:schemeClr val="accent6"/>
                </a:solidFill>
                <a:latin typeface="Times New Roman" panose="02020603050405020304" pitchFamily="18" charset="0"/>
                <a:ea typeface="Times New Roman" panose="02020603050405020304" pitchFamily="18" charset="0"/>
              </a:rPr>
              <a:t>Π</a:t>
            </a:r>
            <a:r>
              <a:rPr lang="el-GR" sz="1800" dirty="0">
                <a:solidFill>
                  <a:schemeClr val="accent6"/>
                </a:solidFill>
                <a:effectLst/>
                <a:latin typeface="Times New Roman" panose="02020603050405020304" pitchFamily="18" charset="0"/>
                <a:ea typeface="Times New Roman" panose="02020603050405020304" pitchFamily="18" charset="0"/>
              </a:rPr>
              <a:t>λήρης δυναμική προσαρμογή του αλγορίθμου </a:t>
            </a:r>
            <a:r>
              <a:rPr lang="el-GR" sz="1800" dirty="0" err="1">
                <a:solidFill>
                  <a:schemeClr val="accent6"/>
                </a:solidFill>
                <a:effectLst/>
                <a:latin typeface="Times New Roman" panose="02020603050405020304" pitchFamily="18" charset="0"/>
                <a:ea typeface="Times New Roman" panose="02020603050405020304" pitchFamily="18" charset="0"/>
              </a:rPr>
              <a:t>APPATTrectangles</a:t>
            </a:r>
            <a:r>
              <a:rPr lang="el-GR" sz="1800" dirty="0">
                <a:solidFill>
                  <a:schemeClr val="accent6"/>
                </a:solidFill>
                <a:effectLst/>
                <a:latin typeface="Times New Roman" panose="02020603050405020304" pitchFamily="18" charset="0"/>
                <a:ea typeface="Times New Roman" panose="02020603050405020304" pitchFamily="18" charset="0"/>
              </a:rPr>
              <a:t>.</a:t>
            </a:r>
          </a:p>
          <a:p>
            <a:pPr marL="742950" lvl="1" indent="-285750">
              <a:spcBef>
                <a:spcPts val="600"/>
              </a:spcBef>
              <a:spcAft>
                <a:spcPts val="600"/>
              </a:spcAft>
              <a:buSzPts val="1800"/>
              <a:buFont typeface="Arial" panose="020B0604020202020204" pitchFamily="34" charset="0"/>
              <a:buChar char="•"/>
              <a:tabLst>
                <a:tab pos="455930" algn="l"/>
                <a:tab pos="450215" algn="l"/>
              </a:tabLst>
            </a:pPr>
            <a:r>
              <a:rPr lang="el-GR" dirty="0">
                <a:solidFill>
                  <a:schemeClr val="accent6"/>
                </a:solidFill>
                <a:latin typeface="Times New Roman" panose="02020603050405020304" pitchFamily="18" charset="0"/>
                <a:ea typeface="Times New Roman" panose="02020603050405020304" pitchFamily="18" charset="0"/>
              </a:rPr>
              <a:t>Ε</a:t>
            </a:r>
            <a:r>
              <a:rPr lang="el-GR" sz="1800" dirty="0">
                <a:solidFill>
                  <a:schemeClr val="accent6"/>
                </a:solidFill>
                <a:effectLst/>
                <a:latin typeface="Times New Roman" panose="02020603050405020304" pitchFamily="18" charset="0"/>
                <a:ea typeface="Times New Roman" panose="02020603050405020304" pitchFamily="18" charset="0"/>
              </a:rPr>
              <a:t>νσωμάτωση αισθητήρων και καμερών στα </a:t>
            </a:r>
            <a:r>
              <a:rPr lang="el-GR" sz="1800" dirty="0" err="1">
                <a:solidFill>
                  <a:schemeClr val="accent6"/>
                </a:solidFill>
                <a:effectLst/>
                <a:latin typeface="Times New Roman" panose="02020603050405020304" pitchFamily="18" charset="0"/>
                <a:ea typeface="Times New Roman" panose="02020603050405020304" pitchFamily="18" charset="0"/>
              </a:rPr>
              <a:t>UAVs</a:t>
            </a:r>
            <a:r>
              <a:rPr lang="el-GR" sz="1800" dirty="0">
                <a:solidFill>
                  <a:schemeClr val="accent6"/>
                </a:solidFill>
                <a:effectLst/>
                <a:latin typeface="Times New Roman" panose="02020603050405020304" pitchFamily="18" charset="0"/>
                <a:ea typeface="Times New Roman" panose="02020603050405020304" pitchFamily="18" charset="0"/>
              </a:rPr>
              <a:t>, επιτρέποντάς τους να πραγματοποιούν τοπική αναζήτηση και αποφυγή εμποδίων σε πραγματικό χρόνο. </a:t>
            </a:r>
          </a:p>
          <a:p>
            <a:pPr marL="742950" lvl="1" indent="-285750">
              <a:spcBef>
                <a:spcPts val="600"/>
              </a:spcBef>
              <a:spcAft>
                <a:spcPts val="600"/>
              </a:spcAft>
              <a:buSzPts val="1800"/>
              <a:buFont typeface="Arial" panose="020B0604020202020204" pitchFamily="34" charset="0"/>
              <a:buChar char="•"/>
              <a:tabLst>
                <a:tab pos="455930" algn="l"/>
                <a:tab pos="450215" algn="l"/>
              </a:tabLst>
            </a:pPr>
            <a:r>
              <a:rPr lang="el-GR" dirty="0">
                <a:solidFill>
                  <a:schemeClr val="accent6"/>
                </a:solidFill>
                <a:latin typeface="Times New Roman" panose="02020603050405020304" pitchFamily="18" charset="0"/>
                <a:ea typeface="Times New Roman" panose="02020603050405020304" pitchFamily="18" charset="0"/>
              </a:rPr>
              <a:t>Δ</a:t>
            </a:r>
            <a:r>
              <a:rPr lang="el-GR" sz="1800" dirty="0">
                <a:solidFill>
                  <a:schemeClr val="accent6"/>
                </a:solidFill>
                <a:effectLst/>
                <a:latin typeface="Times New Roman" panose="02020603050405020304" pitchFamily="18" charset="0"/>
                <a:ea typeface="Times New Roman" panose="02020603050405020304" pitchFamily="18" charset="0"/>
              </a:rPr>
              <a:t>οκιμή των αλγορίθμων σε πραγματικά UAV. </a:t>
            </a:r>
            <a:endParaRPr lang="en-US" sz="1800" b="1" i="1" u="sng" dirty="0">
              <a:solidFill>
                <a:schemeClr val="accent6"/>
              </a:solidFill>
              <a:effectLst/>
              <a:latin typeface="Times New Roman" panose="02020603050405020304" pitchFamily="18" charset="0"/>
            </a:endParaRPr>
          </a:p>
        </p:txBody>
      </p:sp>
    </p:spTree>
    <p:extLst>
      <p:ext uri="{BB962C8B-B14F-4D97-AF65-F5344CB8AC3E}">
        <p14:creationId xmlns:p14="http://schemas.microsoft.com/office/powerpoint/2010/main" val="3947788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0A6B3-1709-1184-130E-FADE769FCE05}"/>
              </a:ext>
            </a:extLst>
          </p:cNvPr>
          <p:cNvSpPr>
            <a:spLocks noGrp="1"/>
          </p:cNvSpPr>
          <p:nvPr>
            <p:ph type="title"/>
          </p:nvPr>
        </p:nvSpPr>
        <p:spPr>
          <a:xfrm>
            <a:off x="5702441" y="1061623"/>
            <a:ext cx="6046214" cy="1906166"/>
          </a:xfrm>
        </p:spPr>
        <p:txBody>
          <a:bodyPr/>
          <a:lstStyle/>
          <a:p>
            <a:r>
              <a:rPr lang="el-GR" dirty="0"/>
              <a:t>Ιστορική Αναδρομή</a:t>
            </a:r>
            <a:endParaRPr lang="en-US" dirty="0"/>
          </a:p>
        </p:txBody>
      </p:sp>
      <p:sp>
        <p:nvSpPr>
          <p:cNvPr id="4" name="TextBox 3">
            <a:extLst>
              <a:ext uri="{FF2B5EF4-FFF2-40B4-BE49-F238E27FC236}">
                <a16:creationId xmlns:a16="http://schemas.microsoft.com/office/drawing/2014/main" id="{0A35D853-FA45-0C72-A14E-755FEF141569}"/>
              </a:ext>
            </a:extLst>
          </p:cNvPr>
          <p:cNvSpPr txBox="1"/>
          <p:nvPr/>
        </p:nvSpPr>
        <p:spPr>
          <a:xfrm>
            <a:off x="5434352" y="2496065"/>
            <a:ext cx="6314303" cy="4247317"/>
          </a:xfrm>
          <a:prstGeom prst="rect">
            <a:avLst/>
          </a:prstGeom>
          <a:noFill/>
        </p:spPr>
        <p:txBody>
          <a:bodyPr wrap="square" rtlCol="0">
            <a:spAutoFit/>
          </a:bodyPr>
          <a:lstStyle/>
          <a:p>
            <a:pPr marL="285750" indent="-285750" algn="just">
              <a:buFont typeface="Arial" panose="020B0604020202020204" pitchFamily="34" charset="0"/>
              <a:buChar char="•"/>
            </a:pPr>
            <a:r>
              <a:rPr lang="el-GR" b="1" dirty="0">
                <a:solidFill>
                  <a:schemeClr val="accent6"/>
                </a:solidFill>
                <a:latin typeface="Times New Roman" panose="02020603050405020304" pitchFamily="18" charset="0"/>
                <a:cs typeface="Times New Roman" panose="02020603050405020304" pitchFamily="18" charset="0"/>
              </a:rPr>
              <a:t>Πρώιμες Χρήσεις των </a:t>
            </a:r>
            <a:r>
              <a:rPr lang="el-GR" b="1" dirty="0" err="1">
                <a:solidFill>
                  <a:schemeClr val="accent6"/>
                </a:solidFill>
                <a:latin typeface="Times New Roman" panose="02020603050405020304" pitchFamily="18" charset="0"/>
                <a:cs typeface="Times New Roman" panose="02020603050405020304" pitchFamily="18" charset="0"/>
              </a:rPr>
              <a:t>UAVs</a:t>
            </a:r>
            <a:r>
              <a:rPr lang="en-US" b="1" dirty="0">
                <a:solidFill>
                  <a:schemeClr val="accent6"/>
                </a:solidFill>
                <a:latin typeface="Times New Roman" panose="02020603050405020304" pitchFamily="18" charset="0"/>
                <a:cs typeface="Times New Roman" panose="02020603050405020304" pitchFamily="18" charset="0"/>
              </a:rPr>
              <a:t>: </a:t>
            </a:r>
            <a:r>
              <a:rPr lang="el-GR" dirty="0">
                <a:solidFill>
                  <a:schemeClr val="accent6"/>
                </a:solidFill>
                <a:latin typeface="Times New Roman" panose="02020603050405020304" pitchFamily="18" charset="0"/>
                <a:cs typeface="Times New Roman" panose="02020603050405020304" pitchFamily="18" charset="0"/>
              </a:rPr>
              <a:t>Ως στρατιωτικά εργαλεία στις αρχές του 20ού αιώνα, με την πρώτη τους χρήση σε πολεμικές επιχειρήσεις κατά τη διάρκεια του Α' Παγκοσμίου Πολέμου. </a:t>
            </a:r>
          </a:p>
          <a:p>
            <a:pPr marL="285750" indent="-285750" algn="just">
              <a:buFont typeface="Arial" panose="020B0604020202020204" pitchFamily="34" charset="0"/>
              <a:buChar char="•"/>
            </a:pPr>
            <a:r>
              <a:rPr lang="el-GR" b="1" dirty="0">
                <a:solidFill>
                  <a:schemeClr val="accent6"/>
                </a:solidFill>
                <a:latin typeface="Times New Roman" panose="02020603050405020304" pitchFamily="18" charset="0"/>
                <a:cs typeface="Times New Roman" panose="02020603050405020304" pitchFamily="18" charset="0"/>
              </a:rPr>
              <a:t>Εξέλιξη της Τεχνολογίας των </a:t>
            </a:r>
            <a:r>
              <a:rPr lang="el-GR" b="1" dirty="0" err="1">
                <a:solidFill>
                  <a:schemeClr val="accent6"/>
                </a:solidFill>
                <a:latin typeface="Times New Roman" panose="02020603050405020304" pitchFamily="18" charset="0"/>
                <a:cs typeface="Times New Roman" panose="02020603050405020304" pitchFamily="18" charset="0"/>
              </a:rPr>
              <a:t>UAVs</a:t>
            </a:r>
            <a:r>
              <a:rPr lang="en-US" b="1" dirty="0">
                <a:solidFill>
                  <a:schemeClr val="accent6"/>
                </a:solidFill>
                <a:latin typeface="Times New Roman" panose="02020603050405020304" pitchFamily="18" charset="0"/>
                <a:cs typeface="Times New Roman" panose="02020603050405020304" pitchFamily="18" charset="0"/>
              </a:rPr>
              <a:t>: </a:t>
            </a:r>
            <a:r>
              <a:rPr lang="el-GR" dirty="0">
                <a:solidFill>
                  <a:schemeClr val="accent6"/>
                </a:solidFill>
                <a:latin typeface="Times New Roman" panose="02020603050405020304" pitchFamily="18" charset="0"/>
                <a:cs typeface="Times New Roman" panose="02020603050405020304" pitchFamily="18" charset="0"/>
              </a:rPr>
              <a:t>Τη δεκαετία του 1990 και του 2000 η εξέλιξη των αισθητήρων, των υπολογιστικών συστημάτων και των συστημάτων επικοινωνίας, οδήγησε στην ραγδαία αύξηση της αυτονομίας των </a:t>
            </a:r>
            <a:r>
              <a:rPr lang="en-US" dirty="0">
                <a:solidFill>
                  <a:schemeClr val="accent6"/>
                </a:solidFill>
                <a:latin typeface="Times New Roman" panose="02020603050405020304" pitchFamily="18" charset="0"/>
                <a:cs typeface="Times New Roman" panose="02020603050405020304" pitchFamily="18" charset="0"/>
              </a:rPr>
              <a:t>UAVs.</a:t>
            </a:r>
            <a:endParaRPr lang="el-GR" dirty="0">
              <a:solidFill>
                <a:schemeClr val="accent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l-GR" b="1" dirty="0">
                <a:solidFill>
                  <a:schemeClr val="accent6"/>
                </a:solidFill>
                <a:latin typeface="Times New Roman" panose="02020603050405020304" pitchFamily="18" charset="0"/>
                <a:cs typeface="Times New Roman" panose="02020603050405020304" pitchFamily="18" charset="0"/>
              </a:rPr>
              <a:t>Σύγχρονη Έρευνα σε Αλγορίθμους Πλοήγησης:</a:t>
            </a:r>
            <a:r>
              <a:rPr lang="el-GR"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T</a:t>
            </a:r>
            <a:r>
              <a:rPr lang="el-GR" dirty="0">
                <a:solidFill>
                  <a:schemeClr val="accent6"/>
                </a:solidFill>
                <a:latin typeface="Times New Roman" panose="02020603050405020304" pitchFamily="18" charset="0"/>
                <a:cs typeface="Times New Roman" panose="02020603050405020304" pitchFamily="18" charset="0"/>
              </a:rPr>
              <a:t>η δεκαετία του 2010, η έρευνα επικεντρώθηκε στην ανάπτυξη αποδοτικών αλγορίθμων για τον προγραμματισμό διαδρομών </a:t>
            </a:r>
            <a:r>
              <a:rPr lang="el-GR" dirty="0" err="1">
                <a:solidFill>
                  <a:schemeClr val="accent6"/>
                </a:solidFill>
                <a:latin typeface="Times New Roman" panose="02020603050405020304" pitchFamily="18" charset="0"/>
                <a:cs typeface="Times New Roman" panose="02020603050405020304" pitchFamily="18" charset="0"/>
              </a:rPr>
              <a:t>UAVs</a:t>
            </a:r>
            <a:r>
              <a:rPr lang="el-GR" dirty="0">
                <a:solidFill>
                  <a:schemeClr val="accent6"/>
                </a:solidFill>
                <a:latin typeface="Times New Roman" panose="02020603050405020304" pitchFamily="18" charset="0"/>
                <a:cs typeface="Times New Roman" panose="02020603050405020304" pitchFamily="18" charset="0"/>
              </a:rPr>
              <a:t>. Οι υπάρχουσες μέθοδοι μπορούν να ταξινομηθούν σε δύο κύριες κατηγορίες: τις μεθόδους που βασίζονται στη θεωρία των γραφημάτων και τις μεθόδους που δεν βασίζονται σε αυτήν.</a:t>
            </a:r>
            <a:endParaRPr lang="en-US" dirty="0">
              <a:solidFill>
                <a:schemeClr val="accent6"/>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chemeClr val="accent6"/>
              </a:solidFill>
            </a:endParaRP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73E962A7-54A3-D1C8-3A4C-87DA2F83C942}"/>
              </a:ext>
            </a:extLst>
          </p:cNvPr>
          <p:cNvPicPr>
            <a:picLocks noChangeAspect="1"/>
          </p:cNvPicPr>
          <p:nvPr/>
        </p:nvPicPr>
        <p:blipFill>
          <a:blip r:embed="rId2"/>
          <a:stretch>
            <a:fillRect/>
          </a:stretch>
        </p:blipFill>
        <p:spPr>
          <a:xfrm>
            <a:off x="372798" y="223707"/>
            <a:ext cx="5061554" cy="3036932"/>
          </a:xfrm>
          <a:prstGeom prst="rect">
            <a:avLst/>
          </a:prstGeom>
        </p:spPr>
      </p:pic>
      <p:pic>
        <p:nvPicPr>
          <p:cNvPr id="10" name="Picture 9">
            <a:extLst>
              <a:ext uri="{FF2B5EF4-FFF2-40B4-BE49-F238E27FC236}">
                <a16:creationId xmlns:a16="http://schemas.microsoft.com/office/drawing/2014/main" id="{A13931FF-0AA6-B8FB-E0C6-FABCE9BE5592}"/>
              </a:ext>
            </a:extLst>
          </p:cNvPr>
          <p:cNvPicPr>
            <a:picLocks noChangeAspect="1"/>
          </p:cNvPicPr>
          <p:nvPr/>
        </p:nvPicPr>
        <p:blipFill>
          <a:blip r:embed="rId3"/>
          <a:stretch>
            <a:fillRect/>
          </a:stretch>
        </p:blipFill>
        <p:spPr>
          <a:xfrm>
            <a:off x="287349" y="3429000"/>
            <a:ext cx="5147003" cy="2628900"/>
          </a:xfrm>
          <a:prstGeom prst="rect">
            <a:avLst/>
          </a:prstGeom>
        </p:spPr>
      </p:pic>
    </p:spTree>
    <p:extLst>
      <p:ext uri="{BB962C8B-B14F-4D97-AF65-F5344CB8AC3E}">
        <p14:creationId xmlns:p14="http://schemas.microsoft.com/office/powerpoint/2010/main" val="335160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9FF8-6A86-482C-A61E-826937761DC2}"/>
              </a:ext>
            </a:extLst>
          </p:cNvPr>
          <p:cNvSpPr>
            <a:spLocks noGrp="1"/>
          </p:cNvSpPr>
          <p:nvPr>
            <p:ph type="title"/>
          </p:nvPr>
        </p:nvSpPr>
        <p:spPr/>
        <p:txBody>
          <a:bodyPr/>
          <a:lstStyle/>
          <a:p>
            <a:r>
              <a:rPr lang="el-GR" dirty="0"/>
              <a:t>Συνεισφορά</a:t>
            </a:r>
            <a:endParaRPr lang="en-US" dirty="0"/>
          </a:p>
        </p:txBody>
      </p:sp>
      <p:sp>
        <p:nvSpPr>
          <p:cNvPr id="3" name="Content Placeholder 2">
            <a:extLst>
              <a:ext uri="{FF2B5EF4-FFF2-40B4-BE49-F238E27FC236}">
                <a16:creationId xmlns:a16="http://schemas.microsoft.com/office/drawing/2014/main" id="{40ED9501-5925-0435-D30A-9F1E6DCDC58E}"/>
              </a:ext>
            </a:extLst>
          </p:cNvPr>
          <p:cNvSpPr>
            <a:spLocks noGrp="1"/>
          </p:cNvSpPr>
          <p:nvPr>
            <p:ph sz="half" idx="2"/>
          </p:nvPr>
        </p:nvSpPr>
        <p:spPr>
          <a:xfrm>
            <a:off x="3349782" y="2303029"/>
            <a:ext cx="8076243" cy="4097772"/>
          </a:xfrm>
        </p:spPr>
        <p:txBody>
          <a:bodyPr/>
          <a:lstStyle/>
          <a:p>
            <a:r>
              <a:rPr lang="el-GR" dirty="0">
                <a:latin typeface="Times New Roman" panose="02020603050405020304" pitchFamily="18" charset="0"/>
                <a:cs typeface="Times New Roman" panose="02020603050405020304" pitchFamily="18" charset="0"/>
              </a:rPr>
              <a:t>Μελέτη και ανάλυση της βιβλιογραφίας, όπου αναλύθηκαν οι βασικές θεωρίες και οι σύγχρονες προσεγγίσεις στον προγραμματισμό διαδρομών των </a:t>
            </a:r>
            <a:r>
              <a:rPr lang="el-GR" dirty="0" err="1">
                <a:latin typeface="Times New Roman" panose="02020603050405020304" pitchFamily="18" charset="0"/>
                <a:cs typeface="Times New Roman" panose="02020603050405020304" pitchFamily="18" charset="0"/>
              </a:rPr>
              <a:t>UAVs</a:t>
            </a:r>
            <a:r>
              <a:rPr lang="el-GR"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Πλήρης υλοποίηση του αλγορίθμου </a:t>
            </a:r>
            <a:r>
              <a:rPr lang="el-GR" dirty="0" err="1">
                <a:latin typeface="Times New Roman" panose="02020603050405020304" pitchFamily="18" charset="0"/>
                <a:cs typeface="Times New Roman" panose="02020603050405020304" pitchFamily="18" charset="0"/>
              </a:rPr>
              <a:t>Rectangles</a:t>
            </a:r>
            <a:r>
              <a:rPr lang="el-GR" dirty="0">
                <a:latin typeface="Times New Roman" panose="02020603050405020304" pitchFamily="18" charset="0"/>
                <a:cs typeface="Times New Roman" panose="02020603050405020304" pitchFamily="18" charset="0"/>
              </a:rPr>
              <a:t> όπως τον παρουσιάζει η βιβλιογραφία.</a:t>
            </a:r>
          </a:p>
          <a:p>
            <a:r>
              <a:rPr lang="el-GR" dirty="0">
                <a:latin typeface="Times New Roman" panose="02020603050405020304" pitchFamily="18" charset="0"/>
                <a:cs typeface="Times New Roman" panose="02020603050405020304" pitchFamily="18" charset="0"/>
              </a:rPr>
              <a:t>Πλήρη υλοποίηση του αλγορίθμου </a:t>
            </a:r>
            <a:r>
              <a:rPr lang="en-US" dirty="0">
                <a:latin typeface="Times New Roman" panose="02020603050405020304" pitchFamily="18" charset="0"/>
                <a:cs typeface="Times New Roman" panose="02020603050405020304" pitchFamily="18" charset="0"/>
              </a:rPr>
              <a:t>PRM </a:t>
            </a:r>
            <a:r>
              <a:rPr lang="el-GR" dirty="0">
                <a:latin typeface="Times New Roman" panose="02020603050405020304" pitchFamily="18" charset="0"/>
                <a:cs typeface="Times New Roman" panose="02020603050405020304" pitchFamily="18" charset="0"/>
              </a:rPr>
              <a:t>και στην συνέχεια επέκταση και βελτίωση ώστε να μπορεί να ανταπεξέλθει σε περιβάλλοντα με υψηλή πυκνότητα εμποδίων</a:t>
            </a:r>
          </a:p>
          <a:p>
            <a:r>
              <a:rPr lang="el-GR" dirty="0">
                <a:latin typeface="Times New Roman" panose="02020603050405020304" pitchFamily="18" charset="0"/>
                <a:cs typeface="Times New Roman" panose="02020603050405020304" pitchFamily="18" charset="0"/>
              </a:rPr>
              <a:t>Αναπτύχθηκε και υλοποιήθηκε ο νέος αλγόριθμος </a:t>
            </a:r>
            <a:r>
              <a:rPr lang="el-GR" dirty="0" err="1">
                <a:latin typeface="Times New Roman" panose="02020603050405020304" pitchFamily="18" charset="0"/>
                <a:cs typeface="Times New Roman" panose="02020603050405020304" pitchFamily="18" charset="0"/>
              </a:rPr>
              <a:t>APPATTrectangles</a:t>
            </a:r>
            <a:r>
              <a:rPr lang="el-GR" dirty="0">
                <a:latin typeface="Times New Roman" panose="02020603050405020304" pitchFamily="18" charset="0"/>
                <a:cs typeface="Times New Roman" panose="02020603050405020304" pitchFamily="18" charset="0"/>
              </a:rPr>
              <a:t>, ο οποίος συνδυάζει τη στρατηγική οδήγησης προς τον στόχο που προτείνει ο αλγόριθμος </a:t>
            </a:r>
            <a:r>
              <a:rPr lang="en-US" dirty="0">
                <a:latin typeface="Times New Roman" panose="02020603050405020304" pitchFamily="18" charset="0"/>
                <a:cs typeface="Times New Roman" panose="02020603050405020304" pitchFamily="18" charset="0"/>
              </a:rPr>
              <a:t>APPATT</a:t>
            </a:r>
            <a:r>
              <a:rPr lang="el-GR" dirty="0">
                <a:latin typeface="Times New Roman" panose="02020603050405020304" pitchFamily="18" charset="0"/>
                <a:cs typeface="Times New Roman" panose="02020603050405020304" pitchFamily="18" charset="0"/>
              </a:rPr>
              <a:t> με την κατασκευή του γραφήματος που προτείνει ο αλγόριθμος </a:t>
            </a:r>
            <a:r>
              <a:rPr lang="el-GR" dirty="0" err="1">
                <a:latin typeface="Times New Roman" panose="02020603050405020304" pitchFamily="18" charset="0"/>
                <a:cs typeface="Times New Roman" panose="02020603050405020304" pitchFamily="18" charset="0"/>
              </a:rPr>
              <a:t>Rectangles</a:t>
            </a:r>
            <a:r>
              <a:rPr lang="el-GR" dirty="0">
                <a:latin typeface="Times New Roman" panose="02020603050405020304" pitchFamily="18" charset="0"/>
                <a:cs typeface="Times New Roman" panose="02020603050405020304" pitchFamily="18" charset="0"/>
              </a:rPr>
              <a:t>.</a:t>
            </a:r>
          </a:p>
          <a:p>
            <a:r>
              <a:rPr lang="el-GR" dirty="0">
                <a:latin typeface="Times New Roman" panose="02020603050405020304" pitchFamily="18" charset="0"/>
                <a:cs typeface="Times New Roman" panose="02020603050405020304" pitchFamily="18" charset="0"/>
              </a:rPr>
              <a:t>Πειραματική αξιολόγηση </a:t>
            </a:r>
            <a:r>
              <a:rPr lang="el-GR" sz="1800" dirty="0">
                <a:effectLst/>
                <a:latin typeface="Times New Roman" panose="02020603050405020304" pitchFamily="18" charset="0"/>
                <a:ea typeface="Times New Roman" panose="02020603050405020304" pitchFamily="18" charset="0"/>
              </a:rPr>
              <a:t>της απόδοσης και της αποτελεσματικότητας των αλγορίθμων σε διαφορά σενάρια.</a:t>
            </a:r>
            <a:endParaRPr lang="el-G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E1BEBAF-C04E-403B-4C06-EB019A989802}"/>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7367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C5A2-5674-E809-4052-4CAFFAF33EF1}"/>
              </a:ext>
            </a:extLst>
          </p:cNvPr>
          <p:cNvSpPr>
            <a:spLocks noGrp="1"/>
          </p:cNvSpPr>
          <p:nvPr>
            <p:ph type="title"/>
          </p:nvPr>
        </p:nvSpPr>
        <p:spPr>
          <a:xfrm>
            <a:off x="1235675" y="2335427"/>
            <a:ext cx="7265773" cy="1784561"/>
          </a:xfrm>
        </p:spPr>
        <p:txBody>
          <a:bodyPr/>
          <a:lstStyle/>
          <a:p>
            <a:r>
              <a:rPr lang="el-GR" sz="5400" dirty="0"/>
              <a:t>Αλγόριθμοι</a:t>
            </a:r>
            <a:endParaRPr lang="en-US" sz="5400" dirty="0"/>
          </a:p>
        </p:txBody>
      </p:sp>
      <p:sp>
        <p:nvSpPr>
          <p:cNvPr id="4" name="Slide Number Placeholder 3">
            <a:extLst>
              <a:ext uri="{FF2B5EF4-FFF2-40B4-BE49-F238E27FC236}">
                <a16:creationId xmlns:a16="http://schemas.microsoft.com/office/drawing/2014/main" id="{420ECF4D-DB6B-1553-7652-BF494221EC99}"/>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01479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87C9-6B9C-BECC-7665-A92C2813D345}"/>
              </a:ext>
            </a:extLst>
          </p:cNvPr>
          <p:cNvSpPr>
            <a:spLocks noGrp="1"/>
          </p:cNvSpPr>
          <p:nvPr>
            <p:ph type="title"/>
          </p:nvPr>
        </p:nvSpPr>
        <p:spPr>
          <a:xfrm>
            <a:off x="1546589" y="202521"/>
            <a:ext cx="9879437" cy="980844"/>
          </a:xfrm>
        </p:spPr>
        <p:txBody>
          <a:bodyPr/>
          <a:lstStyle/>
          <a:p>
            <a:r>
              <a:rPr lang="el-GR" dirty="0"/>
              <a:t>Ο αλγόριθμος PRM με βρόχο</a:t>
            </a:r>
            <a:endParaRPr lang="en-US" dirty="0"/>
          </a:p>
        </p:txBody>
      </p:sp>
      <p:sp>
        <p:nvSpPr>
          <p:cNvPr id="4" name="Content Placeholder 3">
            <a:extLst>
              <a:ext uri="{FF2B5EF4-FFF2-40B4-BE49-F238E27FC236}">
                <a16:creationId xmlns:a16="http://schemas.microsoft.com/office/drawing/2014/main" id="{6CBF7312-64C5-065F-C5C2-0D2457143733}"/>
              </a:ext>
            </a:extLst>
          </p:cNvPr>
          <p:cNvSpPr>
            <a:spLocks noGrp="1"/>
          </p:cNvSpPr>
          <p:nvPr>
            <p:ph sz="half" idx="1"/>
          </p:nvPr>
        </p:nvSpPr>
        <p:spPr>
          <a:xfrm>
            <a:off x="2038865" y="1331646"/>
            <a:ext cx="8081319" cy="5526354"/>
          </a:xfrm>
        </p:spPr>
        <p:txBody>
          <a:bodyPr>
            <a:normAutofit/>
          </a:bodyPr>
          <a:lstStyle/>
          <a:p>
            <a:pPr marL="342900" lvl="0" indent="-342900" algn="just">
              <a:spcAft>
                <a:spcPts val="300"/>
              </a:spcAft>
              <a:buFont typeface="Symbol" panose="05050102010706020507" pitchFamily="18" charset="2"/>
              <a:buChar char=""/>
            </a:pPr>
            <a:r>
              <a:rPr lang="el-GR" dirty="0">
                <a:effectLst/>
                <a:latin typeface="Times New Roman" panose="02020603050405020304" pitchFamily="18" charset="0"/>
                <a:ea typeface="Times New Roman" panose="02020603050405020304" pitchFamily="18" charset="0"/>
              </a:rPr>
              <a:t>Εύρεση Ελεύθερου Χώρου</a:t>
            </a:r>
            <a:endParaRPr lang="en-US"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dirty="0">
                <a:effectLst/>
                <a:latin typeface="Times New Roman" panose="02020603050405020304" pitchFamily="18" charset="0"/>
                <a:ea typeface="Times New Roman" panose="02020603050405020304" pitchFamily="18" charset="0"/>
              </a:rPr>
              <a:t>Ανάλυση του περιβάλλοντος για τον εντοπισμό του ελεύθερου χώρου</a:t>
            </a:r>
            <a:r>
              <a:rPr lang="en-US" dirty="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dirty="0">
                <a:effectLst/>
                <a:latin typeface="Times New Roman" panose="02020603050405020304" pitchFamily="18" charset="0"/>
                <a:ea typeface="Times New Roman" panose="02020603050405020304" pitchFamily="18" charset="0"/>
              </a:rPr>
              <a:t>Προσθήκη Κόμβων</a:t>
            </a:r>
            <a:endParaRPr lang="en-US"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dirty="0">
                <a:effectLst/>
                <a:latin typeface="Times New Roman" panose="02020603050405020304" pitchFamily="18" charset="0"/>
                <a:ea typeface="Times New Roman" panose="02020603050405020304" pitchFamily="18" charset="0"/>
              </a:rPr>
              <a:t>Προσθήκη Ν τυχαίων κόμβων στον ελεύθερο χώρο</a:t>
            </a:r>
            <a:r>
              <a:rPr lang="el-GR" dirty="0">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dirty="0">
                <a:effectLst/>
                <a:latin typeface="Times New Roman" panose="02020603050405020304" pitchFamily="18" charset="0"/>
                <a:ea typeface="Times New Roman" panose="02020603050405020304" pitchFamily="18" charset="0"/>
              </a:rPr>
              <a:t>Σύνδεση Κόμβων</a:t>
            </a:r>
            <a:endParaRPr lang="en-US"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dirty="0">
                <a:effectLst/>
                <a:latin typeface="Times New Roman" panose="02020603050405020304" pitchFamily="18" charset="0"/>
                <a:ea typeface="Times New Roman" panose="02020603050405020304" pitchFamily="18" charset="0"/>
              </a:rPr>
              <a:t>Κάθε νέος κόμβος, συνδέεται με τους υπόλοιπους μέσω ακμών. Οι ακμές αυτές αναπαριστούν πιθανές διαδρομές μεταξύ των κόμβων. Εάν δεν υπάρχει σύγκρουση στη διαδρομή μεταξύ δύο κόμβων, η ακμή προστίθεται στο γράφημα.</a:t>
            </a:r>
            <a:r>
              <a:rPr kumimoji="0" lang="el-GR" sz="1800" b="0" i="0" u="none" strike="noStrike" kern="1200" cap="none" spc="0" normalizeH="0" baseline="0" noProof="0" dirty="0">
                <a:ln>
                  <a:noFill/>
                </a:ln>
                <a:solidFill>
                  <a:srgbClr val="1F2C8F"/>
                </a:solidFill>
                <a:effectLst/>
                <a:uLnTx/>
                <a:uFillTx/>
                <a:latin typeface="Times New Roman" panose="02020603050405020304" pitchFamily="18" charset="0"/>
                <a:ea typeface="Times New Roman" panose="02020603050405020304" pitchFamily="18" charset="0"/>
                <a:cs typeface="+mn-cs"/>
              </a:rPr>
              <a:t> Το κόστος των ακμών που συνδέουν τους κόμβους είναι η ευκλείδεια απόσταση μεταξύ τους.</a:t>
            </a:r>
            <a:endParaRPr lang="en-US" dirty="0">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dirty="0">
                <a:effectLst/>
                <a:latin typeface="Times New Roman" panose="02020603050405020304" pitchFamily="18" charset="0"/>
                <a:ea typeface="Times New Roman" panose="02020603050405020304" pitchFamily="18" charset="0"/>
              </a:rPr>
              <a:t>Εκτέλεση Αλγορίθμου </a:t>
            </a:r>
            <a:r>
              <a:rPr lang="el-GR" dirty="0" err="1">
                <a:effectLst/>
                <a:latin typeface="Times New Roman" panose="02020603050405020304" pitchFamily="18" charset="0"/>
                <a:ea typeface="Times New Roman" panose="02020603050405020304" pitchFamily="18" charset="0"/>
              </a:rPr>
              <a:t>Dijkstra</a:t>
            </a:r>
            <a:endParaRPr lang="en-US"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dirty="0">
                <a:effectLst/>
                <a:latin typeface="Times New Roman" panose="02020603050405020304" pitchFamily="18" charset="0"/>
                <a:ea typeface="Times New Roman" panose="02020603050405020304" pitchFamily="18" charset="0"/>
              </a:rPr>
              <a:t>Εφαρμογή του αλγορίθμου </a:t>
            </a:r>
            <a:r>
              <a:rPr lang="el-GR" dirty="0" err="1">
                <a:effectLst/>
                <a:latin typeface="Times New Roman" panose="02020603050405020304" pitchFamily="18" charset="0"/>
                <a:ea typeface="Times New Roman" panose="02020603050405020304" pitchFamily="18" charset="0"/>
              </a:rPr>
              <a:t>Dijkstra</a:t>
            </a:r>
            <a:r>
              <a:rPr lang="el-GR" dirty="0">
                <a:effectLst/>
                <a:latin typeface="Times New Roman" panose="02020603050405020304" pitchFamily="18" charset="0"/>
                <a:ea typeface="Times New Roman" panose="02020603050405020304" pitchFamily="18" charset="0"/>
              </a:rPr>
              <a:t> στο γράφημα που δημιουργήθηκε με τους κόμβους και τις ακμές. Ο αλγόριθμος εντοπίζει την βέλτιστη διαδρομή από το αρχικό σημείο προς τον στόχο, εάν υπάρχει.</a:t>
            </a:r>
            <a:r>
              <a:rPr lang="el-GR" sz="1800" dirty="0">
                <a:effectLst/>
                <a:latin typeface="Times New Roman" panose="02020603050405020304" pitchFamily="18" charset="0"/>
                <a:ea typeface="Times New Roman" panose="02020603050405020304" pitchFamily="18" charset="0"/>
              </a:rPr>
              <a:t> Εάν δεν υπάρχει τότε ο αλγόριθμος επιστρέφει στο βήμα 2 (Προσθήκη Κόμβων).</a:t>
            </a:r>
            <a:endParaRPr lang="en-US" sz="1800" dirty="0">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13560083-FD6C-8E58-1570-5D2870DCAB78}"/>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9542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48125C-3858-72FF-C358-9878D1F06B97}"/>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TextBox 2">
            <a:extLst>
              <a:ext uri="{FF2B5EF4-FFF2-40B4-BE49-F238E27FC236}">
                <a16:creationId xmlns:a16="http://schemas.microsoft.com/office/drawing/2014/main" id="{F4439961-902B-15DB-D699-8AE7D9CCF122}"/>
              </a:ext>
            </a:extLst>
          </p:cNvPr>
          <p:cNvSpPr txBox="1"/>
          <p:nvPr/>
        </p:nvSpPr>
        <p:spPr>
          <a:xfrm>
            <a:off x="496902" y="643238"/>
            <a:ext cx="3593183"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1 Εύρεση Ελεύθερου Χώρου</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AE38D0-E392-AB06-FF0A-9CE6A9EA012E}"/>
              </a:ext>
            </a:extLst>
          </p:cNvPr>
          <p:cNvPicPr>
            <a:picLocks noChangeAspect="1"/>
          </p:cNvPicPr>
          <p:nvPr/>
        </p:nvPicPr>
        <p:blipFill>
          <a:blip r:embed="rId2"/>
          <a:stretch>
            <a:fillRect/>
          </a:stretch>
        </p:blipFill>
        <p:spPr>
          <a:xfrm>
            <a:off x="496903" y="1197235"/>
            <a:ext cx="5113065" cy="2110154"/>
          </a:xfrm>
          <a:prstGeom prst="rect">
            <a:avLst/>
          </a:prstGeom>
        </p:spPr>
      </p:pic>
      <p:sp>
        <p:nvSpPr>
          <p:cNvPr id="5" name="TextBox 4">
            <a:extLst>
              <a:ext uri="{FF2B5EF4-FFF2-40B4-BE49-F238E27FC236}">
                <a16:creationId xmlns:a16="http://schemas.microsoft.com/office/drawing/2014/main" id="{FFB78E6B-F3B0-CFEA-2A39-E6BAE4703DB7}"/>
              </a:ext>
            </a:extLst>
          </p:cNvPr>
          <p:cNvSpPr txBox="1"/>
          <p:nvPr/>
        </p:nvSpPr>
        <p:spPr>
          <a:xfrm>
            <a:off x="496903" y="3620530"/>
            <a:ext cx="3939173"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2 Προσθήκη Κόμβων</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970F0BF-790D-2A42-784E-B2A62343A8E0}"/>
              </a:ext>
            </a:extLst>
          </p:cNvPr>
          <p:cNvPicPr>
            <a:picLocks noChangeAspect="1"/>
          </p:cNvPicPr>
          <p:nvPr/>
        </p:nvPicPr>
        <p:blipFill>
          <a:blip r:embed="rId3"/>
          <a:stretch>
            <a:fillRect/>
          </a:stretch>
        </p:blipFill>
        <p:spPr>
          <a:xfrm>
            <a:off x="496903" y="4377143"/>
            <a:ext cx="5183731" cy="1837619"/>
          </a:xfrm>
          <a:prstGeom prst="rect">
            <a:avLst/>
          </a:prstGeom>
        </p:spPr>
      </p:pic>
      <p:sp>
        <p:nvSpPr>
          <p:cNvPr id="8" name="TextBox 7">
            <a:extLst>
              <a:ext uri="{FF2B5EF4-FFF2-40B4-BE49-F238E27FC236}">
                <a16:creationId xmlns:a16="http://schemas.microsoft.com/office/drawing/2014/main" id="{B384DF3F-98FC-6C2A-345C-60BB969E2D41}"/>
              </a:ext>
            </a:extLst>
          </p:cNvPr>
          <p:cNvSpPr txBox="1"/>
          <p:nvPr/>
        </p:nvSpPr>
        <p:spPr>
          <a:xfrm>
            <a:off x="7712030" y="643237"/>
            <a:ext cx="2636105"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3 Σύνδεση Κόμβων</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785E9DD-2AA3-0E11-8D32-8A2B0C45A373}"/>
              </a:ext>
            </a:extLst>
          </p:cNvPr>
          <p:cNvPicPr>
            <a:picLocks noChangeAspect="1"/>
          </p:cNvPicPr>
          <p:nvPr/>
        </p:nvPicPr>
        <p:blipFill>
          <a:blip r:embed="rId4"/>
          <a:stretch>
            <a:fillRect/>
          </a:stretch>
        </p:blipFill>
        <p:spPr>
          <a:xfrm>
            <a:off x="6365068" y="1197235"/>
            <a:ext cx="5330027" cy="1889481"/>
          </a:xfrm>
          <a:prstGeom prst="rect">
            <a:avLst/>
          </a:prstGeom>
        </p:spPr>
      </p:pic>
      <p:sp>
        <p:nvSpPr>
          <p:cNvPr id="10" name="TextBox 9">
            <a:extLst>
              <a:ext uri="{FF2B5EF4-FFF2-40B4-BE49-F238E27FC236}">
                <a16:creationId xmlns:a16="http://schemas.microsoft.com/office/drawing/2014/main" id="{1945FE90-3426-8E9E-4DFF-ABF1D224FB1D}"/>
              </a:ext>
            </a:extLst>
          </p:cNvPr>
          <p:cNvSpPr txBox="1"/>
          <p:nvPr/>
        </p:nvSpPr>
        <p:spPr>
          <a:xfrm>
            <a:off x="6759147" y="3609437"/>
            <a:ext cx="4053016" cy="369333"/>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4 Εκτέλεση Αλγορίθμου </a:t>
            </a:r>
            <a:r>
              <a:rPr lang="el-GR" dirty="0" err="1">
                <a:solidFill>
                  <a:schemeClr val="accent6"/>
                </a:solidFill>
                <a:latin typeface="Times New Roman" panose="02020603050405020304" pitchFamily="18" charset="0"/>
                <a:cs typeface="Times New Roman" panose="02020603050405020304" pitchFamily="18" charset="0"/>
              </a:rPr>
              <a:t>Dijkstra</a:t>
            </a:r>
            <a:endParaRPr lang="en-US" dirty="0">
              <a:solidFill>
                <a:schemeClr val="accent6"/>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13B105C-8B07-4AAE-3185-174396720C8A}"/>
              </a:ext>
            </a:extLst>
          </p:cNvPr>
          <p:cNvSpPr txBox="1"/>
          <p:nvPr/>
        </p:nvSpPr>
        <p:spPr>
          <a:xfrm>
            <a:off x="6882714" y="4140800"/>
            <a:ext cx="4812381" cy="2308324"/>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Εφαρμόζουμε τον αλγόριθμο </a:t>
            </a:r>
            <a:r>
              <a:rPr lang="el-GR" dirty="0" err="1">
                <a:solidFill>
                  <a:schemeClr val="accent6"/>
                </a:solidFill>
                <a:latin typeface="Times New Roman" panose="02020603050405020304" pitchFamily="18" charset="0"/>
                <a:cs typeface="Times New Roman" panose="02020603050405020304" pitchFamily="18" charset="0"/>
              </a:rPr>
              <a:t>Dijkstra</a:t>
            </a:r>
            <a:r>
              <a:rPr lang="el-GR" dirty="0">
                <a:solidFill>
                  <a:schemeClr val="accent6"/>
                </a:solidFill>
                <a:latin typeface="Times New Roman" panose="02020603050405020304" pitchFamily="18" charset="0"/>
                <a:cs typeface="Times New Roman" panose="02020603050405020304" pitchFamily="18" charset="0"/>
              </a:rPr>
              <a:t> στο γράφημα για να βρούμε τη συντομότερη διαδρομή από το αρχικό σημείο προς το τελικό σημείο. Όπως μπορούμε να παρατηρήσουμε δεν υπάρχει εφικτή διαδρομή από το αρχικό σημείο στο τελικό. Επομένως πρέπει ο αλγόριθμος να ξανά εκτελεστεί από το βήμα 2 μέχρι να βρεθεί μια εφικτή διαδρομή.</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199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F230-656B-4F01-1A40-87BDE7F02872}"/>
              </a:ext>
            </a:extLst>
          </p:cNvPr>
          <p:cNvSpPr>
            <a:spLocks noGrp="1"/>
          </p:cNvSpPr>
          <p:nvPr>
            <p:ph type="title"/>
          </p:nvPr>
        </p:nvSpPr>
        <p:spPr>
          <a:xfrm>
            <a:off x="1546589" y="537063"/>
            <a:ext cx="9879437" cy="980844"/>
          </a:xfrm>
        </p:spPr>
        <p:txBody>
          <a:bodyPr/>
          <a:lstStyle/>
          <a:p>
            <a:r>
              <a:rPr lang="el-GR" dirty="0"/>
              <a:t>Ο αλγόριθμος </a:t>
            </a:r>
            <a:r>
              <a:rPr lang="en-US" dirty="0"/>
              <a:t>Rectangles</a:t>
            </a:r>
          </a:p>
        </p:txBody>
      </p:sp>
      <p:sp>
        <p:nvSpPr>
          <p:cNvPr id="5" name="Slide Number Placeholder 4">
            <a:extLst>
              <a:ext uri="{FF2B5EF4-FFF2-40B4-BE49-F238E27FC236}">
                <a16:creationId xmlns:a16="http://schemas.microsoft.com/office/drawing/2014/main" id="{08BE694B-1980-32CF-8D87-B0E5174894DC}"/>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6" name="TextBox 5">
            <a:extLst>
              <a:ext uri="{FF2B5EF4-FFF2-40B4-BE49-F238E27FC236}">
                <a16:creationId xmlns:a16="http://schemas.microsoft.com/office/drawing/2014/main" id="{B05071BC-1428-079E-96FB-D26C5FD0D451}"/>
              </a:ext>
            </a:extLst>
          </p:cNvPr>
          <p:cNvSpPr txBox="1"/>
          <p:nvPr/>
        </p:nvSpPr>
        <p:spPr>
          <a:xfrm>
            <a:off x="1192697" y="1517907"/>
            <a:ext cx="9676206" cy="3331681"/>
          </a:xfrm>
          <a:prstGeom prst="rect">
            <a:avLst/>
          </a:prstGeom>
          <a:noFill/>
        </p:spPr>
        <p:txBody>
          <a:bodyPr wrap="square" rtlCol="0">
            <a:spAutoFit/>
          </a:bodyPr>
          <a:lstStyle/>
          <a:p>
            <a:pPr marL="342900" lvl="0" indent="-342900" algn="just">
              <a:spcAft>
                <a:spcPts val="300"/>
              </a:spcAft>
              <a:buFont typeface="Symbol" panose="05050102010706020507" pitchFamily="18" charset="2"/>
              <a:buChar char=""/>
            </a:pPr>
            <a:r>
              <a:rPr lang="el-GR" dirty="0">
                <a:solidFill>
                  <a:schemeClr val="accent6"/>
                </a:solidFill>
                <a:effectLst/>
                <a:latin typeface="Times New Roman" panose="02020603050405020304" pitchFamily="18" charset="0"/>
                <a:ea typeface="Times New Roman" panose="02020603050405020304" pitchFamily="18" charset="0"/>
              </a:rPr>
              <a:t>Δημιουργία Κόμβων γύρω από τις Γωνίες των Εμποδίων</a:t>
            </a:r>
            <a:endParaRPr lang="en-US" dirty="0">
              <a:solidFill>
                <a:schemeClr val="accent6"/>
              </a:solidFill>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dirty="0">
                <a:solidFill>
                  <a:schemeClr val="accent6"/>
                </a:solidFill>
                <a:effectLst/>
                <a:latin typeface="Times New Roman" panose="02020603050405020304" pitchFamily="18" charset="0"/>
                <a:ea typeface="Times New Roman" panose="02020603050405020304" pitchFamily="18" charset="0"/>
              </a:rPr>
              <a:t>Για κάθε εμπόδιο στο γράφημα, δημιουργούμε κόμβους στις γωνίες του.</a:t>
            </a:r>
            <a:endParaRPr lang="en-US" dirty="0">
              <a:solidFill>
                <a:schemeClr val="accent6"/>
              </a:solidFill>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dirty="0">
                <a:solidFill>
                  <a:schemeClr val="accent6"/>
                </a:solidFill>
                <a:effectLst/>
                <a:latin typeface="Times New Roman" panose="02020603050405020304" pitchFamily="18" charset="0"/>
                <a:ea typeface="Times New Roman" panose="02020603050405020304" pitchFamily="18" charset="0"/>
              </a:rPr>
              <a:t>Σύνδεση Κόμβων</a:t>
            </a:r>
            <a:endParaRPr lang="en-US" dirty="0">
              <a:solidFill>
                <a:schemeClr val="accent6"/>
              </a:solidFill>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dirty="0">
                <a:solidFill>
                  <a:schemeClr val="accent6"/>
                </a:solidFill>
                <a:effectLst/>
                <a:latin typeface="Times New Roman" panose="02020603050405020304" pitchFamily="18" charset="0"/>
                <a:ea typeface="Times New Roman" panose="02020603050405020304" pitchFamily="18" charset="0"/>
              </a:rPr>
              <a:t>Εξετάζουμε όλους τους κόμβους που δημιουργήθηκαν γύρω από τα εμπόδια και συνδέουμε όσους μπορούν να συνδεθούν μεταξύ τους χωρίς να υπάρχει</a:t>
            </a:r>
            <a:r>
              <a:rPr lang="el-GR" dirty="0">
                <a:solidFill>
                  <a:schemeClr val="accent6"/>
                </a:solidFill>
                <a:latin typeface="Times New Roman" panose="02020603050405020304" pitchFamily="18" charset="0"/>
                <a:ea typeface="Times New Roman" panose="02020603050405020304" pitchFamily="18" charset="0"/>
              </a:rPr>
              <a:t> σύγκρουση</a:t>
            </a:r>
            <a:r>
              <a:rPr lang="el-GR" dirty="0">
                <a:solidFill>
                  <a:schemeClr val="accent6"/>
                </a:solidFill>
                <a:effectLst/>
                <a:latin typeface="Times New Roman" panose="02020603050405020304" pitchFamily="18" charset="0"/>
                <a:ea typeface="Times New Roman" panose="02020603050405020304" pitchFamily="18" charset="0"/>
              </a:rPr>
              <a:t>. Το κόστος των ακμών που συνδέουν τους κόμβους είναι η ευκλείδεια απόσταση μεταξύ τους.</a:t>
            </a:r>
            <a:endParaRPr lang="en-US" dirty="0">
              <a:solidFill>
                <a:schemeClr val="accent6"/>
              </a:solidFill>
              <a:effectLst/>
              <a:latin typeface="Times New Roman" panose="02020603050405020304" pitchFamily="18" charset="0"/>
              <a:ea typeface="Times New Roman" panose="02020603050405020304" pitchFamily="18" charset="0"/>
            </a:endParaRPr>
          </a:p>
          <a:p>
            <a:pPr marL="342900" lvl="0" indent="-342900" algn="just">
              <a:spcAft>
                <a:spcPts val="300"/>
              </a:spcAft>
              <a:buFont typeface="Symbol" panose="05050102010706020507" pitchFamily="18" charset="2"/>
              <a:buChar char=""/>
            </a:pPr>
            <a:r>
              <a:rPr lang="el-GR" dirty="0">
                <a:solidFill>
                  <a:schemeClr val="accent6"/>
                </a:solidFill>
                <a:effectLst/>
                <a:latin typeface="Times New Roman" panose="02020603050405020304" pitchFamily="18" charset="0"/>
                <a:ea typeface="Times New Roman" panose="02020603050405020304" pitchFamily="18" charset="0"/>
              </a:rPr>
              <a:t>Εκτέλεση Αλγορίθμου </a:t>
            </a:r>
            <a:r>
              <a:rPr lang="el-GR" dirty="0" err="1">
                <a:solidFill>
                  <a:schemeClr val="accent6"/>
                </a:solidFill>
                <a:effectLst/>
                <a:latin typeface="Times New Roman" panose="02020603050405020304" pitchFamily="18" charset="0"/>
                <a:ea typeface="Times New Roman" panose="02020603050405020304" pitchFamily="18" charset="0"/>
              </a:rPr>
              <a:t>Dijkstra</a:t>
            </a:r>
            <a:endParaRPr lang="en-US" dirty="0">
              <a:solidFill>
                <a:schemeClr val="accent6"/>
              </a:solidFill>
              <a:effectLst/>
              <a:latin typeface="Times New Roman" panose="02020603050405020304" pitchFamily="18" charset="0"/>
              <a:ea typeface="Times New Roman" panose="02020603050405020304" pitchFamily="18" charset="0"/>
            </a:endParaRPr>
          </a:p>
          <a:p>
            <a:pPr marL="742950" lvl="1" indent="-285750" algn="just">
              <a:spcAft>
                <a:spcPts val="300"/>
              </a:spcAft>
              <a:buFont typeface="Courier New" panose="02070309020205020404" pitchFamily="49" charset="0"/>
              <a:buChar char="o"/>
            </a:pPr>
            <a:r>
              <a:rPr lang="el-GR" dirty="0">
                <a:solidFill>
                  <a:schemeClr val="accent6"/>
                </a:solidFill>
                <a:effectLst/>
                <a:latin typeface="Times New Roman" panose="02020603050405020304" pitchFamily="18" charset="0"/>
                <a:ea typeface="Times New Roman" panose="02020603050405020304" pitchFamily="18" charset="0"/>
              </a:rPr>
              <a:t>Εφαρμόζουμε τον αλγόριθμο </a:t>
            </a:r>
            <a:r>
              <a:rPr lang="el-GR" dirty="0" err="1">
                <a:solidFill>
                  <a:schemeClr val="accent6"/>
                </a:solidFill>
                <a:effectLst/>
                <a:latin typeface="Times New Roman" panose="02020603050405020304" pitchFamily="18" charset="0"/>
                <a:ea typeface="Times New Roman" panose="02020603050405020304" pitchFamily="18" charset="0"/>
              </a:rPr>
              <a:t>Dijkstra</a:t>
            </a:r>
            <a:r>
              <a:rPr lang="el-GR" dirty="0">
                <a:solidFill>
                  <a:schemeClr val="accent6"/>
                </a:solidFill>
                <a:effectLst/>
                <a:latin typeface="Times New Roman" panose="02020603050405020304" pitchFamily="18" charset="0"/>
                <a:ea typeface="Times New Roman" panose="02020603050405020304" pitchFamily="18" charset="0"/>
              </a:rPr>
              <a:t> στο γράφημα που δημιουργήθηκε με τους κόμβους και τις ακμές. Ο αλγόριθμος </a:t>
            </a:r>
            <a:r>
              <a:rPr lang="el-GR" dirty="0" err="1">
                <a:solidFill>
                  <a:schemeClr val="accent6"/>
                </a:solidFill>
                <a:effectLst/>
                <a:latin typeface="Times New Roman" panose="02020603050405020304" pitchFamily="18" charset="0"/>
                <a:ea typeface="Times New Roman" panose="02020603050405020304" pitchFamily="18" charset="0"/>
              </a:rPr>
              <a:t>Dijkstra</a:t>
            </a:r>
            <a:r>
              <a:rPr lang="el-GR" dirty="0">
                <a:solidFill>
                  <a:schemeClr val="accent6"/>
                </a:solidFill>
                <a:effectLst/>
                <a:latin typeface="Times New Roman" panose="02020603050405020304" pitchFamily="18" charset="0"/>
                <a:ea typeface="Times New Roman" panose="02020603050405020304" pitchFamily="18" charset="0"/>
              </a:rPr>
              <a:t> χρησιμοποιείται για να βρει τη συντομότερη διαδρομή από το αρχικό σημείο προς το τελικό σημείο στο γράφημα, λαμβάνοντας υπόψη το κόστος των ακμών.</a:t>
            </a:r>
            <a:endParaRPr lang="en-US" dirty="0">
              <a:solidFill>
                <a:schemeClr val="accent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0760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E791DF-FAB4-3CFA-DA0A-4D02A3A93B0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TextBox 2">
            <a:extLst>
              <a:ext uri="{FF2B5EF4-FFF2-40B4-BE49-F238E27FC236}">
                <a16:creationId xmlns:a16="http://schemas.microsoft.com/office/drawing/2014/main" id="{72064B5B-2637-2D0F-3165-284EFE0A16AE}"/>
              </a:ext>
            </a:extLst>
          </p:cNvPr>
          <p:cNvSpPr txBox="1"/>
          <p:nvPr/>
        </p:nvSpPr>
        <p:spPr>
          <a:xfrm>
            <a:off x="729049" y="701702"/>
            <a:ext cx="2990335"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1 Δημιουργία Κόμβων </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B522BE-EAB5-7678-9E16-073D9F09E1FE}"/>
              </a:ext>
            </a:extLst>
          </p:cNvPr>
          <p:cNvPicPr>
            <a:picLocks noChangeAspect="1"/>
          </p:cNvPicPr>
          <p:nvPr/>
        </p:nvPicPr>
        <p:blipFill>
          <a:blip r:embed="rId2"/>
          <a:stretch>
            <a:fillRect/>
          </a:stretch>
        </p:blipFill>
        <p:spPr>
          <a:xfrm>
            <a:off x="484547" y="1130610"/>
            <a:ext cx="5157229" cy="2057434"/>
          </a:xfrm>
          <a:prstGeom prst="rect">
            <a:avLst/>
          </a:prstGeom>
        </p:spPr>
      </p:pic>
      <p:sp>
        <p:nvSpPr>
          <p:cNvPr id="5" name="TextBox 4">
            <a:extLst>
              <a:ext uri="{FF2B5EF4-FFF2-40B4-BE49-F238E27FC236}">
                <a16:creationId xmlns:a16="http://schemas.microsoft.com/office/drawing/2014/main" id="{A74CAD3E-C890-1C66-F4B2-7871CDB24561}"/>
              </a:ext>
            </a:extLst>
          </p:cNvPr>
          <p:cNvSpPr txBox="1"/>
          <p:nvPr/>
        </p:nvSpPr>
        <p:spPr>
          <a:xfrm>
            <a:off x="729049" y="3816181"/>
            <a:ext cx="4025669"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2 Σύνδεση Κόμβων</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CB2656-1F8E-49B5-37F2-E65DC17F5638}"/>
              </a:ext>
            </a:extLst>
          </p:cNvPr>
          <p:cNvPicPr>
            <a:picLocks noChangeAspect="1"/>
          </p:cNvPicPr>
          <p:nvPr/>
        </p:nvPicPr>
        <p:blipFill>
          <a:blip r:embed="rId3"/>
          <a:stretch>
            <a:fillRect/>
          </a:stretch>
        </p:blipFill>
        <p:spPr>
          <a:xfrm>
            <a:off x="484547" y="4368097"/>
            <a:ext cx="5157229" cy="2057434"/>
          </a:xfrm>
          <a:prstGeom prst="rect">
            <a:avLst/>
          </a:prstGeom>
        </p:spPr>
      </p:pic>
      <p:sp>
        <p:nvSpPr>
          <p:cNvPr id="7" name="TextBox 6">
            <a:extLst>
              <a:ext uri="{FF2B5EF4-FFF2-40B4-BE49-F238E27FC236}">
                <a16:creationId xmlns:a16="http://schemas.microsoft.com/office/drawing/2014/main" id="{C7DF0C45-926E-012A-6F37-7C75EDF0717D}"/>
              </a:ext>
            </a:extLst>
          </p:cNvPr>
          <p:cNvSpPr txBox="1"/>
          <p:nvPr/>
        </p:nvSpPr>
        <p:spPr>
          <a:xfrm>
            <a:off x="7150589" y="701702"/>
            <a:ext cx="4275438" cy="369332"/>
          </a:xfrm>
          <a:prstGeom prst="rect">
            <a:avLst/>
          </a:prstGeom>
          <a:noFill/>
        </p:spPr>
        <p:txBody>
          <a:bodyPr wrap="square" rtlCol="0">
            <a:spAutoFit/>
          </a:bodyPr>
          <a:lstStyle/>
          <a:p>
            <a:r>
              <a:rPr lang="el-GR" dirty="0">
                <a:solidFill>
                  <a:schemeClr val="accent6"/>
                </a:solidFill>
                <a:latin typeface="Times New Roman" panose="02020603050405020304" pitchFamily="18" charset="0"/>
                <a:cs typeface="Times New Roman" panose="02020603050405020304" pitchFamily="18" charset="0"/>
              </a:rPr>
              <a:t>Βήμα 3 Εκτέλεση Αλγορίθμου </a:t>
            </a:r>
            <a:r>
              <a:rPr lang="el-GR" dirty="0" err="1">
                <a:solidFill>
                  <a:schemeClr val="accent6"/>
                </a:solidFill>
                <a:latin typeface="Times New Roman" panose="02020603050405020304" pitchFamily="18" charset="0"/>
                <a:cs typeface="Times New Roman" panose="02020603050405020304" pitchFamily="18" charset="0"/>
              </a:rPr>
              <a:t>Dijkstra</a:t>
            </a:r>
            <a:endParaRPr lang="en-US" dirty="0">
              <a:solidFill>
                <a:schemeClr val="accent6"/>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EBCCCD2-0900-CECD-604F-F6584A1941F4}"/>
              </a:ext>
            </a:extLst>
          </p:cNvPr>
          <p:cNvPicPr>
            <a:picLocks noChangeAspect="1"/>
          </p:cNvPicPr>
          <p:nvPr/>
        </p:nvPicPr>
        <p:blipFill>
          <a:blip r:embed="rId4"/>
          <a:stretch>
            <a:fillRect/>
          </a:stretch>
        </p:blipFill>
        <p:spPr>
          <a:xfrm>
            <a:off x="6293658" y="1130610"/>
            <a:ext cx="5157230" cy="2057435"/>
          </a:xfrm>
          <a:prstGeom prst="rect">
            <a:avLst/>
          </a:prstGeom>
        </p:spPr>
      </p:pic>
    </p:spTree>
    <p:extLst>
      <p:ext uri="{BB962C8B-B14F-4D97-AF65-F5344CB8AC3E}">
        <p14:creationId xmlns:p14="http://schemas.microsoft.com/office/powerpoint/2010/main" val="326348749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4A4A159F316B94BA778DB6020F754DF" ma:contentTypeVersion="5" ma:contentTypeDescription="Create a new document." ma:contentTypeScope="" ma:versionID="9773894ff60653c4c46049cd099285be">
  <xsd:schema xmlns:xsd="http://www.w3.org/2001/XMLSchema" xmlns:xs="http://www.w3.org/2001/XMLSchema" xmlns:p="http://schemas.microsoft.com/office/2006/metadata/properties" xmlns:ns2="f115332e-5d94-4de9-a4e6-74324583b22a" targetNamespace="http://schemas.microsoft.com/office/2006/metadata/properties" ma:root="true" ma:fieldsID="23ab01b310f39358fca2e86cce89bc77" ns2:_="">
    <xsd:import namespace="f115332e-5d94-4de9-a4e6-74324583b22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codeforsecondpap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5332e-5d94-4de9-a4e6-74324583b2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codeforsecondpaper" ma:index="12" nillable="true" ma:displayName="code for second paper" ma:description="https://github.com/sais999/UAV-path-planning-algorithm" ma:format="Dropdown" ma:internalName="codeforsecondpap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deforsecondpaper xmlns="f115332e-5d94-4de9-a4e6-74324583b22a"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7E3C058C-4A49-42B3-84C4-274F1E90AD76}"/>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2668</TotalTime>
  <Words>1760</Words>
  <Application>Microsoft Office PowerPoint</Application>
  <PresentationFormat>Widescreen</PresentationFormat>
  <Paragraphs>410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Courier New</vt:lpstr>
      <vt:lpstr>Sabon Next LT</vt:lpstr>
      <vt:lpstr>Symbol</vt:lpstr>
      <vt:lpstr>Times New Roman</vt:lpstr>
      <vt:lpstr>Wingdings</vt:lpstr>
      <vt:lpstr>Custom</vt:lpstr>
      <vt:lpstr>Δρομολόγηση Αυτόνομων Εναέριων Οχημάτων </vt:lpstr>
      <vt:lpstr>Σημασία Προβλήματος</vt:lpstr>
      <vt:lpstr>Ιστορική Αναδρομή</vt:lpstr>
      <vt:lpstr>Συνεισφορά</vt:lpstr>
      <vt:lpstr>Αλγόριθμοι</vt:lpstr>
      <vt:lpstr>Ο αλγόριθμος PRM με βρόχο</vt:lpstr>
      <vt:lpstr>PowerPoint Presentation</vt:lpstr>
      <vt:lpstr>Ο αλγόριθμος Rectangles</vt:lpstr>
      <vt:lpstr>PowerPoint Presentation</vt:lpstr>
      <vt:lpstr>Ο αλγόριθμος APPATTrectangles</vt:lpstr>
      <vt:lpstr>PowerPoint Presentation</vt:lpstr>
      <vt:lpstr>Υλοποίηση αλγορίθμων</vt:lpstr>
      <vt:lpstr>Περιγραφή Περιβάλλοντος Ανάπτυξης</vt:lpstr>
      <vt:lpstr>Αρχιτεκτονική υλοποίησης</vt:lpstr>
      <vt:lpstr>Πειραματικά Αποτελέσματα</vt:lpstr>
      <vt:lpstr>Σενάριο 1. Μικρή περιοχή. Λίγα, μικρά, αραιά εμπόδια</vt:lpstr>
      <vt:lpstr>PowerPoint Presentation</vt:lpstr>
      <vt:lpstr>Σεναρίο 2 Μικρή περιοχή. Πολλά, μικρά, πυκνά εμπόδια</vt:lpstr>
      <vt:lpstr>PowerPoint Presentation</vt:lpstr>
      <vt:lpstr>Σενάριο 3 Μεγάλη περιοχή. Λίγα, μεγάλα, πυκνά εμπόδια</vt:lpstr>
      <vt:lpstr>PowerPoint Presentation</vt:lpstr>
      <vt:lpstr>Σενάριο 4 Μεγάλη περιοχή. Πολλά, διάφορων μεγεθών, πυκνά εμπόδια</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ΣΤΥΛΙΑΝΟΥ ΣΑΒΒΑΣ</dc:creator>
  <cp:lastModifiedBy>ΣΤΥΛΙΑΝΟΥ ΣΑΒΒΑΣ</cp:lastModifiedBy>
  <cp:revision>12</cp:revision>
  <dcterms:created xsi:type="dcterms:W3CDTF">2024-10-10T11:58:38Z</dcterms:created>
  <dcterms:modified xsi:type="dcterms:W3CDTF">2024-10-14T21:02:45Z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0x01010014A4A159F316B94BA778DB6020F754DF</vt:lpwstr>
  </property>
</Properties>
</file>