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p:sldMasterIdLst>
    <p:sldMasterId id="2147483648" r:id="rId1"/>
    <p:sldMasterId id="2147483660" r:id="rId2"/>
    <p:sldMasterId id="2147483672" r:id="rId3"/>
    <p:sldMasterId id="2147483684" r:id="rId4"/>
    <p:sldMasterId id="2147483696" r:id="rId5"/>
  </p:sldMasterIdLst>
  <p:notesMasterIdLst>
    <p:notesMasterId r:id="rId36"/>
  </p:notesMasterIdLst>
  <p:handoutMasterIdLst>
    <p:handoutMasterId r:id="rId37"/>
  </p:handoutMasterIdLst>
  <p:sldIdLst>
    <p:sldId id="256" r:id="rId6"/>
    <p:sldId id="257" r:id="rId7"/>
    <p:sldId id="263" r:id="rId8"/>
    <p:sldId id="320" r:id="rId9"/>
    <p:sldId id="298" r:id="rId10"/>
    <p:sldId id="302" r:id="rId11"/>
    <p:sldId id="303" r:id="rId12"/>
    <p:sldId id="304" r:id="rId13"/>
    <p:sldId id="305" r:id="rId14"/>
    <p:sldId id="306" r:id="rId15"/>
    <p:sldId id="299" r:id="rId16"/>
    <p:sldId id="308" r:id="rId17"/>
    <p:sldId id="259" r:id="rId18"/>
    <p:sldId id="274" r:id="rId19"/>
    <p:sldId id="351" r:id="rId20"/>
    <p:sldId id="309" r:id="rId21"/>
    <p:sldId id="342" r:id="rId22"/>
    <p:sldId id="341" r:id="rId23"/>
    <p:sldId id="311" r:id="rId24"/>
    <p:sldId id="285" r:id="rId25"/>
    <p:sldId id="346" r:id="rId26"/>
    <p:sldId id="347" r:id="rId27"/>
    <p:sldId id="348" r:id="rId28"/>
    <p:sldId id="349" r:id="rId29"/>
    <p:sldId id="262" r:id="rId30"/>
    <p:sldId id="264" r:id="rId31"/>
    <p:sldId id="266" r:id="rId32"/>
    <p:sldId id="350" r:id="rId33"/>
    <p:sldId id="296" r:id="rId34"/>
    <p:sldId id="265" r:id="rId3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p:restoredTop sz="94660"/>
  </p:normalViewPr>
  <p:slideViewPr>
    <p:cSldViewPr showGuides="1">
      <p:cViewPr varScale="1">
        <p:scale>
          <a:sx n="70" d="100"/>
          <a:sy n="70" d="100"/>
        </p:scale>
        <p:origin x="1248" y="72"/>
      </p:cViewPr>
      <p:guideLst>
        <p:guide orient="horz" pos="2196"/>
        <p:guide pos="2880"/>
      </p:guideLst>
    </p:cSldViewPr>
  </p:slideViewPr>
  <p:notesTextViewPr>
    <p:cViewPr>
      <p:scale>
        <a:sx n="150" d="100"/>
        <a:sy n="15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Calibri" pitchFamily="34" charset="0"/>
                <a:ea typeface="+mn-ea"/>
                <a:cs typeface="+mn-cs"/>
              </a:rPr>
              <a:t>9/14/2020</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Calibri" pitchFamily="34" charset="0"/>
                <a:ea typeface="+mn-ea"/>
                <a:cs typeface="+mn-cs"/>
              </a:rPr>
              <a:t>‹#›</a:t>
            </a:fld>
            <a:endParaRPr lang="en-US" strike="noStrike" noProof="1"/>
          </a:p>
        </p:txBody>
      </p:sp>
    </p:spTree>
    <p:extLst>
      <p:ext uri="{BB962C8B-B14F-4D97-AF65-F5344CB8AC3E}">
        <p14:creationId xmlns:p14="http://schemas.microsoft.com/office/powerpoint/2010/main" val="333569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1B8E581-26C1-4D30-886D-09841A4EBF4C}" type="datetimeFigureOut">
              <a:rPr kumimoji="0" lang="en-US" sz="1200" b="0" i="0" u="none" strike="noStrike" kern="1200" cap="none" spc="0" normalizeH="0" baseline="0" noProof="0">
                <a:ln>
                  <a:noFill/>
                </a:ln>
                <a:solidFill>
                  <a:schemeClr val="tx1"/>
                </a:solidFill>
                <a:effectLst/>
                <a:uLnTx/>
                <a:uFillTx/>
                <a:latin typeface="+mn-lt"/>
                <a:ea typeface="+mn-ea"/>
                <a:cs typeface="+mn-cs"/>
              </a:rPr>
              <a:t>9/14/2020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FC003EE-3285-4A3F-9C2B-82D5FD037FCA}" type="slidenum">
              <a:rPr kumimoji="0" lang="en-IN" altLang="en-US" sz="1200" b="0" i="0" u="none" strike="noStrike" kern="1200" cap="none" spc="0" normalizeH="0" baseline="0" noProof="0">
                <a:ln>
                  <a:noFill/>
                </a:ln>
                <a:solidFill>
                  <a:schemeClr val="tx1"/>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chemeClr val="tx1"/>
              </a:solidFill>
              <a:effectLst/>
              <a:uLnTx/>
              <a:uFillTx/>
              <a:latin typeface="Calibri" pitchFamily="34" charset="0"/>
              <a:ea typeface="+mn-ea"/>
              <a:cs typeface="+mn-cs"/>
            </a:endParaRPr>
          </a:p>
        </p:txBody>
      </p:sp>
    </p:spTree>
    <p:extLst>
      <p:ext uri="{BB962C8B-B14F-4D97-AF65-F5344CB8AC3E}">
        <p14:creationId xmlns:p14="http://schemas.microsoft.com/office/powerpoint/2010/main" val="31113610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a:solidFill>
              <a:srgbClr val="000000"/>
            </a:solidFill>
          </a:ln>
        </p:spPr>
      </p:sp>
      <p:sp>
        <p:nvSpPr>
          <p:cNvPr id="54274" name="Text Placeholder 2"/>
          <p:cNvSpPr>
            <a:spLocks noGrp="1"/>
          </p:cNvSpPr>
          <p:nvPr>
            <p:ph type="body"/>
          </p:nvPr>
        </p:nvSpPr>
        <p:spPr>
          <a:noFill/>
          <a:ln>
            <a:noFill/>
          </a:ln>
        </p:spPr>
        <p:txBody>
          <a:bodyPr lIns="91440" tIns="45720" rIns="91440" bIns="45720" anchor="t" anchorCtr="0"/>
          <a:lstStyle/>
          <a:p>
            <a:pPr lvl="0"/>
            <a:endParaRPr lang="en-US" altLang="zh-CN"/>
          </a:p>
        </p:txBody>
      </p:sp>
    </p:spTree>
    <p:extLst>
      <p:ext uri="{BB962C8B-B14F-4D97-AF65-F5344CB8AC3E}">
        <p14:creationId xmlns:p14="http://schemas.microsoft.com/office/powerpoint/2010/main" val="345386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145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11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84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37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893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a:solidFill>
              <a:srgbClr val="000000"/>
            </a:solidFill>
            <a:miter/>
          </a:ln>
        </p:spPr>
      </p:sp>
      <p:sp>
        <p:nvSpPr>
          <p:cNvPr id="64514"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IN" altLang="en-US" dirty="0"/>
          </a:p>
        </p:txBody>
      </p:sp>
      <p:sp>
        <p:nvSpPr>
          <p:cNvPr id="64515"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IN" altLang="en-US" sz="1200" dirty="0"/>
              <a:t>35</a:t>
            </a:fld>
            <a:endParaRPr lang="en-IN" altLang="en-US" sz="1200" dirty="0"/>
          </a:p>
        </p:txBody>
      </p:sp>
    </p:spTree>
    <p:extLst>
      <p:ext uri="{BB962C8B-B14F-4D97-AF65-F5344CB8AC3E}">
        <p14:creationId xmlns:p14="http://schemas.microsoft.com/office/powerpoint/2010/main" val="4812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5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C00D8D0-D232-4027-9B92-3F5EC5CE37B6}"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B1E21A-4426-402C-AFD0-8722165C43A7}"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F61D5D2-1F29-472F-8058-954B0EE2B00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46B494-3118-49FC-8926-35C6FD84C87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45CBE6F-4F5C-4CA8-A320-7FBF4F7CAEDD}"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EFC7B3-2693-4F75-A8D5-254EFB4D973A}"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965D2A0-51CD-4280-AF6F-7FB4FD3B820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8D52EC-1A17-4A55-8DD5-5CA2F7D3146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08CD31-B664-46D0-98FD-99BA00B794CE}"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7167C1-1399-463C-BDC9-D34D734BE88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239DE96-1932-4780-89B5-E634A5D5CEA9}"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D3AFBD-D551-427B-9D13-05C200060573}"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3ECC7B2-CD9E-4559-8026-96D7FE404B01}"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C8756F-8057-412D-9B96-C817670946D0}"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9322BE6-4F22-4BDE-B3E3-DDC83DBD40D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CE1D7C-C996-4042-AB8D-1D798BD5092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7AA2520-0EEF-4394-A9C6-B83F322CDEC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2213CD-32BD-4598-A89C-56344886473C}"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4DD8477-947E-4157-86C5-9E6DFEC4314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66B74B-8BAC-40D3-AE69-129AF060C8E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D7276D9-C154-4538-813F-64703C1200B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ACDD6E-A183-4A61-B4E1-4D01CB4AA389}"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C00D8D0-D232-4027-9B92-3F5EC5CE37B6}"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B1E21A-4426-402C-AFD0-8722165C43A7}"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F61D5D2-1F29-472F-8058-954B0EE2B00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46B494-3118-49FC-8926-35C6FD84C87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45CBE6F-4F5C-4CA8-A320-7FBF4F7CAEDD}"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EFC7B3-2693-4F75-A8D5-254EFB4D973A}"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965D2A0-51CD-4280-AF6F-7FB4FD3B820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8D52EC-1A17-4A55-8DD5-5CA2F7D3146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08CD31-B664-46D0-98FD-99BA00B794CE}"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7167C1-1399-463C-BDC9-D34D734BE88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239DE96-1932-4780-89B5-E634A5D5CEA9}"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D3AFBD-D551-427B-9D13-05C200060573}"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3ECC7B2-CD9E-4559-8026-96D7FE404B01}"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C8756F-8057-412D-9B96-C817670946D0}"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9322BE6-4F22-4BDE-B3E3-DDC83DBD40D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CE1D7C-C996-4042-AB8D-1D798BD5092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7AA2520-0EEF-4394-A9C6-B83F322CDEC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2213CD-32BD-4598-A89C-56344886473C}"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4DD8477-947E-4157-86C5-9E6DFEC4314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66B74B-8BAC-40D3-AE69-129AF060C8E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D7276D9-C154-4538-813F-64703C1200B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ACDD6E-A183-4A61-B4E1-4D01CB4AA389}"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C00D8D0-D232-4027-9B92-3F5EC5CE37B6}"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B1E21A-4426-402C-AFD0-8722165C43A7}"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F61D5D2-1F29-472F-8058-954B0EE2B00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46B494-3118-49FC-8926-35C6FD84C87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45CBE6F-4F5C-4CA8-A320-7FBF4F7CAEDD}"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EFC7B3-2693-4F75-A8D5-254EFB4D973A}"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965D2A0-51CD-4280-AF6F-7FB4FD3B820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8D52EC-1A17-4A55-8DD5-5CA2F7D3146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08CD31-B664-46D0-98FD-99BA00B794CE}"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7167C1-1399-463C-BDC9-D34D734BE88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239DE96-1932-4780-89B5-E634A5D5CEA9}"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D3AFBD-D551-427B-9D13-05C200060573}"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3ECC7B2-CD9E-4559-8026-96D7FE404B01}"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C8756F-8057-412D-9B96-C817670946D0}"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9322BE6-4F22-4BDE-B3E3-DDC83DBD40D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CE1D7C-C996-4042-AB8D-1D798BD5092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7" name="Date Placeholder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7AA2520-0EEF-4394-A9C6-B83F322CDECC}"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2213CD-32BD-4598-A89C-56344886473C}"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4DD8477-947E-4157-86C5-9E6DFEC43145}"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66B74B-8BAC-40D3-AE69-129AF060C8EE}"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D7276D9-C154-4538-813F-64703C1200B8}"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ACDD6E-A183-4A61-B4E1-4D01CB4AA389}"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96DE485-E02D-40C3-91A4-6AD4C58F4F90}"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CC5E91D-62FE-4BEC-B8D6-09B7C75FA45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3075"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96DE485-E02D-40C3-91A4-6AD4C58F4F90}"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CC5E91D-62FE-4BEC-B8D6-09B7C75FA45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4099"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96DE485-E02D-40C3-91A4-6AD4C58F4F90}" type="datetimeFigureOut">
              <a:rPr kumimoji="0" lang="en-US" sz="1200" b="0" i="0" u="none" strike="noStrike" kern="1200" cap="none" spc="0" normalizeH="0" baseline="0" noProof="0">
                <a:ln>
                  <a:noFill/>
                </a:ln>
                <a:solidFill>
                  <a:prstClr val="black">
                    <a:tint val="75000"/>
                  </a:prstClr>
                </a:solidFill>
                <a:effectLst/>
                <a:uLnTx/>
                <a:uFillTx/>
                <a:latin typeface="+mn-lt"/>
                <a:ea typeface="+mn-ea"/>
                <a:cs typeface="+mn-cs"/>
              </a:rPr>
              <a:t>9/14/2020</a:t>
            </a:fld>
            <a:endParaRPr kumimoji="0" 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CC5E91D-62FE-4BEC-B8D6-09B7C75FA45D}"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5123"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E3EED98-ADEE-494F-BCA5-EAB7AB3998A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9/14/2020</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AB3584-F12C-4C21-9424-76674E399514}" type="slidenum">
              <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rPr>
              <a:t>‹#›</a:t>
            </a:fld>
            <a:endParaRPr kumimoji="0" lang="en-IN" altLang="en-US"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ctrTitle"/>
          </p:nvPr>
        </p:nvSpPr>
        <p:spPr>
          <a:xfrm>
            <a:off x="792163" y="692150"/>
            <a:ext cx="7559675" cy="985838"/>
          </a:xfrm>
          <a:ln/>
        </p:spPr>
        <p:txBody>
          <a:bodyPr vert="horz" wrap="square" lIns="91440" tIns="45720" rIns="91440" bIns="45720" anchor="ctr" anchorCtr="0"/>
          <a:lstStyle/>
          <a:p>
            <a:r>
              <a:rPr lang="en-US" altLang="en-US" b="1" dirty="0">
                <a:latin typeface="Times New Roman" panose="02020603050405020304" pitchFamily="18" charset="0"/>
              </a:rPr>
              <a:t> </a:t>
            </a:r>
            <a:r>
              <a:rPr lang="en-US" altLang="en-US" sz="3200" b="1" dirty="0">
                <a:latin typeface="Times New Roman" panose="02020603050405020304" pitchFamily="18" charset="0"/>
              </a:rPr>
              <a:t>FRUIT RECOGNITION, QUANTITY AND QUALITY ESTIMATION USING A ROBOTIC VISION SYSTEM</a:t>
            </a:r>
            <a:endParaRPr lang="en-IN" altLang="en-US" sz="3200" dirty="0">
              <a:latin typeface="Times New Roman" panose="02020603050405020304" pitchFamily="18" charset="0"/>
            </a:endParaRPr>
          </a:p>
        </p:txBody>
      </p:sp>
      <p:sp>
        <p:nvSpPr>
          <p:cNvPr id="3" name="Subtitle 2"/>
          <p:cNvSpPr>
            <a:spLocks noGrp="1"/>
          </p:cNvSpPr>
          <p:nvPr>
            <p:ph type="subTitle" idx="1"/>
          </p:nvPr>
        </p:nvSpPr>
        <p:spPr>
          <a:xfrm>
            <a:off x="500063" y="2420938"/>
            <a:ext cx="8143875" cy="4070350"/>
          </a:xfrm>
        </p:spPr>
        <p:txBody>
          <a:bodyPr vert="horz" wrap="square" lIns="91440" tIns="45720" rIns="91440" bIns="45720" numCol="1" rtlCol="0" anchor="t" anchorCtr="0" compatLnSpc="1">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Presented by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SAI SADHAN S (312416106085)</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SRIRAM M (312416106</a:t>
            </a:r>
            <a:r>
              <a:rPr kumimoji="0" lang="en-US" alt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104</a:t>
            </a: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Guided by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Mr. M.V.KARTHIKEYAN,M.E.,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35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Associate Professor</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92125" y="358775"/>
          <a:ext cx="8229600" cy="5271770"/>
        </p:xfrm>
        <a:graphic>
          <a:graphicData uri="http://schemas.openxmlformats.org/drawingml/2006/table">
            <a:tbl>
              <a:tblPr firstRow="1" bandRow="1">
                <a:tableStyleId>{5C22544A-7EE6-4342-B048-85BDC9FD1C3A}</a:tableStyleId>
              </a:tblPr>
              <a:tblGrid>
                <a:gridCol w="802640"/>
                <a:gridCol w="1727835"/>
                <a:gridCol w="1368425"/>
                <a:gridCol w="1440180"/>
                <a:gridCol w="1800225"/>
                <a:gridCol w="1090295"/>
              </a:tblGrid>
              <a:tr h="1554480">
                <a:tc>
                  <a:txBody>
                    <a:bodyPr/>
                    <a:lstStyle/>
                    <a:p>
                      <a:pPr algn="l">
                        <a:lnSpc>
                          <a:spcPct val="150000"/>
                        </a:lnSpc>
                      </a:pPr>
                      <a:r>
                        <a:rPr lang="en-IN" sz="1600" dirty="0">
                          <a:latin typeface="Times New Roman" panose="02020603050405020304" pitchFamily="18" charset="0"/>
                          <a:cs typeface="Times New Roman" panose="02020603050405020304" pitchFamily="18" charset="0"/>
                        </a:rPr>
                        <a:t>S.NO.</a:t>
                      </a:r>
                    </a:p>
                  </a:txBody>
                  <a:tcPr marL="91436" marR="91436" marT="45717" marB="45717"/>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36" marR="91436" marT="45717" marB="45717"/>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p>
                  </a:txBody>
                  <a:tcPr marL="91436" marR="91436" marT="45717" marB="45717"/>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36" marR="91436" marT="45717" marB="45717"/>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METHODOLOGY</a:t>
                      </a:r>
                    </a:p>
                  </a:txBody>
                  <a:tcPr marL="91436" marR="91436" marT="45717" marB="45717"/>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  PROS &amp; CONS</a:t>
                      </a:r>
                    </a:p>
                  </a:txBody>
                  <a:tcPr marL="91436" marR="91436" marT="45717" marB="45717"/>
                </a:tc>
              </a:tr>
              <a:tr h="3717290">
                <a:tc>
                  <a:txBody>
                    <a:bodyPr/>
                    <a:lstStyle/>
                    <a:p>
                      <a:pPr algn="l">
                        <a:lnSpc>
                          <a:spcPct val="150000"/>
                        </a:lnSpc>
                      </a:pPr>
                      <a:r>
                        <a:rPr lang="en-US" altLang="en-US" sz="1600" dirty="0">
                          <a:latin typeface="Times New Roman" panose="02020603050405020304" pitchFamily="18" charset="0"/>
                          <a:cs typeface="Times New Roman" panose="02020603050405020304" pitchFamily="18" charset="0"/>
                        </a:rPr>
                        <a:t>8</a:t>
                      </a:r>
                    </a:p>
                  </a:txBody>
                  <a:tcPr marT="45705" marB="45705"/>
                </a:tc>
                <a:tc>
                  <a:txBody>
                    <a:bodyPr/>
                    <a:lstStyle/>
                    <a:p>
                      <a:pPr algn="l">
                        <a:lnSpc>
                          <a:spcPct val="150000"/>
                        </a:lnSpc>
                      </a:pP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Hongshe</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Dang,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Jinguo</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Song, Qin Guo “</a:t>
                      </a: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A Fruit Size Detecting and Grading System Based on Image Processing”</a:t>
                      </a:r>
                    </a:p>
                  </a:txBody>
                  <a:tcPr marT="45705" marB="45705"/>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Second International Conference on Intelligent Human-Machine Systems and Cybernetics.</a:t>
                      </a:r>
                      <a:endPar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endPar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T="45705" marB="45705"/>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2010</a:t>
                      </a:r>
                    </a:p>
                  </a:txBody>
                  <a:tcPr marT="45705" marB="45705"/>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Size detecting, Fruit grading,  Image processing</a:t>
                      </a:r>
                    </a:p>
                  </a:txBody>
                  <a:tcPr marT="45705" marB="45705"/>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High </a:t>
                      </a:r>
                      <a:r>
                        <a:rPr lang="en-US" sz="1600">
                          <a:latin typeface="Times New Roman" panose="02020603050405020304" pitchFamily="18" charset="0"/>
                          <a:cs typeface="Times New Roman" panose="02020603050405020304" pitchFamily="18" charset="0"/>
                        </a:rPr>
                        <a:t>grading accuracy</a:t>
                      </a:r>
                      <a:endParaRPr lang="en-US" sz="1600" dirty="0">
                        <a:latin typeface="Times New Roman" panose="02020603050405020304" pitchFamily="18" charset="0"/>
                        <a:cs typeface="Times New Roman" panose="02020603050405020304" pitchFamily="18" charset="0"/>
                      </a:endParaRP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Bulky hardware</a:t>
                      </a:r>
                    </a:p>
                  </a:txBody>
                  <a:tcPr marT="45705" marB="4570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96838"/>
            <a:ext cx="8229600" cy="741362"/>
          </a:xfrm>
          <a:ln/>
        </p:spPr>
        <p:txBody>
          <a:bodyPr vert="horz" wrap="square" lIns="91440" tIns="45720" rIns="91440" bIns="45720" anchor="ctr" anchorCtr="0"/>
          <a:lstStyle/>
          <a:p>
            <a:r>
              <a:rPr lang="en-IN" altLang="en-US" sz="3200" dirty="0">
                <a:latin typeface="Times New Roman" panose="02020603050405020304" pitchFamily="18" charset="0"/>
              </a:rPr>
              <a:t>EXISTING SYSTEM</a:t>
            </a:r>
            <a:endParaRPr lang="en-IN" altLang="en-US" sz="3200" dirty="0">
              <a:latin typeface="Times New Roman" panose="02020603050405020304" pitchFamily="18" charset="0"/>
              <a:ea typeface="Times New Roman" panose="02020603050405020304" pitchFamily="18" charset="0"/>
            </a:endParaRPr>
          </a:p>
        </p:txBody>
      </p:sp>
      <p:sp>
        <p:nvSpPr>
          <p:cNvPr id="7171" name="Content Placeholder 2"/>
          <p:cNvSpPr>
            <a:spLocks noGrp="1"/>
          </p:cNvSpPr>
          <p:nvPr>
            <p:ph idx="1"/>
          </p:nvPr>
        </p:nvSpPr>
        <p:spPr>
          <a:xfrm>
            <a:off x="457200" y="960438"/>
            <a:ext cx="8229600" cy="57467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existing system approach consists of two sub-systems:</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1.Detection ripeness estimation subsystem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2.Tracking subsystem.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Uses Deep Fruits technique.</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Pre-trained FRCNN network (based on the VGG-16 architecture).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tracking sub-system -  tracking via detection approach.</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Tracking via detection - a simple framework to count the number of fruits using off-the-shelf cameras.</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DISADVANTAGES</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Results can vary considerably due to human differences in color perception and human error. </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Available light quantity and quality can influence color perception</a:t>
            </a: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Since it uses VGG-16 architecture it’s accuracy is very low.</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57200" y="147638"/>
            <a:ext cx="8229600" cy="1143000"/>
          </a:xfrm>
          <a:ln/>
        </p:spPr>
        <p:txBody>
          <a:bodyPr vert="horz" wrap="square" lIns="91440" tIns="45720" rIns="91440" bIns="45720" anchor="ctr" anchorCtr="0"/>
          <a:lstStyle/>
          <a:p>
            <a:pPr>
              <a:buNone/>
            </a:pPr>
            <a:r>
              <a:rPr lang="en-US" altLang="en-US" sz="3200" b="1" dirty="0">
                <a:latin typeface="Times New Roman" panose="02020603050405020304" pitchFamily="18" charset="0"/>
              </a:rPr>
              <a:t>EXISTING SYSTEM vs PROPOSED SYSTEM</a:t>
            </a:r>
            <a:endParaRPr lang="en-US" altLang="en-US" sz="3200" b="1" dirty="0">
              <a:latin typeface="Times New Roman" panose="02020603050405020304" pitchFamily="18" charset="0"/>
              <a:ea typeface="Times New Roman" panose="02020603050405020304" pitchFamily="18" charset="0"/>
            </a:endParaRPr>
          </a:p>
        </p:txBody>
      </p:sp>
      <p:graphicFrame>
        <p:nvGraphicFramePr>
          <p:cNvPr id="6" name="Table 5"/>
          <p:cNvGraphicFramePr>
            <a:graphicFrameLocks noGrp="1"/>
          </p:cNvGraphicFramePr>
          <p:nvPr/>
        </p:nvGraphicFramePr>
        <p:xfrm>
          <a:off x="606425" y="1303338"/>
          <a:ext cx="7931150" cy="4565650"/>
        </p:xfrm>
        <a:graphic>
          <a:graphicData uri="http://schemas.openxmlformats.org/drawingml/2006/table">
            <a:tbl>
              <a:tblPr firstRow="1" bandRow="1">
                <a:tableStyleId>{2D5ABB26-0587-4C30-8999-92F81FD0307C}</a:tableStyleId>
              </a:tblPr>
              <a:tblGrid>
                <a:gridCol w="2643505"/>
                <a:gridCol w="2644140"/>
                <a:gridCol w="2643505"/>
              </a:tblGrid>
              <a:tr h="425450">
                <a:tc>
                  <a:txBody>
                    <a:bodyPr/>
                    <a:lstStyle/>
                    <a:p>
                      <a:r>
                        <a:rPr lang="en-US" sz="2000" dirty="0">
                          <a:latin typeface="Times New Roman" panose="02020603050405020304" pitchFamily="18" charset="0"/>
                          <a:cs typeface="Times New Roman" panose="02020603050405020304" pitchFamily="18" charset="0"/>
                        </a:rPr>
                        <a:t>Parameters</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Existing system</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Proposed system</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0200">
                <a:tc>
                  <a:txBody>
                    <a:bodyPr/>
                    <a:lstStyle/>
                    <a:p>
                      <a:r>
                        <a:rPr lang="en-US" sz="2000" dirty="0">
                          <a:latin typeface="Times New Roman" panose="02020603050405020304" pitchFamily="18" charset="0"/>
                          <a:cs typeface="Times New Roman" panose="02020603050405020304" pitchFamily="18" charset="0"/>
                        </a:rPr>
                        <a:t>Algorithm</a:t>
                      </a:r>
                    </a:p>
                    <a:p>
                      <a:endParaRPr 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Techniques</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en-US" sz="2000" dirty="0">
                          <a:latin typeface="Times New Roman" panose="02020603050405020304" pitchFamily="18" charset="0"/>
                          <a:cs typeface="Times New Roman" panose="02020603050405020304" pitchFamily="18" charset="0"/>
                        </a:rPr>
                        <a:t>VGG-16</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The existing system approach consists of two sub-systems:</a:t>
                      </a:r>
                    </a:p>
                    <a:p>
                      <a:r>
                        <a:rPr lang="en-US" altLang="en-US" sz="2000" dirty="0">
                          <a:latin typeface="Times New Roman" panose="02020603050405020304" pitchFamily="18" charset="0"/>
                          <a:cs typeface="Times New Roman" panose="02020603050405020304" pitchFamily="18" charset="0"/>
                        </a:rPr>
                        <a:t>1.Detection ripeness estimation subsystem 2.Tracking subsystem. </a:t>
                      </a:r>
                    </a:p>
                    <a:p>
                      <a:r>
                        <a:rPr lang="en-US" altLang="en-US" sz="2000" dirty="0">
                          <a:latin typeface="Times New Roman" panose="02020603050405020304" pitchFamily="18" charset="0"/>
                          <a:cs typeface="Times New Roman" panose="02020603050405020304" pitchFamily="18" charset="0"/>
                        </a:rPr>
                        <a:t>Uses Deep Fruits technique.</a:t>
                      </a:r>
                    </a:p>
                    <a:p>
                      <a:r>
                        <a:rPr lang="en-US" altLang="en-US" sz="2000" dirty="0">
                          <a:latin typeface="Times New Roman" panose="02020603050405020304" pitchFamily="18" charset="0"/>
                          <a:cs typeface="Times New Roman" panose="02020603050405020304" pitchFamily="18" charset="0"/>
                        </a:rPr>
                        <a:t>Pre-trained FRCNN network. </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en-US" sz="2000" dirty="0">
                          <a:latin typeface="Times New Roman" panose="02020603050405020304" pitchFamily="18" charset="0"/>
                          <a:cs typeface="Times New Roman" panose="02020603050405020304" pitchFamily="18" charset="0"/>
                        </a:rPr>
                        <a:t>CNN-Alexnet</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The system is divided into the following steps</a:t>
                      </a:r>
                    </a:p>
                    <a:p>
                      <a:r>
                        <a:rPr lang="en-US" altLang="en-US" sz="2000" dirty="0">
                          <a:latin typeface="Times New Roman" panose="02020603050405020304" pitchFamily="18" charset="0"/>
                          <a:cs typeface="Times New Roman" panose="02020603050405020304" pitchFamily="18" charset="0"/>
                        </a:rPr>
                        <a:t>1.Image acquisition </a:t>
                      </a:r>
                    </a:p>
                    <a:p>
                      <a:r>
                        <a:rPr lang="en-US" altLang="en-US" sz="2000" dirty="0">
                          <a:latin typeface="Times New Roman" panose="02020603050405020304" pitchFamily="18" charset="0"/>
                          <a:cs typeface="Times New Roman" panose="02020603050405020304" pitchFamily="18" charset="0"/>
                        </a:rPr>
                        <a:t>2. Image Pre-processing</a:t>
                      </a:r>
                    </a:p>
                    <a:p>
                      <a:r>
                        <a:rPr lang="en-US" altLang="en-US" sz="2000" dirty="0">
                          <a:latin typeface="Times New Roman" panose="02020603050405020304" pitchFamily="18" charset="0"/>
                          <a:cs typeface="Times New Roman" panose="02020603050405020304" pitchFamily="18" charset="0"/>
                        </a:rPr>
                        <a:t>3.Feature Extraction</a:t>
                      </a:r>
                    </a:p>
                    <a:p>
                      <a:r>
                        <a:rPr lang="en-US" altLang="en-US" sz="2000" dirty="0">
                          <a:latin typeface="Times New Roman" panose="02020603050405020304" pitchFamily="18" charset="0"/>
                          <a:cs typeface="Times New Roman" panose="02020603050405020304" pitchFamily="18" charset="0"/>
                        </a:rPr>
                        <a:t>4.Classification. </a:t>
                      </a:r>
                    </a:p>
                  </a:txBody>
                  <a:tcPr marL="91439" marR="91439"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0"/>
            <a:ext cx="8229600" cy="792163"/>
          </a:xfrm>
          <a:ln/>
        </p:spPr>
        <p:txBody>
          <a:bodyPr vert="horz" wrap="square" lIns="91440" tIns="45720" rIns="91440" bIns="45720" anchor="ctr" anchorCtr="0"/>
          <a:lstStyle/>
          <a:p>
            <a:pPr eaLnBrk="1" hangingPunct="1"/>
            <a:r>
              <a:rPr lang="en-US" altLang="en-US" sz="3200" dirty="0">
                <a:latin typeface="Times New Roman" panose="02020603050405020304" pitchFamily="18" charset="0"/>
              </a:rPr>
              <a:t>PROPOSED SYSTEM</a:t>
            </a:r>
            <a:endParaRPr lang="en-IN" altLang="en-US" sz="3200" dirty="0">
              <a:latin typeface="Times New Roman" panose="02020603050405020304" pitchFamily="18" charset="0"/>
              <a:ea typeface="Times New Roman" panose="02020603050405020304" pitchFamily="18" charset="0"/>
            </a:endParaRPr>
          </a:p>
        </p:txBody>
      </p:sp>
      <p:sp>
        <p:nvSpPr>
          <p:cNvPr id="8195" name="Content Placeholder 2"/>
          <p:cNvSpPr>
            <a:spLocks noGrp="1"/>
          </p:cNvSpPr>
          <p:nvPr>
            <p:ph idx="1"/>
          </p:nvPr>
        </p:nvSpPr>
        <p:spPr>
          <a:xfrm>
            <a:off x="425450" y="776288"/>
            <a:ext cx="8394700" cy="5748338"/>
          </a:xfrm>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system is divided into the following steps: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 Image acquisition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(2) Image Pre-processing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(3) Feature Extraction</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(4) Classification.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Images undergo pre-processing steps - filtering and segmentation using morphological operations.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Texture and color features extracted from the processed image.</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Feature extraction - procedure to opt for the important characteristics of an image and transforming input data into set of features.</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key features give specific range for each disease.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Feature values are fed as input to the classifier to classify the given image.</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I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11188" y="333375"/>
            <a:ext cx="9155112" cy="1143000"/>
          </a:xfrm>
          <a:ln/>
        </p:spPr>
        <p:txBody>
          <a:bodyPr vert="horz" wrap="square" lIns="91440" tIns="45720" rIns="91440" bIns="45720" anchor="ctr" anchorCtr="0"/>
          <a:lstStyle/>
          <a:p>
            <a:pPr algn="l" eaLnBrk="1" hangingPunct="1"/>
            <a:r>
              <a:rPr lang="en-US" altLang="en-US" sz="3200" b="1" dirty="0">
                <a:latin typeface="Times New Roman" panose="02020603050405020304" pitchFamily="18" charset="0"/>
              </a:rPr>
              <a:t>BLOCK DIAGRA</a:t>
            </a:r>
            <a:r>
              <a:rPr lang="" altLang="en-US" sz="3200" b="1" dirty="0">
                <a:latin typeface="Times New Roman" panose="02020603050405020304" pitchFamily="18" charset="0"/>
              </a:rPr>
              <a:t>M </a:t>
            </a:r>
            <a:endParaRPr lang="" altLang="en-US" sz="3200" b="1" dirty="0">
              <a:latin typeface="Times New Roman" panose="02020603050405020304" pitchFamily="18" charset="0"/>
              <a:ea typeface="Times New Roman" panose="02020603050405020304" pitchFamily="18" charset="0"/>
            </a:endParaRPr>
          </a:p>
        </p:txBody>
      </p:sp>
      <p:pic>
        <p:nvPicPr>
          <p:cNvPr id="56322" name="Content Placeholder 8199"/>
          <p:cNvPicPr>
            <a:picLocks noGrp="1" noChangeAspect="1"/>
          </p:cNvPicPr>
          <p:nvPr>
            <p:ph idx="1"/>
          </p:nvPr>
        </p:nvPicPr>
        <p:blipFill>
          <a:blip r:embed="rId2"/>
          <a:stretch>
            <a:fillRect/>
          </a:stretch>
        </p:blipFill>
        <p:spPr>
          <a:xfrm>
            <a:off x="317500" y="1631950"/>
            <a:ext cx="8509000" cy="3889375"/>
          </a:xfrm>
          <a:ln/>
        </p:spPr>
      </p:pic>
      <p:sp>
        <p:nvSpPr>
          <p:cNvPr id="2" name="Rectangle 1"/>
          <p:cNvSpPr/>
          <p:nvPr/>
        </p:nvSpPr>
        <p:spPr>
          <a:xfrm>
            <a:off x="7380288" y="3041650"/>
            <a:ext cx="1223963" cy="576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en-US" altLang="en-US" strike="noStrike" noProof="1"/>
              <a:t>Alexnet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AlexNet</a:t>
            </a:r>
            <a:r>
              <a:rPr lang="en-US" dirty="0" smtClean="0"/>
              <a:t>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1417638"/>
            <a:ext cx="8229601" cy="5323730"/>
          </a:xfrm>
        </p:spPr>
      </p:pic>
    </p:spTree>
    <p:extLst>
      <p:ext uri="{BB962C8B-B14F-4D97-AF65-F5344CB8AC3E}">
        <p14:creationId xmlns:p14="http://schemas.microsoft.com/office/powerpoint/2010/main" val="324449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ln/>
        </p:spPr>
        <p:txBody>
          <a:bodyPr vert="horz" wrap="square" lIns="91440" tIns="45720" rIns="91440" bIns="45720" anchor="ctr" anchorCtr="0"/>
          <a:lstStyle/>
          <a:p>
            <a:pPr>
              <a:buNone/>
            </a:pPr>
            <a:r>
              <a:rPr lang="en-IN" altLang="en-US" sz="3600" b="1" dirty="0">
                <a:latin typeface="Times New Roman" panose="02020603050405020304" pitchFamily="18" charset="0"/>
              </a:rPr>
              <a:t>BLOCK DIAGRAM DESCRIPTION</a:t>
            </a:r>
            <a:endParaRPr lang="en-US" altLang="en-US" sz="3600" b="1" dirty="0">
              <a:latin typeface="Times New Roman" panose="02020603050405020304" pitchFamily="18" charset="0"/>
              <a:ea typeface="Times New Roman" panose="02020603050405020304" pitchFamily="18" charset="0"/>
            </a:endParaRPr>
          </a:p>
        </p:txBody>
      </p:sp>
      <p:sp>
        <p:nvSpPr>
          <p:cNvPr id="11267"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STAGE I(INPUT IMAGE):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input image will be feed into the system using pi camera.</a:t>
            </a:r>
            <a:endPar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STAGE II(PREPROCESSING):</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is the preprocessing stage in which the color conversion and filtering of the input image is done to get better accuracy</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STAGE III:</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this stage the </a:t>
            </a:r>
            <a:r>
              <a:rPr kumimoji="0" lang="en-US"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color enhancement and morphological </a:t>
            </a: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operations are done with the input image fed to the system.</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STAGE IV:</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this stage using Alexnet the required features are extracted from the input image.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Then finally the output will be displayed in the monitor which includes cultivation status and quality and quantity of the fruit.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2"/>
          <p:cNvGrpSpPr/>
          <p:nvPr/>
        </p:nvGrpSpPr>
        <p:grpSpPr>
          <a:xfrm>
            <a:off x="1803873" y="1412776"/>
            <a:ext cx="3758403" cy="5080811"/>
            <a:chOff x="1745" y="3420"/>
            <a:chExt cx="4488" cy="10071"/>
          </a:xfrm>
        </p:grpSpPr>
        <p:cxnSp>
          <p:nvCxnSpPr>
            <p:cNvPr id="57356" name="AutoShape 13"/>
            <p:cNvCxnSpPr/>
            <p:nvPr/>
          </p:nvCxnSpPr>
          <p:spPr>
            <a:xfrm>
              <a:off x="5402" y="4500"/>
              <a:ext cx="0" cy="818"/>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grpSp>
          <p:nvGrpSpPr>
            <p:cNvPr id="2" name="Group 33"/>
            <p:cNvGrpSpPr/>
            <p:nvPr/>
          </p:nvGrpSpPr>
          <p:grpSpPr>
            <a:xfrm>
              <a:off x="1745" y="3420"/>
              <a:ext cx="4488" cy="10071"/>
              <a:chOff x="1745" y="3420"/>
              <a:chExt cx="4488" cy="10071"/>
            </a:xfrm>
          </p:grpSpPr>
          <p:sp>
            <p:nvSpPr>
              <p:cNvPr id="57377" name="Rectangle 34"/>
              <p:cNvSpPr/>
              <p:nvPr/>
            </p:nvSpPr>
            <p:spPr>
              <a:xfrm>
                <a:off x="4502" y="5318"/>
                <a:ext cx="1716" cy="817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spcAft>
                    <a:spcPts val="1000"/>
                  </a:spcAft>
                  <a:buClrTx/>
                  <a:buSzTx/>
                  <a:buFontTx/>
                </a:pPr>
                <a:endParaRPr lang="en-US" altLang="zh-CN" sz="1100" dirty="0">
                  <a:solidFill>
                    <a:srgbClr val="000000"/>
                  </a:solidFill>
                  <a:latin typeface="Times New Roman" panose="02020603050405020304" pitchFamily="18" charset="0"/>
                  <a:cs typeface="SimSun" charset="0"/>
                </a:endParaRPr>
              </a:p>
              <a:p>
                <a:pPr lvl="0">
                  <a:spcAft>
                    <a:spcPts val="1000"/>
                  </a:spcAft>
                  <a:buClrTx/>
                  <a:buSzTx/>
                  <a:buFontTx/>
                </a:pPr>
                <a:endParaRPr lang="en-US" altLang="zh-CN" sz="1100" dirty="0">
                  <a:solidFill>
                    <a:srgbClr val="000000"/>
                  </a:solidFill>
                  <a:latin typeface="Times New Roman" panose="02020603050405020304" pitchFamily="18" charset="0"/>
                  <a:cs typeface="SimSun" charset="0"/>
                </a:endParaRPr>
              </a:p>
              <a:p>
                <a:pPr lvl="0" algn="ctr">
                  <a:spcAft>
                    <a:spcPts val="1000"/>
                  </a:spcAft>
                  <a:buClrTx/>
                  <a:buSzTx/>
                  <a:buFontTx/>
                </a:pPr>
                <a:endParaRPr lang="en-US" altLang="zh-CN" sz="1200" dirty="0">
                  <a:solidFill>
                    <a:srgbClr val="000000"/>
                  </a:solidFill>
                  <a:latin typeface="Times New Roman" panose="02020603050405020304" pitchFamily="18" charset="0"/>
                  <a:cs typeface="SimSun" charset="0"/>
                </a:endParaRPr>
              </a:p>
              <a:p>
                <a:pPr lvl="0" algn="ctr">
                  <a:spcAft>
                    <a:spcPts val="1000"/>
                  </a:spcAft>
                  <a:buClrTx/>
                  <a:buSzTx/>
                  <a:buFontTx/>
                </a:pPr>
                <a:r>
                  <a:rPr lang="en-US" altLang="zh-CN" sz="1600" dirty="0">
                    <a:solidFill>
                      <a:srgbClr val="000000"/>
                    </a:solidFill>
                    <a:latin typeface="Times New Roman" panose="02020603050405020304" pitchFamily="18" charset="0"/>
                    <a:cs typeface="SimSun" charset="0"/>
                  </a:rPr>
                  <a:t>Raspberry Pi</a:t>
                </a:r>
                <a:endParaRPr lang="en-US" altLang="zh-CN" sz="2400" dirty="0">
                  <a:solidFill>
                    <a:srgbClr val="000000"/>
                  </a:solidFill>
                  <a:latin typeface="Arial" panose="020B0604020202020204" pitchFamily="34" charset="0"/>
                  <a:ea typeface="SimSun" charset="0"/>
                </a:endParaRPr>
              </a:p>
            </p:txBody>
          </p:sp>
          <p:sp>
            <p:nvSpPr>
              <p:cNvPr id="57380" name="Rectangle 37"/>
              <p:cNvSpPr/>
              <p:nvPr/>
            </p:nvSpPr>
            <p:spPr>
              <a:xfrm>
                <a:off x="4481" y="3420"/>
                <a:ext cx="1752" cy="13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a:spcAft>
                    <a:spcPts val="1000"/>
                  </a:spcAft>
                  <a:buClrTx/>
                  <a:buSzTx/>
                  <a:buFontTx/>
                </a:pPr>
                <a:r>
                  <a:rPr lang="en-US" altLang="zh-CN" dirty="0" smtClean="0">
                    <a:solidFill>
                      <a:srgbClr val="000000"/>
                    </a:solidFill>
                    <a:latin typeface="Arial" panose="020B0604020202020204" pitchFamily="34" charset="0"/>
                    <a:ea typeface="SimSun" charset="0"/>
                  </a:rPr>
                  <a:t>Power supply</a:t>
                </a:r>
                <a:endParaRPr lang="en-US" altLang="zh-CN" sz="1800" dirty="0">
                  <a:solidFill>
                    <a:srgbClr val="000000"/>
                  </a:solidFill>
                  <a:latin typeface="Arial" panose="020B0604020202020204" pitchFamily="34" charset="0"/>
                  <a:ea typeface="SimSun" charset="0"/>
                </a:endParaRPr>
              </a:p>
            </p:txBody>
          </p:sp>
          <p:grpSp>
            <p:nvGrpSpPr>
              <p:cNvPr id="3" name="Group 40"/>
              <p:cNvGrpSpPr/>
              <p:nvPr/>
            </p:nvGrpSpPr>
            <p:grpSpPr>
              <a:xfrm>
                <a:off x="1745" y="5682"/>
                <a:ext cx="2757" cy="2064"/>
                <a:chOff x="1745" y="5682"/>
                <a:chExt cx="2757" cy="2064"/>
              </a:xfrm>
            </p:grpSpPr>
            <p:sp>
              <p:nvSpPr>
                <p:cNvPr id="57384" name="Rectangle 41"/>
                <p:cNvSpPr/>
                <p:nvPr/>
              </p:nvSpPr>
              <p:spPr>
                <a:xfrm>
                  <a:off x="1783" y="5682"/>
                  <a:ext cx="1682" cy="77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a:spcAft>
                      <a:spcPts val="1000"/>
                    </a:spcAft>
                    <a:buClrTx/>
                    <a:buSzTx/>
                    <a:buFontTx/>
                  </a:pPr>
                  <a:r>
                    <a:rPr lang="en-US" altLang="zh-CN" sz="1200" dirty="0" smtClean="0">
                      <a:solidFill>
                        <a:srgbClr val="000000"/>
                      </a:solidFill>
                      <a:latin typeface="Times New Roman" panose="02020603050405020304" pitchFamily="18" charset="0"/>
                      <a:cs typeface="SimSun" charset="0"/>
                    </a:rPr>
                    <a:t>Humidity sensor</a:t>
                  </a:r>
                  <a:endParaRPr lang="en-US" altLang="zh-CN" sz="1800" dirty="0">
                    <a:solidFill>
                      <a:srgbClr val="000000"/>
                    </a:solidFill>
                    <a:latin typeface="Arial" panose="020B0604020202020204" pitchFamily="34" charset="0"/>
                    <a:ea typeface="SimSun" charset="0"/>
                  </a:endParaRPr>
                </a:p>
              </p:txBody>
            </p:sp>
            <p:sp>
              <p:nvSpPr>
                <p:cNvPr id="57385" name="Rectangle 42"/>
                <p:cNvSpPr/>
                <p:nvPr/>
              </p:nvSpPr>
              <p:spPr>
                <a:xfrm>
                  <a:off x="1745" y="6973"/>
                  <a:ext cx="1682" cy="77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a:spcAft>
                      <a:spcPts val="1000"/>
                    </a:spcAft>
                    <a:buClrTx/>
                    <a:buSzTx/>
                    <a:buFontTx/>
                  </a:pPr>
                  <a:r>
                    <a:rPr lang="en-US" altLang="zh-CN" sz="1200" dirty="0" smtClean="0">
                      <a:solidFill>
                        <a:srgbClr val="000000"/>
                      </a:solidFill>
                      <a:latin typeface="Times New Roman" panose="02020603050405020304" pitchFamily="18" charset="0"/>
                      <a:cs typeface="SimSun" charset="0"/>
                    </a:rPr>
                    <a:t>Temperature sensor</a:t>
                  </a:r>
                  <a:endParaRPr lang="en-US" altLang="zh-CN" sz="1800" dirty="0">
                    <a:solidFill>
                      <a:srgbClr val="000000"/>
                    </a:solidFill>
                    <a:latin typeface="Arial" panose="020B0604020202020204" pitchFamily="34" charset="0"/>
                    <a:ea typeface="SimSun" charset="0"/>
                  </a:endParaRPr>
                </a:p>
              </p:txBody>
            </p:sp>
            <p:cxnSp>
              <p:nvCxnSpPr>
                <p:cNvPr id="57386" name="AutoShape 43"/>
                <p:cNvCxnSpPr/>
                <p:nvPr/>
              </p:nvCxnSpPr>
              <p:spPr>
                <a:xfrm>
                  <a:off x="3465" y="6076"/>
                  <a:ext cx="1037"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57387" name="AutoShape 44"/>
                <p:cNvCxnSpPr/>
                <p:nvPr/>
              </p:nvCxnSpPr>
              <p:spPr>
                <a:xfrm>
                  <a:off x="3465" y="7360"/>
                  <a:ext cx="1037"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grpSp>
          <p:grpSp>
            <p:nvGrpSpPr>
              <p:cNvPr id="4" name="Group 45"/>
              <p:cNvGrpSpPr/>
              <p:nvPr/>
            </p:nvGrpSpPr>
            <p:grpSpPr>
              <a:xfrm>
                <a:off x="1783" y="10960"/>
                <a:ext cx="2704" cy="2303"/>
                <a:chOff x="1783" y="8305"/>
                <a:chExt cx="2704" cy="2303"/>
              </a:xfrm>
            </p:grpSpPr>
            <p:sp>
              <p:nvSpPr>
                <p:cNvPr id="57389" name="Rectangle 46"/>
                <p:cNvSpPr/>
                <p:nvPr/>
              </p:nvSpPr>
              <p:spPr>
                <a:xfrm>
                  <a:off x="1783" y="8305"/>
                  <a:ext cx="1682" cy="77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a:spcAft>
                      <a:spcPts val="1000"/>
                    </a:spcAft>
                    <a:buClrTx/>
                    <a:buSzTx/>
                    <a:buFontTx/>
                  </a:pPr>
                  <a:r>
                    <a:rPr lang="en-US" altLang="zh-CN" sz="1200">
                      <a:solidFill>
                        <a:srgbClr val="000000"/>
                      </a:solidFill>
                      <a:latin typeface="Times New Roman" panose="02020603050405020304" pitchFamily="18" charset="0"/>
                      <a:cs typeface="SimSun" charset="0"/>
                    </a:rPr>
                    <a:t>OpenCV</a:t>
                  </a:r>
                  <a:endParaRPr lang="en-US" altLang="zh-CN" sz="1800">
                    <a:solidFill>
                      <a:srgbClr val="000000"/>
                    </a:solidFill>
                    <a:latin typeface="Arial" panose="020B0604020202020204" pitchFamily="34" charset="0"/>
                    <a:ea typeface="SimSun" charset="0"/>
                  </a:endParaRPr>
                </a:p>
              </p:txBody>
            </p:sp>
            <p:sp>
              <p:nvSpPr>
                <p:cNvPr id="57390" name="Rectangle 47"/>
                <p:cNvSpPr/>
                <p:nvPr/>
              </p:nvSpPr>
              <p:spPr>
                <a:xfrm>
                  <a:off x="1783" y="9835"/>
                  <a:ext cx="1682" cy="77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itchFamily="34" charset="0"/>
                      <a:ea typeface="+mn-ea"/>
                      <a:cs typeface="+mn-cs"/>
                    </a:defRPr>
                  </a:lvl5pPr>
                </a:lstStyle>
                <a:p>
                  <a:pPr lvl="0" algn="ctr">
                    <a:spcAft>
                      <a:spcPts val="1000"/>
                    </a:spcAft>
                    <a:buClrTx/>
                    <a:buSzTx/>
                    <a:buFontTx/>
                  </a:pPr>
                  <a:r>
                    <a:rPr lang="en-US" altLang="zh-CN" sz="1200">
                      <a:solidFill>
                        <a:srgbClr val="000000"/>
                      </a:solidFill>
                      <a:latin typeface="Times New Roman" panose="02020603050405020304" pitchFamily="18" charset="0"/>
                      <a:cs typeface="SimSun" charset="0"/>
                    </a:rPr>
                    <a:t>Camera</a:t>
                  </a:r>
                  <a:endParaRPr lang="en-US" altLang="zh-CN" sz="1800">
                    <a:solidFill>
                      <a:srgbClr val="000000"/>
                    </a:solidFill>
                    <a:latin typeface="Arial" panose="020B0604020202020204" pitchFamily="34" charset="0"/>
                    <a:ea typeface="SimSun" charset="0"/>
                  </a:endParaRPr>
                </a:p>
              </p:txBody>
            </p:sp>
            <p:cxnSp>
              <p:nvCxnSpPr>
                <p:cNvPr id="57391" name="AutoShape 48"/>
                <p:cNvCxnSpPr/>
                <p:nvPr/>
              </p:nvCxnSpPr>
              <p:spPr>
                <a:xfrm>
                  <a:off x="2643" y="9078"/>
                  <a:ext cx="0" cy="757"/>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57392" name="AutoShape 49"/>
                <p:cNvCxnSpPr/>
                <p:nvPr/>
              </p:nvCxnSpPr>
              <p:spPr>
                <a:xfrm>
                  <a:off x="3450" y="10275"/>
                  <a:ext cx="1037"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grpSp>
        </p:grpSp>
      </p:grpSp>
      <p:sp>
        <p:nvSpPr>
          <p:cNvPr id="9" name="Title 8"/>
          <p:cNvSpPr>
            <a:spLocks noGrp="1"/>
          </p:cNvSpPr>
          <p:nvPr>
            <p:ph type="title"/>
          </p:nvPr>
        </p:nvSpPr>
        <p:spPr>
          <a:xfrm>
            <a:off x="318356" y="302447"/>
            <a:ext cx="3965612" cy="634082"/>
          </a:xfrm>
        </p:spPr>
        <p:txBody>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6372200" y="4869160"/>
            <a:ext cx="936104" cy="5425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Display</a:t>
            </a:r>
            <a:endParaRPr lang="en-US" dirty="0"/>
          </a:p>
        </p:txBody>
      </p:sp>
      <p:cxnSp>
        <p:nvCxnSpPr>
          <p:cNvPr id="12" name="Straight Arrow Connector 11"/>
          <p:cNvCxnSpPr>
            <a:endCxn id="10" idx="1"/>
          </p:cNvCxnSpPr>
          <p:nvPr/>
        </p:nvCxnSpPr>
        <p:spPr>
          <a:xfrm>
            <a:off x="5562276" y="5140424"/>
            <a:ext cx="80992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mn-ea"/>
              </a:rPr>
              <a:t>SOFTWARE REQUIREMENTS</a:t>
            </a:r>
          </a:p>
        </p:txBody>
      </p:sp>
      <p:sp>
        <p:nvSpPr>
          <p:cNvPr id="60418" name="Content Placeholder 2"/>
          <p:cNvSpPr>
            <a:spLocks noGrp="1"/>
          </p:cNvSpPr>
          <p:nvPr>
            <p:ph idx="1"/>
          </p:nvPr>
        </p:nvSpPr>
        <p:spPr>
          <a:ln/>
        </p:spPr>
        <p:txBody>
          <a:bodyPr anchor="t" anchorCtr="0"/>
          <a:lstStyle/>
          <a:p>
            <a:r>
              <a:rPr lang="en-US" altLang="zh-CN" sz="2000" dirty="0" err="1">
                <a:latin typeface="Times New Roman" panose="02020603050405020304" pitchFamily="18" charset="0"/>
              </a:rPr>
              <a:t>Raspbian</a:t>
            </a:r>
            <a:endParaRPr lang="en-US" altLang="zh-CN" sz="2000" dirty="0">
              <a:latin typeface="Times New Roman" panose="02020603050405020304" pitchFamily="18" charset="0"/>
            </a:endParaRPr>
          </a:p>
          <a:p>
            <a:r>
              <a:rPr lang="en-US" altLang="zh-CN" sz="2000" dirty="0" smtClean="0">
                <a:latin typeface="Times New Roman" panose="02020603050405020304" pitchFamily="18" charset="0"/>
              </a:rPr>
              <a:t>Python</a:t>
            </a:r>
          </a:p>
          <a:p>
            <a:r>
              <a:rPr lang="en-US" altLang="zh-CN" sz="2000" dirty="0" err="1" smtClean="0">
                <a:latin typeface="Times New Roman" panose="02020603050405020304" pitchFamily="18" charset="0"/>
              </a:rPr>
              <a:t>Keras</a:t>
            </a:r>
            <a:endParaRPr lang="en-US" altLang="zh-CN" sz="2000" dirty="0" smtClean="0">
              <a:latin typeface="Times New Roman" panose="02020603050405020304" pitchFamily="18" charset="0"/>
            </a:endParaRPr>
          </a:p>
          <a:p>
            <a:r>
              <a:rPr lang="en-US" altLang="zh-CN" sz="2000" dirty="0" smtClean="0">
                <a:latin typeface="Times New Roman" panose="02020603050405020304" pitchFamily="18" charset="0"/>
              </a:rPr>
              <a:t>Tensor flow</a:t>
            </a:r>
            <a:endParaRPr lang="en-US" altLang="zh-CN" sz="2000" dirty="0">
              <a:latin typeface="Times New Roman" panose="02020603050405020304" pitchFamily="18" charset="0"/>
            </a:endParaRPr>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87313"/>
            <a:ext cx="8229600" cy="1143000"/>
          </a:xfrm>
        </p:spPr>
        <p:txBody>
          <a:bodyPr vert="horz" wrap="square" lIns="91440" tIns="45720" rIns="91440" bIns="45720" anchor="ctr" anchorCtr="0"/>
          <a:lstStyle/>
          <a:p>
            <a:pPr marL="0" marR="0" indent="0" algn="ctr" defTabSz="914400" rtl="0" eaLnBrk="0" fontAlgn="base" latinLnBrk="0" hangingPunct="0">
              <a:lnSpc>
                <a:spcPct val="100000"/>
              </a:lnSpc>
              <a:spcBef>
                <a:spcPct val="0"/>
              </a:spcBef>
              <a:spcAft>
                <a:spcPct val="0"/>
              </a:spcAft>
              <a:buClrTx/>
              <a:buSzTx/>
              <a:buFontTx/>
              <a:buNone/>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mn-ea"/>
              </a:rPr>
              <a:t>HARDWARE REQUIREMENTS</a:t>
            </a:r>
            <a:endParaRPr kumimoji="0" lang="en-US" altLang="en-US" sz="3200" b="1" i="0" u="none" strike="noStrike" kern="1200" cap="none" spc="0" normalizeH="0" baseline="0" noProof="1">
              <a:solidFill>
                <a:schemeClr val="tx1"/>
              </a:solidFill>
              <a:latin typeface="Times New Roman" panose="02020603050405020304" pitchFamily="18" charset="0"/>
              <a:ea typeface="Times New Roman" panose="02020603050405020304" pitchFamily="18" charset="0"/>
            </a:endParaRPr>
          </a:p>
        </p:txBody>
      </p:sp>
      <p:sp>
        <p:nvSpPr>
          <p:cNvPr id="14339" name="Content Placeholder 2"/>
          <p:cNvSpPr>
            <a:spLocks noGrp="1"/>
          </p:cNvSpPr>
          <p:nvPr>
            <p:ph idx="1"/>
          </p:nvPr>
        </p:nvSpPr>
        <p:spPr>
          <a:xfrm>
            <a:off x="457200" y="949325"/>
            <a:ext cx="8507413" cy="5721350"/>
          </a:xfrm>
        </p:spPr>
        <p:txBody>
          <a:bodyPr vert="horz" wrap="square" lIns="91440" tIns="45720" rIns="91440" bIns="45720" numCol="1" anchor="t" anchorCtr="0" compatLnSpc="1"/>
          <a:lstStyle/>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sym typeface="+mn-ea"/>
              </a:rPr>
              <a:t>Raspberry Pi</a:t>
            </a:r>
            <a:endPar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US" alt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rPr>
              <a:t>Pi-Camera</a:t>
            </a: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lang="en-US" sz="2000" noProof="1" smtClean="0">
                <a:latin typeface="Times New Roman" panose="02020603050405020304" pitchFamily="18" charset="0"/>
                <a:cs typeface="Times New Roman" panose="02020603050405020304" pitchFamily="18" charset="0"/>
              </a:rPr>
              <a:t>Power cable </a:t>
            </a: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US"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rPr>
              <a:t>Memory</a:t>
            </a:r>
            <a:r>
              <a:rPr kumimoji="0" lang="en-US" sz="2000" b="0" i="0" u="none" strike="noStrike" kern="1200" cap="none" spc="0" normalizeH="0" noProof="1" smtClean="0">
                <a:solidFill>
                  <a:schemeClr val="tx1"/>
                </a:solidFill>
                <a:latin typeface="Times New Roman" panose="02020603050405020304" pitchFamily="18" charset="0"/>
                <a:ea typeface="+mn-ea"/>
                <a:cs typeface="Times New Roman" panose="02020603050405020304" pitchFamily="18" charset="0"/>
              </a:rPr>
              <a:t> card</a:t>
            </a: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lang="en-US" sz="2000" baseline="0" noProof="1" smtClean="0">
                <a:latin typeface="Times New Roman" panose="02020603050405020304" pitchFamily="18" charset="0"/>
                <a:cs typeface="Times New Roman" panose="02020603050405020304" pitchFamily="18" charset="0"/>
              </a:rPr>
              <a:t>Connecting cables </a:t>
            </a: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US" sz="2000" b="0" i="0" u="none" strike="noStrike" kern="1200" cap="none" spc="0" normalizeH="0" noProof="1" smtClean="0">
                <a:solidFill>
                  <a:schemeClr val="tx1"/>
                </a:solidFill>
                <a:latin typeface="Times New Roman" panose="02020603050405020304" pitchFamily="18" charset="0"/>
                <a:ea typeface="+mn-ea"/>
                <a:cs typeface="Times New Roman" panose="02020603050405020304" pitchFamily="18" charset="0"/>
              </a:rPr>
              <a:t>Pi-protection case</a:t>
            </a:r>
            <a:endPar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sym typeface="+mn-ea"/>
              </a:rPr>
              <a:t>Temperature Sensor</a:t>
            </a:r>
            <a:endPar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50000"/>
              </a:lnSpc>
              <a:spcBef>
                <a:spcPct val="20000"/>
              </a:spcBef>
              <a:spcAft>
                <a:spcPct val="0"/>
              </a:spcAft>
              <a:buClrTx/>
              <a:buSzTx/>
              <a:buFont typeface="Arial" panose="020B0604020202020204" pitchFamily="34" charset="0"/>
              <a:buChar char="•"/>
            </a:pPr>
            <a:r>
              <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sym typeface="+mn-ea"/>
              </a:rPr>
              <a:t>Humidity Sensor</a:t>
            </a:r>
            <a:endParaRPr kumimoji="0" lang="en-IN" sz="2000" b="0" i="0" u="none" strike="noStrike" kern="1200" cap="none" spc="0" normalizeH="0" baseline="0" noProof="1" smtClean="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ln/>
        </p:spPr>
        <p:txBody>
          <a:bodyPr vert="horz" wrap="square" lIns="91440" tIns="45720" rIns="91440" bIns="45720" anchor="ctr" anchorCtr="0"/>
          <a:lstStyle/>
          <a:p>
            <a:pPr algn="l" eaLnBrk="1" hangingPunct="1"/>
            <a:r>
              <a:rPr lang="en-IN" altLang="en-US" sz="3200" b="1" dirty="0">
                <a:latin typeface="Times New Roman" panose="02020603050405020304" pitchFamily="18" charset="0"/>
              </a:rPr>
              <a:t>OBJECTIVES</a:t>
            </a:r>
            <a:endParaRPr lang="en-IN" altLang="en-US" sz="3200" b="1" dirty="0">
              <a:latin typeface="Times New Roman" panose="02020603050405020304" pitchFamily="18" charset="0"/>
              <a:ea typeface="Times New Roman" panose="02020603050405020304" pitchFamily="18" charset="0"/>
            </a:endParaRPr>
          </a:p>
        </p:txBody>
      </p:sp>
      <p:sp>
        <p:nvSpPr>
          <p:cNvPr id="43010" name="Content Placeholder 2"/>
          <p:cNvSpPr>
            <a:spLocks noGrp="1"/>
          </p:cNvSpPr>
          <p:nvPr>
            <p:ph idx="1"/>
          </p:nvPr>
        </p:nvSpPr>
        <p:spPr>
          <a:ln/>
        </p:spPr>
        <p:txBody>
          <a:bodyPr vert="horz" wrap="square" lIns="91440" tIns="45720" rIns="91440" bIns="45720" anchor="t" anchorCtr="0"/>
          <a:lstStyle/>
          <a:p>
            <a:pPr eaLnBrk="1" hangingPunct="1"/>
            <a:r>
              <a:rPr lang="en-US" altLang="zh-CN" dirty="0">
                <a:latin typeface="Times New Roman" panose="02020603050405020304" pitchFamily="18" charset="0"/>
                <a:ea typeface="SimSun" pitchFamily="2" charset="-122"/>
              </a:rPr>
              <a:t> To recognize the type and to estimate the quantity and quality of fruits.</a:t>
            </a:r>
          </a:p>
          <a:p>
            <a:pPr eaLnBrk="1" hangingPunct="1"/>
            <a:r>
              <a:rPr lang="en-US" altLang="zh-CN" dirty="0">
                <a:latin typeface="Times New Roman" panose="02020603050405020304" pitchFamily="18" charset="0"/>
                <a:ea typeface="SimSun" pitchFamily="2" charset="-122"/>
              </a:rPr>
              <a:t>To detect the disease from the processed image if any. </a:t>
            </a:r>
            <a:endParaRPr lang="en-US" altLang="en-US" dirty="0">
              <a:latin typeface="Times New Roman" panose="02020603050405020304" pitchFamily="18" charset="0"/>
            </a:endParaRPr>
          </a:p>
          <a:p>
            <a:pPr eaLnBrk="1" hangingPunct="1"/>
            <a:endParaRPr lang="en-I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706437"/>
          </a:xfrm>
          <a:ln/>
        </p:spPr>
        <p:txBody>
          <a:bodyPr vert="horz" wrap="square" lIns="91440" tIns="45720" rIns="91440" bIns="45720" anchor="ctr" anchorCtr="0"/>
          <a:lstStyle/>
          <a:p>
            <a:pPr eaLnBrk="1" hangingPunct="1"/>
            <a:r>
              <a:rPr lang="en-IN" altLang="en-US" sz="3600" dirty="0">
                <a:latin typeface="Times New Roman" panose="02020603050405020304" pitchFamily="18" charset="0"/>
              </a:rPr>
              <a:t>EXPECTED OUTPUT</a:t>
            </a:r>
            <a:endParaRPr lang="en-IN" altLang="en-US" sz="3600" dirty="0">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6916" y="1196752"/>
            <a:ext cx="4792913" cy="3672408"/>
          </a:xfrm>
          <a:prstGeom prst="rect">
            <a:avLst/>
          </a:prstGeom>
        </p:spPr>
      </p:pic>
      <p:sp>
        <p:nvSpPr>
          <p:cNvPr id="4" name="Content Placeholder 3"/>
          <p:cNvSpPr>
            <a:spLocks noGrp="1"/>
          </p:cNvSpPr>
          <p:nvPr>
            <p:ph idx="1"/>
          </p:nvPr>
        </p:nvSpPr>
        <p:spPr>
          <a:xfrm>
            <a:off x="449537" y="1196752"/>
            <a:ext cx="8229600" cy="540060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         sample.1 Sample output of the apple </a:t>
            </a:r>
          </a:p>
          <a:p>
            <a:pPr marL="0" indent="0">
              <a:buNone/>
            </a:pPr>
            <a:r>
              <a:rPr lang="en-US" sz="2000" dirty="0" smtClean="0">
                <a:latin typeface="Times New Roman" panose="02020603050405020304" pitchFamily="18" charset="0"/>
                <a:cs typeface="Times New Roman" panose="02020603050405020304" pitchFamily="18" charset="0"/>
              </a:rPr>
              <a:t>It shows such that </a:t>
            </a:r>
            <a:r>
              <a:rPr lang="en-US" sz="2000" b="1" dirty="0" smtClean="0">
                <a:latin typeface="Times New Roman" panose="02020603050405020304" pitchFamily="18" charset="0"/>
                <a:cs typeface="Times New Roman" panose="02020603050405020304" pitchFamily="18" charset="0"/>
              </a:rPr>
              <a:t>“apple=1” </a:t>
            </a:r>
            <a:r>
              <a:rPr lang="en-US" sz="2000" dirty="0" smtClean="0">
                <a:latin typeface="Times New Roman" panose="02020603050405020304" pitchFamily="18" charset="0"/>
                <a:cs typeface="Times New Roman" panose="02020603050405020304" pitchFamily="18" charset="0"/>
              </a:rPr>
              <a:t>the name &amp; count of the fruit in the window</a:t>
            </a:r>
          </a:p>
        </p:txBody>
      </p:sp>
      <p:sp>
        <p:nvSpPr>
          <p:cNvPr id="9" name="Oval 8"/>
          <p:cNvSpPr/>
          <p:nvPr/>
        </p:nvSpPr>
        <p:spPr>
          <a:xfrm>
            <a:off x="2771800" y="4653136"/>
            <a:ext cx="57606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706437"/>
          </a:xfrm>
          <a:ln/>
        </p:spPr>
        <p:txBody>
          <a:bodyPr vert="horz" wrap="square" lIns="91440" tIns="45720" rIns="91440" bIns="45720" anchor="ctr" anchorCtr="0"/>
          <a:lstStyle/>
          <a:p>
            <a:pPr eaLnBrk="1" hangingPunct="1"/>
            <a:r>
              <a:rPr lang="en-IN" altLang="en-US" sz="3600" dirty="0">
                <a:latin typeface="Times New Roman" panose="02020603050405020304" pitchFamily="18" charset="0"/>
              </a:rPr>
              <a:t>EXPECTED OUTPUT</a:t>
            </a:r>
            <a:endParaRPr lang="en-IN" altLang="en-US" sz="3600" dirty="0">
              <a:latin typeface="Times New Roman" panose="02020603050405020304" pitchFamily="18" charset="0"/>
              <a:ea typeface="Times New Roman" panose="02020603050405020304" pitchFamily="18" charset="0"/>
            </a:endParaRPr>
          </a:p>
        </p:txBody>
      </p:sp>
      <p:sp>
        <p:nvSpPr>
          <p:cNvPr id="4" name="Content Placeholder 3"/>
          <p:cNvSpPr>
            <a:spLocks noGrp="1"/>
          </p:cNvSpPr>
          <p:nvPr>
            <p:ph idx="1"/>
          </p:nvPr>
        </p:nvSpPr>
        <p:spPr>
          <a:xfrm>
            <a:off x="683568" y="1620896"/>
            <a:ext cx="8229600" cy="648072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dirty="0" smtClean="0"/>
          </a:p>
          <a:p>
            <a:pPr marL="0" indent="0" algn="ctr">
              <a:buNone/>
            </a:pPr>
            <a:r>
              <a:rPr lang="en-US" sz="2000" dirty="0" smtClean="0"/>
              <a:t>Sa</a:t>
            </a:r>
            <a:r>
              <a:rPr lang="en-US" sz="2000" dirty="0" smtClean="0">
                <a:latin typeface="Times New Roman" panose="02020603050405020304" pitchFamily="18" charset="0"/>
                <a:cs typeface="Times New Roman" panose="02020603050405020304" pitchFamily="18" charset="0"/>
              </a:rPr>
              <a:t>mple.2 </a:t>
            </a:r>
            <a:r>
              <a:rPr lang="en-US" sz="2000" dirty="0">
                <a:latin typeface="Times New Roman" panose="02020603050405020304" pitchFamily="18" charset="0"/>
                <a:cs typeface="Times New Roman" panose="02020603050405020304" pitchFamily="18" charset="0"/>
              </a:rPr>
              <a:t>sample output of two </a:t>
            </a:r>
            <a:r>
              <a:rPr lang="en-US" sz="2000" dirty="0" smtClean="0">
                <a:latin typeface="Times New Roman" panose="02020603050405020304" pitchFamily="18" charset="0"/>
                <a:cs typeface="Times New Roman" panose="02020603050405020304" pitchFamily="18" charset="0"/>
              </a:rPr>
              <a:t>apples</a:t>
            </a:r>
          </a:p>
          <a:p>
            <a:pPr marL="0" indent="0" algn="ct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shows such that </a:t>
            </a:r>
            <a:r>
              <a:rPr lang="en-US" sz="2000" b="1" dirty="0" smtClean="0">
                <a:latin typeface="Times New Roman" panose="02020603050405020304" pitchFamily="18" charset="0"/>
                <a:cs typeface="Times New Roman" panose="02020603050405020304" pitchFamily="18" charset="0"/>
              </a:rPr>
              <a:t>“apple=2”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&amp; count of the fruit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547" y="994759"/>
            <a:ext cx="5622905" cy="3852813"/>
          </a:xfrm>
          <a:prstGeom prst="rect">
            <a:avLst/>
          </a:prstGeom>
        </p:spPr>
      </p:pic>
      <p:sp>
        <p:nvSpPr>
          <p:cNvPr id="5" name="Oval 4"/>
          <p:cNvSpPr/>
          <p:nvPr/>
        </p:nvSpPr>
        <p:spPr>
          <a:xfrm>
            <a:off x="1835696" y="4293096"/>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65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706437"/>
          </a:xfrm>
          <a:ln/>
        </p:spPr>
        <p:txBody>
          <a:bodyPr vert="horz" wrap="square" lIns="91440" tIns="45720" rIns="91440" bIns="45720" anchor="ctr" anchorCtr="0"/>
          <a:lstStyle/>
          <a:p>
            <a:pPr eaLnBrk="1" hangingPunct="1"/>
            <a:r>
              <a:rPr lang="en-IN" altLang="en-US" sz="3600" dirty="0">
                <a:latin typeface="Times New Roman" panose="02020603050405020304" pitchFamily="18" charset="0"/>
              </a:rPr>
              <a:t>EXPECTED OUTPUT</a:t>
            </a:r>
            <a:endParaRPr lang="en-IN" altLang="en-US" sz="3600" dirty="0">
              <a:latin typeface="Times New Roman" panose="02020603050405020304" pitchFamily="18" charset="0"/>
              <a:ea typeface="Times New Roman" panose="02020603050405020304" pitchFamily="18" charset="0"/>
            </a:endParaRPr>
          </a:p>
        </p:txBody>
      </p:sp>
      <p:sp>
        <p:nvSpPr>
          <p:cNvPr id="4" name="Content Placeholder 3"/>
          <p:cNvSpPr>
            <a:spLocks noGrp="1"/>
          </p:cNvSpPr>
          <p:nvPr>
            <p:ph idx="1"/>
          </p:nvPr>
        </p:nvSpPr>
        <p:spPr>
          <a:xfrm>
            <a:off x="683568" y="1620896"/>
            <a:ext cx="8229600" cy="648072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dirty="0" smtClean="0"/>
          </a:p>
          <a:p>
            <a:pPr marL="0" indent="0" algn="ctr">
              <a:buNone/>
            </a:pPr>
            <a:r>
              <a:rPr lang="en-US" sz="2000" dirty="0" smtClean="0"/>
              <a:t>Sa</a:t>
            </a:r>
            <a:r>
              <a:rPr lang="en-US" sz="2000" dirty="0" smtClean="0">
                <a:latin typeface="Times New Roman" panose="02020603050405020304" pitchFamily="18" charset="0"/>
                <a:cs typeface="Times New Roman" panose="02020603050405020304" pitchFamily="18" charset="0"/>
              </a:rPr>
              <a:t>mple.3 </a:t>
            </a:r>
            <a:r>
              <a:rPr lang="en-US" sz="2000" dirty="0">
                <a:latin typeface="Times New Roman" panose="02020603050405020304" pitchFamily="18" charset="0"/>
                <a:cs typeface="Times New Roman" panose="02020603050405020304" pitchFamily="18" charset="0"/>
              </a:rPr>
              <a:t>sample output of two </a:t>
            </a:r>
            <a:r>
              <a:rPr lang="en-US" sz="2000" dirty="0" smtClean="0">
                <a:latin typeface="Times New Roman" panose="02020603050405020304" pitchFamily="18" charset="0"/>
                <a:cs typeface="Times New Roman" panose="02020603050405020304" pitchFamily="18" charset="0"/>
              </a:rPr>
              <a:t>diseased banana</a:t>
            </a:r>
          </a:p>
          <a:p>
            <a:pPr marL="0" indent="0" algn="ct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shows such that </a:t>
            </a:r>
            <a:r>
              <a:rPr lang="en-US" sz="2000" b="1" dirty="0" smtClean="0">
                <a:latin typeface="Times New Roman" panose="02020603050405020304" pitchFamily="18" charset="0"/>
                <a:cs typeface="Times New Roman" panose="02020603050405020304" pitchFamily="18" charset="0"/>
              </a:rPr>
              <a:t>“disease”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“sending E-Mail</a:t>
            </a:r>
            <a:r>
              <a:rPr lang="en-US" sz="2000" dirty="0" smtClean="0">
                <a:latin typeface="Times New Roman" panose="02020603050405020304" pitchFamily="18" charset="0"/>
                <a:cs typeface="Times New Roman" panose="02020603050405020304" pitchFamily="18" charset="0"/>
              </a:rPr>
              <a:t>” if fruit is found diseased.</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516" y="914885"/>
            <a:ext cx="6035703" cy="3955152"/>
          </a:xfrm>
          <a:prstGeom prst="rect">
            <a:avLst/>
          </a:prstGeom>
        </p:spPr>
      </p:pic>
      <p:sp>
        <p:nvSpPr>
          <p:cNvPr id="7" name="Oval 6"/>
          <p:cNvSpPr/>
          <p:nvPr/>
        </p:nvSpPr>
        <p:spPr>
          <a:xfrm>
            <a:off x="1691680" y="4587690"/>
            <a:ext cx="1224136" cy="283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46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706437"/>
          </a:xfrm>
          <a:ln/>
        </p:spPr>
        <p:txBody>
          <a:bodyPr vert="horz" wrap="square" lIns="91440" tIns="45720" rIns="91440" bIns="45720" anchor="ctr" anchorCtr="0"/>
          <a:lstStyle/>
          <a:p>
            <a:pPr eaLnBrk="1" hangingPunct="1"/>
            <a:r>
              <a:rPr lang="en-IN" altLang="en-US" sz="3600" dirty="0">
                <a:latin typeface="Times New Roman" panose="02020603050405020304" pitchFamily="18" charset="0"/>
              </a:rPr>
              <a:t>EXPECTED OUTPUT</a:t>
            </a:r>
            <a:endParaRPr lang="en-IN" altLang="en-US" sz="3600" dirty="0">
              <a:latin typeface="Times New Roman" panose="02020603050405020304" pitchFamily="18" charset="0"/>
              <a:ea typeface="Times New Roman" panose="02020603050405020304" pitchFamily="18" charset="0"/>
            </a:endParaRPr>
          </a:p>
        </p:txBody>
      </p:sp>
      <p:sp>
        <p:nvSpPr>
          <p:cNvPr id="4" name="Content Placeholder 3"/>
          <p:cNvSpPr>
            <a:spLocks noGrp="1"/>
          </p:cNvSpPr>
          <p:nvPr>
            <p:ph idx="1"/>
          </p:nvPr>
        </p:nvSpPr>
        <p:spPr>
          <a:xfrm>
            <a:off x="683568" y="1620896"/>
            <a:ext cx="8229600" cy="648072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dirty="0" smtClean="0"/>
          </a:p>
          <a:p>
            <a:pPr marL="0" indent="0" algn="ctr">
              <a:buNone/>
            </a:pPr>
            <a:r>
              <a:rPr lang="en-US" sz="2000" dirty="0" smtClean="0"/>
              <a:t>Sa</a:t>
            </a:r>
            <a:r>
              <a:rPr lang="en-US" sz="2000" dirty="0" smtClean="0">
                <a:latin typeface="Times New Roman" panose="02020603050405020304" pitchFamily="18" charset="0"/>
                <a:cs typeface="Times New Roman" panose="02020603050405020304" pitchFamily="18" charset="0"/>
              </a:rPr>
              <a:t>mple.4 </a:t>
            </a:r>
            <a:r>
              <a:rPr lang="en-US" sz="2000" dirty="0">
                <a:latin typeface="Times New Roman" panose="02020603050405020304" pitchFamily="18" charset="0"/>
                <a:cs typeface="Times New Roman" panose="02020603050405020304" pitchFamily="18" charset="0"/>
              </a:rPr>
              <a:t>sample output of </a:t>
            </a:r>
            <a:r>
              <a:rPr lang="en-US" sz="2000" dirty="0" smtClean="0">
                <a:latin typeface="Times New Roman" panose="02020603050405020304" pitchFamily="18" charset="0"/>
                <a:cs typeface="Times New Roman" panose="02020603050405020304" pitchFamily="18" charset="0"/>
              </a:rPr>
              <a:t>two bananas</a:t>
            </a:r>
          </a:p>
          <a:p>
            <a:pPr marL="0" indent="0" algn="ct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shows such that </a:t>
            </a:r>
            <a:r>
              <a:rPr lang="en-US" sz="2000" b="1" dirty="0" smtClean="0">
                <a:latin typeface="Times New Roman" panose="02020603050405020304" pitchFamily="18" charset="0"/>
                <a:cs typeface="Times New Roman" panose="02020603050405020304" pitchFamily="18" charset="0"/>
              </a:rPr>
              <a:t>“Banana=2” </a:t>
            </a:r>
            <a:r>
              <a:rPr lang="en-US" sz="2000" dirty="0" smtClean="0">
                <a:latin typeface="Times New Roman" panose="02020603050405020304" pitchFamily="18" charset="0"/>
                <a:cs typeface="Times New Roman" panose="02020603050405020304" pitchFamily="18" charset="0"/>
              </a:rPr>
              <a:t>the name &amp; count of the fruit.</a:t>
            </a:r>
          </a:p>
          <a:p>
            <a:r>
              <a:rPr lang="en-US" sz="2000" dirty="0" smtClean="0">
                <a:latin typeface="Times New Roman" panose="02020603050405020304" pitchFamily="18" charset="0"/>
                <a:cs typeface="Times New Roman" panose="02020603050405020304" pitchFamily="18" charset="0"/>
              </a:rPr>
              <a:t>It also shows the </a:t>
            </a:r>
            <a:r>
              <a:rPr lang="en-US" sz="2000" b="1" dirty="0" smtClean="0">
                <a:latin typeface="Times New Roman" panose="02020603050405020304" pitchFamily="18" charset="0"/>
                <a:cs typeface="Times New Roman" panose="02020603050405020304" pitchFamily="18" charset="0"/>
              </a:rPr>
              <a:t>“temperature” and “humidity” </a:t>
            </a:r>
            <a:r>
              <a:rPr lang="en-US" sz="2000" dirty="0" smtClean="0">
                <a:latin typeface="Times New Roman" panose="02020603050405020304" pitchFamily="18" charset="0"/>
                <a:cs typeface="Times New Roman" panose="02020603050405020304" pitchFamily="18" charset="0"/>
              </a:rPr>
              <a:t>of the atmosphere.</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856" y="981075"/>
            <a:ext cx="5220515" cy="4077072"/>
          </a:xfrm>
          <a:prstGeom prst="rect">
            <a:avLst/>
          </a:prstGeom>
        </p:spPr>
      </p:pic>
      <p:sp>
        <p:nvSpPr>
          <p:cNvPr id="2" name="Oval 1"/>
          <p:cNvSpPr/>
          <p:nvPr/>
        </p:nvSpPr>
        <p:spPr>
          <a:xfrm>
            <a:off x="1961742" y="4509120"/>
            <a:ext cx="59403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61742" y="4717240"/>
            <a:ext cx="131411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85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706437"/>
          </a:xfrm>
          <a:ln/>
        </p:spPr>
        <p:txBody>
          <a:bodyPr vert="horz" wrap="square" lIns="91440" tIns="45720" rIns="91440" bIns="45720" anchor="ctr" anchorCtr="0"/>
          <a:lstStyle/>
          <a:p>
            <a:pPr eaLnBrk="1" hangingPunct="1"/>
            <a:r>
              <a:rPr lang="en-IN" altLang="en-US" sz="3600" dirty="0" smtClean="0">
                <a:latin typeface="Times New Roman" panose="02020603050405020304" pitchFamily="18" charset="0"/>
              </a:rPr>
              <a:t>Final product</a:t>
            </a:r>
            <a:endParaRPr lang="en-IN" altLang="en-US" sz="3600" dirty="0">
              <a:latin typeface="Times New Roman" panose="02020603050405020304" pitchFamily="18" charset="0"/>
              <a:ea typeface="Times New Roman" panose="02020603050405020304" pitchFamily="18" charset="0"/>
            </a:endParaRPr>
          </a:p>
        </p:txBody>
      </p:sp>
      <p:sp>
        <p:nvSpPr>
          <p:cNvPr id="4" name="Content Placeholder 3"/>
          <p:cNvSpPr>
            <a:spLocks noGrp="1"/>
          </p:cNvSpPr>
          <p:nvPr>
            <p:ph idx="1"/>
          </p:nvPr>
        </p:nvSpPr>
        <p:spPr>
          <a:xfrm>
            <a:off x="683568" y="1620896"/>
            <a:ext cx="8229600" cy="648072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676" y="989685"/>
            <a:ext cx="5832648" cy="4297741"/>
          </a:xfrm>
          <a:prstGeom prst="rect">
            <a:avLst/>
          </a:prstGeom>
        </p:spPr>
      </p:pic>
    </p:spTree>
    <p:extLst>
      <p:ext uri="{BB962C8B-B14F-4D97-AF65-F5344CB8AC3E}">
        <p14:creationId xmlns:p14="http://schemas.microsoft.com/office/powerpoint/2010/main" val="34156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ln/>
        </p:spPr>
        <p:txBody>
          <a:bodyPr vert="horz" wrap="square" lIns="91440" tIns="45720" rIns="91440" bIns="45720" anchor="ctr" anchorCtr="0"/>
          <a:lstStyle/>
          <a:p>
            <a:pPr eaLnBrk="1" hangingPunct="1"/>
            <a:r>
              <a:rPr lang="en-IN" altLang="en-US" sz="3200" b="1" dirty="0">
                <a:latin typeface="Times New Roman" panose="02020603050405020304" pitchFamily="18" charset="0"/>
              </a:rPr>
              <a:t>ADVANTAGES</a:t>
            </a:r>
            <a:endParaRPr lang="en-IN" altLang="en-US" sz="3200" b="1" dirty="0">
              <a:latin typeface="Times New Roman" panose="02020603050405020304" pitchFamily="18" charset="0"/>
              <a:ea typeface="Times New Roman" panose="02020603050405020304" pitchFamily="18" charset="0"/>
            </a:endParaRPr>
          </a:p>
        </p:txBody>
      </p:sp>
      <p:sp>
        <p:nvSpPr>
          <p:cNvPr id="11267"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method helps in speed up the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process</a:t>
            </a:r>
            <a:r>
              <a:rPr kumimoji="0" lang="en-US" sz="20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and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reduce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time</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p>
          <a:p>
            <a:pPr lvl="0">
              <a:lnSpc>
                <a:spcPct val="150000"/>
              </a:lnSpc>
              <a:defRPr/>
            </a:pPr>
            <a:r>
              <a:rPr lang="en-US" sz="2000" dirty="0" smtClean="0">
                <a:latin typeface="Times New Roman" panose="02020603050405020304" pitchFamily="18" charset="0"/>
                <a:cs typeface="Times New Roman" panose="02020603050405020304" pitchFamily="18" charset="0"/>
              </a:rPr>
              <a:t> It improve </a:t>
            </a:r>
            <a:r>
              <a:rPr lang="en-US" sz="2000" dirty="0">
                <a:latin typeface="Times New Roman" panose="02020603050405020304" pitchFamily="18" charset="0"/>
                <a:cs typeface="Times New Roman" panose="02020603050405020304" pitchFamily="18" charset="0"/>
              </a:rPr>
              <a:t>accuracy and </a:t>
            </a:r>
            <a:r>
              <a:rPr lang="en-US" sz="2000" dirty="0" smtClean="0">
                <a:latin typeface="Times New Roman" panose="02020603050405020304" pitchFamily="18" charset="0"/>
                <a:cs typeface="Times New Roman" panose="02020603050405020304" pitchFamily="18" charset="0"/>
              </a:rPr>
              <a:t>efficiency.</a:t>
            </a: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Best suited for different illuminant condition.</a:t>
            </a: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I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a:t>
            </a:r>
            <a:r>
              <a:rPr kumimoji="0" lang="" altLang="en-I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ONCLUSION</a:t>
            </a:r>
            <a:r>
              <a:rPr kumimoji="0" lang="en-I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r>
            <a:br>
              <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2466" name="Content Placeholder 2"/>
          <p:cNvSpPr>
            <a:spLocks noGrp="1"/>
          </p:cNvSpPr>
          <p:nvPr>
            <p:ph idx="1"/>
          </p:nvPr>
        </p:nvSpPr>
        <p:spPr>
          <a:xfrm>
            <a:off x="457200" y="1052513"/>
            <a:ext cx="8229600" cy="5073650"/>
          </a:xfrm>
        </p:spPr>
        <p:txBody>
          <a:bodyPr vert="horz" wrap="square" lIns="91440" tIns="45720" rIns="91440" bIns="45720" anchor="t" anchorCtr="0"/>
          <a:lstStyle/>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en-US" altLang="en-US" sz="20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 Finally, the feature values are fed as input to the classifier to classify the given image from which the type , quantity and quality of fruits are determined.</a:t>
            </a: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en-US" altLang="en-US" sz="20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rPr>
              <a:t>The environmental conditions are closely monitored and actions are taken if necessary.</a:t>
            </a:r>
          </a:p>
          <a:p>
            <a:pPr marL="0" marR="0"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IN"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IN" altLang="en-US" sz="32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ln/>
        </p:spPr>
        <p:txBody>
          <a:bodyPr vert="horz" wrap="square" lIns="91440" tIns="45720" rIns="91440" bIns="45720" anchor="ctr" anchorCtr="0"/>
          <a:lstStyle/>
          <a:p>
            <a:pPr eaLnBrk="1" hangingPunct="1"/>
            <a:r>
              <a:rPr lang="en-IN" altLang="en-US" sz="3200" b="1" dirty="0">
                <a:latin typeface="Times New Roman" panose="02020603050405020304" pitchFamily="18" charset="0"/>
              </a:rPr>
              <a:t>APPLICATIONS</a:t>
            </a:r>
            <a:endParaRPr lang="en-IN" altLang="en-US" sz="3200" b="1" dirty="0">
              <a:latin typeface="Times New Roman" panose="02020603050405020304" pitchFamily="18" charset="0"/>
              <a:ea typeface="Times New Roman" panose="02020603050405020304" pitchFamily="18" charset="0"/>
            </a:endParaRPr>
          </a:p>
        </p:txBody>
      </p:sp>
      <p:sp>
        <p:nvSpPr>
          <p:cNvPr id="66562" name="Content Placeholder 2"/>
          <p:cNvSpPr>
            <a:spLocks noGrp="1"/>
          </p:cNvSpPr>
          <p:nvPr>
            <p:ph idx="1"/>
          </p:nvPr>
        </p:nvSpPr>
        <p:spPr>
          <a:ln/>
        </p:spPr>
        <p:txBody>
          <a:bodyPr vert="horz" wrap="square" lIns="91440" tIns="45720" rIns="91440" bIns="45720" anchor="t" anchorCtr="0"/>
          <a:lstStyle/>
          <a:p>
            <a:pPr eaLnBrk="1" hangingPunct="1">
              <a:lnSpc>
                <a:spcPct val="150000"/>
              </a:lnSpc>
            </a:pPr>
            <a:r>
              <a:rPr lang="en-US" altLang="en-US" sz="2000" dirty="0">
                <a:latin typeface="Times New Roman" panose="02020603050405020304" pitchFamily="18" charset="0"/>
              </a:rPr>
              <a:t>In </a:t>
            </a:r>
            <a:r>
              <a:rPr lang="en-US" altLang="en-US" sz="2000" dirty="0" smtClean="0">
                <a:latin typeface="Times New Roman" panose="02020603050405020304" pitchFamily="18" charset="0"/>
              </a:rPr>
              <a:t>the food industry to segregate healthy fruits from diseased fruits and can only the healthy fruits be further processed.</a:t>
            </a:r>
            <a:endParaRPr lang="en-US" altLang="en-US" sz="2000" dirty="0">
              <a:latin typeface="Times New Roman" panose="02020603050405020304" pitchFamily="18" charset="0"/>
            </a:endParaRPr>
          </a:p>
          <a:p>
            <a:pPr eaLnBrk="1" hangingPunct="1">
              <a:lnSpc>
                <a:spcPct val="150000"/>
              </a:lnSpc>
            </a:pPr>
            <a:r>
              <a:rPr lang="en-US" altLang="en-US" sz="2000" dirty="0">
                <a:latin typeface="Times New Roman" panose="02020603050405020304" pitchFamily="18" charset="0"/>
              </a:rPr>
              <a:t>Harvesting Good and healthy </a:t>
            </a:r>
            <a:r>
              <a:rPr lang="en-US" altLang="en-US" sz="2000" dirty="0" smtClean="0">
                <a:latin typeface="Times New Roman" panose="02020603050405020304" pitchFamily="18" charset="0"/>
              </a:rPr>
              <a:t>fruits in the farm.</a:t>
            </a:r>
            <a:endParaRPr lang="en-US" altLang="en-US" sz="2000" dirty="0">
              <a:latin typeface="Times New Roman" panose="02020603050405020304" pitchFamily="18" charset="0"/>
            </a:endParaRPr>
          </a:p>
          <a:p>
            <a:pPr eaLnBrk="1" hangingPunct="1">
              <a:lnSpc>
                <a:spcPct val="150000"/>
              </a:lnSpc>
            </a:pPr>
            <a:r>
              <a:rPr lang="en-US" altLang="en-US" sz="2000" dirty="0">
                <a:latin typeface="Times New Roman" panose="02020603050405020304" pitchFamily="18" charset="0"/>
              </a:rPr>
              <a:t>Segregating fruits based on quality and </a:t>
            </a:r>
            <a:r>
              <a:rPr lang="en-US" altLang="en-US" sz="2000" dirty="0" smtClean="0">
                <a:latin typeface="Times New Roman" panose="02020603050405020304" pitchFamily="18" charset="0"/>
              </a:rPr>
              <a:t>grade for marketing.</a:t>
            </a:r>
            <a:endParaRPr lang="en-US" altLang="en-US" sz="2000" dirty="0">
              <a:latin typeface="Times New Roman" panose="02020603050405020304" pitchFamily="18" charset="0"/>
            </a:endParaRPr>
          </a:p>
          <a:p>
            <a:pPr eaLnBrk="1" hangingPunct="1">
              <a:lnSpc>
                <a:spcPct val="150000"/>
              </a:lnSpc>
            </a:pPr>
            <a:r>
              <a:rPr lang="en-US" altLang="en-US" sz="2000" dirty="0">
                <a:latin typeface="Times New Roman" panose="02020603050405020304" pitchFamily="18" charset="0"/>
              </a:rPr>
              <a:t>Grouping fruits according to quality for </a:t>
            </a:r>
            <a:r>
              <a:rPr lang="en-US" altLang="en-US" sz="2000" dirty="0" smtClean="0">
                <a:latin typeface="Times New Roman" panose="02020603050405020304" pitchFamily="18" charset="0"/>
              </a:rPr>
              <a:t>export</a:t>
            </a:r>
            <a:endParaRPr lang="en-US" altLang="en-US" sz="20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3600" b="1" dirty="0" smtClean="0">
                <a:latin typeface="Times New Roman" panose="02020603050405020304" pitchFamily="18" charset="0"/>
                <a:cs typeface="Times New Roman" panose="02020603050405020304" pitchFamily="18" charset="0"/>
              </a:rPr>
              <a:t>Future enhancement</a:t>
            </a:r>
            <a:r>
              <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r>
            <a:br>
              <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IN" sz="4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2466" name="Content Placeholder 2"/>
          <p:cNvSpPr>
            <a:spLocks noGrp="1"/>
          </p:cNvSpPr>
          <p:nvPr>
            <p:ph idx="1"/>
          </p:nvPr>
        </p:nvSpPr>
        <p:spPr>
          <a:xfrm>
            <a:off x="457200" y="1052513"/>
            <a:ext cx="8229600" cy="5073650"/>
          </a:xfrm>
        </p:spPr>
        <p:txBody>
          <a:bodyPr vert="horz" wrap="square" lIns="91440" tIns="45720" rIns="91440" bIns="45720" anchor="t" anchorCtr="0"/>
          <a:lstStyle/>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en-US" sz="2000" noProof="1" smtClean="0">
                <a:latin typeface="Times New Roman" panose="02020603050405020304" pitchFamily="18" charset="0"/>
                <a:cs typeface="Times New Roman" panose="02020603050405020304" pitchFamily="18" charset="0"/>
              </a:rPr>
              <a:t>For future enhancement to this project, the trained data can be tuned further and the extraction of more features other than that are mentioned in abover report will assist in increasing the prediction accuracy.</a:t>
            </a: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en-US" sz="2000" noProof="1" smtClean="0">
                <a:latin typeface="Times New Roman" panose="02020603050405020304" pitchFamily="18" charset="0"/>
                <a:cs typeface="Times New Roman" panose="02020603050405020304" pitchFamily="18" charset="0"/>
              </a:rPr>
              <a:t>The enhanced  one will be as bot version in which the product is incorporated.</a:t>
            </a: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en-IN" altLang="en-US" sz="2000" b="0" i="0" u="none" strike="noStrike" kern="1200" cap="none" spc="0" normalizeH="0" baseline="0" noProof="1" smtClean="0">
                <a:solidFill>
                  <a:schemeClr val="tx1"/>
                </a:solidFill>
                <a:latin typeface="Times New Roman" panose="02020603050405020304" pitchFamily="18" charset="0"/>
                <a:cs typeface="Times New Roman" panose="02020603050405020304" pitchFamily="18" charset="0"/>
              </a:rPr>
              <a:t>There</a:t>
            </a:r>
            <a:r>
              <a:rPr kumimoji="0" lang="en-IN" altLang="en-US" sz="2000" b="0" i="0" u="none" strike="noStrike" kern="1200" cap="none" spc="0" normalizeH="0" noProof="1" smtClean="0">
                <a:solidFill>
                  <a:schemeClr val="tx1"/>
                </a:solidFill>
                <a:latin typeface="Times New Roman" panose="02020603050405020304" pitchFamily="18" charset="0"/>
                <a:cs typeface="Times New Roman" panose="02020603050405020304" pitchFamily="18" charset="0"/>
              </a:rPr>
              <a:t> will also be software user interface in the mobile application paltforms for the user convenience.</a:t>
            </a: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IN" altLang="en-US" sz="24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a:p>
            <a:pPr marL="342900" marR="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IN" altLang="en-US" sz="3200" b="0" i="0" u="none" strike="noStrike" kern="1200" cap="none" spc="0" normalizeH="0" baseline="0" noProof="1">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4213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521494" y="260648"/>
            <a:ext cx="8101012" cy="432048"/>
          </a:xfrm>
          <a:ln/>
        </p:spPr>
        <p:txBody>
          <a:bodyPr vert="horz" wrap="square" lIns="91440" tIns="45720" rIns="91440" bIns="45720" anchor="ctr" anchorCtr="0"/>
          <a:lstStyle/>
          <a:p>
            <a:pPr eaLnBrk="1" hangingPunct="1"/>
            <a:r>
              <a:rPr lang="en-IN" altLang="en-US" sz="3200" b="1" dirty="0">
                <a:latin typeface="Times New Roman" panose="02020603050405020304" pitchFamily="18" charset="0"/>
              </a:rPr>
              <a:t>REFERENCES</a:t>
            </a:r>
            <a:r>
              <a:rPr lang="en-US" altLang="en-US" sz="2400" dirty="0"/>
              <a:t/>
            </a:r>
            <a:br>
              <a:rPr lang="en-US" altLang="en-US" sz="2400" dirty="0"/>
            </a:br>
            <a:endParaRPr lang="en-US" altLang="en-US" sz="3200" dirty="0"/>
          </a:p>
        </p:txBody>
      </p:sp>
      <p:sp>
        <p:nvSpPr>
          <p:cNvPr id="3" name="Content Placeholder 2"/>
          <p:cNvSpPr>
            <a:spLocks noGrp="1"/>
          </p:cNvSpPr>
          <p:nvPr>
            <p:ph idx="1"/>
          </p:nvPr>
        </p:nvSpPr>
        <p:spPr>
          <a:xfrm>
            <a:off x="287338" y="476672"/>
            <a:ext cx="8569325" cy="6113041"/>
          </a:xfrm>
        </p:spPr>
        <p:txBody>
          <a:bodyPr vert="horz" wrap="square" lIns="91440" tIns="45720" rIns="91440" bIns="45720" numCol="1" rtlCol="0" anchor="t" anchorCtr="0" compatLnSpc="1">
            <a:normAutofit fontScale="92500"/>
          </a:bodyPr>
          <a:lstStyle/>
          <a:p>
            <a:pPr marL="0"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[1] </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Michael Halstead , Christopher McCool , Simon Denman , Tristan Perez , and Clinton Fookes </a:t>
            </a:r>
            <a:r>
              <a:rPr kumimoji="0" lang="en-US" alt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Fruit Quantity and Ripeness Estimation Using a Robotic Vision System</a:t>
            </a:r>
            <a:r>
              <a:rPr kumimoji="0" lang="en-US" alt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IEEE ROBOTICS AND AUTOMATION LETTERS, VOL. 3, NO. 4, OCTOBER 2018</a:t>
            </a:r>
            <a:endPar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a:t>
            </a:r>
            <a:r>
              <a:rPr kumimoji="0" lang="en-US" alt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2</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a:t>
            </a:r>
            <a:r>
              <a:rPr kumimoji="0" lang="en-IN" sz="2200" b="0" i="0" u="none" strike="noStrike" kern="1200" cap="none" spc="0" normalizeH="0" baseline="0"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Jnaneshwar</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Das , Camillo J. Taylor, James Underwood “</a:t>
            </a:r>
            <a:r>
              <a:rPr kumimoji="0" lang="en-US"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Monocular Camera Based Fruit Counting and Mapping With Semantic Data Association” in IEEE ROBOTICS AND AUTOMATION LETTERS, VOL. 4, NO. 3, JULY 2019</a:t>
            </a:r>
          </a:p>
          <a:p>
            <a:pPr marL="0"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a:t>
            </a:r>
            <a:r>
              <a:rPr kumimoji="0" lang="en-US" alt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3</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Xu Liu, Steven W. Chen, Shreyas Aditya, </a:t>
            </a:r>
            <a:r>
              <a:rPr kumimoji="0" lang="en-IN" sz="2200" b="0" i="0" u="none" strike="noStrike" kern="1200" cap="none" spc="0" normalizeH="0" baseline="0"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Nivedha</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Sivakumar, Sandeep </a:t>
            </a:r>
            <a:r>
              <a:rPr kumimoji="0" lang="en-IN" sz="2200" b="0" i="0" u="none" strike="noStrike" kern="1200" cap="none" spc="0" normalizeH="0" baseline="0"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Dcunha</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Chao Qu, Camillo J. Taylor, </a:t>
            </a:r>
            <a:r>
              <a:rPr kumimoji="0" lang="en-IN" sz="2200" b="0" i="0" u="none" strike="noStrike" kern="1200" cap="none" spc="0" normalizeH="0" baseline="0"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Jnaneshwar</a:t>
            </a:r>
            <a:r>
              <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 Das, and Vijay Kumar “</a:t>
            </a:r>
            <a:r>
              <a:rPr kumimoji="0" lang="en-US"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Robust Fruit Counting: Combining Deep Learning, Tracking, and Structure from Motion” in 2018 IEEE/RSJ International Conference on Intelligent Robots and Systems (IROS) Madrid, Spain, October 1-5, 2018</a:t>
            </a:r>
            <a:r>
              <a:rPr kumimoji="0" lang="en-US" sz="2200" b="0" i="0" u="none" strike="noStrike" kern="1200" cap="none" spc="0" normalizeH="0" baseline="0" noProof="0" dirty="0" smtClean="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rPr>
              <a:t>.</a:t>
            </a:r>
            <a:endParaRPr kumimoji="0" lang="en-IN" sz="22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42913" y="404813"/>
            <a:ext cx="8229600" cy="568325"/>
          </a:xfrm>
          <a:ln/>
        </p:spPr>
        <p:txBody>
          <a:bodyPr vert="horz" wrap="square" lIns="91440" tIns="45720" rIns="91440" bIns="45720" anchor="ctr" anchorCtr="0"/>
          <a:lstStyle/>
          <a:p>
            <a:pPr eaLnBrk="1" hangingPunct="1"/>
            <a:r>
              <a:rPr lang="en-IN" altLang="en-US" sz="3200" b="1" dirty="0">
                <a:latin typeface="Times New Roman" panose="02020603050405020304" pitchFamily="18" charset="0"/>
              </a:rPr>
              <a:t>LITERATURE SURVEY</a:t>
            </a:r>
            <a:endParaRPr lang="en-IN" altLang="en-US" sz="3200" b="1" dirty="0">
              <a:latin typeface="Times New Roman" panose="02020603050405020304" pitchFamily="18" charset="0"/>
              <a:ea typeface="Times New Roman" panose="02020603050405020304" pitchFamily="18" charset="0"/>
            </a:endParaRPr>
          </a:p>
        </p:txBody>
      </p:sp>
      <p:sp>
        <p:nvSpPr>
          <p:cNvPr id="44034" name="Title 1"/>
          <p:cNvSpPr txBox="1"/>
          <p:nvPr/>
        </p:nvSpPr>
        <p:spPr>
          <a:xfrm flipH="1" flipV="1">
            <a:off x="9096375" y="6804025"/>
            <a:ext cx="47625" cy="1304925"/>
          </a:xfrm>
          <a:prstGeom prst="rect">
            <a:avLst/>
          </a:prstGeom>
          <a:noFill/>
          <a:ln w="9525">
            <a:noFill/>
          </a:ln>
        </p:spPr>
        <p:txBody>
          <a:bodyPr anchor="ctr" anchorCtr="0"/>
          <a:lstStyle/>
          <a:p>
            <a:pPr>
              <a:buFontTx/>
            </a:pPr>
            <a:endParaRPr lang="en-IN" altLang="en-US" sz="3200" dirty="0">
              <a:latin typeface="Calibri" pitchFamily="34" charset="0"/>
            </a:endParaRPr>
          </a:p>
        </p:txBody>
      </p:sp>
      <p:graphicFrame>
        <p:nvGraphicFramePr>
          <p:cNvPr id="9" name="Content Placeholder 3"/>
          <p:cNvGraphicFramePr>
            <a:graphicFrameLocks noGrp="1"/>
          </p:cNvGraphicFramePr>
          <p:nvPr>
            <p:ph idx="1"/>
          </p:nvPr>
        </p:nvGraphicFramePr>
        <p:xfrm>
          <a:off x="155575" y="1268413"/>
          <a:ext cx="8832850" cy="5303508"/>
        </p:xfrm>
        <a:graphic>
          <a:graphicData uri="http://schemas.openxmlformats.org/drawingml/2006/table">
            <a:tbl>
              <a:tblPr firstRow="1" bandRow="1">
                <a:tableStyleId>{5C22544A-7EE6-4342-B048-85BDC9FD1C3A}</a:tableStyleId>
              </a:tblPr>
              <a:tblGrid>
                <a:gridCol w="744220"/>
                <a:gridCol w="1800225"/>
                <a:gridCol w="1440180"/>
                <a:gridCol w="1645285"/>
                <a:gridCol w="1666240"/>
                <a:gridCol w="1536700"/>
              </a:tblGrid>
              <a:tr h="1046315">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S.NO.</a:t>
                      </a:r>
                    </a:p>
                  </a:txBody>
                  <a:tcPr marL="91427" marR="91427" marT="45718" marB="45718"/>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27" marR="91427" marT="45718" marB="45718"/>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marL="91427" marR="91427" marT="45718" marB="45718"/>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27" marR="91427" marT="45718" marB="45718"/>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METHODOLOGY</a:t>
                      </a:r>
                    </a:p>
                  </a:txBody>
                  <a:tcPr marL="91427" marR="91427" marT="45718" marB="45718"/>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  PROS &amp; CONS</a:t>
                      </a:r>
                    </a:p>
                  </a:txBody>
                  <a:tcPr marL="91427" marR="91427" marT="45718" marB="45718"/>
                </a:tc>
              </a:tr>
              <a:tr h="3657447">
                <a:tc>
                  <a:txBody>
                    <a:bodyPr/>
                    <a:lstStyle/>
                    <a:p>
                      <a:pPr indent="0" algn="ctr">
                        <a:lnSpc>
                          <a:spcPct val="150000"/>
                        </a:lnSpc>
                        <a:buNone/>
                      </a:pPr>
                      <a:r>
                        <a:rPr lang="en-US" altLang="en-US" sz="1600" dirty="0">
                          <a:latin typeface="Times New Roman" panose="02020603050405020304" pitchFamily="18" charset="0"/>
                          <a:cs typeface="Times New Roman" panose="02020603050405020304" pitchFamily="18" charset="0"/>
                        </a:rPr>
                        <a:t>1</a:t>
                      </a:r>
                    </a:p>
                  </a:txBody>
                  <a:tcPr marL="91431" marR="91431" marT="45716" marB="45716"/>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Michael Halstead, Christopher McCool, Simon Denman, Tristan Perez, Clinton Fookes “Fruit Quantity and Ripeness Estimation Using a</a:t>
                      </a:r>
                    </a:p>
                    <a:p>
                      <a:pPr marL="0" marR="0" lvl="0" indent="0" algn="l" defTabSz="914400" rtl="0" eaLnBrk="1" fontAlgn="auto" latinLnBrk="0" hangingPunct="1">
                        <a:lnSpc>
                          <a:spcPct val="150000"/>
                        </a:lnSpc>
                        <a:spcBef>
                          <a:spcPts val="0"/>
                        </a:spcBef>
                        <a:spcAft>
                          <a:spcPts val="0"/>
                        </a:spcAft>
                        <a:buClrTx/>
                        <a:buSzTx/>
                        <a:buFontTx/>
                        <a:buNone/>
                        <a:defRPr/>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Robotic Vision System” </a:t>
                      </a:r>
                    </a:p>
                  </a:txBody>
                  <a:tcPr marL="91431" marR="91431" marT="45716" marB="45716"/>
                </a:tc>
                <a:tc>
                  <a:txBody>
                    <a:bodyPr/>
                    <a:lstStyle/>
                    <a:p>
                      <a:pPr>
                        <a:lnSpc>
                          <a:spcPct val="150000"/>
                        </a:lnSpc>
                      </a:pPr>
                      <a:r>
                        <a:rPr lang="en-US" sz="1600" b="0" dirty="0">
                          <a:latin typeface="Times New Roman" panose="02020603050405020304" pitchFamily="18" charset="0"/>
                          <a:cs typeface="Times New Roman" panose="02020603050405020304" pitchFamily="18" charset="0"/>
                        </a:rPr>
                        <a:t>IEEE R</a:t>
                      </a:r>
                      <a:r>
                        <a:rPr lang="" altLang="en-US" sz="1600" b="0" dirty="0">
                          <a:latin typeface="Times New Roman" panose="02020603050405020304" pitchFamily="18" charset="0"/>
                          <a:cs typeface="Times New Roman" panose="02020603050405020304" pitchFamily="18" charset="0"/>
                        </a:rPr>
                        <a:t>obotics </a:t>
                      </a:r>
                      <a:r>
                        <a:rPr lang="en-US" sz="1600" b="0" dirty="0">
                          <a:latin typeface="Times New Roman" panose="02020603050405020304" pitchFamily="18" charset="0"/>
                          <a:cs typeface="Times New Roman" panose="02020603050405020304" pitchFamily="18" charset="0"/>
                        </a:rPr>
                        <a:t>A</a:t>
                      </a:r>
                      <a:r>
                        <a:rPr lang="" altLang="en-US" sz="1600" b="0" dirty="0">
                          <a:latin typeface="Times New Roman" panose="02020603050405020304" pitchFamily="18" charset="0"/>
                          <a:cs typeface="Times New Roman" panose="02020603050405020304" pitchFamily="18" charset="0"/>
                        </a:rPr>
                        <a:t>nd </a:t>
                      </a:r>
                      <a:r>
                        <a:rPr lang="en-US" sz="1600" b="0" dirty="0">
                          <a:latin typeface="Times New Roman" panose="02020603050405020304" pitchFamily="18" charset="0"/>
                          <a:cs typeface="Times New Roman" panose="02020603050405020304" pitchFamily="18" charset="0"/>
                        </a:rPr>
                        <a:t>A</a:t>
                      </a:r>
                      <a:r>
                        <a:rPr lang="" altLang="en-US" sz="1600" b="0" dirty="0">
                          <a:latin typeface="Times New Roman" panose="02020603050405020304" pitchFamily="18" charset="0"/>
                          <a:cs typeface="Times New Roman" panose="02020603050405020304" pitchFamily="18" charset="0"/>
                        </a:rPr>
                        <a:t>utomation</a:t>
                      </a:r>
                      <a:r>
                        <a:rPr lang="en-US" sz="1600" b="0" dirty="0">
                          <a:latin typeface="Times New Roman" panose="02020603050405020304" pitchFamily="18" charset="0"/>
                          <a:cs typeface="Times New Roman" panose="02020603050405020304" pitchFamily="18" charset="0"/>
                        </a:rPr>
                        <a:t> L</a:t>
                      </a:r>
                      <a:r>
                        <a:rPr lang="" altLang="en-US" sz="1600" b="0" dirty="0">
                          <a:latin typeface="Times New Roman" panose="02020603050405020304" pitchFamily="18" charset="0"/>
                          <a:cs typeface="Times New Roman" panose="02020603050405020304" pitchFamily="18" charset="0"/>
                        </a:rPr>
                        <a:t>etters</a:t>
                      </a:r>
                      <a:r>
                        <a:rPr lang="en-US" sz="1600" b="0" dirty="0">
                          <a:latin typeface="Times New Roman" panose="02020603050405020304" pitchFamily="18" charset="0"/>
                          <a:cs typeface="Times New Roman" panose="02020603050405020304" pitchFamily="18" charset="0"/>
                        </a:rPr>
                        <a:t>, VOL. 3, NO. 4, OCTOBER 2018</a:t>
                      </a:r>
                    </a:p>
                  </a:txBody>
                  <a:tcPr marL="91431" marR="91431" marT="45716" marB="45716"/>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2019</a:t>
                      </a:r>
                    </a:p>
                    <a:p>
                      <a:endParaRPr lang="en-US" sz="160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L="91431" marR="91431" marT="45716" marB="45716"/>
                </a:tc>
                <a:tc>
                  <a:txBody>
                    <a:bodyPr/>
                    <a:lstStyle/>
                    <a:p>
                      <a:pPr>
                        <a:lnSpc>
                          <a:spcPct val="150000"/>
                        </a:lnSpc>
                      </a:pPr>
                      <a:r>
                        <a:rPr lang="en-US" sz="1600" dirty="0">
                          <a:latin typeface="Times New Roman" panose="02020603050405020304" pitchFamily="18" charset="0"/>
                          <a:cs typeface="Times New Roman" panose="02020603050405020304" pitchFamily="18" charset="0"/>
                        </a:rPr>
                        <a:t>CNN</a:t>
                      </a:r>
                    </a:p>
                  </a:txBody>
                  <a:tcPr marL="91431" marR="91431" marT="45716" marB="45716"/>
                </a:tc>
                <a:tc>
                  <a:txBody>
                    <a:bodyPr/>
                    <a:lstStyle/>
                    <a:p>
                      <a:pPr>
                        <a:lnSpc>
                          <a:spcPct val="150000"/>
                        </a:lnSpc>
                      </a:pPr>
                      <a:r>
                        <a:rPr lang="en-US" sz="1600" dirty="0">
                          <a:latin typeface="Times New Roman" panose="02020603050405020304" pitchFamily="18" charset="0"/>
                          <a:cs typeface="Times New Roman" panose="02020603050405020304" pitchFamily="18" charset="0"/>
                        </a:rPr>
                        <a:t>Uses monocular camera with 3D structuring.</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Cost of system cannot be controlled and may lead to compromising of system efficiency</a:t>
                      </a:r>
                    </a:p>
                  </a:txBody>
                  <a:tcPr marL="91431" marR="91431" marT="45716" marB="45716"/>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388" y="333375"/>
            <a:ext cx="8229600" cy="11430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
            </a: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4514" name="Rectangle 4"/>
          <p:cNvSpPr/>
          <p:nvPr/>
        </p:nvSpPr>
        <p:spPr>
          <a:xfrm>
            <a:off x="323528" y="361080"/>
            <a:ext cx="8458200" cy="7665175"/>
          </a:xfrm>
          <a:prstGeom prst="rect">
            <a:avLst/>
          </a:prstGeom>
          <a:noFill/>
          <a:ln w="9525">
            <a:noFill/>
          </a:ln>
        </p:spPr>
        <p:txBody>
          <a:bodyPr anchor="t" anchorCtr="0">
            <a:spAutoFit/>
          </a:bodyPr>
          <a:lstStyle/>
          <a:p>
            <a:pPr algn="just" fontAlgn="auto">
              <a:lnSpc>
                <a:spcPct val="150000"/>
              </a:lnSpc>
              <a:spcBef>
                <a:spcPct val="20000"/>
              </a:spcBef>
              <a:spcAft>
                <a:spcPts val="0"/>
              </a:spcAft>
              <a:defRPr/>
            </a:pPr>
            <a:r>
              <a:rPr lang="en-IN" sz="1900" dirty="0" smtClean="0">
                <a:solidFill>
                  <a:srgbClr val="231F20"/>
                </a:solidFill>
                <a:latin typeface="Times New Roman" panose="02020603050405020304" pitchFamily="18" charset="0"/>
                <a:ea typeface="Calibri" pitchFamily="34" charset="0"/>
                <a:cs typeface="Times New Roman" panose="02020603050405020304" pitchFamily="18" charset="0"/>
              </a:rPr>
              <a:t> [</a:t>
            </a:r>
            <a:r>
              <a:rPr lang="en-US" altLang="en-IN" sz="1900" dirty="0">
                <a:solidFill>
                  <a:srgbClr val="231F20"/>
                </a:solidFill>
                <a:latin typeface="Times New Roman" panose="02020603050405020304" pitchFamily="18" charset="0"/>
                <a:ea typeface="Calibri" pitchFamily="34" charset="0"/>
                <a:cs typeface="Times New Roman" panose="02020603050405020304" pitchFamily="18" charset="0"/>
              </a:rPr>
              <a:t>4</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Chi </a:t>
            </a:r>
            <a:r>
              <a:rPr lang="en-IN" sz="1900" dirty="0" err="1">
                <a:solidFill>
                  <a:srgbClr val="231F20"/>
                </a:solidFill>
                <a:latin typeface="Times New Roman" panose="02020603050405020304" pitchFamily="18" charset="0"/>
                <a:ea typeface="Calibri" pitchFamily="34" charset="0"/>
                <a:cs typeface="Times New Roman" panose="02020603050405020304" pitchFamily="18" charset="0"/>
              </a:rPr>
              <a:t>Cuong</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Tran , </a:t>
            </a:r>
            <a:r>
              <a:rPr lang="en-IN" sz="1900" dirty="0" err="1">
                <a:solidFill>
                  <a:srgbClr val="231F20"/>
                </a:solidFill>
                <a:latin typeface="Times New Roman" panose="02020603050405020304" pitchFamily="18" charset="0"/>
                <a:ea typeface="Calibri" pitchFamily="34" charset="0"/>
                <a:cs typeface="Times New Roman" panose="02020603050405020304" pitchFamily="18" charset="0"/>
              </a:rPr>
              <a:t>Dinh</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sz="1900" dirty="0" err="1">
                <a:solidFill>
                  <a:srgbClr val="231F20"/>
                </a:solidFill>
                <a:latin typeface="Times New Roman" panose="02020603050405020304" pitchFamily="18" charset="0"/>
                <a:ea typeface="Calibri" pitchFamily="34" charset="0"/>
                <a:cs typeface="Times New Roman" panose="02020603050405020304" pitchFamily="18" charset="0"/>
              </a:rPr>
              <a:t>Tu</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Nguyen , Hoang Dang Le , </a:t>
            </a:r>
            <a:r>
              <a:rPr lang="en-IN" sz="1900" dirty="0" err="1">
                <a:solidFill>
                  <a:srgbClr val="231F20"/>
                </a:solidFill>
                <a:latin typeface="Times New Roman" panose="02020603050405020304" pitchFamily="18" charset="0"/>
                <a:ea typeface="Calibri" pitchFamily="34" charset="0"/>
                <a:cs typeface="Times New Roman" panose="02020603050405020304" pitchFamily="18" charset="0"/>
              </a:rPr>
              <a:t>Quoc</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sz="1900" dirty="0" err="1">
                <a:solidFill>
                  <a:srgbClr val="231F20"/>
                </a:solidFill>
                <a:latin typeface="Times New Roman" panose="02020603050405020304" pitchFamily="18" charset="0"/>
                <a:ea typeface="Calibri" pitchFamily="34" charset="0"/>
                <a:cs typeface="Times New Roman" panose="02020603050405020304" pitchFamily="18" charset="0"/>
              </a:rPr>
              <a:t>Bao</a:t>
            </a:r>
            <a:r>
              <a:rPr lang="en-IN" sz="1900" dirty="0">
                <a:solidFill>
                  <a:srgbClr val="231F20"/>
                </a:solidFill>
                <a:latin typeface="Times New Roman" panose="02020603050405020304" pitchFamily="18" charset="0"/>
                <a:ea typeface="Calibri" pitchFamily="34" charset="0"/>
                <a:cs typeface="Times New Roman" panose="02020603050405020304" pitchFamily="18" charset="0"/>
              </a:rPr>
              <a:t> Truong “</a:t>
            </a:r>
            <a:r>
              <a:rPr lang="en-US" sz="1900" dirty="0">
                <a:solidFill>
                  <a:srgbClr val="231F20"/>
                </a:solidFill>
                <a:latin typeface="Times New Roman" panose="02020603050405020304" pitchFamily="18" charset="0"/>
                <a:ea typeface="Calibri" pitchFamily="34" charset="0"/>
                <a:cs typeface="Times New Roman" panose="02020603050405020304" pitchFamily="18" charset="0"/>
              </a:rPr>
              <a:t>Automatic dragon fruit counting using adaptive thresholds for image segmentation and shape analysis” in 2017 4th NAFOSTED Conference on Information and Computer </a:t>
            </a:r>
            <a:r>
              <a:rPr lang="en-US" sz="1900" dirty="0" smtClean="0">
                <a:solidFill>
                  <a:srgbClr val="231F20"/>
                </a:solidFill>
                <a:latin typeface="Times New Roman" panose="02020603050405020304" pitchFamily="18" charset="0"/>
                <a:ea typeface="Calibri" pitchFamily="34" charset="0"/>
                <a:cs typeface="Times New Roman" panose="02020603050405020304" pitchFamily="18" charset="0"/>
              </a:rPr>
              <a:t>Science</a:t>
            </a:r>
            <a:endParaRPr lang="en-IN" altLang="en-US" sz="1900" strike="noStrike" noProof="1" smtClean="0">
              <a:solidFill>
                <a:srgbClr val="231F20"/>
              </a:solidFill>
              <a:latin typeface="Times New Roman" panose="02020603050405020304" pitchFamily="18" charset="0"/>
            </a:endParaRPr>
          </a:p>
          <a:p>
            <a:pPr marL="0"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IN" altLang="en-US" sz="1900" strike="noStrike" noProof="1">
                <a:solidFill>
                  <a:srgbClr val="231F20"/>
                </a:solidFill>
                <a:latin typeface="Times New Roman" panose="02020603050405020304" pitchFamily="18" charset="0"/>
              </a:rPr>
              <a:t> </a:t>
            </a:r>
            <a:r>
              <a:rPr lang="en-IN"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a:t>
            </a:r>
            <a:r>
              <a:rPr lang="en-US" altLang="en-IN"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5</a:t>
            </a:r>
            <a:r>
              <a:rPr lang="en-IN"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 </a:t>
            </a:r>
            <a:r>
              <a:rPr lang="en-IN" sz="1900" strike="noStrike"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Susovan</a:t>
            </a:r>
            <a:r>
              <a:rPr lang="en-IN"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 Jana,</a:t>
            </a:r>
            <a:r>
              <a:rPr lang="en-US"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 Ranjan Parekh “Automatic Fruit Recognition from Natural Images using Color and Texture Features “in 2017 Devices for Integrated Circuit (</a:t>
            </a:r>
            <a:r>
              <a:rPr lang="en-US" sz="1900" strike="noStrike" noProof="0" dirty="0" err="1">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DevIC</a:t>
            </a:r>
            <a:r>
              <a:rPr lang="en-US" sz="1900" strike="noStrike"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sym typeface="+mn-ea"/>
              </a:rPr>
              <a:t>), 23-24 March, 2017, Kalyani, India.</a:t>
            </a:r>
            <a:endParaRPr kumimoji="0" lang="en-IN" sz="1900" b="0" i="0" u="none" strike="noStrike" kern="1200" cap="none" spc="0" normalizeH="0" baseline="0" noProof="0" dirty="0">
              <a:ln>
                <a:noFill/>
              </a:ln>
              <a:solidFill>
                <a:srgbClr val="231F20"/>
              </a:solidFill>
              <a:effectLst/>
              <a:uLnTx/>
              <a:uFillTx/>
              <a:latin typeface="Times New Roman" panose="02020603050405020304" pitchFamily="18" charset="0"/>
              <a:ea typeface="Calibri" pitchFamily="34" charset="0"/>
              <a:cs typeface="Times New Roman" panose="02020603050405020304" pitchFamily="18" charset="0"/>
            </a:endParaRPr>
          </a:p>
          <a:p>
            <a:pPr marR="0" lvl="0" algn="just" defTabSz="914400" rtl="0" eaLnBrk="1" fontAlgn="auto" latinLnBrk="0" hangingPunct="1">
              <a:lnSpc>
                <a:spcPct val="150000"/>
              </a:lnSpc>
              <a:spcBef>
                <a:spcPct val="20000"/>
              </a:spcBef>
              <a:spcAft>
                <a:spcPts val="0"/>
              </a:spcAft>
              <a:buClrTx/>
              <a:buSzTx/>
              <a:buFont typeface="Arial" panose="020B0604020202020204" pitchFamily="34" charset="0"/>
              <a:defRPr/>
            </a:pPr>
            <a:r>
              <a:rPr lang="en-IN" altLang="en-US" sz="1900" strike="noStrike" noProof="1">
                <a:solidFill>
                  <a:srgbClr val="231F20"/>
                </a:solidFill>
                <a:latin typeface="Times New Roman" panose="02020603050405020304" pitchFamily="18" charset="0"/>
              </a:rPr>
              <a:t>[</a:t>
            </a:r>
            <a:r>
              <a:rPr lang="en-US" altLang="en-IN" sz="1900" strike="noStrike" noProof="1">
                <a:solidFill>
                  <a:srgbClr val="231F20"/>
                </a:solidFill>
                <a:latin typeface="Times New Roman" panose="02020603050405020304" pitchFamily="18" charset="0"/>
              </a:rPr>
              <a:t>6</a:t>
            </a:r>
            <a:r>
              <a:rPr lang="en-IN" altLang="en-US" sz="1900" strike="noStrike" noProof="1">
                <a:solidFill>
                  <a:srgbClr val="231F20"/>
                </a:solidFill>
                <a:latin typeface="Times New Roman" panose="02020603050405020304" pitchFamily="18" charset="0"/>
              </a:rPr>
              <a:t>] Manali R. Satpute ,Sumati M. Jagdale “</a:t>
            </a:r>
            <a:r>
              <a:rPr lang="en-US" altLang="en-US" sz="1900" strike="noStrike" noProof="1">
                <a:solidFill>
                  <a:srgbClr val="231F20"/>
                </a:solidFill>
                <a:latin typeface="Times New Roman" panose="02020603050405020304" pitchFamily="18" charset="0"/>
              </a:rPr>
              <a:t>Automatic Fruit Quality Inspection System “ in 2016 IEEE conference.</a:t>
            </a:r>
            <a:endParaRPr lang="en-IN" altLang="en-US" sz="1900" strike="noStrike" noProof="1">
              <a:solidFill>
                <a:srgbClr val="231F20"/>
              </a:solidFill>
              <a:latin typeface="Times New Roman" panose="02020603050405020304" pitchFamily="18" charset="0"/>
            </a:endParaRPr>
          </a:p>
          <a:p>
            <a:pPr fontAlgn="base">
              <a:lnSpc>
                <a:spcPct val="150000"/>
              </a:lnSpc>
              <a:buFont typeface="Arial" panose="020B0604020202020204" pitchFamily="34" charset="0"/>
            </a:pPr>
            <a:r>
              <a:rPr lang="en-IN" altLang="en-US" sz="1900" strike="noStrike" noProof="1">
                <a:solidFill>
                  <a:srgbClr val="231F20"/>
                </a:solidFill>
                <a:latin typeface="Times New Roman" panose="02020603050405020304" pitchFamily="18" charset="0"/>
              </a:rPr>
              <a:t>[</a:t>
            </a:r>
            <a:r>
              <a:rPr lang="en-US" altLang="en-IN" sz="1900" strike="noStrike" noProof="1">
                <a:solidFill>
                  <a:srgbClr val="231F20"/>
                </a:solidFill>
                <a:latin typeface="Times New Roman" panose="02020603050405020304" pitchFamily="18" charset="0"/>
              </a:rPr>
              <a:t>7</a:t>
            </a:r>
            <a:r>
              <a:rPr lang="en-IN" altLang="en-US" sz="1900" strike="noStrike" noProof="1">
                <a:solidFill>
                  <a:srgbClr val="231F20"/>
                </a:solidFill>
                <a:latin typeface="Times New Roman" panose="02020603050405020304" pitchFamily="18" charset="0"/>
              </a:rPr>
              <a:t>] Anisha Syal, DivyaGarg, Shanu Sharma “</a:t>
            </a:r>
            <a:r>
              <a:rPr lang="en-US" altLang="en-US" sz="1900" strike="noStrike" noProof="1">
                <a:solidFill>
                  <a:srgbClr val="231F20"/>
                </a:solidFill>
                <a:latin typeface="Times New Roman" panose="02020603050405020304" pitchFamily="18" charset="0"/>
              </a:rPr>
              <a:t>Apple Fruit Detection and Counting Using Computer Vision Techniques “in  2014 IEEE International Conference on Computational Intelligence and Computing </a:t>
            </a:r>
            <a:r>
              <a:rPr lang="en-US" altLang="en-US" sz="1900" strike="noStrike" noProof="1" smtClean="0">
                <a:solidFill>
                  <a:srgbClr val="231F20"/>
                </a:solidFill>
                <a:latin typeface="Times New Roman" panose="02020603050405020304" pitchFamily="18" charset="0"/>
              </a:rPr>
              <a:t>Research</a:t>
            </a:r>
          </a:p>
          <a:p>
            <a:pPr>
              <a:lnSpc>
                <a:spcPct val="150000"/>
              </a:lnSpc>
            </a:pPr>
            <a:r>
              <a:rPr lang="en-IN" altLang="en-US" sz="1900" noProof="1">
                <a:solidFill>
                  <a:srgbClr val="231F20"/>
                </a:solidFill>
                <a:latin typeface="Times New Roman" panose="02020603050405020304" pitchFamily="18" charset="0"/>
              </a:rPr>
              <a:t>[</a:t>
            </a:r>
            <a:r>
              <a:rPr lang="en-US" altLang="en-IN" sz="1900" noProof="1">
                <a:solidFill>
                  <a:srgbClr val="231F20"/>
                </a:solidFill>
                <a:latin typeface="Times New Roman" panose="02020603050405020304" pitchFamily="18" charset="0"/>
              </a:rPr>
              <a:t>8</a:t>
            </a:r>
            <a:r>
              <a:rPr lang="en-IN" altLang="en-US" sz="1900" noProof="1">
                <a:solidFill>
                  <a:srgbClr val="231F20"/>
                </a:solidFill>
                <a:latin typeface="Times New Roman" panose="02020603050405020304" pitchFamily="18" charset="0"/>
              </a:rPr>
              <a:t>] Hongshe Dang, Jinguo Song, Qin Guo “</a:t>
            </a:r>
            <a:r>
              <a:rPr lang="en-US" altLang="en-US" sz="1900" noProof="1">
                <a:solidFill>
                  <a:srgbClr val="231F20"/>
                </a:solidFill>
                <a:latin typeface="Times New Roman" panose="02020603050405020304" pitchFamily="18" charset="0"/>
              </a:rPr>
              <a:t>A Fruit Size Detecting and Grading System Based on Image Processing”in 2010 Second International Conference on Intelligent Human-Machine Systems and Cybernetics.</a:t>
            </a:r>
            <a:endParaRPr lang="en-IN" altLang="en-US" sz="1900" noProof="1">
              <a:solidFill>
                <a:srgbClr val="231F20"/>
              </a:solidFill>
              <a:latin typeface="Times New Roman" panose="02020603050405020304" pitchFamily="18" charset="0"/>
            </a:endParaRPr>
          </a:p>
          <a:p>
            <a:pPr fontAlgn="base">
              <a:lnSpc>
                <a:spcPct val="150000"/>
              </a:lnSpc>
              <a:buFont typeface="Arial" panose="020B0604020202020204" pitchFamily="34" charset="0"/>
            </a:pPr>
            <a:endParaRPr lang="en-IN" altLang="en-US" sz="2000" strike="noStrike" noProof="1">
              <a:solidFill>
                <a:srgbClr val="231F20"/>
              </a:solidFill>
              <a:latin typeface="Times New Roman" panose="02020603050405020304" pitchFamily="18" charset="0"/>
            </a:endParaRPr>
          </a:p>
          <a:p>
            <a:pPr fontAlgn="base">
              <a:lnSpc>
                <a:spcPct val="150000"/>
              </a:lnSpc>
              <a:buFontTx/>
            </a:pPr>
            <a:endParaRPr lang="en-US" altLang="en-US" sz="1800" strike="noStrike" noProof="1">
              <a:latin typeface="Calibri" pitchFamily="34" charset="0"/>
              <a:ea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txBox="1"/>
          <p:nvPr/>
        </p:nvSpPr>
        <p:spPr>
          <a:xfrm flipH="1" flipV="1">
            <a:off x="9096375" y="6804025"/>
            <a:ext cx="47625" cy="1304925"/>
          </a:xfrm>
          <a:prstGeom prst="rect">
            <a:avLst/>
          </a:prstGeom>
          <a:noFill/>
          <a:ln w="9525">
            <a:noFill/>
          </a:ln>
        </p:spPr>
        <p:txBody>
          <a:bodyPr anchor="ctr" anchorCtr="0"/>
          <a:lstStyle/>
          <a:p>
            <a:pPr>
              <a:buFontTx/>
            </a:pPr>
            <a:endParaRPr lang="en-IN" altLang="en-US" sz="3200" dirty="0">
              <a:latin typeface="Calibri" pitchFamily="34" charset="0"/>
            </a:endParaRPr>
          </a:p>
        </p:txBody>
      </p:sp>
      <p:graphicFrame>
        <p:nvGraphicFramePr>
          <p:cNvPr id="9" name="Content Placeholder 3"/>
          <p:cNvGraphicFramePr>
            <a:graphicFrameLocks noGrp="1"/>
          </p:cNvGraphicFramePr>
          <p:nvPr>
            <p:ph idx="1"/>
          </p:nvPr>
        </p:nvGraphicFramePr>
        <p:xfrm>
          <a:off x="155575" y="455613"/>
          <a:ext cx="8832850" cy="6223000"/>
        </p:xfrm>
        <a:graphic>
          <a:graphicData uri="http://schemas.openxmlformats.org/drawingml/2006/table">
            <a:tbl>
              <a:tblPr firstRow="1" bandRow="1">
                <a:tableStyleId>{5C22544A-7EE6-4342-B048-85BDC9FD1C3A}</a:tableStyleId>
              </a:tblPr>
              <a:tblGrid>
                <a:gridCol w="744220"/>
                <a:gridCol w="1800225"/>
                <a:gridCol w="1413510"/>
                <a:gridCol w="1631950"/>
                <a:gridCol w="1706245"/>
                <a:gridCol w="1536700"/>
              </a:tblGrid>
              <a:tr h="1384935">
                <a:tc>
                  <a:txBody>
                    <a:bodyPr/>
                    <a:lstStyle/>
                    <a:p>
                      <a:pPr algn="ctr">
                        <a:lnSpc>
                          <a:spcPct val="150000"/>
                        </a:lnSpc>
                      </a:pPr>
                      <a:r>
                        <a:rPr lang="en-IN" sz="1600" b="0" dirty="0">
                          <a:latin typeface="Times New Roman" panose="02020603050405020304" pitchFamily="18" charset="0"/>
                          <a:cs typeface="Times New Roman" panose="02020603050405020304" pitchFamily="18" charset="0"/>
                        </a:rPr>
                        <a:t>S.NO.</a:t>
                      </a:r>
                    </a:p>
                  </a:txBody>
                  <a:tcPr marL="91427" marR="91427" marT="45718" marB="45718"/>
                </a:tc>
                <a:tc>
                  <a:txBody>
                    <a:bodyPr/>
                    <a:lstStyle/>
                    <a:p>
                      <a:pPr algn="ctr">
                        <a:lnSpc>
                          <a:spcPct val="150000"/>
                        </a:lnSpc>
                      </a:pPr>
                      <a:r>
                        <a:rPr lang="en-IN" sz="1600" b="0" dirty="0">
                          <a:latin typeface="Times New Roman" panose="02020603050405020304" pitchFamily="18" charset="0"/>
                          <a:cs typeface="Times New Roman" panose="02020603050405020304" pitchFamily="18" charset="0"/>
                        </a:rPr>
                        <a:t>TITLE OF THE PAPER</a:t>
                      </a:r>
                      <a:r>
                        <a:rPr lang="en-IN" sz="1600" b="0" baseline="0" dirty="0">
                          <a:latin typeface="Times New Roman" panose="02020603050405020304" pitchFamily="18" charset="0"/>
                          <a:cs typeface="Times New Roman" panose="02020603050405020304" pitchFamily="18" charset="0"/>
                        </a:rPr>
                        <a:t> WITH</a:t>
                      </a:r>
                      <a:r>
                        <a:rPr lang="en-IN" sz="1600" b="0" dirty="0">
                          <a:latin typeface="Times New Roman" panose="02020603050405020304" pitchFamily="18" charset="0"/>
                          <a:cs typeface="Times New Roman" panose="02020603050405020304" pitchFamily="18" charset="0"/>
                        </a:rPr>
                        <a:t> AUTHOR NAME</a:t>
                      </a:r>
                    </a:p>
                  </a:txBody>
                  <a:tcPr marL="91427" marR="91427" marT="45718" marB="45718"/>
                </a:tc>
                <a:tc>
                  <a:txBody>
                    <a:bodyPr/>
                    <a:lstStyle/>
                    <a:p>
                      <a:pPr algn="ctr">
                        <a:lnSpc>
                          <a:spcPct val="150000"/>
                        </a:lnSpc>
                      </a:pPr>
                      <a:r>
                        <a:rPr lang="en-IN" sz="1600" b="0" dirty="0">
                          <a:latin typeface="Times New Roman" panose="02020603050405020304" pitchFamily="18" charset="0"/>
                          <a:cs typeface="Times New Roman" panose="02020603050405020304" pitchFamily="18" charset="0"/>
                        </a:rPr>
                        <a:t>JOURNAL</a:t>
                      </a:r>
                      <a:r>
                        <a:rPr lang="en-IN" sz="1600" b="0" baseline="0" dirty="0">
                          <a:latin typeface="Times New Roman" panose="02020603050405020304" pitchFamily="18" charset="0"/>
                          <a:cs typeface="Times New Roman" panose="02020603050405020304" pitchFamily="18" charset="0"/>
                        </a:rPr>
                        <a:t> NAME</a:t>
                      </a:r>
                      <a:endParaRPr lang="en-IN" sz="1600" b="0" dirty="0">
                        <a:latin typeface="Times New Roman" panose="02020603050405020304" pitchFamily="18" charset="0"/>
                        <a:cs typeface="Times New Roman" panose="02020603050405020304" pitchFamily="18" charset="0"/>
                      </a:endParaRPr>
                    </a:p>
                  </a:txBody>
                  <a:tcPr marL="91427" marR="91427" marT="45718" marB="45718"/>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rPr>
                        <a:t>YEAR OF PUBLICATION</a:t>
                      </a:r>
                    </a:p>
                  </a:txBody>
                  <a:tcPr marL="91427" marR="91427" marT="45718" marB="45718"/>
                </a:tc>
                <a:tc>
                  <a:txBody>
                    <a:bodyPr/>
                    <a:lstStyle/>
                    <a:p>
                      <a:pPr algn="ctr">
                        <a:lnSpc>
                          <a:spcPct val="150000"/>
                        </a:lnSpc>
                      </a:pPr>
                      <a:r>
                        <a:rPr lang="en-IN" sz="1600" b="0" dirty="0">
                          <a:latin typeface="Times New Roman" panose="02020603050405020304" pitchFamily="18" charset="0"/>
                          <a:cs typeface="Times New Roman" panose="02020603050405020304" pitchFamily="18" charset="0"/>
                        </a:rPr>
                        <a:t>METHODOLOGY</a:t>
                      </a:r>
                    </a:p>
                  </a:txBody>
                  <a:tcPr marL="91427" marR="91427" marT="45718" marB="45718"/>
                </a:tc>
                <a:tc>
                  <a:txBody>
                    <a:bodyPr/>
                    <a:lstStyle/>
                    <a:p>
                      <a:pPr algn="ctr">
                        <a:lnSpc>
                          <a:spcPct val="150000"/>
                        </a:lnSpc>
                      </a:pPr>
                      <a:r>
                        <a:rPr lang="en-IN" sz="1600" b="0" dirty="0">
                          <a:latin typeface="Times New Roman" panose="02020603050405020304" pitchFamily="18" charset="0"/>
                          <a:cs typeface="Times New Roman" panose="02020603050405020304" pitchFamily="18" charset="0"/>
                        </a:rPr>
                        <a:t>  PROS &amp; CONS</a:t>
                      </a:r>
                    </a:p>
                  </a:txBody>
                  <a:tcPr marL="91427" marR="91427" marT="45718" marB="45718"/>
                </a:tc>
              </a:tr>
              <a:tr h="4838065">
                <a:tc>
                  <a:txBody>
                    <a:bodyPr/>
                    <a:lstStyle/>
                    <a:p>
                      <a:pPr algn="ctr">
                        <a:lnSpc>
                          <a:spcPct val="150000"/>
                        </a:lnSpc>
                      </a:pPr>
                      <a:r>
                        <a:rPr lang="en-US" altLang="en-US" sz="1600" b="0" dirty="0">
                          <a:latin typeface="Times New Roman" panose="02020603050405020304" pitchFamily="18" charset="0"/>
                          <a:cs typeface="Times New Roman" panose="02020603050405020304" pitchFamily="18" charset="0"/>
                        </a:rPr>
                        <a:t>2</a:t>
                      </a:r>
                    </a:p>
                  </a:txBody>
                  <a:tcPr marL="91431" marR="91431" marT="45716" marB="45716"/>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IN" sz="1600" b="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sz="1600" b="0" dirty="0" err="1">
                          <a:solidFill>
                            <a:srgbClr val="231F20"/>
                          </a:solidFill>
                          <a:latin typeface="Times New Roman" panose="02020603050405020304" pitchFamily="18" charset="0"/>
                          <a:ea typeface="Calibri" pitchFamily="34" charset="0"/>
                          <a:cs typeface="Times New Roman" panose="02020603050405020304" pitchFamily="18" charset="0"/>
                        </a:rPr>
                        <a:t>Jnaneshwar</a:t>
                      </a:r>
                      <a:r>
                        <a:rPr lang="en-IN" sz="1600" b="0" dirty="0">
                          <a:solidFill>
                            <a:srgbClr val="231F20"/>
                          </a:solidFill>
                          <a:latin typeface="Times New Roman" panose="02020603050405020304" pitchFamily="18" charset="0"/>
                          <a:ea typeface="Calibri" pitchFamily="34" charset="0"/>
                          <a:cs typeface="Times New Roman" panose="02020603050405020304" pitchFamily="18" charset="0"/>
                        </a:rPr>
                        <a:t> Das , Camillo J. Taylor, James Underwood “</a:t>
                      </a: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Monocular Camera Based Fruit Counting and Mapping With Semantic Data Association” </a:t>
                      </a:r>
                    </a:p>
                  </a:txBody>
                  <a:tcPr marL="91431" marR="91431" marT="45716" marB="45716"/>
                </a:tc>
                <a:tc>
                  <a:txBody>
                    <a:bodyPr/>
                    <a:lstStyle/>
                    <a:p>
                      <a:pPr>
                        <a:lnSpc>
                          <a:spcPct val="150000"/>
                        </a:lnSpc>
                      </a:pP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IEEE R</a:t>
                      </a:r>
                      <a:r>
                        <a:rPr lang="" altLang="en-US" sz="1600" b="0" dirty="0">
                          <a:solidFill>
                            <a:srgbClr val="231F20"/>
                          </a:solidFill>
                          <a:latin typeface="Times New Roman" panose="02020603050405020304" pitchFamily="18" charset="0"/>
                          <a:ea typeface="Calibri" pitchFamily="34" charset="0"/>
                          <a:cs typeface="Times New Roman" panose="02020603050405020304" pitchFamily="18" charset="0"/>
                        </a:rPr>
                        <a:t>obotics</a:t>
                      </a: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 </a:t>
                      </a:r>
                      <a:r>
                        <a:rPr lang="" altLang="en-US" sz="1600" b="0" dirty="0">
                          <a:solidFill>
                            <a:srgbClr val="231F20"/>
                          </a:solidFill>
                          <a:latin typeface="Times New Roman" panose="02020603050405020304" pitchFamily="18" charset="0"/>
                          <a:ea typeface="Calibri" pitchFamily="34" charset="0"/>
                          <a:cs typeface="Times New Roman" panose="02020603050405020304" pitchFamily="18" charset="0"/>
                        </a:rPr>
                        <a:t>and</a:t>
                      </a: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 A</a:t>
                      </a:r>
                      <a:r>
                        <a:rPr lang="" altLang="en-US" sz="1600" b="0" dirty="0">
                          <a:solidFill>
                            <a:srgbClr val="231F20"/>
                          </a:solidFill>
                          <a:latin typeface="Times New Roman" panose="02020603050405020304" pitchFamily="18" charset="0"/>
                          <a:ea typeface="Calibri" pitchFamily="34" charset="0"/>
                          <a:cs typeface="Times New Roman" panose="02020603050405020304" pitchFamily="18" charset="0"/>
                        </a:rPr>
                        <a:t>utomation</a:t>
                      </a: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 L</a:t>
                      </a:r>
                      <a:r>
                        <a:rPr lang="" altLang="en-US" sz="1600" b="0" dirty="0">
                          <a:solidFill>
                            <a:srgbClr val="231F20"/>
                          </a:solidFill>
                          <a:latin typeface="Times New Roman" panose="02020603050405020304" pitchFamily="18" charset="0"/>
                          <a:ea typeface="Calibri" pitchFamily="34" charset="0"/>
                          <a:cs typeface="Times New Roman" panose="02020603050405020304" pitchFamily="18" charset="0"/>
                        </a:rPr>
                        <a:t>etters</a:t>
                      </a: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 VOL. 4, NO. 3</a:t>
                      </a:r>
                    </a:p>
                  </a:txBody>
                  <a:tcPr marL="91431" marR="91431" marT="45716" marB="45716"/>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sz="1600" b="0" dirty="0">
                          <a:solidFill>
                            <a:srgbClr val="231F20"/>
                          </a:solidFill>
                          <a:latin typeface="Times New Roman" panose="02020603050405020304" pitchFamily="18" charset="0"/>
                          <a:ea typeface="Calibri" pitchFamily="34" charset="0"/>
                          <a:cs typeface="Times New Roman" panose="02020603050405020304" pitchFamily="18" charset="0"/>
                        </a:rPr>
                        <a:t>201</a:t>
                      </a:r>
                      <a:r>
                        <a:rPr lang="en-US" altLang="en-US" sz="1600" b="0" dirty="0">
                          <a:solidFill>
                            <a:srgbClr val="231F20"/>
                          </a:solidFill>
                          <a:latin typeface="Times New Roman" panose="02020603050405020304" pitchFamily="18" charset="0"/>
                          <a:ea typeface="Calibri" pitchFamily="34" charset="0"/>
                          <a:cs typeface="Times New Roman" panose="02020603050405020304" pitchFamily="18" charset="0"/>
                        </a:rPr>
                        <a:t>8</a:t>
                      </a:r>
                      <a:endParaRPr lang="en-US" sz="1600" b="0" dirty="0">
                        <a:solidFill>
                          <a:srgbClr val="231F20"/>
                        </a:solidFill>
                        <a:latin typeface="Times New Roman" panose="02020603050405020304" pitchFamily="18" charset="0"/>
                        <a:ea typeface="Calibri" pitchFamily="34" charset="0"/>
                        <a:cs typeface="Times New Roman" panose="02020603050405020304" pitchFamily="18" charset="0"/>
                      </a:endParaRPr>
                    </a:p>
                    <a:p>
                      <a:endParaRPr lang="en-US" sz="1600" b="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L="91431" marR="91431" marT="45716" marB="45716"/>
                </a:tc>
                <a:tc>
                  <a:txBody>
                    <a:bodyPr/>
                    <a:lstStyle/>
                    <a:p>
                      <a:pPr>
                        <a:lnSpc>
                          <a:spcPct val="150000"/>
                        </a:lnSpc>
                      </a:pPr>
                      <a:r>
                        <a:rPr lang="en-US" altLang="en-US" sz="1600" b="0" dirty="0">
                          <a:latin typeface="Times New Roman" panose="02020603050405020304" pitchFamily="18" charset="0"/>
                          <a:cs typeface="Times New Roman" panose="02020603050405020304" pitchFamily="18" charset="0"/>
                        </a:rPr>
                        <a:t>Faster-R</a:t>
                      </a:r>
                      <a:r>
                        <a:rPr lang="en-US" sz="1600" b="0" dirty="0">
                          <a:latin typeface="Times New Roman" panose="02020603050405020304" pitchFamily="18" charset="0"/>
                          <a:cs typeface="Times New Roman" panose="02020603050405020304" pitchFamily="18" charset="0"/>
                        </a:rPr>
                        <a:t>CNN</a:t>
                      </a:r>
                    </a:p>
                  </a:txBody>
                  <a:tcPr marL="91431" marR="91431" marT="45716" marB="45716"/>
                </a:tc>
                <a:tc>
                  <a:txBody>
                    <a:bodyPr/>
                    <a:lstStyle/>
                    <a:p>
                      <a:pPr>
                        <a:lnSpc>
                          <a:spcPct val="150000"/>
                        </a:lnSpc>
                      </a:pPr>
                      <a:r>
                        <a:rPr lang="en-US" sz="1600" b="0" dirty="0">
                          <a:latin typeface="Times New Roman" panose="02020603050405020304" pitchFamily="18" charset="0"/>
                          <a:cs typeface="Times New Roman" panose="02020603050405020304" pitchFamily="18" charset="0"/>
                        </a:rPr>
                        <a:t>Uses </a:t>
                      </a:r>
                      <a:r>
                        <a:rPr lang="en-US" altLang="en-US" sz="1600" b="0" dirty="0">
                          <a:latin typeface="Times New Roman" panose="02020603050405020304" pitchFamily="18" charset="0"/>
                          <a:cs typeface="Times New Roman" panose="02020603050405020304" pitchFamily="18" charset="0"/>
                        </a:rPr>
                        <a:t>parallel FRCNN for joint detection</a:t>
                      </a:r>
                      <a:r>
                        <a:rPr lang="en-US" sz="1600" b="0" dirty="0">
                          <a:latin typeface="Times New Roman" panose="02020603050405020304" pitchFamily="18" charset="0"/>
                          <a:cs typeface="Times New Roman" panose="02020603050405020304" pitchFamily="18" charset="0"/>
                        </a:rPr>
                        <a:t>.</a:t>
                      </a:r>
                    </a:p>
                    <a:p>
                      <a:pPr>
                        <a:lnSpc>
                          <a:spcPct val="150000"/>
                        </a:lnSpc>
                      </a:pPr>
                      <a:endParaRPr lang="en-US" sz="1600" b="0" dirty="0">
                        <a:latin typeface="Times New Roman" panose="02020603050405020304" pitchFamily="18" charset="0"/>
                        <a:cs typeface="Times New Roman" panose="02020603050405020304" pitchFamily="18" charset="0"/>
                      </a:endParaRPr>
                    </a:p>
                    <a:p>
                      <a:pPr>
                        <a:lnSpc>
                          <a:spcPct val="150000"/>
                        </a:lnSpc>
                      </a:pPr>
                      <a:r>
                        <a:rPr lang="en-US" altLang="en-US" sz="1600" b="0" dirty="0">
                          <a:latin typeface="Times New Roman" panose="02020603050405020304" pitchFamily="18" charset="0"/>
                          <a:cs typeface="Times New Roman" panose="02020603050405020304" pitchFamily="18" charset="0"/>
                        </a:rPr>
                        <a:t>Accuracy is 82.1%</a:t>
                      </a:r>
                    </a:p>
                  </a:txBody>
                  <a:tcPr marL="91431" marR="91431" marT="45716" marB="45716"/>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ln/>
        </p:spPr>
        <p:txBody>
          <a:bodyPr vert="horz" wrap="square" lIns="91440" tIns="45720" rIns="91440" bIns="45720" anchor="ctr" anchorCtr="0"/>
          <a:lstStyle/>
          <a:p>
            <a:endParaRPr lang="en-US" altLang="en-US" dirty="0"/>
          </a:p>
        </p:txBody>
      </p:sp>
      <p:graphicFrame>
        <p:nvGraphicFramePr>
          <p:cNvPr id="4" name="Content Placeholder 3"/>
          <p:cNvGraphicFramePr>
            <a:graphicFrameLocks noGrp="1"/>
          </p:cNvGraphicFramePr>
          <p:nvPr>
            <p:ph idx="1"/>
          </p:nvPr>
        </p:nvGraphicFramePr>
        <p:xfrm>
          <a:off x="250825" y="288925"/>
          <a:ext cx="8642350" cy="6400836"/>
        </p:xfrm>
        <a:graphic>
          <a:graphicData uri="http://schemas.openxmlformats.org/drawingml/2006/table">
            <a:tbl>
              <a:tblPr firstRow="1" bandRow="1">
                <a:tableStyleId>{5C22544A-7EE6-4342-B048-85BDC9FD1C3A}</a:tableStyleId>
              </a:tblPr>
              <a:tblGrid>
                <a:gridCol w="767080"/>
                <a:gridCol w="1890395"/>
                <a:gridCol w="1361440"/>
                <a:gridCol w="1598295"/>
                <a:gridCol w="1880235"/>
                <a:gridCol w="1144905"/>
              </a:tblGrid>
              <a:tr h="1130300">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S.NO.</a:t>
                      </a:r>
                    </a:p>
                  </a:txBody>
                  <a:tcPr marL="91451" marR="91451" marT="45735" marB="45735"/>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51" marR="91451" marT="45735" marB="45735"/>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marL="91451" marR="91451" marT="45735" marB="45735"/>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51" marR="91451" marT="45735" marB="45735"/>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METHODOLOGY</a:t>
                      </a:r>
                    </a:p>
                  </a:txBody>
                  <a:tcPr marL="91451" marR="91451" marT="45735" marB="45735"/>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  PROS &amp; CONS</a:t>
                      </a:r>
                    </a:p>
                  </a:txBody>
                  <a:tcPr marL="91451" marR="91451" marT="45735" marB="45735"/>
                </a:tc>
              </a:tr>
              <a:tr h="4949825">
                <a:tc>
                  <a:txBody>
                    <a:bodyPr/>
                    <a:lstStyle/>
                    <a:p>
                      <a:pPr algn="ctr">
                        <a:lnSpc>
                          <a:spcPct val="150000"/>
                        </a:lnSpc>
                      </a:pPr>
                      <a:r>
                        <a:rPr lang="en-US" altLang="en-US" sz="1600" dirty="0">
                          <a:latin typeface="Times New Roman" panose="02020603050405020304" pitchFamily="18" charset="0"/>
                          <a:cs typeface="Times New Roman" panose="02020603050405020304" pitchFamily="18" charset="0"/>
                        </a:rPr>
                        <a:t>3</a:t>
                      </a:r>
                    </a:p>
                  </a:txBody>
                  <a:tcPr marL="91455" marR="91455" marT="45723" marB="45723"/>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Xu Liu, Steven W. Chen, Shreyas Aditya, </a:t>
                      </a: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Nivedha</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Sivakumar, Sandeep </a:t>
                      </a: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Dcunha</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Chao Qu, Camillo J. Taylor, </a:t>
                      </a: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Jnaneshwar</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Das, and Vijay Kumar “</a:t>
                      </a: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Robust Fruit Counting: Combining Deep Learning, Tracking, and Structure from Motion” in 2018.</a:t>
                      </a:r>
                      <a:endParaRPr lang="en-IN" sz="160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L="91455" marR="91455" marT="45723" marB="45723"/>
                </a:tc>
                <a:tc>
                  <a:txBody>
                    <a:bodyPr/>
                    <a:lstStyle/>
                    <a:p>
                      <a:pPr>
                        <a:lnSpc>
                          <a:spcPct val="150000"/>
                        </a:lnSpc>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IEEE/RSJ International Conference on Intelligent Robots and Systems (IROS) Madrid, Spain</a:t>
                      </a:r>
                    </a:p>
                  </a:txBody>
                  <a:tcPr marL="91455" marR="91455" marT="45723" marB="45723"/>
                </a:tc>
                <a:tc>
                  <a:txBody>
                    <a:bodyPr/>
                    <a:lstStyle/>
                    <a:p>
                      <a:pPr>
                        <a:lnSpc>
                          <a:spcPct val="150000"/>
                        </a:lnSpc>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2018</a:t>
                      </a:r>
                    </a:p>
                  </a:txBody>
                  <a:tcPr marL="91455" marR="91455" marT="45723" marB="45723"/>
                </a:tc>
                <a:tc>
                  <a:txBody>
                    <a:bodyPr/>
                    <a:lstStyle/>
                    <a:p>
                      <a:pPr>
                        <a:lnSpc>
                          <a:spcPct val="150000"/>
                        </a:lnSpc>
                      </a:pPr>
                      <a:r>
                        <a:rPr lang="en-US" sz="1600" dirty="0">
                          <a:latin typeface="Times New Roman" panose="02020603050405020304" pitchFamily="18" charset="0"/>
                          <a:cs typeface="Times New Roman" panose="02020603050405020304" pitchFamily="18" charset="0"/>
                        </a:rPr>
                        <a:t>Uses FCN in </a:t>
                      </a:r>
                      <a:r>
                        <a:rPr lang="en-US" sz="1600" dirty="0" err="1">
                          <a:latin typeface="Times New Roman" panose="02020603050405020304" pitchFamily="18" charset="0"/>
                          <a:cs typeface="Times New Roman" panose="02020603050405020304" pitchFamily="18" charset="0"/>
                        </a:rPr>
                        <a:t>assocciation</a:t>
                      </a:r>
                      <a:r>
                        <a:rPr lang="en-US" sz="1600" dirty="0">
                          <a:latin typeface="Times New Roman" panose="02020603050405020304" pitchFamily="18" charset="0"/>
                          <a:cs typeface="Times New Roman" panose="02020603050405020304" pitchFamily="18" charset="0"/>
                        </a:rPr>
                        <a:t> with Hungarian algorithm and KLT Tracker.</a:t>
                      </a:r>
                    </a:p>
                  </a:txBody>
                  <a:tcPr marL="91455" marR="91455" marT="45723" marB="45723"/>
                </a:tc>
                <a:tc>
                  <a:txBody>
                    <a:bodyPr/>
                    <a:lstStyle/>
                    <a:p>
                      <a:pPr>
                        <a:lnSpc>
                          <a:spcPct val="150000"/>
                        </a:lnSpc>
                      </a:pPr>
                      <a:r>
                        <a:rPr lang="en-US" sz="1600" dirty="0">
                          <a:latin typeface="Times New Roman" panose="02020603050405020304" pitchFamily="18" charset="0"/>
                          <a:cs typeface="Times New Roman" panose="02020603050405020304" pitchFamily="18" charset="0"/>
                        </a:rPr>
                        <a:t>Can improve counting ability and robustness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Error rate is increased from 0.2% to 7.8%</a:t>
                      </a:r>
                    </a:p>
                  </a:txBody>
                  <a:tcPr marL="91455" marR="91455" marT="45723" marB="45723"/>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9088" y="368300"/>
          <a:ext cx="8375650" cy="6432550"/>
        </p:xfrm>
        <a:graphic>
          <a:graphicData uri="http://schemas.openxmlformats.org/drawingml/2006/table">
            <a:tbl>
              <a:tblPr firstRow="1" bandRow="1">
                <a:tableStyleId>{5C22544A-7EE6-4342-B048-85BDC9FD1C3A}</a:tableStyleId>
              </a:tblPr>
              <a:tblGrid>
                <a:gridCol w="817245"/>
                <a:gridCol w="1758315"/>
                <a:gridCol w="1531620"/>
                <a:gridCol w="1326515"/>
                <a:gridCol w="1831975"/>
                <a:gridCol w="1109980"/>
              </a:tblGrid>
              <a:tr h="1495425">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S.NO.</a:t>
                      </a:r>
                    </a:p>
                  </a:txBody>
                  <a:tcPr marL="91436" marR="91436"/>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36" marR="91436"/>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p>
                  </a:txBody>
                  <a:tcPr marL="91436" marR="91436"/>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36" marR="91436"/>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METHODOLOGY</a:t>
                      </a:r>
                    </a:p>
                  </a:txBody>
                  <a:tcPr marL="91436" marR="91436"/>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  PROS &amp; CONS</a:t>
                      </a:r>
                    </a:p>
                  </a:txBody>
                  <a:tcPr marL="91436" marR="91436"/>
                </a:tc>
              </a:tr>
              <a:tr h="4937125">
                <a:tc>
                  <a:txBody>
                    <a:bodyPr/>
                    <a:lstStyle/>
                    <a:p>
                      <a:pPr algn="ctr">
                        <a:lnSpc>
                          <a:spcPct val="150000"/>
                        </a:lnSpc>
                      </a:pPr>
                      <a:r>
                        <a:rPr lang="en-US" altLang="en-US" sz="1600" dirty="0">
                          <a:latin typeface="Times New Roman" panose="02020603050405020304" pitchFamily="18" charset="0"/>
                          <a:cs typeface="Times New Roman" panose="02020603050405020304" pitchFamily="18" charset="0"/>
                        </a:rPr>
                        <a:t>4</a:t>
                      </a:r>
                    </a:p>
                  </a:txBody>
                  <a:tcPr marT="45708" marB="45708"/>
                </a:tc>
                <a:tc>
                  <a:txBody>
                    <a:bodyPr/>
                    <a:lstStyle/>
                    <a:p>
                      <a:pPr marL="0" indent="0" algn="l" eaLnBrk="1" fontAlgn="auto" hangingPunct="1">
                        <a:lnSpc>
                          <a:spcPct val="150000"/>
                        </a:lnSpc>
                        <a:spcAft>
                          <a:spcPts val="0"/>
                        </a:spcAft>
                        <a:buFont typeface="Arial" panose="020B0604020202020204" pitchFamily="34" charset="0"/>
                        <a:buNone/>
                        <a:defRPr/>
                      </a:pP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a:t>
                      </a: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Automatic dragon fruit counting using adaptive thresholds for image segmentation and shape analysis”</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Chi </a:t>
                      </a: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Cuong</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Tran , </a:t>
                      </a: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Dinh</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Tu Nguyen , Hoang Dang Le ,</a:t>
                      </a:r>
                    </a:p>
                    <a:p>
                      <a:pPr marL="0" indent="0" algn="l" eaLnBrk="1" fontAlgn="auto" hangingPunct="1">
                        <a:lnSpc>
                          <a:spcPct val="150000"/>
                        </a:lnSpc>
                        <a:spcAft>
                          <a:spcPts val="0"/>
                        </a:spcAft>
                        <a:buFont typeface="Arial" panose="020B0604020202020204" pitchFamily="34" charset="0"/>
                        <a:buNone/>
                        <a:defRPr/>
                      </a:pP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Quoc Bao Truong </a:t>
                      </a:r>
                    </a:p>
                  </a:txBody>
                  <a:tcPr marT="45708" marB="45708"/>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4th NAFOSTED Conference on Information and Computer Science</a:t>
                      </a:r>
                      <a:endParaRPr lang="en-IN" sz="1600" dirty="0">
                        <a:solidFill>
                          <a:srgbClr val="231F20"/>
                        </a:solidFill>
                        <a:latin typeface="Times New Roman" panose="02020603050405020304" pitchFamily="18" charset="0"/>
                        <a:ea typeface="Calibri"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T="45708" marB="45708"/>
                </a:tc>
                <a:tc>
                  <a:txBody>
                    <a:bodyPr/>
                    <a:lstStyle/>
                    <a:p>
                      <a:pPr>
                        <a:lnSpc>
                          <a:spcPct val="150000"/>
                        </a:lnSpc>
                      </a:pPr>
                      <a:r>
                        <a:rPr lang="en-US" sz="1600" dirty="0">
                          <a:latin typeface="Times New Roman" panose="02020603050405020304" pitchFamily="18" charset="0"/>
                          <a:cs typeface="Times New Roman" panose="02020603050405020304" pitchFamily="18" charset="0"/>
                        </a:rPr>
                        <a:t>2017</a:t>
                      </a:r>
                    </a:p>
                  </a:txBody>
                  <a:tcPr marT="45708" marB="45708"/>
                </a:tc>
                <a:tc>
                  <a:txBody>
                    <a:bodyPr/>
                    <a:lstStyle/>
                    <a:p>
                      <a:pPr>
                        <a:lnSpc>
                          <a:spcPct val="150000"/>
                        </a:lnSpc>
                      </a:pPr>
                      <a:r>
                        <a:rPr lang="en-US" sz="1600" dirty="0">
                          <a:latin typeface="Times New Roman" panose="02020603050405020304" pitchFamily="18" charset="0"/>
                          <a:cs typeface="Times New Roman" panose="02020603050405020304" pitchFamily="18" charset="0"/>
                        </a:rPr>
                        <a:t>Image segmentation, Boundary determination, Shape analysis, Overlap analysis</a:t>
                      </a:r>
                    </a:p>
                  </a:txBody>
                  <a:tcPr marT="45708" marB="45708"/>
                </a:tc>
                <a:tc>
                  <a:txBody>
                    <a:bodyPr/>
                    <a:lstStyle/>
                    <a:p>
                      <a:pPr>
                        <a:lnSpc>
                          <a:spcPct val="150000"/>
                        </a:lnSpc>
                      </a:pPr>
                      <a:r>
                        <a:rPr lang="en-US" sz="1600" dirty="0">
                          <a:latin typeface="Times New Roman" panose="02020603050405020304" pitchFamily="18" charset="0"/>
                          <a:cs typeface="Times New Roman" panose="02020603050405020304" pitchFamily="18" charset="0"/>
                        </a:rPr>
                        <a:t>Accurate counting of number of fruits per tree.</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Focus on only one fruit. Not globally applicable</a:t>
                      </a: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marT="45708" marB="45708"/>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flipH="1">
            <a:off x="8686800" y="260350"/>
            <a:ext cx="3589338" cy="1157288"/>
          </a:xfrm>
          <a:ln/>
        </p:spPr>
        <p:txBody>
          <a:bodyPr vert="horz" wrap="square" lIns="91440" tIns="45720" rIns="91440" bIns="45720" anchor="ctr" anchorCtr="0"/>
          <a:lstStyle/>
          <a:p>
            <a:r>
              <a:rPr lang="en-US" altLang="en-US" dirty="0"/>
              <a:t>   </a:t>
            </a:r>
          </a:p>
        </p:txBody>
      </p:sp>
      <p:graphicFrame>
        <p:nvGraphicFramePr>
          <p:cNvPr id="4" name="Content Placeholder 3"/>
          <p:cNvGraphicFramePr>
            <a:graphicFrameLocks noGrp="1"/>
          </p:cNvGraphicFramePr>
          <p:nvPr>
            <p:ph idx="1"/>
          </p:nvPr>
        </p:nvGraphicFramePr>
        <p:xfrm>
          <a:off x="395288" y="522288"/>
          <a:ext cx="8291195" cy="5669320"/>
        </p:xfrm>
        <a:graphic>
          <a:graphicData uri="http://schemas.openxmlformats.org/drawingml/2006/table">
            <a:tbl>
              <a:tblPr firstRow="1" bandRow="1">
                <a:tableStyleId>{5C22544A-7EE6-4342-B048-85BDC9FD1C3A}</a:tableStyleId>
              </a:tblPr>
              <a:tblGrid>
                <a:gridCol w="808355"/>
                <a:gridCol w="1741170"/>
                <a:gridCol w="1306195"/>
                <a:gridCol w="1473200"/>
                <a:gridCol w="1727835"/>
                <a:gridCol w="1234440"/>
              </a:tblGrid>
              <a:tr h="1554480">
                <a:tc>
                  <a:txBody>
                    <a:bodyPr/>
                    <a:lstStyle/>
                    <a:p>
                      <a:pPr algn="l">
                        <a:lnSpc>
                          <a:spcPct val="150000"/>
                        </a:lnSpc>
                      </a:pPr>
                      <a:r>
                        <a:rPr lang="en-IN" sz="1600" dirty="0">
                          <a:latin typeface="Times New Roman" panose="02020603050405020304" pitchFamily="18" charset="0"/>
                          <a:cs typeface="Times New Roman" panose="02020603050405020304" pitchFamily="18" charset="0"/>
                        </a:rPr>
                        <a:t>S.NO.</a:t>
                      </a:r>
                    </a:p>
                  </a:txBody>
                  <a:tcPr marL="91439" marR="9143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39" marR="9143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p>
                  </a:txBody>
                  <a:tcPr marL="91439" marR="91439" marT="45736" marB="45736"/>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39" marR="9143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METHODOLOGY</a:t>
                      </a:r>
                    </a:p>
                  </a:txBody>
                  <a:tcPr marL="91439" marR="9143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  PROS &amp; CONS</a:t>
                      </a:r>
                    </a:p>
                  </a:txBody>
                  <a:tcPr marL="91439" marR="91439" marT="45736" marB="45736"/>
                </a:tc>
              </a:tr>
              <a:tr h="4114800">
                <a:tc>
                  <a:txBody>
                    <a:bodyPr/>
                    <a:lstStyle/>
                    <a:p>
                      <a:pPr algn="l">
                        <a:lnSpc>
                          <a:spcPct val="150000"/>
                        </a:lnSpc>
                      </a:pPr>
                      <a:r>
                        <a:rPr lang="en-US" altLang="en-US" sz="1600" dirty="0">
                          <a:latin typeface="Times New Roman" panose="02020603050405020304" pitchFamily="18" charset="0"/>
                          <a:cs typeface="Times New Roman" panose="02020603050405020304" pitchFamily="18" charset="0"/>
                        </a:rPr>
                        <a:t>5</a:t>
                      </a:r>
                    </a:p>
                  </a:txBody>
                  <a:tcPr marL="91443" marR="91443" marT="45724" marB="45724"/>
                </a:tc>
                <a:tc>
                  <a:txBody>
                    <a:bodyPr/>
                    <a:lstStyle/>
                    <a:p>
                      <a:pPr algn="l">
                        <a:lnSpc>
                          <a:spcPct val="150000"/>
                        </a:lnSpc>
                      </a:pPr>
                      <a:r>
                        <a:rPr lang="en-IN" sz="1600" dirty="0" err="1">
                          <a:solidFill>
                            <a:srgbClr val="231F20"/>
                          </a:solidFill>
                          <a:latin typeface="Times New Roman" panose="02020603050405020304" pitchFamily="18" charset="0"/>
                          <a:ea typeface="Calibri" pitchFamily="34" charset="0"/>
                          <a:cs typeface="Times New Roman" panose="02020603050405020304" pitchFamily="18" charset="0"/>
                        </a:rPr>
                        <a:t>Susovan</a:t>
                      </a:r>
                      <a:r>
                        <a:rPr lang="en-IN" sz="1600" dirty="0">
                          <a:solidFill>
                            <a:srgbClr val="231F20"/>
                          </a:solidFill>
                          <a:latin typeface="Times New Roman" panose="02020603050405020304" pitchFamily="18" charset="0"/>
                          <a:ea typeface="Calibri" pitchFamily="34" charset="0"/>
                          <a:cs typeface="Times New Roman" panose="02020603050405020304" pitchFamily="18" charset="0"/>
                        </a:rPr>
                        <a:t> Jana,</a:t>
                      </a: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 Ranjan Parekh “Automatic</a:t>
                      </a:r>
                    </a:p>
                    <a:p>
                      <a:pPr algn="l">
                        <a:lnSpc>
                          <a:spcPct val="150000"/>
                        </a:lnSpc>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Fruit Recognition from Natural Images using Color and Texture </a:t>
                      </a:r>
                    </a:p>
                    <a:p>
                      <a:pPr algn="l">
                        <a:lnSpc>
                          <a:spcPct val="150000"/>
                        </a:lnSpc>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Features “</a:t>
                      </a:r>
                    </a:p>
                  </a:txBody>
                  <a:tcPr marL="91443" marR="91443" marT="45724" marB="45724"/>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Devices for Integrated Circuit (</a:t>
                      </a:r>
                      <a:r>
                        <a:rPr lang="en-US" sz="1600" dirty="0" err="1">
                          <a:solidFill>
                            <a:srgbClr val="231F20"/>
                          </a:solidFill>
                          <a:latin typeface="Times New Roman" panose="02020603050405020304" pitchFamily="18" charset="0"/>
                          <a:ea typeface="Calibri" pitchFamily="34" charset="0"/>
                          <a:cs typeface="Times New Roman" panose="02020603050405020304" pitchFamily="18" charset="0"/>
                        </a:rPr>
                        <a:t>DevIC</a:t>
                      </a:r>
                      <a:r>
                        <a:rPr lang="en-US" sz="1600" dirty="0">
                          <a:solidFill>
                            <a:srgbClr val="231F20"/>
                          </a:solidFill>
                          <a:latin typeface="Times New Roman" panose="02020603050405020304" pitchFamily="18" charset="0"/>
                          <a:ea typeface="Calibri" pitchFamily="34" charset="0"/>
                          <a:cs typeface="Times New Roman" panose="02020603050405020304" pitchFamily="18" charset="0"/>
                        </a:rPr>
                        <a:t>), 23-24 March, 2017, Kalyani, India</a:t>
                      </a:r>
                      <a:endPar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endParaRPr>
                    </a:p>
                  </a:txBody>
                  <a:tcPr marL="91443" marR="9144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2017</a:t>
                      </a:r>
                    </a:p>
                  </a:txBody>
                  <a:tcPr marL="91443" marR="9144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 Gray-level Co-occurrence Matrix </a:t>
                      </a:r>
                    </a:p>
                  </a:txBody>
                  <a:tcPr marL="91443" marR="9144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Used to predict unlabeled image</a:t>
                      </a: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Detects and predicts images but not actual fruits</a:t>
                      </a:r>
                    </a:p>
                    <a:p>
                      <a:pPr algn="l">
                        <a:lnSpc>
                          <a:spcPct val="150000"/>
                        </a:lnSpc>
                      </a:pPr>
                      <a:endParaRPr lang="en-US" sz="1600" dirty="0">
                        <a:latin typeface="Times New Roman" panose="02020603050405020304" pitchFamily="18" charset="0"/>
                        <a:cs typeface="Times New Roman" panose="02020603050405020304" pitchFamily="18" charset="0"/>
                      </a:endParaRPr>
                    </a:p>
                  </a:txBody>
                  <a:tcPr marL="91443" marR="91443" marT="45724" marB="45724"/>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23850" y="536575"/>
          <a:ext cx="8496300" cy="4994307"/>
        </p:xfrm>
        <a:graphic>
          <a:graphicData uri="http://schemas.openxmlformats.org/drawingml/2006/table">
            <a:tbl>
              <a:tblPr firstRow="1" bandRow="1">
                <a:tableStyleId>{5C22544A-7EE6-4342-B048-85BDC9FD1C3A}</a:tableStyleId>
              </a:tblPr>
              <a:tblGrid>
                <a:gridCol w="828675"/>
                <a:gridCol w="1783715"/>
                <a:gridCol w="1338580"/>
                <a:gridCol w="1628775"/>
                <a:gridCol w="1620520"/>
                <a:gridCol w="1296035"/>
              </a:tblGrid>
              <a:tr h="1188720">
                <a:tc>
                  <a:txBody>
                    <a:bodyPr/>
                    <a:lstStyle/>
                    <a:p>
                      <a:pPr algn="l">
                        <a:lnSpc>
                          <a:spcPct val="150000"/>
                        </a:lnSpc>
                      </a:pPr>
                      <a:r>
                        <a:rPr lang="en-IN" sz="1600" dirty="0">
                          <a:latin typeface="Times New Roman" panose="02020603050405020304" pitchFamily="18" charset="0"/>
                          <a:cs typeface="Times New Roman" panose="02020603050405020304" pitchFamily="18" charset="0"/>
                        </a:rPr>
                        <a:t>S.NO.</a:t>
                      </a:r>
                    </a:p>
                  </a:txBody>
                  <a:tcPr marL="91429" marR="9142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29" marR="9142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p>
                  </a:txBody>
                  <a:tcPr marL="91429" marR="91429" marT="45736" marB="45736"/>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29" marR="9142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METHODOLOGY</a:t>
                      </a:r>
                    </a:p>
                  </a:txBody>
                  <a:tcPr marL="91429" marR="91429" marT="45736" marB="45736"/>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  PROS &amp; CONS</a:t>
                      </a:r>
                    </a:p>
                  </a:txBody>
                  <a:tcPr marL="91429" marR="91429" marT="45736" marB="45736"/>
                </a:tc>
              </a:tr>
              <a:tr h="3805555">
                <a:tc>
                  <a:txBody>
                    <a:bodyPr/>
                    <a:lstStyle/>
                    <a:p>
                      <a:pPr algn="l">
                        <a:lnSpc>
                          <a:spcPct val="150000"/>
                        </a:lnSpc>
                      </a:pPr>
                      <a:r>
                        <a:rPr lang="en-US" altLang="en-US" sz="1600" dirty="0">
                          <a:latin typeface="Times New Roman" panose="02020603050405020304" pitchFamily="18" charset="0"/>
                          <a:cs typeface="Times New Roman" panose="02020603050405020304" pitchFamily="18" charset="0"/>
                        </a:rPr>
                        <a:t>6</a:t>
                      </a:r>
                    </a:p>
                  </a:txBody>
                  <a:tcPr marL="91433" marR="91433" marT="45724" marB="45724"/>
                </a:tc>
                <a:tc>
                  <a:txBody>
                    <a:bodyPr/>
                    <a:lstStyle/>
                    <a:p>
                      <a:pPr algn="l">
                        <a:lnSpc>
                          <a:spcPct val="150000"/>
                        </a:lnSpc>
                      </a:pP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Manali R.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Satpute</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Sumati</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M.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Jagdale</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Automatic Fruit Quality Inspection System “</a:t>
                      </a:r>
                    </a:p>
                  </a:txBody>
                  <a:tcPr marL="91433" marR="91433" marT="45724" marB="45724"/>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IEEE conference</a:t>
                      </a:r>
                    </a:p>
                  </a:txBody>
                  <a:tcPr marL="91433" marR="9143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2016</a:t>
                      </a:r>
                    </a:p>
                  </a:txBody>
                  <a:tcPr marL="91433" marR="9143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 Blob detection, Color detection </a:t>
                      </a:r>
                    </a:p>
                  </a:txBody>
                  <a:tcPr marL="91433" marR="91433" marT="45724" marB="45724"/>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Replaces manual system</a:t>
                      </a: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Does not inspect fruits bigger than a tomato</a:t>
                      </a:r>
                    </a:p>
                    <a:p>
                      <a:pPr algn="l">
                        <a:lnSpc>
                          <a:spcPct val="150000"/>
                        </a:lnSpc>
                      </a:pPr>
                      <a:endParaRPr lang="en-US" sz="1600" dirty="0">
                        <a:latin typeface="Times New Roman" panose="02020603050405020304" pitchFamily="18" charset="0"/>
                        <a:cs typeface="Times New Roman" panose="02020603050405020304" pitchFamily="18" charset="0"/>
                      </a:endParaRPr>
                    </a:p>
                  </a:txBody>
                  <a:tcPr marL="91433" marR="91433" marT="45724" marB="45724"/>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8288" y="654050"/>
          <a:ext cx="8608695" cy="5763933"/>
        </p:xfrm>
        <a:graphic>
          <a:graphicData uri="http://schemas.openxmlformats.org/drawingml/2006/table">
            <a:tbl>
              <a:tblPr firstRow="1" bandRow="1">
                <a:tableStyleId>{5C22544A-7EE6-4342-B048-85BDC9FD1C3A}</a:tableStyleId>
              </a:tblPr>
              <a:tblGrid>
                <a:gridCol w="694055"/>
                <a:gridCol w="1736090"/>
                <a:gridCol w="1527175"/>
                <a:gridCol w="1457960"/>
                <a:gridCol w="1804670"/>
                <a:gridCol w="1388745"/>
              </a:tblGrid>
              <a:tr h="1339215">
                <a:tc>
                  <a:txBody>
                    <a:bodyPr/>
                    <a:lstStyle/>
                    <a:p>
                      <a:pPr algn="l">
                        <a:lnSpc>
                          <a:spcPct val="150000"/>
                        </a:lnSpc>
                      </a:pPr>
                      <a:r>
                        <a:rPr lang="en-IN" sz="1600" dirty="0">
                          <a:latin typeface="Times New Roman" panose="02020603050405020304" pitchFamily="18" charset="0"/>
                          <a:cs typeface="Times New Roman" panose="02020603050405020304" pitchFamily="18" charset="0"/>
                        </a:rPr>
                        <a:t>S.NO.</a:t>
                      </a:r>
                    </a:p>
                  </a:txBody>
                  <a:tcPr marL="91427" marR="91427" marT="45739" marB="45739"/>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TITLE OF THE PAPER</a:t>
                      </a:r>
                      <a:r>
                        <a:rPr lang="en-IN" sz="1600" baseline="0" dirty="0">
                          <a:latin typeface="Times New Roman" panose="02020603050405020304" pitchFamily="18" charset="0"/>
                          <a:cs typeface="Times New Roman" panose="02020603050405020304" pitchFamily="18" charset="0"/>
                        </a:rPr>
                        <a:t> WITH</a:t>
                      </a:r>
                      <a:r>
                        <a:rPr lang="en-IN" sz="1600" dirty="0">
                          <a:latin typeface="Times New Roman" panose="02020603050405020304" pitchFamily="18" charset="0"/>
                          <a:cs typeface="Times New Roman" panose="02020603050405020304" pitchFamily="18" charset="0"/>
                        </a:rPr>
                        <a:t> AUTHOR NAME</a:t>
                      </a:r>
                    </a:p>
                  </a:txBody>
                  <a:tcPr marL="91427" marR="91427" marT="45739" marB="45739"/>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JOURNAL</a:t>
                      </a:r>
                      <a:r>
                        <a:rPr lang="en-IN" sz="1600" baseline="0" dirty="0">
                          <a:latin typeface="Times New Roman" panose="02020603050405020304" pitchFamily="18" charset="0"/>
                          <a:cs typeface="Times New Roman" panose="02020603050405020304" pitchFamily="18" charset="0"/>
                        </a:rPr>
                        <a:t> NAME</a:t>
                      </a:r>
                    </a:p>
                  </a:txBody>
                  <a:tcPr marL="91427" marR="91427" marT="45739" marB="45739"/>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YEAR OF PUBLICATION</a:t>
                      </a:r>
                    </a:p>
                  </a:txBody>
                  <a:tcPr marL="91427" marR="91427" marT="45739" marB="45739"/>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METHODOLOGY</a:t>
                      </a:r>
                    </a:p>
                  </a:txBody>
                  <a:tcPr marL="91427" marR="91427" marT="45739" marB="45739"/>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  PROS &amp; CONS</a:t>
                      </a:r>
                    </a:p>
                  </a:txBody>
                  <a:tcPr marL="91427" marR="91427" marT="45739" marB="45739"/>
                </a:tc>
              </a:tr>
              <a:tr h="4209415">
                <a:tc>
                  <a:txBody>
                    <a:bodyPr/>
                    <a:lstStyle/>
                    <a:p>
                      <a:pPr algn="l">
                        <a:lnSpc>
                          <a:spcPct val="150000"/>
                        </a:lnSpc>
                      </a:pPr>
                      <a:r>
                        <a:rPr lang="en-US" altLang="en-US" sz="1600" dirty="0">
                          <a:latin typeface="Times New Roman" panose="02020603050405020304" pitchFamily="18" charset="0"/>
                          <a:cs typeface="Times New Roman" panose="02020603050405020304" pitchFamily="18" charset="0"/>
                        </a:rPr>
                        <a:t>7</a:t>
                      </a:r>
                    </a:p>
                  </a:txBody>
                  <a:tcPr marL="91431" marR="91431" marT="45727" marB="45727"/>
                </a:tc>
                <a:tc>
                  <a:txBody>
                    <a:bodyPr/>
                    <a:lstStyle/>
                    <a:p>
                      <a:pPr algn="l">
                        <a:lnSpc>
                          <a:spcPct val="150000"/>
                        </a:lnSpc>
                      </a:pP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Anisha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Syal</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DivyaGarg</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a:t>
                      </a:r>
                      <a:r>
                        <a:rPr lang="en-IN" altLang="en-US" sz="1600" dirty="0" err="1">
                          <a:solidFill>
                            <a:srgbClr val="231F20"/>
                          </a:solidFill>
                          <a:latin typeface="Times New Roman" panose="02020603050405020304" pitchFamily="18" charset="0"/>
                          <a:ea typeface="Calibri" pitchFamily="34" charset="0"/>
                          <a:cs typeface="Times New Roman" panose="02020603050405020304" pitchFamily="18" charset="0"/>
                        </a:rPr>
                        <a:t>Shanu</a:t>
                      </a:r>
                      <a:r>
                        <a:rPr lang="en-IN" altLang="en-US" sz="1600" dirty="0">
                          <a:solidFill>
                            <a:srgbClr val="231F20"/>
                          </a:solidFill>
                          <a:latin typeface="Times New Roman" panose="02020603050405020304" pitchFamily="18" charset="0"/>
                          <a:ea typeface="Calibri" pitchFamily="34" charset="0"/>
                          <a:cs typeface="Times New Roman" panose="02020603050405020304" pitchFamily="18" charset="0"/>
                        </a:rPr>
                        <a:t> Sharma “</a:t>
                      </a: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Apple Fruit Detection and Counting Using Computer Vision Techniques “</a:t>
                      </a:r>
                    </a:p>
                  </a:txBody>
                  <a:tcPr marL="91431" marR="91431" marT="45727" marB="45727"/>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en-US" sz="1600" dirty="0">
                          <a:solidFill>
                            <a:srgbClr val="231F20"/>
                          </a:solidFill>
                          <a:latin typeface="Times New Roman" panose="02020603050405020304" pitchFamily="18" charset="0"/>
                          <a:ea typeface="Calibri" pitchFamily="34" charset="0"/>
                          <a:cs typeface="Times New Roman" panose="02020603050405020304" pitchFamily="18" charset="0"/>
                        </a:rPr>
                        <a:t>IEEE International Conference on Computational Intelligence and Computing Research</a:t>
                      </a:r>
                    </a:p>
                  </a:txBody>
                  <a:tcPr marL="91431" marR="91431" marT="45727" marB="45727"/>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2014</a:t>
                      </a:r>
                    </a:p>
                  </a:txBody>
                  <a:tcPr marL="91431" marR="91431" marT="45727" marB="45727"/>
                </a:tc>
                <a:tc>
                  <a:txBody>
                    <a:bodyPr/>
                    <a:lstStyle/>
                    <a:p>
                      <a:pPr algn="l">
                        <a:lnSpc>
                          <a:spcPct val="150000"/>
                        </a:lnSpc>
                      </a:pPr>
                      <a:r>
                        <a:rPr lang="fr-FR" sz="1600" dirty="0">
                          <a:latin typeface="Times New Roman" panose="02020603050405020304" pitchFamily="18" charset="0"/>
                          <a:cs typeface="Times New Roman" panose="02020603050405020304" pitchFamily="18" charset="0"/>
                        </a:rPr>
                        <a:t>Minimum </a:t>
                      </a:r>
                      <a:r>
                        <a:rPr lang="fr-FR" sz="1600" dirty="0" err="1">
                          <a:latin typeface="Times New Roman" panose="02020603050405020304" pitchFamily="18" charset="0"/>
                          <a:cs typeface="Times New Roman" panose="02020603050405020304" pitchFamily="18" charset="0"/>
                        </a:rPr>
                        <a:t>Euclidean</a:t>
                      </a:r>
                      <a:r>
                        <a:rPr lang="fr-FR" sz="1600" dirty="0">
                          <a:latin typeface="Times New Roman" panose="02020603050405020304" pitchFamily="18" charset="0"/>
                          <a:cs typeface="Times New Roman" panose="02020603050405020304" pitchFamily="18" charset="0"/>
                        </a:rPr>
                        <a:t> distance </a:t>
                      </a:r>
                      <a:r>
                        <a:rPr lang="fr-FR" sz="1600" dirty="0" err="1">
                          <a:latin typeface="Times New Roman" panose="02020603050405020304" pitchFamily="18" charset="0"/>
                          <a:cs typeface="Times New Roman" panose="02020603050405020304" pitchFamily="18" charset="0"/>
                        </a:rPr>
                        <a:t>based</a:t>
                      </a:r>
                      <a:r>
                        <a:rPr lang="fr-FR" sz="1600" dirty="0">
                          <a:latin typeface="Times New Roman" panose="02020603050405020304" pitchFamily="18" charset="0"/>
                          <a:cs typeface="Times New Roman" panose="02020603050405020304" pitchFamily="18" charset="0"/>
                        </a:rPr>
                        <a:t> segmentation technique</a:t>
                      </a:r>
                    </a:p>
                    <a:p>
                      <a:pPr algn="l">
                        <a:lnSpc>
                          <a:spcPct val="150000"/>
                        </a:lnSpc>
                      </a:pPr>
                      <a:endParaRPr lang="fr-FR"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Fruits are counted on the basis of the centroid of the fruit regions</a:t>
                      </a:r>
                    </a:p>
                  </a:txBody>
                  <a:tcPr marL="91431" marR="91431" marT="45727" marB="45727"/>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Correctly detects and counts apples</a:t>
                      </a: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Other fruits are not detected</a:t>
                      </a:r>
                    </a:p>
                  </a:txBody>
                  <a:tcPr marL="91431" marR="91431" marT="45727" marB="45727"/>
                </a:tc>
              </a:tr>
            </a:tbl>
          </a:graphicData>
        </a:graphic>
      </p:graphicFrame>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1451</Words>
  <Application>Microsoft Office PowerPoint</Application>
  <PresentationFormat>On-screen Show (4:3)</PresentationFormat>
  <Paragraphs>290</Paragraphs>
  <Slides>30</Slides>
  <Notes>8</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30</vt:i4>
      </vt:variant>
    </vt:vector>
  </HeadingPairs>
  <TitlesOfParts>
    <vt:vector size="40" baseType="lpstr">
      <vt:lpstr>SimSun</vt:lpstr>
      <vt:lpstr>SimSun</vt:lpstr>
      <vt:lpstr>Arial</vt:lpstr>
      <vt:lpstr>Calibri</vt:lpstr>
      <vt:lpstr>Times New Roman</vt:lpstr>
      <vt:lpstr>Office Theme</vt:lpstr>
      <vt:lpstr>1_Office Theme</vt:lpstr>
      <vt:lpstr>2_Office Theme</vt:lpstr>
      <vt:lpstr>3_Office Theme</vt:lpstr>
      <vt:lpstr>4_Office Theme</vt:lpstr>
      <vt:lpstr> FRUIT RECOGNITION, QUANTITY AND QUALITY ESTIMATION USING A ROBOTIC VISION SYSTEM</vt:lpstr>
      <vt:lpstr>OBJECTIVES</vt:lpstr>
      <vt:lpstr>LITERATURE SURVEY</vt:lpstr>
      <vt:lpstr>PowerPoint Presentation</vt:lpstr>
      <vt:lpstr>PowerPoint Presentation</vt:lpstr>
      <vt:lpstr>PowerPoint Presentation</vt:lpstr>
      <vt:lpstr>   </vt:lpstr>
      <vt:lpstr>PowerPoint Presentation</vt:lpstr>
      <vt:lpstr>PowerPoint Presentation</vt:lpstr>
      <vt:lpstr>PowerPoint Presentation</vt:lpstr>
      <vt:lpstr>EXISTING SYSTEM</vt:lpstr>
      <vt:lpstr>EXISTING SYSTEM vs PROPOSED SYSTEM</vt:lpstr>
      <vt:lpstr>PROPOSED SYSTEM</vt:lpstr>
      <vt:lpstr>BLOCK DIAGRAM </vt:lpstr>
      <vt:lpstr>AlexNet architecture</vt:lpstr>
      <vt:lpstr>BLOCK DIAGRAM DESCRIPTION</vt:lpstr>
      <vt:lpstr>BLOCK DIAGRAM</vt:lpstr>
      <vt:lpstr>SOFTWARE REQUIREMENTS</vt:lpstr>
      <vt:lpstr>HARDWARE REQUIREMENTS</vt:lpstr>
      <vt:lpstr>EXPECTED OUTPUT</vt:lpstr>
      <vt:lpstr>EXPECTED OUTPUT</vt:lpstr>
      <vt:lpstr>EXPECTED OUTPUT</vt:lpstr>
      <vt:lpstr>EXPECTED OUTPUT</vt:lpstr>
      <vt:lpstr>Final product</vt:lpstr>
      <vt:lpstr>ADVANTAGES</vt:lpstr>
      <vt:lpstr>CONCLUSION  </vt:lpstr>
      <vt:lpstr>APPLICATIONS</vt:lpstr>
      <vt:lpstr>Future enhancement </vt:lpstr>
      <vt:lpstr>REFERENCES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Awareness and Distribution  of Unutilized Spectrum by using Multi-Hop Cognitive                          Radio Ad Hoc Networks</dc:title>
  <dc:creator>Admin</dc:creator>
  <cp:lastModifiedBy>Windows User</cp:lastModifiedBy>
  <cp:revision>223</cp:revision>
  <dcterms:created xsi:type="dcterms:W3CDTF">2020-02-08T05:18:26Z</dcterms:created>
  <dcterms:modified xsi:type="dcterms:W3CDTF">2020-09-14T06:44:20Z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