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7" r:id="rId6"/>
    <p:sldId id="261" r:id="rId7"/>
    <p:sldId id="265" r:id="rId8"/>
    <p:sldId id="259" r:id="rId9"/>
    <p:sldId id="264"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682" y="-43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766" y="1040736"/>
            <a:ext cx="10284460" cy="1915795"/>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4800" u="sng" spc="-5" dirty="0"/>
              <a:t>GROCERY WEB APP</a:t>
            </a:r>
            <a:br>
              <a:rPr lang="en-US" sz="4800" u="sng" spc="-5" dirty="0"/>
            </a:br>
            <a:br>
              <a:rPr lang="en-US" sz="4800" u="sng" spc="-5" dirty="0"/>
            </a:br>
            <a:r>
              <a:rPr lang="en-US" sz="2400" u="sng" spc="-5" dirty="0"/>
              <a:t>REQUIRED SKILLS:</a:t>
            </a:r>
            <a:r>
              <a:rPr lang="en-US" sz="2400" spc="-5" dirty="0"/>
              <a:t> HTML,CSS</a:t>
            </a:r>
          </a:p>
        </p:txBody>
      </p:sp>
      <p:sp>
        <p:nvSpPr>
          <p:cNvPr id="3" name="object 3"/>
          <p:cNvSpPr txBox="1"/>
          <p:nvPr/>
        </p:nvSpPr>
        <p:spPr>
          <a:xfrm>
            <a:off x="6172200" y="4267200"/>
            <a:ext cx="8008620" cy="3646170"/>
          </a:xfrm>
          <a:prstGeom prst="rect">
            <a:avLst/>
          </a:prstGeom>
        </p:spPr>
        <p:txBody>
          <a:bodyPr vert="horz" wrap="square" lIns="0" tIns="129540" rIns="0" bIns="0" rtlCol="0">
            <a:noAutofit/>
          </a:bodyPr>
          <a:lstStyle/>
          <a:p>
            <a:pPr marL="12700">
              <a:lnSpc>
                <a:spcPct val="100000"/>
              </a:lnSpc>
              <a:spcBef>
                <a:spcPts val="1020"/>
              </a:spcBef>
            </a:pPr>
            <a:r>
              <a:rPr lang="en-US" sz="2400" spc="-30" dirty="0">
                <a:latin typeface="Times New Roman" panose="02020603050405020304"/>
                <a:cs typeface="Times New Roman" panose="02020603050405020304"/>
              </a:rPr>
              <a:t>                                  </a:t>
            </a:r>
            <a:r>
              <a:rPr lang="en-US" sz="2400" b="1" u="sng" spc="-30" dirty="0">
                <a:latin typeface="Times New Roman" panose="02020603050405020304"/>
                <a:cs typeface="Times New Roman" panose="02020603050405020304"/>
              </a:rPr>
              <a:t>TEAM MEMBERS</a:t>
            </a:r>
            <a:endParaRPr lang="en-US" sz="2400" b="1" u="sng" dirty="0">
              <a:latin typeface="Times New Roman" panose="02020603050405020304"/>
              <a:cs typeface="Times New Roman" panose="02020603050405020304"/>
            </a:endParaRPr>
          </a:p>
          <a:p>
            <a:pPr marL="12700">
              <a:lnSpc>
                <a:spcPct val="100000"/>
              </a:lnSpc>
              <a:spcBef>
                <a:spcPts val="102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PRASHANTH K              (211521205109)</a:t>
            </a:r>
          </a:p>
          <a:p>
            <a:pPr marL="12700">
              <a:lnSpc>
                <a:spcPct val="100000"/>
              </a:lnSpc>
              <a:spcBef>
                <a:spcPts val="1020"/>
              </a:spcBef>
            </a:pPr>
            <a:r>
              <a:rPr lang="en-US" sz="2400" b="1" dirty="0">
                <a:latin typeface="Times New Roman" panose="02020603050405020304"/>
                <a:cs typeface="Times New Roman" panose="02020603050405020304"/>
              </a:rPr>
              <a:t>       SANTHAKUMAR N       (211521205135)</a:t>
            </a:r>
          </a:p>
          <a:p>
            <a:pPr marL="12700">
              <a:lnSpc>
                <a:spcPct val="100000"/>
              </a:lnSpc>
              <a:spcBef>
                <a:spcPts val="1020"/>
              </a:spcBef>
            </a:pPr>
            <a:r>
              <a:rPr lang="en-US" sz="2400" b="1" dirty="0">
                <a:latin typeface="Times New Roman" panose="02020603050405020304"/>
                <a:cs typeface="Times New Roman" panose="02020603050405020304"/>
              </a:rPr>
              <a:t>       NITHISH S                       (211521205097)</a:t>
            </a:r>
          </a:p>
          <a:p>
            <a:pPr marL="12700">
              <a:lnSpc>
                <a:spcPct val="100000"/>
              </a:lnSpc>
              <a:spcBef>
                <a:spcPts val="1020"/>
              </a:spcBef>
            </a:pPr>
            <a:r>
              <a:rPr lang="en-US" sz="2400" b="1" dirty="0">
                <a:latin typeface="Times New Roman" panose="02020603050405020304"/>
                <a:cs typeface="Times New Roman" panose="02020603050405020304"/>
              </a:rPr>
              <a:t>       SRI SAI BALAJI S           (211521205157)</a:t>
            </a:r>
          </a:p>
          <a:p>
            <a:pPr marL="12700">
              <a:lnSpc>
                <a:spcPct val="100000"/>
              </a:lnSpc>
              <a:spcBef>
                <a:spcPts val="1020"/>
              </a:spcBef>
            </a:pPr>
            <a:r>
              <a:rPr lang="en-US" sz="2400" b="1" dirty="0">
                <a:latin typeface="Times New Roman" panose="02020603050405020304"/>
                <a:cs typeface="Times New Roman" panose="020206030504050203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52400"/>
            <a:ext cx="6900545" cy="676910"/>
          </a:xfrm>
        </p:spPr>
        <p:txBody>
          <a:bodyPr wrap="square"/>
          <a:lstStyle/>
          <a:p>
            <a:endParaRPr lang="en-US" b="1" u="sng"/>
          </a:p>
        </p:txBody>
      </p:sp>
      <p:sp>
        <p:nvSpPr>
          <p:cNvPr id="3" name="Subtitle 2"/>
          <p:cNvSpPr>
            <a:spLocks noGrp="1"/>
          </p:cNvSpPr>
          <p:nvPr>
            <p:ph type="subTitle" idx="4"/>
          </p:nvPr>
        </p:nvSpPr>
        <p:spPr/>
        <p:txBody>
          <a:bodyPr/>
          <a:lstStyle/>
          <a:p>
            <a:endParaRPr lang="en-US"/>
          </a:p>
        </p:txBody>
      </p:sp>
      <p:pic>
        <p:nvPicPr>
          <p:cNvPr id="4" name="Picture 3" descr="av1"/>
          <p:cNvPicPr>
            <a:picLocks noChangeAspect="1"/>
          </p:cNvPicPr>
          <p:nvPr/>
        </p:nvPicPr>
        <p:blipFill>
          <a:blip r:embed="rId2"/>
          <a:stretch>
            <a:fillRect/>
          </a:stretch>
        </p:blipFill>
        <p:spPr>
          <a:xfrm>
            <a:off x="400685" y="152400"/>
            <a:ext cx="11370310" cy="657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8569325" cy="676910"/>
          </a:xfrm>
        </p:spPr>
        <p:txBody>
          <a:bodyPr wrap="square"/>
          <a:lstStyle/>
          <a:p>
            <a:r>
              <a:rPr lang="en-US"/>
              <a:t>              </a:t>
            </a:r>
            <a:r>
              <a:rPr lang="en-US" b="1" u="sng"/>
              <a:t>CONCLUSION</a:t>
            </a:r>
          </a:p>
        </p:txBody>
      </p:sp>
      <p:sp>
        <p:nvSpPr>
          <p:cNvPr id="3" name="Subtitle 2"/>
          <p:cNvSpPr>
            <a:spLocks noGrp="1"/>
          </p:cNvSpPr>
          <p:nvPr>
            <p:ph type="subTitle" idx="4"/>
          </p:nvPr>
        </p:nvSpPr>
        <p:spPr>
          <a:xfrm>
            <a:off x="709295" y="1471295"/>
            <a:ext cx="10859770" cy="4582160"/>
          </a:xfrm>
        </p:spPr>
        <p:txBody>
          <a:bodyPr>
            <a:noAutofit/>
          </a:bodyPr>
          <a:lstStyle/>
          <a:p>
            <a:pPr algn="just">
              <a:lnSpc>
                <a:spcPct val="110000"/>
              </a:lnSpc>
            </a:pPr>
            <a:r>
              <a:rPr lang="en-US" sz="2400">
                <a:latin typeface="Times New Roman" panose="02020603050405020304" pitchFamily="18" charset="0"/>
                <a:cs typeface="Times New Roman" panose="02020603050405020304" pitchFamily="18" charset="0"/>
              </a:rPr>
              <a:t>The development of the Online Grocery Web Application marks a significant step towards modernizing the grocery shopping experience. By leveraging advanced technologies and user-centric design principles, the application provides a seamless, efficient, and convenient platform for customers to shop for their daily essentials from the comfort of their homes. The integration of features such as AI-powered recommendations, secure payment gateways, and real-time order tracking ensures a personalized and reliable shopping experience. Additionally, addressing challenges such as inventory management and delivery logistics enhances the overall effectiveness of the system. As the demand for online shopping continues to grow, the Online Grocery Web Application stands poised to meet the evolving needs of consumers, offering a robust and scalable solution for the future of grocery shopping.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7000"/>
            <a:ext cx="10363200" cy="676910"/>
          </a:xfrm>
        </p:spPr>
        <p:txBody>
          <a:bodyPr/>
          <a:lstStyle/>
          <a:p>
            <a:r>
              <a:rPr lang="en-US" b="1" i="1" dirty="0">
                <a:latin typeface="Bauhaus 93" panose="04030905020B02020C02" charset="0"/>
                <a:cs typeface="Bauhaus 93" panose="04030905020B02020C02" charset="0"/>
              </a:rPr>
              <a:t>                         </a:t>
            </a:r>
            <a:r>
              <a:rPr lang="en-US" b="1" dirty="0">
                <a:latin typeface="Times New Roman" panose="02020603050405020304" pitchFamily="18" charset="0"/>
                <a:cs typeface="Times New Roman" panose="02020603050405020304" pitchFamily="18" charset="0"/>
              </a:rPr>
              <a:t>THANK YOU</a:t>
            </a:r>
          </a:p>
        </p:txBody>
      </p:sp>
      <p:sp>
        <p:nvSpPr>
          <p:cNvPr id="3" name="Subtitle 2"/>
          <p:cNvSpPr>
            <a:spLocks noGrp="1"/>
          </p:cNvSpPr>
          <p:nvPr>
            <p:ph type="subTitle" idx="4"/>
          </p:nvPr>
        </p:nvSpPr>
        <p:spPr>
          <a:xfrm>
            <a:off x="2133600" y="5105400"/>
            <a:ext cx="8534400" cy="274319"/>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73100"/>
            <a:ext cx="440626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5" dirty="0"/>
              <a:t>ABSTRACT</a:t>
            </a:r>
          </a:p>
        </p:txBody>
      </p:sp>
      <p:sp>
        <p:nvSpPr>
          <p:cNvPr id="3" name="object 3"/>
          <p:cNvSpPr txBox="1"/>
          <p:nvPr/>
        </p:nvSpPr>
        <p:spPr>
          <a:xfrm>
            <a:off x="927100" y="1884680"/>
            <a:ext cx="10203180" cy="3920490"/>
          </a:xfrm>
          <a:prstGeom prst="rect">
            <a:avLst/>
          </a:prstGeom>
        </p:spPr>
        <p:txBody>
          <a:bodyPr vert="horz" wrap="square" lIns="0" tIns="46990" rIns="0" bIns="0" rtlCol="0">
            <a:noAutofit/>
          </a:bodyPr>
          <a:lstStyle/>
          <a:p>
            <a:pPr marL="12700" marR="5080" indent="0" algn="l">
              <a:lnSpc>
                <a:spcPct val="110000"/>
              </a:lnSpc>
              <a:spcBef>
                <a:spcPts val="370"/>
              </a:spcBef>
              <a:buFont typeface="Arial" panose="020B0604020202020204" pitchFamily="34" charset="0"/>
              <a:buNone/>
            </a:pPr>
            <a:r>
              <a:rPr sz="2400" dirty="0">
                <a:latin typeface="Times New Roman" panose="02020603050405020304"/>
                <a:cs typeface="Times New Roman" panose="02020603050405020304"/>
              </a:rPr>
              <a:t>The Online Grocery Web Application revolutionizes traditional grocery shopping by providing a seamless, efficient, and user-friendly platform for customers to purchase groceries from the comfort of their homes. This application offers a wide range of products, from fresh produce to household essentials, ensuring that users can find everything they need in one place. It features a sleek and intuitive interface that enhances the shopping experience with easy navigation, detailed product descriptions, and high-quality images. The application also incorporates functionalities such as a customizable shopping cart, secure payment gateways, order tracking, and customer reviews. This digital solution not only saves time but also ensures a safe and convenient shopping experience, addressing the needs of modern consumers.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6182995" cy="843280"/>
          </a:xfrm>
          <a:prstGeom prst="rect">
            <a:avLst/>
          </a:prstGeom>
        </p:spPr>
        <p:txBody>
          <a:bodyPr vert="horz" wrap="square" lIns="0" tIns="12700" rIns="0" bIns="0" rtlCol="0">
            <a:spAutoFit/>
          </a:bodyPr>
          <a:lstStyle/>
          <a:p>
            <a:pPr marL="12700">
              <a:lnSpc>
                <a:spcPct val="100000"/>
              </a:lnSpc>
              <a:spcBef>
                <a:spcPts val="100"/>
              </a:spcBef>
            </a:pPr>
            <a:r>
              <a:rPr lang="en-US" sz="5400" b="1" u="sng" dirty="0"/>
              <a:t>INTRODUCTION</a:t>
            </a:r>
          </a:p>
        </p:txBody>
      </p:sp>
      <p:sp>
        <p:nvSpPr>
          <p:cNvPr id="4" name="Text Box 3"/>
          <p:cNvSpPr txBox="1"/>
          <p:nvPr/>
        </p:nvSpPr>
        <p:spPr>
          <a:xfrm>
            <a:off x="762001" y="1809750"/>
            <a:ext cx="10839450" cy="4215130"/>
          </a:xfrm>
          <a:prstGeom prst="rect">
            <a:avLst/>
          </a:prstGeom>
          <a:noFill/>
        </p:spPr>
        <p:txBody>
          <a:bodyPr wrap="square" rtlCol="0">
            <a:noAutofit/>
          </a:bodyPr>
          <a:lstStyle/>
          <a:p>
            <a:pPr algn="just">
              <a:lnSpc>
                <a:spcPct val="110000"/>
              </a:lnSpc>
            </a:pPr>
            <a:r>
              <a:rPr lang="en-US" sz="2400" dirty="0">
                <a:latin typeface="Times New Roman" panose="02020603050405020304" pitchFamily="18" charset="0"/>
                <a:cs typeface="Times New Roman" panose="02020603050405020304" pitchFamily="18" charset="0"/>
              </a:rPr>
              <a:t>In today's fast-paced world, convenience is key. The Online Grocery Web Application is designed to bring grocery shopping into the digital age, offering customers an efficient and hassle-free way to purchase their daily essentials. This innovative platform provides a comprehensive selection of grocery items, from fresh produce and dairy products to household necessities and personal care items. With a user-friendly interface, secure payment options, and reliable delivery services, this application ensures that customers can easily find, purchase, and receive their groceries without ever leaving the comfort of their homes. By integrating advanced technology and seamless navigation, the Online Grocery Web Application meets the growing demand for online shopping solutions, making everyday life simpler and more convenient.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85800"/>
            <a:ext cx="701738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10" dirty="0"/>
              <a:t>EXISTING SYSTEM</a:t>
            </a:r>
          </a:p>
        </p:txBody>
      </p:sp>
      <p:sp>
        <p:nvSpPr>
          <p:cNvPr id="4" name="TextBox 3"/>
          <p:cNvSpPr txBox="1"/>
          <p:nvPr/>
        </p:nvSpPr>
        <p:spPr>
          <a:xfrm>
            <a:off x="457200" y="2133600"/>
            <a:ext cx="11375390" cy="3535045"/>
          </a:xfrm>
          <a:prstGeom prst="rect">
            <a:avLst/>
          </a:prstGeom>
          <a:noFill/>
        </p:spPr>
        <p:txBody>
          <a:bodyPr wrap="square" rtlCol="0">
            <a:noAutofit/>
          </a:bodyPr>
          <a:lstStyle/>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traditional online grocery web application depends only on the users requested items </a:t>
            </a:r>
          </a:p>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and sometimes, it cannot suggests the items based on the  customers requirements.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moreover it has limited grocery item which is available only in super markets.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Often, these platforms lack personalized recommendations, making the shopping experience feel generic.Lengthy and complicated checkout procedures can deter users from completing their purchases.Users are wary of how their personal and payment information is handled, impacting trust.Not all applications cater to users with disabilities, making it difficult for everyone to use the service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10363200" cy="676910"/>
          </a:xfrm>
        </p:spPr>
        <p:txBody>
          <a:bodyPr/>
          <a:lstStyle/>
          <a:p>
            <a:r>
              <a:rPr lang="en-US" b="1"/>
              <a:t>                </a:t>
            </a:r>
            <a:r>
              <a:rPr lang="en-US" b="1" u="sng"/>
              <a:t>EXISTING SYSTEM</a:t>
            </a:r>
          </a:p>
        </p:txBody>
      </p:sp>
      <p:sp>
        <p:nvSpPr>
          <p:cNvPr id="3" name="Subtitle 2"/>
          <p:cNvSpPr>
            <a:spLocks noGrp="1"/>
          </p:cNvSpPr>
          <p:nvPr>
            <p:ph type="subTitle" idx="4"/>
          </p:nvPr>
        </p:nvSpPr>
        <p:spPr>
          <a:xfrm>
            <a:off x="637540" y="1536700"/>
            <a:ext cx="10765155" cy="4449445"/>
          </a:xfrm>
        </p:spPr>
        <p:txBody>
          <a:bodyPr>
            <a:noAutofit/>
          </a:bodyPr>
          <a:lstStyle/>
          <a:p>
            <a:r>
              <a:rPr lang="en-US" sz="2400" b="1" u="sng">
                <a:latin typeface="Times New Roman" panose="02020603050405020304" pitchFamily="18" charset="0"/>
                <a:cs typeface="Times New Roman" panose="02020603050405020304" pitchFamily="18" charset="0"/>
              </a:rPr>
              <a:t>Existing grocery web applications has the problems like:</a:t>
            </a:r>
          </a:p>
          <a:p>
            <a:endParaRPr lang="en-US" sz="20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Inventory Management Issues:</a:t>
            </a:r>
            <a:r>
              <a:rPr lang="en-US" sz="2400">
                <a:latin typeface="Times New Roman" panose="02020603050405020304" pitchFamily="18" charset="0"/>
                <a:cs typeface="Times New Roman" panose="02020603050405020304" pitchFamily="18" charset="0"/>
              </a:rPr>
              <a:t> Inaccurate stock levels can result in out-of-stock items or incorrect orders.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Complex User Interface: </a:t>
            </a:r>
            <a:r>
              <a:rPr lang="en-US" sz="2400">
                <a:latin typeface="Times New Roman" panose="02020603050405020304" pitchFamily="18" charset="0"/>
                <a:cs typeface="Times New Roman" panose="02020603050405020304" pitchFamily="18" charset="0"/>
              </a:rPr>
              <a:t>Overly complicated designs can make navigation and product searches cumbersome.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Delays:</a:t>
            </a:r>
            <a:r>
              <a:rPr lang="en-US" sz="2400">
                <a:latin typeface="Times New Roman" panose="02020603050405020304" pitchFamily="18" charset="0"/>
                <a:cs typeface="Times New Roman" panose="02020603050405020304" pitchFamily="18" charset="0"/>
              </a:rPr>
              <a:t> Unreliable delivery schedules frustrate customers and diminish trust.</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Security Concerns:</a:t>
            </a:r>
            <a:r>
              <a:rPr lang="en-US" sz="2400">
                <a:latin typeface="Times New Roman" panose="02020603050405020304" pitchFamily="18" charset="0"/>
                <a:cs typeface="Times New Roman" panose="02020603050405020304" pitchFamily="18" charset="0"/>
              </a:rPr>
              <a:t> Ensuring data privacy and secure transactions is critical, but breaches can still occur.</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Limited Payment Options:</a:t>
            </a:r>
            <a:r>
              <a:rPr lang="en-US" sz="2400">
                <a:latin typeface="Times New Roman" panose="02020603050405020304" pitchFamily="18" charset="0"/>
                <a:cs typeface="Times New Roman" panose="02020603050405020304" pitchFamily="18" charset="0"/>
              </a:rPr>
              <a:t> A lack of diverse payment methods can deter customers who prefer alternative payment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603250"/>
            <a:ext cx="6619875" cy="751205"/>
          </a:xfrm>
          <a:prstGeom prst="rect">
            <a:avLst/>
          </a:prstGeom>
        </p:spPr>
        <p:txBody>
          <a:bodyPr vert="horz" wrap="square" lIns="0" tIns="12700" rIns="0" bIns="0" rtlCol="0">
            <a:spAutoFit/>
          </a:bodyPr>
          <a:lstStyle/>
          <a:p>
            <a:pPr marL="12700">
              <a:lnSpc>
                <a:spcPct val="100000"/>
              </a:lnSpc>
              <a:spcBef>
                <a:spcPts val="100"/>
              </a:spcBef>
            </a:pPr>
            <a:r>
              <a:rPr sz="4800" b="1" u="sng" spc="-5" dirty="0"/>
              <a:t>P</a:t>
            </a:r>
            <a:r>
              <a:rPr lang="en-US" sz="4800" b="1" u="sng" spc="-5" dirty="0"/>
              <a:t>ROPOSED SYSTEM</a:t>
            </a:r>
          </a:p>
        </p:txBody>
      </p:sp>
      <p:sp>
        <p:nvSpPr>
          <p:cNvPr id="3" name="object 3"/>
          <p:cNvSpPr txBox="1"/>
          <p:nvPr/>
        </p:nvSpPr>
        <p:spPr>
          <a:xfrm>
            <a:off x="685800" y="1812925"/>
            <a:ext cx="10896600" cy="3984625"/>
          </a:xfrm>
          <a:prstGeom prst="rect">
            <a:avLst/>
          </a:prstGeom>
        </p:spPr>
        <p:txBody>
          <a:bodyPr vert="horz" wrap="square" lIns="0" tIns="50165" rIns="0" bIns="0" rtlCol="0">
            <a:noAutofit/>
          </a:bodyPr>
          <a:lstStyle/>
          <a:p>
            <a:pPr marL="12700" marR="5080" indent="0" algn="just">
              <a:lnSpc>
                <a:spcPct val="100000"/>
              </a:lnSpc>
              <a:spcBef>
                <a:spcPts val="395"/>
              </a:spcBef>
              <a:buNone/>
            </a:pPr>
            <a:r>
              <a:rPr lang="en-US" sz="2400" b="1" dirty="0">
                <a:latin typeface="Times New Roman" panose="02020603050405020304"/>
                <a:cs typeface="Times New Roman" panose="02020603050405020304"/>
              </a:rPr>
              <a:t>AI-Powered Recommendations:</a:t>
            </a:r>
            <a:r>
              <a:rPr lang="en-US" sz="2400" dirty="0">
                <a:latin typeface="Times New Roman" panose="02020603050405020304"/>
                <a:cs typeface="Times New Roman" panose="02020603050405020304"/>
              </a:rPr>
              <a:t> Suggest items based on user purchase history, dietary preferences, or current trends.</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Voice Search:</a:t>
            </a:r>
            <a:r>
              <a:rPr lang="en-US" sz="2400" dirty="0">
                <a:latin typeface="Times New Roman" panose="02020603050405020304"/>
                <a:cs typeface="Times New Roman" panose="02020603050405020304"/>
              </a:rPr>
              <a:t> Allow users to search for products using voice commands, making it more accessible.</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Recipe Integration:</a:t>
            </a:r>
            <a:r>
              <a:rPr lang="en-US" sz="2400" dirty="0">
                <a:latin typeface="Times New Roman" panose="02020603050405020304"/>
                <a:cs typeface="Times New Roman" panose="02020603050405020304"/>
              </a:rPr>
              <a:t> Link products to recipes, showing users what they can cook with the items they add to their cart.</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Subscription Service:</a:t>
            </a:r>
            <a:r>
              <a:rPr lang="en-US" sz="2400" dirty="0">
                <a:latin typeface="Times New Roman" panose="02020603050405020304"/>
                <a:cs typeface="Times New Roman" panose="02020603050405020304"/>
              </a:rPr>
              <a:t> Offer subscription plans for regular deliveries of essentials like milk, bread, or pet food.</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Augmented Reality (AR):</a:t>
            </a:r>
            <a:r>
              <a:rPr lang="en-US" sz="2400" dirty="0">
                <a:latin typeface="Times New Roman" panose="02020603050405020304"/>
                <a:cs typeface="Times New Roman" panose="02020603050405020304"/>
              </a:rPr>
              <a:t> Use AR to help users visualize how products look or fit in their homes, like the size of a fruit basket.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363200" cy="676910"/>
          </a:xfrm>
        </p:spPr>
        <p:txBody>
          <a:bodyPr/>
          <a:lstStyle/>
          <a:p>
            <a:r>
              <a:rPr lang="en-US" b="1" spc="-5" dirty="0">
                <a:sym typeface="+mn-ea"/>
              </a:rPr>
              <a:t>                 </a:t>
            </a:r>
            <a:r>
              <a:rPr b="1" u="sng" spc="-5" dirty="0">
                <a:sym typeface="+mn-ea"/>
              </a:rPr>
              <a:t>P</a:t>
            </a:r>
            <a:r>
              <a:rPr lang="en-US" b="1" u="sng" spc="-5" dirty="0">
                <a:sym typeface="+mn-ea"/>
              </a:rPr>
              <a:t>ROPOSED SYSTEM</a:t>
            </a:r>
            <a:endParaRPr lang="en-US" u="sng"/>
          </a:p>
        </p:txBody>
      </p:sp>
      <p:sp>
        <p:nvSpPr>
          <p:cNvPr id="3" name="Subtitle 2"/>
          <p:cNvSpPr>
            <a:spLocks noGrp="1"/>
          </p:cNvSpPr>
          <p:nvPr>
            <p:ph type="subTitle" idx="4"/>
          </p:nvPr>
        </p:nvSpPr>
        <p:spPr>
          <a:xfrm>
            <a:off x="762000" y="1524000"/>
            <a:ext cx="10662920" cy="4204335"/>
          </a:xfrm>
        </p:spPr>
        <p:txBody>
          <a:bodyPr>
            <a:noAutofit/>
          </a:bodyPr>
          <a:lstStyle/>
          <a:p>
            <a:pPr algn="just">
              <a:lnSpc>
                <a:spcPct val="80000"/>
              </a:lnSpc>
            </a:pPr>
            <a:r>
              <a:rPr lang="en-US" sz="2400" b="1">
                <a:latin typeface="Times New Roman" panose="02020603050405020304" pitchFamily="18" charset="0"/>
                <a:cs typeface="Times New Roman" panose="02020603050405020304" pitchFamily="18" charset="0"/>
              </a:rPr>
              <a:t>Nutrition Info and Allergens:</a:t>
            </a:r>
            <a:r>
              <a:rPr lang="en-US" sz="2400">
                <a:latin typeface="Times New Roman" panose="02020603050405020304" pitchFamily="18" charset="0"/>
                <a:cs typeface="Times New Roman" panose="02020603050405020304" pitchFamily="18" charset="0"/>
              </a:rPr>
              <a:t> Detailed nutritional information and allergen warnings for all products, helping users make informed decisions.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Instant Checkout:</a:t>
            </a:r>
            <a:r>
              <a:rPr lang="en-US" sz="2400">
                <a:latin typeface="Times New Roman" panose="02020603050405020304" pitchFamily="18" charset="0"/>
                <a:cs typeface="Times New Roman" panose="02020603050405020304" pitchFamily="18" charset="0"/>
              </a:rPr>
              <a:t> Speed up the checkout process with one-click purchasing for registered users.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Eco-Friendly Options:</a:t>
            </a:r>
            <a:r>
              <a:rPr lang="en-US" sz="2400">
                <a:latin typeface="Times New Roman" panose="02020603050405020304" pitchFamily="18" charset="0"/>
                <a:cs typeface="Times New Roman" panose="02020603050405020304" pitchFamily="18" charset="0"/>
              </a:rPr>
              <a:t> Highlight eco-friendly or locally-sourced products to appeal to environmentally conscious consumers.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Mobile App Integration:</a:t>
            </a:r>
            <a:r>
              <a:rPr lang="en-US" sz="2400">
                <a:latin typeface="Times New Roman" panose="02020603050405020304" pitchFamily="18" charset="0"/>
                <a:cs typeface="Times New Roman" panose="02020603050405020304" pitchFamily="18" charset="0"/>
              </a:rPr>
              <a:t> Complement your web app with a mobile app for a seamless cross-device experience.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Slot Reservation:</a:t>
            </a:r>
            <a:r>
              <a:rPr lang="en-US" sz="2400">
                <a:latin typeface="Times New Roman" panose="02020603050405020304" pitchFamily="18" charset="0"/>
                <a:cs typeface="Times New Roman" panose="02020603050405020304" pitchFamily="18" charset="0"/>
              </a:rPr>
              <a:t> Allow users to reserve specific delivery slots based on their convenience.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304800"/>
            <a:ext cx="10737850" cy="811530"/>
          </a:xfrm>
          <a:prstGeom prst="rect">
            <a:avLst/>
          </a:prstGeom>
        </p:spPr>
        <p:txBody>
          <a:bodyPr vert="horz" wrap="square" lIns="0" tIns="12700" rIns="0" bIns="0" rtlCol="0">
            <a:noAutofit/>
          </a:bodyPr>
          <a:lstStyle/>
          <a:p>
            <a:pPr marL="12700">
              <a:lnSpc>
                <a:spcPct val="100000"/>
              </a:lnSpc>
              <a:spcBef>
                <a:spcPts val="100"/>
              </a:spcBef>
            </a:pPr>
            <a:r>
              <a:rPr lang="en-US" b="1" u="sng"/>
              <a:t>ENTITY RELATIONSHIP DIAGRAM</a:t>
            </a:r>
          </a:p>
        </p:txBody>
      </p:sp>
      <p:pic>
        <p:nvPicPr>
          <p:cNvPr id="14" name="Picture 13" descr="A screenshot of a dia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1155065"/>
            <a:ext cx="11704320" cy="5626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11480"/>
            <a:ext cx="10385425" cy="987425"/>
          </a:xfrm>
        </p:spPr>
        <p:txBody>
          <a:bodyPr>
            <a:noAutofit/>
          </a:bodyPr>
          <a:lstStyle/>
          <a:p>
            <a:r>
              <a:rPr lang="en-US"/>
              <a:t>             </a:t>
            </a:r>
            <a:r>
              <a:rPr lang="en-US" b="1" u="sng"/>
              <a:t>SYSTEM ARCHITECTURE</a:t>
            </a:r>
          </a:p>
        </p:txBody>
      </p:sp>
      <p:sp>
        <p:nvSpPr>
          <p:cNvPr id="3" name="Subtitle 2"/>
          <p:cNvSpPr>
            <a:spLocks noGrp="1"/>
          </p:cNvSpPr>
          <p:nvPr>
            <p:ph type="subTitle" idx="4"/>
          </p:nvPr>
        </p:nvSpPr>
        <p:spPr/>
        <p:txBody>
          <a:bodyPr/>
          <a:lstStyle/>
          <a:p>
            <a:endParaRPr lang="en-US"/>
          </a:p>
        </p:txBody>
      </p:sp>
      <p:pic>
        <p:nvPicPr>
          <p:cNvPr id="8" name="Picture 7" descr="A diagram of a service"/>
          <p:cNvPicPr>
            <a:picLocks noChangeAspect="1"/>
          </p:cNvPicPr>
          <p:nvPr/>
        </p:nvPicPr>
        <p:blipFill>
          <a:blip r:embed="rId2">
            <a:extLst>
              <a:ext uri="{28A0092B-C50C-407E-A947-70E740481C1C}">
                <a14:useLocalDpi xmlns:a14="http://schemas.microsoft.com/office/drawing/2010/main" val="0"/>
              </a:ext>
            </a:extLst>
          </a:blip>
          <a:srcRect t="11228" b="11054"/>
          <a:stretch>
            <a:fillRect/>
          </a:stretch>
        </p:blipFill>
        <p:spPr>
          <a:xfrm>
            <a:off x="646430" y="1143000"/>
            <a:ext cx="11181715" cy="5414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849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Bauhaus 93</vt:lpstr>
      <vt:lpstr>Calibri</vt:lpstr>
      <vt:lpstr>Times New Roman</vt:lpstr>
      <vt:lpstr>Office Theme</vt:lpstr>
      <vt:lpstr>GROCERY WEB APP  REQUIRED SKILLS: HTML,CSS</vt:lpstr>
      <vt:lpstr>ABSTRACT</vt:lpstr>
      <vt:lpstr>INTRODUCTION</vt:lpstr>
      <vt:lpstr>EXISTING SYSTEM</vt:lpstr>
      <vt:lpstr>                EXISTING SYSTEM</vt:lpstr>
      <vt:lpstr>PROPOSED SYSTEM</vt:lpstr>
      <vt:lpstr>                 PROPOSED SYSTEM</vt:lpstr>
      <vt:lpstr>ENTITY RELATIONSHIP DIAGRAM</vt:lpstr>
      <vt:lpstr>             SYSTEM ARCHITECTURE</vt:lpstr>
      <vt:lpstr>PowerPoint Presentation</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samaravind50@outlook.com</cp:lastModifiedBy>
  <cp:revision>7</cp:revision>
  <dcterms:created xsi:type="dcterms:W3CDTF">2024-02-15T12:58:00Z</dcterms:created>
  <dcterms:modified xsi:type="dcterms:W3CDTF">2024-10-18T16:04:53Z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E7FE176BC8EA427A8B8C0F9CCEAC39AA_13</vt:lpwstr>
  </property>
  <property fmtid="{D5CDD505-2E9C-101B-9397-08002B2CF9AE}" pid="4" name="KSOProductBuildVer">
    <vt:lpwstr>1033-12.2.0.13472</vt:lpwstr>
  </property>
</Properties>
</file>