
<file path=[Content_Types].xml><?xml version="1.0" encoding="utf-8"?>
<Types xmlns="http://schemas.openxmlformats.org/package/2006/content-types">
  <Default Extension="GIF" ContentType="image/gi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60" r:id="rId5"/>
    <p:sldId id="267" r:id="rId6"/>
    <p:sldId id="261" r:id="rId7"/>
    <p:sldId id="265" r:id="rId8"/>
    <p:sldId id="259" r:id="rId9"/>
    <p:sldId id="264" r:id="rId10"/>
    <p:sldId id="266" r:id="rId11"/>
    <p:sldId id="268" r:id="rId12"/>
    <p:sldId id="269"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78" d="100"/>
          <a:sy n="78" d="100"/>
        </p:scale>
        <p:origin x="682" y="-43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10/18/2024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tx1"/>
                </a:solidFill>
                <a:latin typeface="Times New Roman" panose="02020603050405020304"/>
                <a:cs typeface="Times New Roman" panose="02020603050405020304"/>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10/18/2024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tx1"/>
                </a:solidFill>
                <a:latin typeface="Times New Roman" panose="02020603050405020304"/>
                <a:cs typeface="Times New Roman" panose="02020603050405020304"/>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10/18/2024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tx1"/>
                </a:solidFill>
                <a:latin typeface="Times New Roman" panose="02020603050405020304"/>
                <a:cs typeface="Times New Roman" panose="02020603050405020304"/>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10/18/2024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10/18/2024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4342973" y="2845472"/>
            <a:ext cx="3506052" cy="695960"/>
          </a:xfrm>
          <a:prstGeom prst="rect">
            <a:avLst/>
          </a:prstGeom>
        </p:spPr>
        <p:txBody>
          <a:bodyPr wrap="square" lIns="0" tIns="0" rIns="0" bIns="0">
            <a:spAutoFit/>
          </a:bodyPr>
          <a:lstStyle>
            <a:lvl1pPr>
              <a:defRPr sz="4400" b="0" i="0">
                <a:solidFill>
                  <a:schemeClr val="tx1"/>
                </a:solidFill>
                <a:latin typeface="Times New Roman" panose="02020603050405020304"/>
                <a:cs typeface="Times New Roman" panose="02020603050405020304"/>
              </a:defRPr>
            </a:lvl1pPr>
          </a:lstStyle>
          <a:p>
            <a:endParaRPr/>
          </a:p>
        </p:txBody>
      </p:sp>
      <p:sp>
        <p:nvSpPr>
          <p:cNvPr id="3" name="Holder 3"/>
          <p:cNvSpPr>
            <a:spLocks noGrp="1"/>
          </p:cNvSpPr>
          <p:nvPr>
            <p:ph type="body" idx="1"/>
          </p:nvPr>
        </p:nvSpPr>
        <p:spPr>
          <a:xfrm>
            <a:off x="831850" y="1445124"/>
            <a:ext cx="10534650" cy="4265295"/>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10/18/2024</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23766" y="1040736"/>
            <a:ext cx="10284460" cy="1915795"/>
          </a:xfrm>
          <a:prstGeom prst="rect">
            <a:avLst/>
          </a:prstGeom>
        </p:spPr>
        <p:txBody>
          <a:bodyPr vert="horz" wrap="square" lIns="0" tIns="88900" rIns="0" bIns="0" rtlCol="0">
            <a:spAutoFit/>
          </a:bodyPr>
          <a:lstStyle/>
          <a:p>
            <a:pPr marL="12700" marR="5080" algn="ctr">
              <a:lnSpc>
                <a:spcPts val="4750"/>
              </a:lnSpc>
              <a:spcBef>
                <a:spcPts val="700"/>
              </a:spcBef>
              <a:tabLst>
                <a:tab pos="3120390" algn="l"/>
                <a:tab pos="8250555" algn="l"/>
              </a:tabLst>
            </a:pPr>
            <a:r>
              <a:rPr lang="en-US" sz="4800" u="sng" spc="-5" dirty="0"/>
              <a:t>GROCERY WEB APP</a:t>
            </a:r>
            <a:br>
              <a:rPr lang="en-US" sz="4800" u="sng" spc="-5" dirty="0"/>
            </a:br>
            <a:br>
              <a:rPr lang="en-US" sz="4800" u="sng" spc="-5" dirty="0"/>
            </a:br>
            <a:r>
              <a:rPr lang="en-US" sz="2400" u="sng" spc="-5" dirty="0"/>
              <a:t>REQUIRED SKILLS:</a:t>
            </a:r>
            <a:r>
              <a:rPr lang="en-US" sz="2400" spc="-5" dirty="0"/>
              <a:t> HTML,CSS</a:t>
            </a:r>
          </a:p>
        </p:txBody>
      </p:sp>
      <p:sp>
        <p:nvSpPr>
          <p:cNvPr id="3" name="object 3"/>
          <p:cNvSpPr txBox="1"/>
          <p:nvPr/>
        </p:nvSpPr>
        <p:spPr>
          <a:xfrm>
            <a:off x="6172200" y="4267200"/>
            <a:ext cx="8008620" cy="3646170"/>
          </a:xfrm>
          <a:prstGeom prst="rect">
            <a:avLst/>
          </a:prstGeom>
        </p:spPr>
        <p:txBody>
          <a:bodyPr vert="horz" wrap="square" lIns="0" tIns="129540" rIns="0" bIns="0" rtlCol="0">
            <a:noAutofit/>
          </a:bodyPr>
          <a:lstStyle/>
          <a:p>
            <a:pPr marL="12700">
              <a:lnSpc>
                <a:spcPct val="100000"/>
              </a:lnSpc>
              <a:spcBef>
                <a:spcPts val="1020"/>
              </a:spcBef>
            </a:pPr>
            <a:r>
              <a:rPr lang="en-US" sz="2400" spc="-30" dirty="0">
                <a:latin typeface="Times New Roman" panose="02020603050405020304"/>
                <a:cs typeface="Times New Roman" panose="02020603050405020304"/>
              </a:rPr>
              <a:t>                                  </a:t>
            </a:r>
            <a:r>
              <a:rPr lang="en-US" sz="2400" b="1" u="sng" spc="-30" dirty="0">
                <a:latin typeface="Times New Roman" panose="02020603050405020304"/>
                <a:cs typeface="Times New Roman" panose="02020603050405020304"/>
              </a:rPr>
              <a:t>TEAM MEMBERS</a:t>
            </a:r>
            <a:endParaRPr lang="en-US" sz="2400" b="1" u="sng" dirty="0">
              <a:latin typeface="Times New Roman" panose="02020603050405020304"/>
              <a:cs typeface="Times New Roman" panose="02020603050405020304"/>
            </a:endParaRPr>
          </a:p>
          <a:p>
            <a:pPr marL="12700">
              <a:lnSpc>
                <a:spcPct val="100000"/>
              </a:lnSpc>
              <a:spcBef>
                <a:spcPts val="1020"/>
              </a:spcBef>
            </a:pPr>
            <a:r>
              <a:rPr lang="en-US" sz="2400" dirty="0">
                <a:latin typeface="Times New Roman" panose="02020603050405020304"/>
                <a:cs typeface="Times New Roman" panose="02020603050405020304"/>
              </a:rPr>
              <a:t>       </a:t>
            </a:r>
            <a:r>
              <a:rPr lang="en-US" sz="2400" b="1" dirty="0">
                <a:latin typeface="Times New Roman" panose="02020603050405020304"/>
                <a:cs typeface="Times New Roman" panose="02020603050405020304"/>
              </a:rPr>
              <a:t>PRASHANTH K              (211521205109)</a:t>
            </a:r>
          </a:p>
          <a:p>
            <a:pPr marL="12700">
              <a:lnSpc>
                <a:spcPct val="100000"/>
              </a:lnSpc>
              <a:spcBef>
                <a:spcPts val="1020"/>
              </a:spcBef>
            </a:pPr>
            <a:r>
              <a:rPr lang="en-US" sz="2400" b="1" dirty="0">
                <a:latin typeface="Times New Roman" panose="02020603050405020304"/>
                <a:cs typeface="Times New Roman" panose="02020603050405020304"/>
              </a:rPr>
              <a:t>       SANTHAKUMAR N       (211521205135)</a:t>
            </a:r>
          </a:p>
          <a:p>
            <a:pPr marL="12700">
              <a:lnSpc>
                <a:spcPct val="100000"/>
              </a:lnSpc>
              <a:spcBef>
                <a:spcPts val="1020"/>
              </a:spcBef>
            </a:pPr>
            <a:r>
              <a:rPr lang="en-US" sz="2400" b="1" dirty="0">
                <a:latin typeface="Times New Roman" panose="02020603050405020304"/>
                <a:cs typeface="Times New Roman" panose="02020603050405020304"/>
              </a:rPr>
              <a:t>       NITHISH S                       (211521205097)</a:t>
            </a:r>
          </a:p>
          <a:p>
            <a:pPr marL="12700">
              <a:lnSpc>
                <a:spcPct val="100000"/>
              </a:lnSpc>
              <a:spcBef>
                <a:spcPts val="1020"/>
              </a:spcBef>
            </a:pPr>
            <a:r>
              <a:rPr lang="en-US" sz="2400" b="1" dirty="0">
                <a:latin typeface="Times New Roman" panose="02020603050405020304"/>
                <a:cs typeface="Times New Roman" panose="02020603050405020304"/>
              </a:rPr>
              <a:t>       SRI SAI BALAJI S           (211521205157)</a:t>
            </a:r>
          </a:p>
          <a:p>
            <a:pPr marL="12700">
              <a:lnSpc>
                <a:spcPct val="100000"/>
              </a:lnSpc>
              <a:spcBef>
                <a:spcPts val="1020"/>
              </a:spcBef>
            </a:pPr>
            <a:r>
              <a:rPr lang="en-US" sz="2400" b="1" dirty="0">
                <a:latin typeface="Times New Roman" panose="02020603050405020304"/>
                <a:cs typeface="Times New Roman" panose="02020603050405020304"/>
              </a:rPr>
              <a:t>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581400" y="152400"/>
            <a:ext cx="6900545" cy="676910"/>
          </a:xfrm>
        </p:spPr>
        <p:txBody>
          <a:bodyPr wrap="square"/>
          <a:lstStyle/>
          <a:p>
            <a:endParaRPr lang="en-US" b="1" u="sng"/>
          </a:p>
        </p:txBody>
      </p:sp>
      <p:sp>
        <p:nvSpPr>
          <p:cNvPr id="3" name="Subtitle 2"/>
          <p:cNvSpPr>
            <a:spLocks noGrp="1"/>
          </p:cNvSpPr>
          <p:nvPr>
            <p:ph type="subTitle" idx="4"/>
          </p:nvPr>
        </p:nvSpPr>
        <p:spPr/>
        <p:txBody>
          <a:bodyPr/>
          <a:lstStyle/>
          <a:p>
            <a:endParaRPr lang="en-US"/>
          </a:p>
        </p:txBody>
      </p:sp>
      <p:pic>
        <p:nvPicPr>
          <p:cNvPr id="4" name="Picture 3" descr="av1"/>
          <p:cNvPicPr>
            <a:picLocks noChangeAspect="1"/>
          </p:cNvPicPr>
          <p:nvPr/>
        </p:nvPicPr>
        <p:blipFill>
          <a:blip r:embed="rId2"/>
          <a:stretch>
            <a:fillRect/>
          </a:stretch>
        </p:blipFill>
        <p:spPr>
          <a:xfrm>
            <a:off x="400685" y="152400"/>
            <a:ext cx="11370310" cy="657606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438400" y="381000"/>
            <a:ext cx="8569325" cy="676910"/>
          </a:xfrm>
        </p:spPr>
        <p:txBody>
          <a:bodyPr wrap="square"/>
          <a:lstStyle/>
          <a:p>
            <a:r>
              <a:rPr lang="en-US"/>
              <a:t>              </a:t>
            </a:r>
            <a:r>
              <a:rPr lang="en-US" b="1" u="sng"/>
              <a:t>CONCLUSION</a:t>
            </a:r>
          </a:p>
        </p:txBody>
      </p:sp>
      <p:sp>
        <p:nvSpPr>
          <p:cNvPr id="3" name="Subtitle 2"/>
          <p:cNvSpPr>
            <a:spLocks noGrp="1"/>
          </p:cNvSpPr>
          <p:nvPr>
            <p:ph type="subTitle" idx="4"/>
          </p:nvPr>
        </p:nvSpPr>
        <p:spPr>
          <a:xfrm>
            <a:off x="709295" y="1471295"/>
            <a:ext cx="10859770" cy="4582160"/>
          </a:xfrm>
        </p:spPr>
        <p:txBody>
          <a:bodyPr>
            <a:noAutofit/>
          </a:bodyPr>
          <a:lstStyle/>
          <a:p>
            <a:pPr algn="just">
              <a:lnSpc>
                <a:spcPct val="110000"/>
              </a:lnSpc>
            </a:pPr>
            <a:r>
              <a:rPr lang="en-US" sz="2400">
                <a:latin typeface="Times New Roman" panose="02020603050405020304" pitchFamily="18" charset="0"/>
                <a:cs typeface="Times New Roman" panose="02020603050405020304" pitchFamily="18" charset="0"/>
              </a:rPr>
              <a:t>The development of the Online Grocery Web Application marks a significant step towards modernizing the grocery shopping experience. By leveraging advanced technologies and user-centric design principles, the application provides a seamless, efficient, and convenient platform for customers to shop for their daily essentials from the comfort of their homes. The integration of features such as AI-powered recommendations, secure payment gateways, and real-time order tracking ensures a personalized and reliable shopping experience. Additionally, addressing challenges such as inventory management and delivery logistics enhances the overall effectiveness of the system. As the demand for online shopping continues to grow, the Online Grocery Web Application stands poised to meet the evolving needs of consumers, offering a robust and scalable solution for the future of grocery shopping.</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667000"/>
            <a:ext cx="10363200" cy="676910"/>
          </a:xfrm>
        </p:spPr>
        <p:txBody>
          <a:bodyPr/>
          <a:lstStyle/>
          <a:p>
            <a:r>
              <a:rPr lang="en-US" b="1" i="1" dirty="0">
                <a:latin typeface="Bauhaus 93" panose="04030905020B02020C02" charset="0"/>
                <a:cs typeface="Bauhaus 93" panose="04030905020B02020C02" charset="0"/>
              </a:rPr>
              <a:t>                         </a:t>
            </a:r>
            <a:r>
              <a:rPr lang="en-US" b="1" dirty="0">
                <a:latin typeface="Times New Roman" panose="02020603050405020304" pitchFamily="18" charset="0"/>
                <a:cs typeface="Times New Roman" panose="02020603050405020304" pitchFamily="18" charset="0"/>
              </a:rPr>
              <a:t>THANK YOU</a:t>
            </a:r>
          </a:p>
        </p:txBody>
      </p:sp>
      <p:sp>
        <p:nvSpPr>
          <p:cNvPr id="3" name="Subtitle 2"/>
          <p:cNvSpPr>
            <a:spLocks noGrp="1"/>
          </p:cNvSpPr>
          <p:nvPr>
            <p:ph type="subTitle" idx="4"/>
          </p:nvPr>
        </p:nvSpPr>
        <p:spPr>
          <a:xfrm>
            <a:off x="2133600" y="5105400"/>
            <a:ext cx="8534400" cy="274319"/>
          </a:xfrm>
        </p:spPr>
        <p:txBody>
          <a:bodyPr/>
          <a:lstStyle/>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038600" y="673100"/>
            <a:ext cx="4406265" cy="843280"/>
          </a:xfrm>
          <a:prstGeom prst="rect">
            <a:avLst/>
          </a:prstGeom>
        </p:spPr>
        <p:txBody>
          <a:bodyPr vert="horz" wrap="square" lIns="0" tIns="12700" rIns="0" bIns="0" rtlCol="0">
            <a:spAutoFit/>
          </a:bodyPr>
          <a:lstStyle/>
          <a:p>
            <a:pPr marL="12700">
              <a:lnSpc>
                <a:spcPct val="100000"/>
              </a:lnSpc>
              <a:spcBef>
                <a:spcPts val="100"/>
              </a:spcBef>
            </a:pPr>
            <a:r>
              <a:rPr lang="en-US" sz="5400" b="1" u="sng" spc="-5" dirty="0"/>
              <a:t>ABSTRACT</a:t>
            </a:r>
          </a:p>
        </p:txBody>
      </p:sp>
      <p:sp>
        <p:nvSpPr>
          <p:cNvPr id="3" name="object 3"/>
          <p:cNvSpPr txBox="1"/>
          <p:nvPr/>
        </p:nvSpPr>
        <p:spPr>
          <a:xfrm>
            <a:off x="927100" y="1884680"/>
            <a:ext cx="10203180" cy="3920490"/>
          </a:xfrm>
          <a:prstGeom prst="rect">
            <a:avLst/>
          </a:prstGeom>
        </p:spPr>
        <p:txBody>
          <a:bodyPr vert="horz" wrap="square" lIns="0" tIns="46990" rIns="0" bIns="0" rtlCol="0">
            <a:noAutofit/>
          </a:bodyPr>
          <a:lstStyle/>
          <a:p>
            <a:pPr marL="12700" marR="5080" indent="0" algn="l">
              <a:lnSpc>
                <a:spcPct val="110000"/>
              </a:lnSpc>
              <a:spcBef>
                <a:spcPts val="370"/>
              </a:spcBef>
              <a:buFont typeface="Arial" panose="020B0604020202020204" pitchFamily="34" charset="0"/>
              <a:buNone/>
            </a:pPr>
            <a:r>
              <a:rPr sz="2400" dirty="0">
                <a:latin typeface="Times New Roman" panose="02020603050405020304"/>
                <a:cs typeface="Times New Roman" panose="02020603050405020304"/>
              </a:rPr>
              <a:t>The Online Grocery Web Application revolutionizes traditional grocery shopping by providing a seamless, efficient, and user-friendly platform for customers to purchase groceries from the comfort of their homes. This application offers a wide range of products, from fresh produce to household essentials, ensuring that users can find everything they need in one place. It features a sleek and intuitive interface that enhances the shopping experience with easy navigation, detailed product descriptions, and high-quality images. The application also incorporates functionalities such as a customizable shopping cart, secure payment gateways, order tracking, and customer reviews. This digital solution not only saves time but also ensures a safe and convenient shopping experience, addressing the needs of modern consumers.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5200" y="381000"/>
            <a:ext cx="6182995" cy="843280"/>
          </a:xfrm>
          <a:prstGeom prst="rect">
            <a:avLst/>
          </a:prstGeom>
        </p:spPr>
        <p:txBody>
          <a:bodyPr vert="horz" wrap="square" lIns="0" tIns="12700" rIns="0" bIns="0" rtlCol="0">
            <a:spAutoFit/>
          </a:bodyPr>
          <a:lstStyle/>
          <a:p>
            <a:pPr marL="12700">
              <a:lnSpc>
                <a:spcPct val="100000"/>
              </a:lnSpc>
              <a:spcBef>
                <a:spcPts val="100"/>
              </a:spcBef>
            </a:pPr>
            <a:r>
              <a:rPr lang="en-US" sz="5400" b="1" u="sng" dirty="0"/>
              <a:t>INTRODUCTION</a:t>
            </a:r>
          </a:p>
        </p:txBody>
      </p:sp>
      <p:sp>
        <p:nvSpPr>
          <p:cNvPr id="4" name="Text Box 3"/>
          <p:cNvSpPr txBox="1"/>
          <p:nvPr/>
        </p:nvSpPr>
        <p:spPr>
          <a:xfrm>
            <a:off x="762001" y="1809750"/>
            <a:ext cx="10839450" cy="4215130"/>
          </a:xfrm>
          <a:prstGeom prst="rect">
            <a:avLst/>
          </a:prstGeom>
          <a:noFill/>
        </p:spPr>
        <p:txBody>
          <a:bodyPr wrap="square" rtlCol="0">
            <a:noAutofit/>
          </a:bodyPr>
          <a:lstStyle/>
          <a:p>
            <a:pPr algn="just">
              <a:lnSpc>
                <a:spcPct val="110000"/>
              </a:lnSpc>
            </a:pPr>
            <a:r>
              <a:rPr lang="en-US" sz="2400" dirty="0">
                <a:latin typeface="Times New Roman" panose="02020603050405020304" pitchFamily="18" charset="0"/>
                <a:cs typeface="Times New Roman" panose="02020603050405020304" pitchFamily="18" charset="0"/>
              </a:rPr>
              <a:t>In today's fast-paced world, convenience is key. The Online Grocery Web Application is designed to bring grocery shopping into the digital age, offering customers an efficient and hassle-free way to purchase their daily essentials. This innovative platform provides a comprehensive selection of grocery items, from fresh produce and dairy products to household necessities and personal care items. With a user-friendly interface, secure payment options, and reliable delivery services, this application ensures that customers can easily find, purchase, and receive their groceries without ever leaving the comfort of their homes. By integrating advanced technology and seamless navigation, the Online Grocery Web Application meets the growing demand for online shopping solutions, making everyday life simpler and more convenient.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971800" y="685800"/>
            <a:ext cx="7017385" cy="843280"/>
          </a:xfrm>
          <a:prstGeom prst="rect">
            <a:avLst/>
          </a:prstGeom>
        </p:spPr>
        <p:txBody>
          <a:bodyPr vert="horz" wrap="square" lIns="0" tIns="12700" rIns="0" bIns="0" rtlCol="0">
            <a:spAutoFit/>
          </a:bodyPr>
          <a:lstStyle/>
          <a:p>
            <a:pPr marL="12700">
              <a:lnSpc>
                <a:spcPct val="100000"/>
              </a:lnSpc>
              <a:spcBef>
                <a:spcPts val="100"/>
              </a:spcBef>
            </a:pPr>
            <a:r>
              <a:rPr lang="en-US" sz="5400" b="1" u="sng" spc="-10" dirty="0"/>
              <a:t>EXISTING SYSTEM</a:t>
            </a:r>
          </a:p>
        </p:txBody>
      </p:sp>
      <p:sp>
        <p:nvSpPr>
          <p:cNvPr id="4" name="TextBox 3"/>
          <p:cNvSpPr txBox="1"/>
          <p:nvPr/>
        </p:nvSpPr>
        <p:spPr>
          <a:xfrm>
            <a:off x="457200" y="2133600"/>
            <a:ext cx="11375390" cy="3535045"/>
          </a:xfrm>
          <a:prstGeom prst="rect">
            <a:avLst/>
          </a:prstGeom>
          <a:noFill/>
        </p:spPr>
        <p:txBody>
          <a:bodyPr wrap="square" rtlCol="0">
            <a:noAutofit/>
          </a:bodyPr>
          <a:lstStyle/>
          <a:p>
            <a:pPr indent="0" algn="just">
              <a:lnSpc>
                <a:spcPct val="110000"/>
              </a:lnSpc>
              <a:buFont typeface="Arial" panose="020B0604020202020204" pitchFamily="34" charset="0"/>
              <a:buNone/>
            </a:pPr>
            <a:r>
              <a:rPr lang="en-US" sz="2400" dirty="0">
                <a:latin typeface="Times New Roman" panose="02020603050405020304" pitchFamily="18" charset="0"/>
                <a:cs typeface="Times New Roman" panose="02020603050405020304" pitchFamily="18" charset="0"/>
              </a:rPr>
              <a:t>The traditional online grocery web application depends only on the users requested items </a:t>
            </a:r>
          </a:p>
          <a:p>
            <a:pPr indent="0" algn="just">
              <a:lnSpc>
                <a:spcPct val="110000"/>
              </a:lnSpc>
              <a:buFont typeface="Arial" panose="020B0604020202020204" pitchFamily="34" charset="0"/>
              <a:buNone/>
            </a:pPr>
            <a:r>
              <a:rPr lang="en-US" sz="2400" dirty="0">
                <a:latin typeface="Times New Roman" panose="02020603050405020304" pitchFamily="18" charset="0"/>
                <a:cs typeface="Times New Roman" panose="02020603050405020304" pitchFamily="18" charset="0"/>
              </a:rPr>
              <a:t>and sometimes, it cannot suggests the items based on the  customers requirements.</a:t>
            </a:r>
          </a:p>
          <a:p>
            <a:pPr indent="0" algn="just">
              <a:lnSpc>
                <a:spcPct val="110000"/>
              </a:lnSpc>
              <a:buFont typeface="Arial" panose="020B0604020202020204" pitchFamily="34" charset="0"/>
              <a:buNone/>
            </a:pPr>
            <a:r>
              <a:rPr lang="en-US" altLang="en-IN" sz="2400" dirty="0">
                <a:latin typeface="Times New Roman" panose="02020603050405020304" pitchFamily="18" charset="0"/>
                <a:cs typeface="Times New Roman" panose="02020603050405020304" pitchFamily="18" charset="0"/>
              </a:rPr>
              <a:t>moreover it has limited grocery item which is available only in super markets.</a:t>
            </a:r>
          </a:p>
          <a:p>
            <a:pPr indent="0" algn="just">
              <a:lnSpc>
                <a:spcPct val="110000"/>
              </a:lnSpc>
              <a:buFont typeface="Arial" panose="020B0604020202020204" pitchFamily="34" charset="0"/>
              <a:buNone/>
            </a:pPr>
            <a:r>
              <a:rPr lang="en-US" altLang="en-IN" sz="2400" dirty="0">
                <a:latin typeface="Times New Roman" panose="02020603050405020304" pitchFamily="18" charset="0"/>
                <a:cs typeface="Times New Roman" panose="02020603050405020304" pitchFamily="18" charset="0"/>
              </a:rPr>
              <a:t>Often, these platforms lack personalized recommendations, making the shopping experience feel generic.Lengthy and complicated checkout procedures can deter users from completing their purchases.Users are wary of how their personal and payment information is handled, impacting trust.Not all applications cater to users with disabilities, making it difficult for everyone to use the service efficiently.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90600" y="381000"/>
            <a:ext cx="10363200" cy="676910"/>
          </a:xfrm>
        </p:spPr>
        <p:txBody>
          <a:bodyPr/>
          <a:lstStyle/>
          <a:p>
            <a:r>
              <a:rPr lang="en-US" b="1"/>
              <a:t>                </a:t>
            </a:r>
            <a:r>
              <a:rPr lang="en-US" b="1" u="sng"/>
              <a:t>EXISTING SYSTEM</a:t>
            </a:r>
          </a:p>
        </p:txBody>
      </p:sp>
      <p:sp>
        <p:nvSpPr>
          <p:cNvPr id="3" name="Subtitle 2"/>
          <p:cNvSpPr>
            <a:spLocks noGrp="1"/>
          </p:cNvSpPr>
          <p:nvPr>
            <p:ph type="subTitle" idx="4"/>
          </p:nvPr>
        </p:nvSpPr>
        <p:spPr>
          <a:xfrm>
            <a:off x="637540" y="1536700"/>
            <a:ext cx="10765155" cy="4449445"/>
          </a:xfrm>
        </p:spPr>
        <p:txBody>
          <a:bodyPr>
            <a:noAutofit/>
          </a:bodyPr>
          <a:lstStyle/>
          <a:p>
            <a:r>
              <a:rPr lang="en-US" sz="2400" b="1" u="sng">
                <a:latin typeface="Times New Roman" panose="02020603050405020304" pitchFamily="18" charset="0"/>
                <a:cs typeface="Times New Roman" panose="02020603050405020304" pitchFamily="18" charset="0"/>
              </a:rPr>
              <a:t>Existing grocery web applications has the problems like:</a:t>
            </a:r>
          </a:p>
          <a:p>
            <a:endParaRPr lang="en-US" sz="2000">
              <a:latin typeface="Times New Roman" panose="02020603050405020304" pitchFamily="18" charset="0"/>
              <a:cs typeface="Times New Roman" panose="02020603050405020304" pitchFamily="18" charset="0"/>
            </a:endParaRPr>
          </a:p>
          <a:p>
            <a:pPr algn="just">
              <a:lnSpc>
                <a:spcPct val="80000"/>
              </a:lnSpc>
            </a:pPr>
            <a:r>
              <a:rPr lang="en-US" sz="2400" b="1">
                <a:latin typeface="Times New Roman" panose="02020603050405020304" pitchFamily="18" charset="0"/>
                <a:cs typeface="Times New Roman" panose="02020603050405020304" pitchFamily="18" charset="0"/>
              </a:rPr>
              <a:t>Inventory Management Issues:</a:t>
            </a:r>
            <a:r>
              <a:rPr lang="en-US" sz="2400">
                <a:latin typeface="Times New Roman" panose="02020603050405020304" pitchFamily="18" charset="0"/>
                <a:cs typeface="Times New Roman" panose="02020603050405020304" pitchFamily="18" charset="0"/>
              </a:rPr>
              <a:t> Inaccurate stock levels can result in out-of-stock items or incorrect orders.</a:t>
            </a:r>
          </a:p>
          <a:p>
            <a:pPr algn="just">
              <a:lnSpc>
                <a:spcPct val="80000"/>
              </a:lnSpc>
            </a:pPr>
            <a:endParaRPr lang="en-US" sz="2400">
              <a:latin typeface="Times New Roman" panose="02020603050405020304" pitchFamily="18" charset="0"/>
              <a:cs typeface="Times New Roman" panose="02020603050405020304" pitchFamily="18" charset="0"/>
            </a:endParaRPr>
          </a:p>
          <a:p>
            <a:pPr algn="just">
              <a:lnSpc>
                <a:spcPct val="80000"/>
              </a:lnSpc>
            </a:pPr>
            <a:r>
              <a:rPr lang="en-US" sz="2400" b="1">
                <a:latin typeface="Times New Roman" panose="02020603050405020304" pitchFamily="18" charset="0"/>
                <a:cs typeface="Times New Roman" panose="02020603050405020304" pitchFamily="18" charset="0"/>
              </a:rPr>
              <a:t>Complex User Interface: </a:t>
            </a:r>
            <a:r>
              <a:rPr lang="en-US" sz="2400">
                <a:latin typeface="Times New Roman" panose="02020603050405020304" pitchFamily="18" charset="0"/>
                <a:cs typeface="Times New Roman" panose="02020603050405020304" pitchFamily="18" charset="0"/>
              </a:rPr>
              <a:t>Overly complicated designs can make navigation and product searches cumbersome.</a:t>
            </a:r>
          </a:p>
          <a:p>
            <a:pPr algn="just">
              <a:lnSpc>
                <a:spcPct val="80000"/>
              </a:lnSpc>
            </a:pPr>
            <a:endParaRPr lang="en-US" sz="2400">
              <a:latin typeface="Times New Roman" panose="02020603050405020304" pitchFamily="18" charset="0"/>
              <a:cs typeface="Times New Roman" panose="02020603050405020304" pitchFamily="18" charset="0"/>
            </a:endParaRPr>
          </a:p>
          <a:p>
            <a:pPr algn="just">
              <a:lnSpc>
                <a:spcPct val="80000"/>
              </a:lnSpc>
            </a:pPr>
            <a:r>
              <a:rPr lang="en-US" sz="2400" b="1">
                <a:latin typeface="Times New Roman" panose="02020603050405020304" pitchFamily="18" charset="0"/>
                <a:cs typeface="Times New Roman" panose="02020603050405020304" pitchFamily="18" charset="0"/>
              </a:rPr>
              <a:t>Delivery Delays:</a:t>
            </a:r>
            <a:r>
              <a:rPr lang="en-US" sz="2400">
                <a:latin typeface="Times New Roman" panose="02020603050405020304" pitchFamily="18" charset="0"/>
                <a:cs typeface="Times New Roman" panose="02020603050405020304" pitchFamily="18" charset="0"/>
              </a:rPr>
              <a:t> Unreliable delivery schedules frustrate customers and diminish trust.</a:t>
            </a:r>
          </a:p>
          <a:p>
            <a:pPr algn="just">
              <a:lnSpc>
                <a:spcPct val="80000"/>
              </a:lnSpc>
            </a:pPr>
            <a:endParaRPr lang="en-US" sz="2400">
              <a:latin typeface="Times New Roman" panose="02020603050405020304" pitchFamily="18" charset="0"/>
              <a:cs typeface="Times New Roman" panose="02020603050405020304" pitchFamily="18" charset="0"/>
            </a:endParaRPr>
          </a:p>
          <a:p>
            <a:pPr algn="just">
              <a:lnSpc>
                <a:spcPct val="80000"/>
              </a:lnSpc>
            </a:pPr>
            <a:r>
              <a:rPr lang="en-US" sz="2400" b="1">
                <a:latin typeface="Times New Roman" panose="02020603050405020304" pitchFamily="18" charset="0"/>
                <a:cs typeface="Times New Roman" panose="02020603050405020304" pitchFamily="18" charset="0"/>
              </a:rPr>
              <a:t>Security Concerns:</a:t>
            </a:r>
            <a:r>
              <a:rPr lang="en-US" sz="2400">
                <a:latin typeface="Times New Roman" panose="02020603050405020304" pitchFamily="18" charset="0"/>
                <a:cs typeface="Times New Roman" panose="02020603050405020304" pitchFamily="18" charset="0"/>
              </a:rPr>
              <a:t> Ensuring data privacy and secure transactions is critical, but breaches can still occur.</a:t>
            </a:r>
          </a:p>
          <a:p>
            <a:pPr algn="just">
              <a:lnSpc>
                <a:spcPct val="80000"/>
              </a:lnSpc>
            </a:pPr>
            <a:endParaRPr lang="en-US" sz="2400">
              <a:latin typeface="Times New Roman" panose="02020603050405020304" pitchFamily="18" charset="0"/>
              <a:cs typeface="Times New Roman" panose="02020603050405020304" pitchFamily="18" charset="0"/>
            </a:endParaRPr>
          </a:p>
          <a:p>
            <a:pPr algn="just">
              <a:lnSpc>
                <a:spcPct val="80000"/>
              </a:lnSpc>
            </a:pPr>
            <a:r>
              <a:rPr lang="en-US" sz="2400" b="1">
                <a:latin typeface="Times New Roman" panose="02020603050405020304" pitchFamily="18" charset="0"/>
                <a:cs typeface="Times New Roman" panose="02020603050405020304" pitchFamily="18" charset="0"/>
              </a:rPr>
              <a:t>Limited Payment Options:</a:t>
            </a:r>
            <a:r>
              <a:rPr lang="en-US" sz="2400">
                <a:latin typeface="Times New Roman" panose="02020603050405020304" pitchFamily="18" charset="0"/>
                <a:cs typeface="Times New Roman" panose="02020603050405020304" pitchFamily="18" charset="0"/>
              </a:rPr>
              <a:t> A lack of diverse payment methods can deter customers who prefer alternative payment systems.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5200" y="603250"/>
            <a:ext cx="6619875" cy="751205"/>
          </a:xfrm>
          <a:prstGeom prst="rect">
            <a:avLst/>
          </a:prstGeom>
        </p:spPr>
        <p:txBody>
          <a:bodyPr vert="horz" wrap="square" lIns="0" tIns="12700" rIns="0" bIns="0" rtlCol="0">
            <a:spAutoFit/>
          </a:bodyPr>
          <a:lstStyle/>
          <a:p>
            <a:pPr marL="12700">
              <a:lnSpc>
                <a:spcPct val="100000"/>
              </a:lnSpc>
              <a:spcBef>
                <a:spcPts val="100"/>
              </a:spcBef>
            </a:pPr>
            <a:r>
              <a:rPr sz="4800" b="1" u="sng" spc="-5" dirty="0"/>
              <a:t>P</a:t>
            </a:r>
            <a:r>
              <a:rPr lang="en-US" sz="4800" b="1" u="sng" spc="-5" dirty="0"/>
              <a:t>ROPOSED SYSTEM</a:t>
            </a:r>
          </a:p>
        </p:txBody>
      </p:sp>
      <p:sp>
        <p:nvSpPr>
          <p:cNvPr id="3" name="object 3"/>
          <p:cNvSpPr txBox="1"/>
          <p:nvPr/>
        </p:nvSpPr>
        <p:spPr>
          <a:xfrm>
            <a:off x="685800" y="1812925"/>
            <a:ext cx="10896600" cy="3984625"/>
          </a:xfrm>
          <a:prstGeom prst="rect">
            <a:avLst/>
          </a:prstGeom>
        </p:spPr>
        <p:txBody>
          <a:bodyPr vert="horz" wrap="square" lIns="0" tIns="50165" rIns="0" bIns="0" rtlCol="0">
            <a:noAutofit/>
          </a:bodyPr>
          <a:lstStyle/>
          <a:p>
            <a:pPr marL="12700" marR="5080" indent="0" algn="just">
              <a:lnSpc>
                <a:spcPct val="100000"/>
              </a:lnSpc>
              <a:spcBef>
                <a:spcPts val="395"/>
              </a:spcBef>
              <a:buNone/>
            </a:pPr>
            <a:r>
              <a:rPr lang="en-US" sz="2400" b="1" dirty="0">
                <a:latin typeface="Times New Roman" panose="02020603050405020304"/>
                <a:cs typeface="Times New Roman" panose="02020603050405020304"/>
              </a:rPr>
              <a:t>AI-Powered Recommendations:</a:t>
            </a:r>
            <a:r>
              <a:rPr lang="en-US" sz="2400" dirty="0">
                <a:latin typeface="Times New Roman" panose="02020603050405020304"/>
                <a:cs typeface="Times New Roman" panose="02020603050405020304"/>
              </a:rPr>
              <a:t> Suggest items based on user purchase history, dietary preferences, or current trends.</a:t>
            </a:r>
          </a:p>
          <a:p>
            <a:pPr marL="12700" marR="5080" indent="0" algn="just">
              <a:lnSpc>
                <a:spcPct val="100000"/>
              </a:lnSpc>
              <a:spcBef>
                <a:spcPts val="395"/>
              </a:spcBef>
              <a:buNone/>
            </a:pPr>
            <a:r>
              <a:rPr lang="en-US" sz="2400" b="1" dirty="0">
                <a:latin typeface="Times New Roman" panose="02020603050405020304"/>
                <a:cs typeface="Times New Roman" panose="02020603050405020304"/>
              </a:rPr>
              <a:t>Voice Search:</a:t>
            </a:r>
            <a:r>
              <a:rPr lang="en-US" sz="2400" dirty="0">
                <a:latin typeface="Times New Roman" panose="02020603050405020304"/>
                <a:cs typeface="Times New Roman" panose="02020603050405020304"/>
              </a:rPr>
              <a:t> Allow users to search for products using voice commands, making it more accessible.</a:t>
            </a:r>
          </a:p>
          <a:p>
            <a:pPr marL="12700" marR="5080" indent="0" algn="just">
              <a:lnSpc>
                <a:spcPct val="100000"/>
              </a:lnSpc>
              <a:spcBef>
                <a:spcPts val="395"/>
              </a:spcBef>
              <a:buNone/>
            </a:pPr>
            <a:r>
              <a:rPr lang="en-US" sz="2400" b="1" dirty="0">
                <a:latin typeface="Times New Roman" panose="02020603050405020304"/>
                <a:cs typeface="Times New Roman" panose="02020603050405020304"/>
              </a:rPr>
              <a:t>Recipe Integration:</a:t>
            </a:r>
            <a:r>
              <a:rPr lang="en-US" sz="2400" dirty="0">
                <a:latin typeface="Times New Roman" panose="02020603050405020304"/>
                <a:cs typeface="Times New Roman" panose="02020603050405020304"/>
              </a:rPr>
              <a:t> Link products to recipes, showing users what they can cook with the items they add to their cart.</a:t>
            </a:r>
          </a:p>
          <a:p>
            <a:pPr marL="12700" marR="5080" indent="0" algn="just">
              <a:lnSpc>
                <a:spcPct val="100000"/>
              </a:lnSpc>
              <a:spcBef>
                <a:spcPts val="395"/>
              </a:spcBef>
              <a:buNone/>
            </a:pPr>
            <a:r>
              <a:rPr lang="en-US" sz="2400" b="1" dirty="0">
                <a:latin typeface="Times New Roman" panose="02020603050405020304"/>
                <a:cs typeface="Times New Roman" panose="02020603050405020304"/>
              </a:rPr>
              <a:t>Subscription Service:</a:t>
            </a:r>
            <a:r>
              <a:rPr lang="en-US" sz="2400" dirty="0">
                <a:latin typeface="Times New Roman" panose="02020603050405020304"/>
                <a:cs typeface="Times New Roman" panose="02020603050405020304"/>
              </a:rPr>
              <a:t> Offer subscription plans for regular deliveries of essentials like milk, bread, or pet food.</a:t>
            </a:r>
          </a:p>
          <a:p>
            <a:pPr marL="12700" marR="5080" indent="0" algn="just">
              <a:lnSpc>
                <a:spcPct val="100000"/>
              </a:lnSpc>
              <a:spcBef>
                <a:spcPts val="395"/>
              </a:spcBef>
              <a:buNone/>
            </a:pPr>
            <a:r>
              <a:rPr lang="en-US" sz="2400" b="1" dirty="0">
                <a:latin typeface="Times New Roman" panose="02020603050405020304"/>
                <a:cs typeface="Times New Roman" panose="02020603050405020304"/>
              </a:rPr>
              <a:t>Augmented Reality (AR):</a:t>
            </a:r>
            <a:r>
              <a:rPr lang="en-US" sz="2400" dirty="0">
                <a:latin typeface="Times New Roman" panose="02020603050405020304"/>
                <a:cs typeface="Times New Roman" panose="02020603050405020304"/>
              </a:rPr>
              <a:t> Use AR to help users visualize how products look or fit in their homes, like the size of a fruit basket.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609600"/>
            <a:ext cx="10363200" cy="676910"/>
          </a:xfrm>
        </p:spPr>
        <p:txBody>
          <a:bodyPr/>
          <a:lstStyle/>
          <a:p>
            <a:r>
              <a:rPr lang="en-US" b="1" spc="-5" dirty="0">
                <a:sym typeface="+mn-ea"/>
              </a:rPr>
              <a:t>                 </a:t>
            </a:r>
            <a:r>
              <a:rPr b="1" u="sng" spc="-5" dirty="0">
                <a:sym typeface="+mn-ea"/>
              </a:rPr>
              <a:t>P</a:t>
            </a:r>
            <a:r>
              <a:rPr lang="en-US" b="1" u="sng" spc="-5" dirty="0">
                <a:sym typeface="+mn-ea"/>
              </a:rPr>
              <a:t>ROPOSED SYSTEM</a:t>
            </a:r>
            <a:endParaRPr lang="en-US" u="sng"/>
          </a:p>
        </p:txBody>
      </p:sp>
      <p:sp>
        <p:nvSpPr>
          <p:cNvPr id="3" name="Subtitle 2"/>
          <p:cNvSpPr>
            <a:spLocks noGrp="1"/>
          </p:cNvSpPr>
          <p:nvPr>
            <p:ph type="subTitle" idx="4"/>
          </p:nvPr>
        </p:nvSpPr>
        <p:spPr>
          <a:xfrm>
            <a:off x="762000" y="1524000"/>
            <a:ext cx="10662920" cy="4204335"/>
          </a:xfrm>
        </p:spPr>
        <p:txBody>
          <a:bodyPr>
            <a:noAutofit/>
          </a:bodyPr>
          <a:lstStyle/>
          <a:p>
            <a:pPr algn="just">
              <a:lnSpc>
                <a:spcPct val="80000"/>
              </a:lnSpc>
            </a:pPr>
            <a:r>
              <a:rPr lang="en-US" sz="2400" b="1">
                <a:latin typeface="Times New Roman" panose="02020603050405020304" pitchFamily="18" charset="0"/>
                <a:cs typeface="Times New Roman" panose="02020603050405020304" pitchFamily="18" charset="0"/>
              </a:rPr>
              <a:t>Nutrition Info and Allergens:</a:t>
            </a:r>
            <a:r>
              <a:rPr lang="en-US" sz="2400">
                <a:latin typeface="Times New Roman" panose="02020603050405020304" pitchFamily="18" charset="0"/>
                <a:cs typeface="Times New Roman" panose="02020603050405020304" pitchFamily="18" charset="0"/>
              </a:rPr>
              <a:t> Detailed nutritional information and allergen warnings for all products, helping users make informed decisions.</a:t>
            </a:r>
          </a:p>
          <a:p>
            <a:pPr algn="just">
              <a:lnSpc>
                <a:spcPct val="80000"/>
              </a:lnSpc>
            </a:pPr>
            <a:endParaRPr lang="en-US" sz="2400">
              <a:latin typeface="Times New Roman" panose="02020603050405020304" pitchFamily="18" charset="0"/>
              <a:cs typeface="Times New Roman" panose="02020603050405020304" pitchFamily="18" charset="0"/>
            </a:endParaRPr>
          </a:p>
          <a:p>
            <a:pPr algn="just">
              <a:lnSpc>
                <a:spcPct val="80000"/>
              </a:lnSpc>
            </a:pPr>
            <a:r>
              <a:rPr lang="en-US" sz="2400" b="1">
                <a:latin typeface="Times New Roman" panose="02020603050405020304" pitchFamily="18" charset="0"/>
                <a:cs typeface="Times New Roman" panose="02020603050405020304" pitchFamily="18" charset="0"/>
              </a:rPr>
              <a:t>Instant Checkout:</a:t>
            </a:r>
            <a:r>
              <a:rPr lang="en-US" sz="2400">
                <a:latin typeface="Times New Roman" panose="02020603050405020304" pitchFamily="18" charset="0"/>
                <a:cs typeface="Times New Roman" panose="02020603050405020304" pitchFamily="18" charset="0"/>
              </a:rPr>
              <a:t> Speed up the checkout process with one-click purchasing for registered users.</a:t>
            </a:r>
          </a:p>
          <a:p>
            <a:pPr algn="just">
              <a:lnSpc>
                <a:spcPct val="80000"/>
              </a:lnSpc>
            </a:pPr>
            <a:endParaRPr lang="en-US" sz="2400">
              <a:latin typeface="Times New Roman" panose="02020603050405020304" pitchFamily="18" charset="0"/>
              <a:cs typeface="Times New Roman" panose="02020603050405020304" pitchFamily="18" charset="0"/>
            </a:endParaRPr>
          </a:p>
          <a:p>
            <a:pPr algn="just">
              <a:lnSpc>
                <a:spcPct val="80000"/>
              </a:lnSpc>
            </a:pPr>
            <a:r>
              <a:rPr lang="en-US" sz="2400" b="1">
                <a:latin typeface="Times New Roman" panose="02020603050405020304" pitchFamily="18" charset="0"/>
                <a:cs typeface="Times New Roman" panose="02020603050405020304" pitchFamily="18" charset="0"/>
              </a:rPr>
              <a:t>Eco-Friendly Options:</a:t>
            </a:r>
            <a:r>
              <a:rPr lang="en-US" sz="2400">
                <a:latin typeface="Times New Roman" panose="02020603050405020304" pitchFamily="18" charset="0"/>
                <a:cs typeface="Times New Roman" panose="02020603050405020304" pitchFamily="18" charset="0"/>
              </a:rPr>
              <a:t> Highlight eco-friendly or locally-sourced products to appeal to environmentally conscious consumers.</a:t>
            </a:r>
          </a:p>
          <a:p>
            <a:pPr algn="just">
              <a:lnSpc>
                <a:spcPct val="80000"/>
              </a:lnSpc>
            </a:pPr>
            <a:endParaRPr lang="en-US" sz="2400">
              <a:latin typeface="Times New Roman" panose="02020603050405020304" pitchFamily="18" charset="0"/>
              <a:cs typeface="Times New Roman" panose="02020603050405020304" pitchFamily="18" charset="0"/>
            </a:endParaRPr>
          </a:p>
          <a:p>
            <a:pPr algn="just">
              <a:lnSpc>
                <a:spcPct val="80000"/>
              </a:lnSpc>
            </a:pPr>
            <a:r>
              <a:rPr lang="en-US" sz="2400" b="1">
                <a:latin typeface="Times New Roman" panose="02020603050405020304" pitchFamily="18" charset="0"/>
                <a:cs typeface="Times New Roman" panose="02020603050405020304" pitchFamily="18" charset="0"/>
              </a:rPr>
              <a:t>Mobile App Integration:</a:t>
            </a:r>
            <a:r>
              <a:rPr lang="en-US" sz="2400">
                <a:latin typeface="Times New Roman" panose="02020603050405020304" pitchFamily="18" charset="0"/>
                <a:cs typeface="Times New Roman" panose="02020603050405020304" pitchFamily="18" charset="0"/>
              </a:rPr>
              <a:t> Complement your web app with a mobile app for a seamless cross-device experience.</a:t>
            </a:r>
          </a:p>
          <a:p>
            <a:pPr algn="just">
              <a:lnSpc>
                <a:spcPct val="80000"/>
              </a:lnSpc>
            </a:pPr>
            <a:endParaRPr lang="en-US" sz="2400">
              <a:latin typeface="Times New Roman" panose="02020603050405020304" pitchFamily="18" charset="0"/>
              <a:cs typeface="Times New Roman" panose="02020603050405020304" pitchFamily="18" charset="0"/>
            </a:endParaRPr>
          </a:p>
          <a:p>
            <a:pPr algn="just">
              <a:lnSpc>
                <a:spcPct val="80000"/>
              </a:lnSpc>
            </a:pPr>
            <a:r>
              <a:rPr lang="en-US" sz="2400" b="1">
                <a:latin typeface="Times New Roman" panose="02020603050405020304" pitchFamily="18" charset="0"/>
                <a:cs typeface="Times New Roman" panose="02020603050405020304" pitchFamily="18" charset="0"/>
              </a:rPr>
              <a:t>Delivery Slot Reservation:</a:t>
            </a:r>
            <a:r>
              <a:rPr lang="en-US" sz="2400">
                <a:latin typeface="Times New Roman" panose="02020603050405020304" pitchFamily="18" charset="0"/>
                <a:cs typeface="Times New Roman" panose="02020603050405020304" pitchFamily="18" charset="0"/>
              </a:rPr>
              <a:t> Allow users to reserve specific delivery slots based on their convenience.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35000" y="304800"/>
            <a:ext cx="10737850" cy="811530"/>
          </a:xfrm>
          <a:prstGeom prst="rect">
            <a:avLst/>
          </a:prstGeom>
        </p:spPr>
        <p:txBody>
          <a:bodyPr vert="horz" wrap="square" lIns="0" tIns="12700" rIns="0" bIns="0" rtlCol="0">
            <a:noAutofit/>
          </a:bodyPr>
          <a:lstStyle/>
          <a:p>
            <a:pPr marL="12700">
              <a:lnSpc>
                <a:spcPct val="100000"/>
              </a:lnSpc>
              <a:spcBef>
                <a:spcPts val="100"/>
              </a:spcBef>
            </a:pPr>
            <a:r>
              <a:rPr lang="en-US" b="1" u="sng"/>
              <a:t>ENTITY RELATIONSHIP DIAGRAM</a:t>
            </a:r>
          </a:p>
        </p:txBody>
      </p:sp>
      <p:pic>
        <p:nvPicPr>
          <p:cNvPr id="14" name="Picture 13" descr="A screenshot of a diagram"/>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4480" y="1155065"/>
            <a:ext cx="11704320" cy="562673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90600" y="411480"/>
            <a:ext cx="10385425" cy="987425"/>
          </a:xfrm>
        </p:spPr>
        <p:txBody>
          <a:bodyPr>
            <a:noAutofit/>
          </a:bodyPr>
          <a:lstStyle/>
          <a:p>
            <a:r>
              <a:rPr lang="en-US"/>
              <a:t>             </a:t>
            </a:r>
            <a:r>
              <a:rPr lang="en-US" b="1" u="sng"/>
              <a:t>SYSTEM ARCHITECTURE</a:t>
            </a:r>
          </a:p>
        </p:txBody>
      </p:sp>
      <p:sp>
        <p:nvSpPr>
          <p:cNvPr id="3" name="Subtitle 2"/>
          <p:cNvSpPr>
            <a:spLocks noGrp="1"/>
          </p:cNvSpPr>
          <p:nvPr>
            <p:ph type="subTitle" idx="4"/>
          </p:nvPr>
        </p:nvSpPr>
        <p:spPr/>
        <p:txBody>
          <a:bodyPr/>
          <a:lstStyle/>
          <a:p>
            <a:endParaRPr lang="en-US"/>
          </a:p>
        </p:txBody>
      </p:sp>
      <p:pic>
        <p:nvPicPr>
          <p:cNvPr id="8" name="Picture 7" descr="A diagram of a service"/>
          <p:cNvPicPr>
            <a:picLocks noChangeAspect="1"/>
          </p:cNvPicPr>
          <p:nvPr/>
        </p:nvPicPr>
        <p:blipFill>
          <a:blip r:embed="rId2">
            <a:extLst>
              <a:ext uri="{28A0092B-C50C-407E-A947-70E740481C1C}">
                <a14:useLocalDpi xmlns:a14="http://schemas.microsoft.com/office/drawing/2010/main" val="0"/>
              </a:ext>
            </a:extLst>
          </a:blip>
          <a:srcRect t="11228" b="11054"/>
          <a:stretch>
            <a:fillRect/>
          </a:stretch>
        </p:blipFill>
        <p:spPr>
          <a:xfrm>
            <a:off x="646430" y="1143000"/>
            <a:ext cx="11181715" cy="5414645"/>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849</Words>
  <Application>Microsoft Office PowerPoint</Application>
  <PresentationFormat>Widescreen</PresentationFormat>
  <Paragraphs>49</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Bauhaus 93</vt:lpstr>
      <vt:lpstr>Calibri</vt:lpstr>
      <vt:lpstr>Times New Roman</vt:lpstr>
      <vt:lpstr>Office Theme</vt:lpstr>
      <vt:lpstr>GROCERY WEB APP  REQUIRED SKILLS: HTML,CSS</vt:lpstr>
      <vt:lpstr>ABSTRACT</vt:lpstr>
      <vt:lpstr>INTRODUCTION</vt:lpstr>
      <vt:lpstr>EXISTING SYSTEM</vt:lpstr>
      <vt:lpstr>                EXISTING SYSTEM</vt:lpstr>
      <vt:lpstr>PROPOSED SYSTEM</vt:lpstr>
      <vt:lpstr>                 PROPOSED SYSTEM</vt:lpstr>
      <vt:lpstr>ENTITY RELATIONSHIP DIAGRAM</vt:lpstr>
      <vt:lpstr>             SYSTEM ARCHITECTURE</vt:lpstr>
      <vt:lpstr>PowerPoint Presentation</vt:lpstr>
      <vt:lpstr>              CONCLUSION</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Parking slot detection using yoloV8 and IOU threshold to detect whether car is parked correctly</dc:title>
  <dc:creator>Shirley</dc:creator>
  <cp:lastModifiedBy>samaravind50@outlook.com</cp:lastModifiedBy>
  <cp:revision>7</cp:revision>
  <dcterms:created xsi:type="dcterms:W3CDTF">2024-02-15T12:58:00Z</dcterms:created>
  <dcterms:modified xsi:type="dcterms:W3CDTF">2024-10-18T16:01:34Z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y fmtid="{D5CDD505-2E9C-101B-9397-08002B2CF9AE}" pid="3" name="ICV">
    <vt:lpwstr>E7FE176BC8EA427A8B8C0F9CCEAC39AA_13</vt:lpwstr>
  </property>
  <property fmtid="{D5CDD505-2E9C-101B-9397-08002B2CF9AE}" pid="4" name="KSOProductBuildVer">
    <vt:lpwstr>1033-12.2.0.13472</vt:lpwstr>
  </property>
</Properties>
</file>