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6" r:id="rId12"/>
    <p:sldId id="265"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3.jpeg"/><Relationship Id="rId2" Type="http://schemas.openxmlformats.org/officeDocument/2006/relationships/hyperlink" Target="%20https://colab.research.google.com/#fileId=https%3A//storage.googleapis.com/kaggle-colab-exported-notebooks/tesla-stock-price-prediction-using-lstm-60069d73-6644-42b7-ac3f-334a1c482253.ipynb%3FX-Goog-Algorithm%3DGOOG4-RSA-SHA256%26X-Goog-Credential%3Dgcp-k" TargetMode="Externa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p:nvPr/>
        </p:nvSpPr>
        <p:spPr>
          <a:xfrm>
            <a:off x="6484620" y="2118608"/>
            <a:ext cx="3128265" cy="509114"/>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panose="020B0603020202020204"/>
                <a:cs typeface="Trebuchet MS" panose="020B0603020202020204"/>
              </a:rPr>
              <a:t>Sri Sai Balaji S</a:t>
            </a:r>
            <a:endParaRPr sz="3200" dirty="0">
              <a:latin typeface="Trebuchet MS" panose="020B0603020202020204"/>
              <a:cs typeface="Trebuchet MS" panose="020B0603020202020204"/>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381000" y="304800"/>
            <a:ext cx="9039860" cy="6372225"/>
          </a:xfrm>
        </p:spPr>
        <p:txBody>
          <a:bodyPr>
            <a:noAutofit/>
          </a:bodyPr>
          <a:p>
            <a:pPr marL="742950" lvl="1" indent="-285750" algn="just">
              <a:lnSpc>
                <a:spcPct val="150000"/>
              </a:lnSpc>
              <a:buFont typeface="Wingdings" panose="05000000000000000000" charset="0"/>
              <a:buChar char="Ø"/>
            </a:pPr>
            <a:r>
              <a:rPr lang="en-US" b="1" dirty="0">
                <a:solidFill>
                  <a:srgbClr val="0D0D0D"/>
                </a:solidFill>
                <a:effectLst/>
                <a:latin typeface="Bell MT" panose="02020503060305020303" pitchFamily="18" charset="0"/>
                <a:sym typeface="+mn-ea"/>
              </a:rPr>
              <a:t> Data Preparation:</a:t>
            </a:r>
            <a:endParaRPr lang="en-US" b="1" i="0" dirty="0">
              <a:solidFill>
                <a:srgbClr val="0D0D0D"/>
              </a:solidFill>
              <a:effectLst/>
              <a:latin typeface="Bell MT" panose="02020503060305020303" pitchFamily="18" charset="0"/>
            </a:endParaRPr>
          </a:p>
          <a:p>
            <a:pPr lvl="1" algn="just">
              <a:lnSpc>
                <a:spcPct val="150000"/>
              </a:lnSpc>
            </a:pPr>
            <a:r>
              <a:rPr lang="en-US" dirty="0">
                <a:solidFill>
                  <a:srgbClr val="0D0D0D"/>
                </a:solidFill>
                <a:effectLst/>
                <a:latin typeface="Bell MT" panose="02020503060305020303" pitchFamily="18" charset="0"/>
                <a:sym typeface="+mn-ea"/>
              </a:rPr>
              <a:t>Obtain historical stock price data for Tesla, including features such as opening price, closing price, volume, and high-low range.</a:t>
            </a:r>
            <a:endParaRPr lang="en-US" b="0" i="0" dirty="0">
              <a:solidFill>
                <a:srgbClr val="0D0D0D"/>
              </a:solidFill>
              <a:effectLst/>
              <a:latin typeface="Bell MT" panose="02020503060305020303" pitchFamily="18" charset="0"/>
            </a:endParaRPr>
          </a:p>
          <a:p>
            <a:pPr lvl="1" algn="just">
              <a:lnSpc>
                <a:spcPct val="150000"/>
              </a:lnSpc>
            </a:pPr>
            <a:endParaRPr lang="en-US" b="0" i="0" dirty="0">
              <a:solidFill>
                <a:srgbClr val="0D0D0D"/>
              </a:solidFill>
              <a:effectLst/>
              <a:latin typeface="Bell MT" panose="02020503060305020303" pitchFamily="18" charset="0"/>
            </a:endParaRPr>
          </a:p>
          <a:p>
            <a:pPr marL="742950" lvl="1" indent="-285750" algn="just">
              <a:lnSpc>
                <a:spcPct val="150000"/>
              </a:lnSpc>
              <a:buFont typeface="Wingdings" panose="05000000000000000000" charset="0"/>
              <a:buChar char="Ø"/>
            </a:pPr>
            <a:r>
              <a:rPr lang="en-US" b="1" dirty="0">
                <a:solidFill>
                  <a:srgbClr val="0D0D0D"/>
                </a:solidFill>
                <a:effectLst/>
                <a:latin typeface="Bell MT" panose="02020503060305020303" pitchFamily="18" charset="0"/>
                <a:sym typeface="+mn-ea"/>
              </a:rPr>
              <a:t>Data Preprocessing:</a:t>
            </a:r>
            <a:endParaRPr lang="en-US" b="1" i="0" dirty="0">
              <a:solidFill>
                <a:srgbClr val="0D0D0D"/>
              </a:solidFill>
              <a:effectLst/>
              <a:latin typeface="Bell MT" panose="02020503060305020303" pitchFamily="18" charset="0"/>
            </a:endParaRPr>
          </a:p>
          <a:p>
            <a:pPr lvl="1" algn="just">
              <a:lnSpc>
                <a:spcPct val="150000"/>
              </a:lnSpc>
            </a:pPr>
            <a:r>
              <a:rPr lang="en-US" dirty="0">
                <a:solidFill>
                  <a:srgbClr val="0D0D0D"/>
                </a:solidFill>
                <a:effectLst/>
                <a:latin typeface="Bell MT" panose="02020503060305020303" pitchFamily="18" charset="0"/>
                <a:sym typeface="+mn-ea"/>
              </a:rPr>
              <a:t>Handle missing values, outliers, and inconsistencies in the dataset.</a:t>
            </a:r>
            <a:endParaRPr lang="en-US" b="0" i="0" dirty="0">
              <a:solidFill>
                <a:srgbClr val="0D0D0D"/>
              </a:solidFill>
              <a:effectLst/>
              <a:latin typeface="Bell MT" panose="02020503060305020303" pitchFamily="18" charset="0"/>
            </a:endParaRPr>
          </a:p>
          <a:p>
            <a:pPr lvl="1" algn="just">
              <a:lnSpc>
                <a:spcPct val="150000"/>
              </a:lnSpc>
            </a:pPr>
            <a:r>
              <a:rPr lang="en-US" dirty="0">
                <a:solidFill>
                  <a:srgbClr val="0D0D0D"/>
                </a:solidFill>
                <a:effectLst/>
                <a:latin typeface="Bell MT" panose="02020503060305020303" pitchFamily="18" charset="0"/>
                <a:sym typeface="+mn-ea"/>
              </a:rPr>
              <a:t>Normalize the data to a standard range to improve model convergence.</a:t>
            </a:r>
            <a:endParaRPr lang="en-US" b="0" i="0" dirty="0">
              <a:solidFill>
                <a:srgbClr val="0D0D0D"/>
              </a:solidFill>
              <a:effectLst/>
              <a:latin typeface="Bell MT" panose="02020503060305020303" pitchFamily="18" charset="0"/>
            </a:endParaRPr>
          </a:p>
          <a:p>
            <a:pPr lvl="1" algn="just">
              <a:lnSpc>
                <a:spcPct val="150000"/>
              </a:lnSpc>
            </a:pPr>
            <a:endParaRPr lang="en-US" b="0" i="0" dirty="0">
              <a:solidFill>
                <a:srgbClr val="0D0D0D"/>
              </a:solidFill>
              <a:effectLst/>
              <a:latin typeface="Bell MT" panose="02020503060305020303" pitchFamily="18" charset="0"/>
            </a:endParaRPr>
          </a:p>
          <a:p>
            <a:pPr marL="742950" lvl="1" indent="-285750" algn="just">
              <a:lnSpc>
                <a:spcPct val="150000"/>
              </a:lnSpc>
              <a:buFont typeface="Wingdings" panose="05000000000000000000" charset="0"/>
              <a:buChar char="Ø"/>
            </a:pPr>
            <a:r>
              <a:rPr lang="en-US" b="1" dirty="0">
                <a:solidFill>
                  <a:srgbClr val="0D0D0D"/>
                </a:solidFill>
                <a:effectLst/>
                <a:latin typeface="Bell MT" panose="02020503060305020303" pitchFamily="18" charset="0"/>
                <a:sym typeface="+mn-ea"/>
              </a:rPr>
              <a:t>Feature Engineering:</a:t>
            </a:r>
            <a:endParaRPr lang="en-US" b="1" i="0" dirty="0">
              <a:solidFill>
                <a:srgbClr val="0D0D0D"/>
              </a:solidFill>
              <a:effectLst/>
              <a:latin typeface="Bell MT" panose="02020503060305020303" pitchFamily="18" charset="0"/>
            </a:endParaRPr>
          </a:p>
          <a:p>
            <a:pPr lvl="1" algn="just">
              <a:lnSpc>
                <a:spcPct val="150000"/>
              </a:lnSpc>
            </a:pPr>
            <a:r>
              <a:rPr lang="en-US" dirty="0">
                <a:solidFill>
                  <a:srgbClr val="0D0D0D"/>
                </a:solidFill>
                <a:effectLst/>
                <a:latin typeface="Bell MT" panose="02020503060305020303" pitchFamily="18" charset="0"/>
                <a:sym typeface="+mn-ea"/>
              </a:rPr>
              <a:t>Select relevant features that can potentially influence Tesla stock prices.</a:t>
            </a:r>
            <a:endParaRPr lang="en-US" b="0" i="0" dirty="0">
              <a:solidFill>
                <a:srgbClr val="0D0D0D"/>
              </a:solidFill>
              <a:effectLst/>
              <a:latin typeface="Bell MT" panose="02020503060305020303" pitchFamily="18" charset="0"/>
            </a:endParaRPr>
          </a:p>
          <a:p>
            <a:pPr lvl="1" algn="just">
              <a:lnSpc>
                <a:spcPct val="150000"/>
              </a:lnSpc>
            </a:pPr>
            <a:r>
              <a:rPr lang="en-US" dirty="0">
                <a:solidFill>
                  <a:srgbClr val="0D0D0D"/>
                </a:solidFill>
                <a:effectLst/>
                <a:latin typeface="Bell MT" panose="02020503060305020303" pitchFamily="18" charset="0"/>
                <a:sym typeface="+mn-ea"/>
              </a:rPr>
              <a:t>Consider additional data sources or technical indicators that may enhance model performance.</a:t>
            </a:r>
            <a:endParaRPr lang="en-US" dirty="0">
              <a:solidFill>
                <a:srgbClr val="0D0D0D"/>
              </a:solidFill>
              <a:effectLst/>
              <a:latin typeface="Bell MT" panose="02020503060305020303" pitchFamily="18" charset="0"/>
              <a:sym typeface="+mn-ea"/>
            </a:endParaRPr>
          </a:p>
          <a:p>
            <a:pPr lvl="1" algn="just">
              <a:lnSpc>
                <a:spcPct val="150000"/>
              </a:lnSpc>
            </a:pPr>
            <a:endParaRPr lang="en-US" dirty="0">
              <a:solidFill>
                <a:srgbClr val="0D0D0D"/>
              </a:solidFill>
              <a:effectLst/>
              <a:latin typeface="Bell MT" panose="02020503060305020303" pitchFamily="18" charset="0"/>
              <a:sym typeface="+mn-ea"/>
            </a:endParaRPr>
          </a:p>
          <a:p>
            <a:pPr marL="742950" lvl="1" indent="-285750" algn="just">
              <a:lnSpc>
                <a:spcPct val="150000"/>
              </a:lnSpc>
              <a:buFont typeface="Wingdings" panose="05000000000000000000" charset="0"/>
              <a:buChar char="Ø"/>
            </a:pPr>
            <a:r>
              <a:rPr lang="en-US" b="1" dirty="0">
                <a:solidFill>
                  <a:srgbClr val="0D0D0D"/>
                </a:solidFill>
                <a:effectLst/>
                <a:latin typeface="Bell MT" panose="02020503060305020303" pitchFamily="18" charset="0"/>
                <a:sym typeface="+mn-ea"/>
              </a:rPr>
              <a:t>LSTM Model Architecture:</a:t>
            </a:r>
            <a:endParaRPr lang="en-US" b="1" dirty="0">
              <a:solidFill>
                <a:srgbClr val="0D0D0D"/>
              </a:solidFill>
              <a:effectLst/>
              <a:latin typeface="Bell MT" panose="02020503060305020303" pitchFamily="18" charset="0"/>
              <a:sym typeface="+mn-ea"/>
            </a:endParaRPr>
          </a:p>
          <a:p>
            <a:pPr lvl="1" algn="just">
              <a:lnSpc>
                <a:spcPct val="150000"/>
              </a:lnSpc>
            </a:pPr>
            <a:r>
              <a:rPr lang="en-US" dirty="0">
                <a:solidFill>
                  <a:srgbClr val="0D0D0D"/>
                </a:solidFill>
                <a:effectLst/>
                <a:latin typeface="Bell MT" panose="02020503060305020303" pitchFamily="18" charset="0"/>
                <a:sym typeface="+mn-ea"/>
              </a:rPr>
              <a:t>Design the LSTM architecture tailored for stock price prediction.</a:t>
            </a:r>
            <a:endParaRPr lang="en-US" dirty="0">
              <a:solidFill>
                <a:srgbClr val="0D0D0D"/>
              </a:solidFill>
              <a:effectLst/>
              <a:latin typeface="Bell MT" panose="02020503060305020303" pitchFamily="18" charset="0"/>
              <a:sym typeface="+mn-ea"/>
            </a:endParaRPr>
          </a:p>
          <a:p>
            <a:pPr lvl="1" algn="just">
              <a:lnSpc>
                <a:spcPct val="150000"/>
              </a:lnSpc>
            </a:pPr>
            <a:endParaRPr lang="en-US" dirty="0">
              <a:solidFill>
                <a:srgbClr val="0D0D0D"/>
              </a:solidFill>
              <a:effectLst/>
              <a:latin typeface="Bell MT" panose="02020503060305020303" pitchFamily="18" charset="0"/>
              <a:sym typeface="+mn-ea"/>
            </a:endParaRPr>
          </a:p>
          <a:p>
            <a:pPr lvl="1" algn="just">
              <a:lnSpc>
                <a:spcPct val="150000"/>
              </a:lnSpc>
            </a:pPr>
            <a:endParaRPr lang="en-US" dirty="0">
              <a:solidFill>
                <a:srgbClr val="0D0D0D"/>
              </a:solidFill>
              <a:effectLst/>
              <a:latin typeface="Bell MT" panose="02020503060305020303" pitchFamily="18" charset="0"/>
              <a:sym typeface="+mn-ea"/>
            </a:endParaRPr>
          </a:p>
          <a:p>
            <a:pPr lvl="1" algn="just">
              <a:lnSpc>
                <a:spcPct val="150000"/>
              </a:lnSpc>
            </a:pPr>
            <a:endParaRPr lang="en-US"/>
          </a:p>
          <a:p>
            <a:pPr lvl="1" algn="just">
              <a:lnSpc>
                <a:spcPct val="150000"/>
              </a:lnSpc>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p:nvPr/>
        </p:nvSpPr>
        <p:spPr>
          <a:xfrm>
            <a:off x="752475" y="6020029"/>
            <a:ext cx="2212341"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panose="020B0603020202020204"/>
                <a:cs typeface="Trebuchet MS" panose="020B0603020202020204"/>
                <a:hlinkClick r:id="rId2" action="ppaction://hlinkfile"/>
              </a:rPr>
              <a:t>link to </a:t>
            </a:r>
            <a:r>
              <a:rPr lang="en-IN" sz="2000" dirty="0" err="1">
                <a:latin typeface="Trebuchet MS" panose="020B0603020202020204"/>
                <a:cs typeface="Trebuchet MS" panose="020B0603020202020204"/>
                <a:hlinkClick r:id="rId2" action="ppaction://hlinkfile"/>
              </a:rPr>
              <a:t>colab</a:t>
            </a:r>
            <a:endParaRPr sz="2000" dirty="0">
              <a:latin typeface="Trebuchet MS" panose="020B0603020202020204"/>
              <a:cs typeface="Trebuchet MS" panose="020B0603020202020204"/>
            </a:endParaRPr>
          </a:p>
        </p:txBody>
      </p:sp>
      <p:sp>
        <p:nvSpPr>
          <p:cNvPr id="10" name="TextBox 9"/>
          <p:cNvSpPr txBox="1"/>
          <p:nvPr/>
        </p:nvSpPr>
        <p:spPr>
          <a:xfrm>
            <a:off x="741680" y="1143000"/>
            <a:ext cx="8792845" cy="1337945"/>
          </a:xfrm>
          <a:prstGeom prst="rect">
            <a:avLst/>
          </a:prstGeom>
          <a:noFill/>
        </p:spPr>
        <p:txBody>
          <a:bodyPr wrap="square" rtlCol="0">
            <a:spAutoFit/>
          </a:bodyPr>
          <a:lstStyle/>
          <a:p>
            <a:pPr>
              <a:lnSpc>
                <a:spcPct val="150000"/>
              </a:lnSpc>
            </a:pPr>
            <a:r>
              <a:rPr lang="en-US" b="0" i="0" dirty="0">
                <a:solidFill>
                  <a:srgbClr val="0D0D0D"/>
                </a:solidFill>
                <a:effectLst/>
                <a:latin typeface="Bell MT" panose="02020503060305020303" pitchFamily="18" charset="0"/>
                <a:cs typeface="Bell MT" panose="02020503060305020303" pitchFamily="18" charset="0"/>
              </a:rPr>
              <a:t> the results of Tesla stock price prediction using LSTM should demonstrate the model's ability to provide valuable insights for investment decision-making, contribute to risk management strategies, and enhance overall portfolio performance.</a:t>
            </a:r>
            <a:endParaRPr lang="en-US" b="0" i="0" dirty="0">
              <a:solidFill>
                <a:srgbClr val="0D0D0D"/>
              </a:solidFill>
              <a:effectLst/>
              <a:latin typeface="Bell MT" panose="02020503060305020303" pitchFamily="18" charset="0"/>
              <a:cs typeface="Bell MT" panose="02020503060305020303" pitchFamily="18" charset="0"/>
            </a:endParaRPr>
          </a:p>
        </p:txBody>
      </p:sp>
      <p:pic>
        <p:nvPicPr>
          <p:cNvPr id="4" name="Picture 3" descr="Screenshot 2024-04-01 165759"/>
          <p:cNvPicPr>
            <a:picLocks noChangeAspect="1"/>
          </p:cNvPicPr>
          <p:nvPr/>
        </p:nvPicPr>
        <p:blipFill>
          <a:blip r:embed="rId3"/>
          <a:stretch>
            <a:fillRect/>
          </a:stretch>
        </p:blipFill>
        <p:spPr>
          <a:xfrm>
            <a:off x="2689860" y="2514600"/>
            <a:ext cx="5016500" cy="34563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4" name="TextBox 23"/>
          <p:cNvSpPr txBox="1"/>
          <p:nvPr/>
        </p:nvSpPr>
        <p:spPr>
          <a:xfrm>
            <a:off x="739775" y="1744906"/>
            <a:ext cx="8637396" cy="460375"/>
          </a:xfrm>
          <a:prstGeom prst="rect">
            <a:avLst/>
          </a:prstGeom>
          <a:noFill/>
        </p:spPr>
        <p:txBody>
          <a:bodyPr wrap="square" rtlCol="0">
            <a:spAutoFit/>
          </a:bodyPr>
          <a:lstStyle/>
          <a:p>
            <a:r>
              <a:rPr lang="en-IN" sz="2400" b="1" dirty="0">
                <a:latin typeface="Bell MT" panose="02020503060305020303" pitchFamily="18" charset="0"/>
              </a:rPr>
              <a:t>STOCK PRICE PREDICTION</a:t>
            </a:r>
            <a:r>
              <a:rPr lang="en-US" altLang="en-IN" sz="2400" b="1" dirty="0">
                <a:latin typeface="Bell MT" panose="02020503060305020303" pitchFamily="18" charset="0"/>
              </a:rPr>
              <a:t> </a:t>
            </a:r>
            <a:r>
              <a:rPr lang="en-IN" sz="2400" b="1" dirty="0">
                <a:latin typeface="Bell MT" panose="02020503060305020303" pitchFamily="18" charset="0"/>
              </a:rPr>
              <a:t>(</a:t>
            </a:r>
            <a:r>
              <a:rPr lang="en-US" altLang="en-IN" sz="2400" b="1" dirty="0">
                <a:latin typeface="Bell MT" panose="02020503060305020303" pitchFamily="18" charset="0"/>
              </a:rPr>
              <a:t>LSTM</a:t>
            </a:r>
            <a:r>
              <a:rPr lang="en-IN" sz="2400" b="1" dirty="0">
                <a:latin typeface="Bell MT" panose="02020503060305020303" pitchFamily="18" charset="0"/>
              </a:rPr>
              <a:t>)</a:t>
            </a:r>
            <a:endParaRPr lang="en-IN" sz="2400" b="1" dirty="0">
              <a:latin typeface="Bell MT" panose="02020503060305020303" pitchFamily="18" charset="0"/>
            </a:endParaRP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230" y="2548791"/>
            <a:ext cx="6934200" cy="37814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381000" y="364489"/>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a:t>AGENDA</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 name="TextBox 1"/>
          <p:cNvSpPr txBox="1"/>
          <p:nvPr/>
        </p:nvSpPr>
        <p:spPr>
          <a:xfrm>
            <a:off x="2007004" y="1600041"/>
            <a:ext cx="7104894" cy="3934460"/>
          </a:xfrm>
          <a:prstGeom prst="rect">
            <a:avLst/>
          </a:prstGeom>
          <a:noFill/>
        </p:spPr>
        <p:txBody>
          <a:bodyPr wrap="square" rtlCol="0">
            <a:spAutoFit/>
          </a:bodyPr>
          <a:lstStyle/>
          <a:p>
            <a:pPr marL="285750" indent="-285750" algn="just">
              <a:lnSpc>
                <a:spcPct val="150000"/>
              </a:lnSpc>
              <a:buFont typeface="Wingdings" panose="05000000000000000000" charset="0"/>
              <a:buChar char="Ø"/>
            </a:pPr>
            <a:r>
              <a:rPr lang="en-US" sz="1850" b="1" dirty="0">
                <a:latin typeface="Bell MT" panose="02020503060305020303" pitchFamily="18" charset="0"/>
              </a:rPr>
              <a:t>problem statement </a:t>
            </a:r>
            <a:endParaRPr lang="en-US" sz="1850" b="1" dirty="0">
              <a:latin typeface="Bell MT" panose="02020503060305020303" pitchFamily="18" charset="0"/>
            </a:endParaRPr>
          </a:p>
          <a:p>
            <a:pPr marL="285750" indent="-285750" algn="just">
              <a:lnSpc>
                <a:spcPct val="150000"/>
              </a:lnSpc>
              <a:buFont typeface="Wingdings" panose="05000000000000000000" charset="0"/>
              <a:buChar char="Ø"/>
            </a:pPr>
            <a:r>
              <a:rPr lang="en-US" sz="1850" b="1" dirty="0">
                <a:latin typeface="Bell MT" panose="02020503060305020303" pitchFamily="18" charset="0"/>
              </a:rPr>
              <a:t>project overview</a:t>
            </a:r>
            <a:endParaRPr lang="en-US" sz="1850" b="1" dirty="0">
              <a:latin typeface="Bell MT" panose="02020503060305020303" pitchFamily="18" charset="0"/>
            </a:endParaRPr>
          </a:p>
          <a:p>
            <a:pPr marL="285750" indent="-285750" algn="just">
              <a:lnSpc>
                <a:spcPct val="150000"/>
              </a:lnSpc>
              <a:buFont typeface="Wingdings" panose="05000000000000000000" charset="0"/>
              <a:buChar char="Ø"/>
            </a:pPr>
            <a:r>
              <a:rPr lang="en-US" sz="1850" b="1" dirty="0">
                <a:latin typeface="Bell MT" panose="02020503060305020303" pitchFamily="18" charset="0"/>
              </a:rPr>
              <a:t>end user of project</a:t>
            </a:r>
            <a:endParaRPr lang="en-US" sz="1850" b="1" dirty="0">
              <a:latin typeface="Bell MT" panose="02020503060305020303" pitchFamily="18" charset="0"/>
            </a:endParaRPr>
          </a:p>
          <a:p>
            <a:pPr marL="285750" indent="-285750" algn="just">
              <a:lnSpc>
                <a:spcPct val="150000"/>
              </a:lnSpc>
              <a:buFont typeface="Wingdings" panose="05000000000000000000" charset="0"/>
              <a:buChar char="Ø"/>
            </a:pPr>
            <a:r>
              <a:rPr lang="en-US" sz="1850" b="1" dirty="0">
                <a:latin typeface="Bell MT" panose="02020503060305020303" pitchFamily="18" charset="0"/>
              </a:rPr>
              <a:t>solution</a:t>
            </a:r>
            <a:endParaRPr lang="en-US" sz="1850" b="1" dirty="0">
              <a:latin typeface="Bell MT" panose="02020503060305020303" pitchFamily="18" charset="0"/>
            </a:endParaRPr>
          </a:p>
          <a:p>
            <a:pPr marL="285750" indent="-285750" algn="just">
              <a:lnSpc>
                <a:spcPct val="150000"/>
              </a:lnSpc>
              <a:buFont typeface="Wingdings" panose="05000000000000000000" charset="0"/>
              <a:buChar char="Ø"/>
            </a:pPr>
            <a:r>
              <a:rPr lang="en-US" sz="1850" b="1" dirty="0">
                <a:latin typeface="Bell MT" panose="02020503060305020303" pitchFamily="18" charset="0"/>
              </a:rPr>
              <a:t>wow in a solution (lstm)</a:t>
            </a:r>
            <a:endParaRPr lang="en-US" sz="1850" b="1" dirty="0">
              <a:latin typeface="Bell MT" panose="02020503060305020303" pitchFamily="18" charset="0"/>
            </a:endParaRPr>
          </a:p>
          <a:p>
            <a:pPr marL="285750" indent="-285750" algn="just">
              <a:lnSpc>
                <a:spcPct val="150000"/>
              </a:lnSpc>
              <a:buFont typeface="Wingdings" panose="05000000000000000000" charset="0"/>
              <a:buChar char="Ø"/>
            </a:pPr>
            <a:r>
              <a:rPr lang="en-US" sz="1850" b="1" dirty="0">
                <a:latin typeface="Bell MT" panose="02020503060305020303" pitchFamily="18" charset="0"/>
              </a:rPr>
              <a:t>modeling</a:t>
            </a:r>
            <a:endParaRPr lang="en-US" sz="1850" b="1" dirty="0">
              <a:latin typeface="Bell MT" panose="02020503060305020303" pitchFamily="18" charset="0"/>
            </a:endParaRPr>
          </a:p>
          <a:p>
            <a:pPr marL="285750" indent="-285750" algn="just">
              <a:lnSpc>
                <a:spcPct val="150000"/>
              </a:lnSpc>
              <a:buFont typeface="Wingdings" panose="05000000000000000000" charset="0"/>
              <a:buChar char="Ø"/>
            </a:pPr>
            <a:r>
              <a:rPr lang="en-US" sz="1850" b="1" dirty="0">
                <a:latin typeface="Bell MT" panose="02020503060305020303" pitchFamily="18" charset="0"/>
              </a:rPr>
              <a:t>result</a:t>
            </a:r>
            <a:endParaRPr lang="en-US" sz="1850" b="1" dirty="0">
              <a:latin typeface="Bell MT" panose="02020503060305020303" pitchFamily="18" charset="0"/>
            </a:endParaRPr>
          </a:p>
          <a:p>
            <a:pPr marL="285750" indent="-285750" algn="just">
              <a:lnSpc>
                <a:spcPct val="150000"/>
              </a:lnSpc>
              <a:buFont typeface="Wingdings" panose="05000000000000000000" charset="0"/>
              <a:buChar char="Ø"/>
            </a:pPr>
            <a:endParaRPr lang="en-US" sz="1850" b="1" dirty="0">
              <a:latin typeface="Bell MT" panose="02020503060305020303" pitchFamily="18" charset="0"/>
            </a:endParaRPr>
          </a:p>
          <a:p>
            <a:pPr marL="285750" indent="-285750" algn="just">
              <a:lnSpc>
                <a:spcPct val="150000"/>
              </a:lnSpc>
              <a:buFont typeface="Wingdings" panose="05000000000000000000" charset="0"/>
              <a:buChar char="Ø"/>
            </a:pPr>
            <a:endParaRPr lang="en-US" sz="1850" b="1" dirty="0">
              <a:latin typeface="Bell MT" panose="020205030603050203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Box 10"/>
          <p:cNvSpPr txBox="1"/>
          <p:nvPr/>
        </p:nvSpPr>
        <p:spPr>
          <a:xfrm>
            <a:off x="834072" y="1365633"/>
            <a:ext cx="6705600" cy="5215890"/>
          </a:xfrm>
          <a:prstGeom prst="rect">
            <a:avLst/>
          </a:prstGeom>
          <a:noFill/>
        </p:spPr>
        <p:txBody>
          <a:bodyPr wrap="square" rtlCol="0">
            <a:spAutoFit/>
          </a:bodyPr>
          <a:lstStyle/>
          <a:p>
            <a:pPr algn="just">
              <a:lnSpc>
                <a:spcPct val="150000"/>
              </a:lnSpc>
            </a:pPr>
            <a:r>
              <a:rPr lang="en-US" sz="1850" dirty="0">
                <a:latin typeface="Bell MT" panose="02020503060305020303" pitchFamily="18" charset="0"/>
              </a:rPr>
              <a:t>The goal of this project is to develop a robust LSTM (Long Short-Term Memory) model capable of accurately predicting the future stock prices of Tesla (TSLA) based on historical stock price data. Tesla, being a highly volatile and influential stock in the automotive and technology sectors, presents a challenging yet rewarding opportunity for stock price prediction.</a:t>
            </a:r>
            <a:endParaRPr lang="en-US" sz="1850" dirty="0">
              <a:latin typeface="Bell MT" panose="02020503060305020303" pitchFamily="18" charset="0"/>
            </a:endParaRPr>
          </a:p>
          <a:p>
            <a:pPr algn="just">
              <a:lnSpc>
                <a:spcPct val="150000"/>
              </a:lnSpc>
            </a:pPr>
            <a:r>
              <a:rPr lang="en-US" sz="1850" dirty="0">
                <a:latin typeface="Bell MT" panose="02020503060305020303" pitchFamily="18" charset="0"/>
              </a:rPr>
              <a:t>Given a dataset containing historical stock price data of Tesla, along with relevant features such as trading volume, opening price, closing price, and high-low range, the objective is to train an LSTM model that can effectively learn the underlying patterns and trends in the data. </a:t>
            </a:r>
            <a:endParaRPr lang="en-US" sz="1850" dirty="0">
              <a:latin typeface="Bell MT" panose="02020503060305020303" pitchFamily="18" charset="0"/>
            </a:endParaRPr>
          </a:p>
          <a:p>
            <a:pPr algn="just">
              <a:lnSpc>
                <a:spcPct val="150000"/>
              </a:lnSpc>
            </a:pPr>
            <a:endParaRPr lang="en-US" sz="185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3" name="TextBox 12"/>
          <p:cNvSpPr txBox="1"/>
          <p:nvPr/>
        </p:nvSpPr>
        <p:spPr>
          <a:xfrm>
            <a:off x="739775" y="1600200"/>
            <a:ext cx="6324600" cy="4788535"/>
          </a:xfrm>
          <a:prstGeom prst="rect">
            <a:avLst/>
          </a:prstGeom>
          <a:noFill/>
        </p:spPr>
        <p:txBody>
          <a:bodyPr wrap="square" rtlCol="0">
            <a:spAutoFit/>
          </a:bodyPr>
          <a:lstStyle/>
          <a:p>
            <a:pPr algn="just">
              <a:lnSpc>
                <a:spcPct val="150000"/>
              </a:lnSpc>
            </a:pPr>
            <a:r>
              <a:rPr lang="en-US" sz="1850" b="0" i="0" dirty="0">
                <a:solidFill>
                  <a:srgbClr val="0D0D0D"/>
                </a:solidFill>
                <a:effectLst/>
                <a:latin typeface="Bell MT" panose="02020503060305020303" pitchFamily="18" charset="0"/>
              </a:rPr>
              <a:t> 1.Overview of LSTM and its ability to capture long-term dependencies in sequential data, making it suitable for stock price prediction.</a:t>
            </a:r>
            <a:endParaRPr lang="en-US" sz="1850" b="0" i="0" dirty="0">
              <a:solidFill>
                <a:srgbClr val="0D0D0D"/>
              </a:solidFill>
              <a:effectLst/>
              <a:latin typeface="Bell MT" panose="02020503060305020303" pitchFamily="18" charset="0"/>
            </a:endParaRPr>
          </a:p>
          <a:p>
            <a:pPr algn="just">
              <a:lnSpc>
                <a:spcPct val="150000"/>
              </a:lnSpc>
            </a:pPr>
            <a:r>
              <a:rPr lang="en-US" sz="1850" b="0" i="0" dirty="0">
                <a:solidFill>
                  <a:srgbClr val="0D0D0D"/>
                </a:solidFill>
                <a:effectLst/>
                <a:latin typeface="Bell MT" panose="02020503060305020303" pitchFamily="18" charset="0"/>
              </a:rPr>
              <a:t>2.Description of the dataset: Historical stock price data of Tesla obtained from reliable financial sources or APIs.</a:t>
            </a:r>
            <a:endParaRPr lang="en-US" sz="1850" b="0" i="0" dirty="0">
              <a:solidFill>
                <a:srgbClr val="0D0D0D"/>
              </a:solidFill>
              <a:effectLst/>
              <a:latin typeface="Bell MT" panose="02020503060305020303" pitchFamily="18" charset="0"/>
            </a:endParaRPr>
          </a:p>
          <a:p>
            <a:pPr algn="just">
              <a:lnSpc>
                <a:spcPct val="150000"/>
              </a:lnSpc>
            </a:pPr>
            <a:r>
              <a:rPr lang="en-US" sz="1850" b="0" i="0" dirty="0">
                <a:solidFill>
                  <a:srgbClr val="0D0D0D"/>
                </a:solidFill>
                <a:effectLst/>
                <a:latin typeface="Bell MT" panose="02020503060305020303" pitchFamily="18" charset="0"/>
              </a:rPr>
              <a:t>3.Determining the optimal number of layers, units, and sequence length for the model.</a:t>
            </a:r>
            <a:endParaRPr lang="en-US" sz="1850" b="0" i="0" dirty="0">
              <a:solidFill>
                <a:srgbClr val="0D0D0D"/>
              </a:solidFill>
              <a:effectLst/>
              <a:latin typeface="Bell MT" panose="02020503060305020303" pitchFamily="18" charset="0"/>
            </a:endParaRPr>
          </a:p>
          <a:p>
            <a:pPr algn="just">
              <a:lnSpc>
                <a:spcPct val="150000"/>
              </a:lnSpc>
            </a:pPr>
            <a:r>
              <a:rPr lang="en-US" sz="1850" b="0" i="0" dirty="0">
                <a:solidFill>
                  <a:srgbClr val="0D0D0D"/>
                </a:solidFill>
                <a:effectLst/>
                <a:latin typeface="Bell MT" panose="02020503060305020303" pitchFamily="18" charset="0"/>
              </a:rPr>
              <a:t>4.Tuning hyperparameters such as learning rate, batch size, and number of epochs to optimize model performance.</a:t>
            </a:r>
            <a:endParaRPr lang="en-US" sz="1850" b="0" i="0" dirty="0">
              <a:solidFill>
                <a:srgbClr val="0D0D0D"/>
              </a:solidFill>
              <a:effectLst/>
              <a:latin typeface="Bell MT" panose="02020503060305020303" pitchFamily="18" charset="0"/>
            </a:endParaRPr>
          </a:p>
          <a:p>
            <a:pPr algn="just">
              <a:lnSpc>
                <a:spcPct val="150000"/>
              </a:lnSpc>
            </a:pPr>
            <a:r>
              <a:rPr lang="en-US" sz="1850" b="0" i="0" dirty="0">
                <a:solidFill>
                  <a:srgbClr val="0D0D0D"/>
                </a:solidFill>
                <a:effectLst/>
                <a:latin typeface="Bell MT" panose="02020503060305020303" pitchFamily="18" charset="0"/>
              </a:rPr>
              <a:t>5.Monitoring training progress and validating the model using the validation set to prevent overfitting.</a:t>
            </a:r>
            <a:endParaRPr lang="en-US" sz="1850" b="0" i="0" dirty="0">
              <a:solidFill>
                <a:srgbClr val="0D0D0D"/>
              </a:solidFill>
              <a:effectLst/>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9" name="TextBox 8"/>
          <p:cNvSpPr txBox="1"/>
          <p:nvPr/>
        </p:nvSpPr>
        <p:spPr>
          <a:xfrm>
            <a:off x="739775" y="1571083"/>
            <a:ext cx="6281295" cy="4788535"/>
          </a:xfrm>
          <a:prstGeom prst="rect">
            <a:avLst/>
          </a:prstGeom>
          <a:noFill/>
        </p:spPr>
        <p:txBody>
          <a:bodyPr wrap="square" rtlCol="0">
            <a:spAutoFit/>
          </a:bodyPr>
          <a:lstStyle/>
          <a:p>
            <a:pPr marL="0" indent="0">
              <a:lnSpc>
                <a:spcPct val="150000"/>
              </a:lnSpc>
              <a:buFont typeface="Wingdings" panose="05000000000000000000" charset="0"/>
              <a:buNone/>
            </a:pPr>
            <a:r>
              <a:rPr lang="en-US" altLang="en-US" sz="1850" b="0" i="0" dirty="0">
                <a:solidFill>
                  <a:srgbClr val="0D0D0D"/>
                </a:solidFill>
                <a:effectLst/>
                <a:latin typeface="Bell MT" panose="02020503060305020303" pitchFamily="18" charset="0"/>
                <a:cs typeface="Bell MT" panose="02020503060305020303" pitchFamily="18" charset="0"/>
              </a:rPr>
              <a:t>The end users for Tesla Stock Price Prediction Using LSTM can include various stakeholders within the financial ecosystem and beyond:</a:t>
            </a:r>
            <a:endParaRPr lang="en-US" altLang="en-US" sz="1850" b="0" i="0" dirty="0">
              <a:solidFill>
                <a:srgbClr val="0D0D0D"/>
              </a:solidFill>
              <a:effectLst/>
              <a:latin typeface="Bell MT" panose="02020503060305020303" pitchFamily="18" charset="0"/>
              <a:cs typeface="Bell MT" panose="02020503060305020303" pitchFamily="18" charset="0"/>
            </a:endParaRPr>
          </a:p>
          <a:p>
            <a:pPr marL="0" indent="0">
              <a:lnSpc>
                <a:spcPct val="150000"/>
              </a:lnSpc>
              <a:buFont typeface="Wingdings" panose="05000000000000000000" charset="0"/>
              <a:buNone/>
            </a:pPr>
            <a:endParaRPr lang="en-US" altLang="en-US" sz="1850" b="0" i="0" dirty="0">
              <a:solidFill>
                <a:srgbClr val="0D0D0D"/>
              </a:solidFill>
              <a:effectLst/>
              <a:latin typeface="Bell MT" panose="02020503060305020303" pitchFamily="18" charset="0"/>
              <a:cs typeface="Bell MT" panose="02020503060305020303" pitchFamily="18" charset="0"/>
            </a:endParaRPr>
          </a:p>
          <a:p>
            <a:pPr marL="342900" indent="-342900" algn="l">
              <a:lnSpc>
                <a:spcPct val="150000"/>
              </a:lnSpc>
              <a:buFont typeface="Wingdings" panose="05000000000000000000" charset="0"/>
              <a:buChar char="Ø"/>
            </a:pPr>
            <a:r>
              <a:rPr lang="en-US" altLang="en-US" sz="1850" b="0" i="0" dirty="0">
                <a:solidFill>
                  <a:srgbClr val="0D0D0D"/>
                </a:solidFill>
                <a:effectLst/>
                <a:latin typeface="Bell MT" panose="02020503060305020303" pitchFamily="18" charset="0"/>
                <a:cs typeface="Bell MT" panose="02020503060305020303" pitchFamily="18" charset="0"/>
              </a:rPr>
              <a:t>Investors and Traders:</a:t>
            </a:r>
            <a:endParaRPr lang="en-US" altLang="en-US" sz="1850" b="0" i="0" dirty="0">
              <a:solidFill>
                <a:srgbClr val="0D0D0D"/>
              </a:solidFill>
              <a:effectLst/>
              <a:latin typeface="Bell MT" panose="02020503060305020303" pitchFamily="18" charset="0"/>
              <a:cs typeface="Bell MT" panose="02020503060305020303" pitchFamily="18" charset="0"/>
            </a:endParaRPr>
          </a:p>
          <a:p>
            <a:pPr marL="342900" indent="-342900" algn="l">
              <a:lnSpc>
                <a:spcPct val="150000"/>
              </a:lnSpc>
              <a:buFont typeface="Wingdings" panose="05000000000000000000" charset="0"/>
              <a:buChar char="Ø"/>
            </a:pPr>
            <a:r>
              <a:rPr lang="en-US" altLang="en-US" sz="1850" b="0" i="0" dirty="0">
                <a:solidFill>
                  <a:srgbClr val="0D0D0D"/>
                </a:solidFill>
                <a:effectLst/>
                <a:latin typeface="Bell MT" panose="02020503060305020303" pitchFamily="18" charset="0"/>
                <a:cs typeface="Bell MT" panose="02020503060305020303" pitchFamily="18" charset="0"/>
              </a:rPr>
              <a:t>Financial Analysts and Advisors:</a:t>
            </a:r>
            <a:endParaRPr lang="en-US" altLang="en-US" sz="1850" b="0" i="0" dirty="0">
              <a:solidFill>
                <a:srgbClr val="0D0D0D"/>
              </a:solidFill>
              <a:effectLst/>
              <a:latin typeface="Bell MT" panose="02020503060305020303" pitchFamily="18" charset="0"/>
              <a:cs typeface="Bell MT" panose="02020503060305020303" pitchFamily="18" charset="0"/>
            </a:endParaRPr>
          </a:p>
          <a:p>
            <a:pPr marL="342900" indent="-342900" algn="l">
              <a:lnSpc>
                <a:spcPct val="150000"/>
              </a:lnSpc>
              <a:buFont typeface="Wingdings" panose="05000000000000000000" charset="0"/>
              <a:buChar char="Ø"/>
            </a:pPr>
            <a:r>
              <a:rPr lang="en-US" altLang="en-US" sz="1850" b="0" i="0" dirty="0">
                <a:solidFill>
                  <a:srgbClr val="0D0D0D"/>
                </a:solidFill>
                <a:effectLst/>
                <a:latin typeface="Bell MT" panose="02020503060305020303" pitchFamily="18" charset="0"/>
                <a:cs typeface="Bell MT" panose="02020503060305020303" pitchFamily="18" charset="0"/>
              </a:rPr>
              <a:t>Portfolio Managers</a:t>
            </a:r>
            <a:endParaRPr lang="en-US" altLang="en-US" sz="1850" b="0" i="0" dirty="0">
              <a:solidFill>
                <a:srgbClr val="0D0D0D"/>
              </a:solidFill>
              <a:effectLst/>
              <a:latin typeface="Bell MT" panose="02020503060305020303" pitchFamily="18" charset="0"/>
              <a:cs typeface="Bell MT" panose="02020503060305020303" pitchFamily="18" charset="0"/>
            </a:endParaRPr>
          </a:p>
          <a:p>
            <a:pPr marL="342900" indent="-342900" algn="l">
              <a:lnSpc>
                <a:spcPct val="150000"/>
              </a:lnSpc>
              <a:buFont typeface="Wingdings" panose="05000000000000000000" charset="0"/>
              <a:buChar char="Ø"/>
            </a:pPr>
            <a:r>
              <a:rPr lang="en-US" altLang="en-US" sz="1850" b="0" i="0" dirty="0">
                <a:solidFill>
                  <a:srgbClr val="0D0D0D"/>
                </a:solidFill>
                <a:effectLst/>
                <a:latin typeface="Bell MT" panose="02020503060305020303" pitchFamily="18" charset="0"/>
                <a:cs typeface="Bell MT" panose="02020503060305020303" pitchFamily="18" charset="0"/>
              </a:rPr>
              <a:t>Researchers and Academics</a:t>
            </a:r>
            <a:endParaRPr lang="en-US" altLang="en-US" sz="1850" b="0" i="0" dirty="0">
              <a:solidFill>
                <a:srgbClr val="0D0D0D"/>
              </a:solidFill>
              <a:effectLst/>
              <a:latin typeface="Bell MT" panose="02020503060305020303" pitchFamily="18" charset="0"/>
              <a:cs typeface="Bell MT" panose="02020503060305020303" pitchFamily="18" charset="0"/>
            </a:endParaRPr>
          </a:p>
          <a:p>
            <a:pPr marL="342900" indent="-342900" algn="l">
              <a:lnSpc>
                <a:spcPct val="150000"/>
              </a:lnSpc>
              <a:buFont typeface="Wingdings" panose="05000000000000000000" charset="0"/>
              <a:buChar char="Ø"/>
            </a:pPr>
            <a:r>
              <a:rPr lang="en-US" altLang="en-US" sz="1850" b="0" i="0" dirty="0">
                <a:solidFill>
                  <a:srgbClr val="0D0D0D"/>
                </a:solidFill>
                <a:effectLst/>
                <a:latin typeface="Bell MT" panose="02020503060305020303" pitchFamily="18" charset="0"/>
                <a:cs typeface="Bell MT" panose="02020503060305020303" pitchFamily="18" charset="0"/>
              </a:rPr>
              <a:t>Policy Makers and Regulators</a:t>
            </a:r>
            <a:endParaRPr lang="en-US" altLang="en-US" sz="1850" b="0" i="0" dirty="0">
              <a:solidFill>
                <a:srgbClr val="0D0D0D"/>
              </a:solidFill>
              <a:effectLst/>
              <a:latin typeface="Bell MT" panose="02020503060305020303" pitchFamily="18" charset="0"/>
              <a:cs typeface="Bell MT" panose="02020503060305020303" pitchFamily="18" charset="0"/>
            </a:endParaRPr>
          </a:p>
          <a:p>
            <a:pPr marL="342900" indent="-342900" algn="l">
              <a:lnSpc>
                <a:spcPct val="150000"/>
              </a:lnSpc>
              <a:buFont typeface="Wingdings" panose="05000000000000000000" charset="0"/>
              <a:buChar char="Ø"/>
            </a:pPr>
            <a:r>
              <a:rPr lang="en-US" altLang="en-US" sz="1850" b="0" i="0" dirty="0">
                <a:solidFill>
                  <a:srgbClr val="0D0D0D"/>
                </a:solidFill>
                <a:effectLst/>
                <a:latin typeface="Bell MT" panose="02020503060305020303" pitchFamily="18" charset="0"/>
                <a:cs typeface="Bell MT" panose="02020503060305020303" pitchFamily="18" charset="0"/>
              </a:rPr>
              <a:t>General Public and Media</a:t>
            </a:r>
            <a:endParaRPr lang="en-US" altLang="en-US" sz="1850" b="0" i="0" dirty="0">
              <a:solidFill>
                <a:srgbClr val="0D0D0D"/>
              </a:solidFill>
              <a:effectLst/>
              <a:latin typeface="Bell MT" panose="02020503060305020303" pitchFamily="18" charset="0"/>
              <a:cs typeface="Bell MT" panose="02020503060305020303" pitchFamily="18" charset="0"/>
            </a:endParaRPr>
          </a:p>
          <a:p>
            <a:pPr>
              <a:lnSpc>
                <a:spcPct val="150000"/>
              </a:lnSpc>
            </a:pPr>
            <a:endParaRPr lang="en-US" altLang="en-US" sz="1850" dirty="0">
              <a:latin typeface="Bell MT" panose="02020503060305020303" pitchFamily="18" charset="0"/>
              <a:cs typeface="Bell MT" panose="020205030603050203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0" name="TextBox 9"/>
          <p:cNvSpPr txBox="1"/>
          <p:nvPr/>
        </p:nvSpPr>
        <p:spPr>
          <a:xfrm>
            <a:off x="3124200" y="1635760"/>
            <a:ext cx="5638800" cy="5097780"/>
          </a:xfrm>
          <a:prstGeom prst="rect">
            <a:avLst/>
          </a:prstGeom>
          <a:noFill/>
        </p:spPr>
        <p:txBody>
          <a:bodyPr wrap="square" rtlCol="0">
            <a:noAutofit/>
          </a:bodyPr>
          <a:lstStyle/>
          <a:p>
            <a:pPr marL="342900" indent="-342900" algn="just">
              <a:lnSpc>
                <a:spcPct val="150000"/>
              </a:lnSpc>
              <a:buFont typeface="Wingdings" panose="05000000000000000000" charset="0"/>
              <a:buChar char="Ø"/>
            </a:pPr>
            <a:r>
              <a:rPr lang="en-US" sz="1850" b="0" i="0" dirty="0">
                <a:solidFill>
                  <a:srgbClr val="0D0D0D"/>
                </a:solidFill>
                <a:effectLst/>
                <a:latin typeface="Bell MT" panose="02020503060305020303" pitchFamily="18" charset="0"/>
              </a:rPr>
              <a:t>Our solution for Tesla Stock Price Prediction Using LSTM involves developing a robust LSTM model capable of accurately forecasting future stock prices of Tesla based on historical data. Leveraging the power of deep learning and LSTM networks, our solution aims to provide valuable insights to investors, traders, and other stakeholders in the financial market.</a:t>
            </a:r>
            <a:endParaRPr lang="en-US" sz="1850" b="0" i="0" dirty="0">
              <a:solidFill>
                <a:srgbClr val="0D0D0D"/>
              </a:solidFill>
              <a:effectLst/>
              <a:latin typeface="Bell MT" panose="02020503060305020303" pitchFamily="18" charset="0"/>
            </a:endParaRPr>
          </a:p>
          <a:p>
            <a:pPr marL="342900" indent="-342900" algn="just">
              <a:lnSpc>
                <a:spcPct val="150000"/>
              </a:lnSpc>
              <a:buFont typeface="Wingdings" panose="05000000000000000000" charset="0"/>
              <a:buChar char="Ø"/>
            </a:pPr>
            <a:r>
              <a:rPr lang="en-IN" sz="1850" dirty="0">
                <a:latin typeface="Bell MT" panose="02020503060305020303" pitchFamily="18" charset="0"/>
              </a:rPr>
              <a:t>By harnessing the capabilities of LSTM networks, our solution offers accurate predictions of Tesla stock prices.</a:t>
            </a:r>
            <a:endParaRPr lang="en-IN" sz="1850" dirty="0">
              <a:latin typeface="Bell MT" panose="02020503060305020303" pitchFamily="18" charset="0"/>
            </a:endParaRPr>
          </a:p>
          <a:p>
            <a:pPr algn="just">
              <a:lnSpc>
                <a:spcPct val="150000"/>
              </a:lnSpc>
            </a:pPr>
            <a:endParaRPr lang="en-IN" sz="1850" dirty="0">
              <a:latin typeface="Bell MT" panose="02020503060305020303"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10" name="TextBox 9"/>
          <p:cNvSpPr txBox="1"/>
          <p:nvPr/>
        </p:nvSpPr>
        <p:spPr>
          <a:xfrm>
            <a:off x="2381250" y="1478884"/>
            <a:ext cx="6855800" cy="518160"/>
          </a:xfrm>
          <a:prstGeom prst="rect">
            <a:avLst/>
          </a:prstGeom>
          <a:noFill/>
        </p:spPr>
        <p:txBody>
          <a:bodyPr wrap="square" rtlCol="0">
            <a:spAutoFit/>
          </a:bodyPr>
          <a:lstStyle/>
          <a:p>
            <a:pPr algn="just">
              <a:lnSpc>
                <a:spcPct val="150000"/>
              </a:lnSpc>
            </a:pPr>
            <a:r>
              <a:rPr lang="en-US" altLang="en-US" sz="1850" b="1" i="0" dirty="0">
                <a:solidFill>
                  <a:srgbClr val="0D0D0D"/>
                </a:solidFill>
                <a:effectLst/>
                <a:latin typeface="Bell MT" panose="02020503060305020303" pitchFamily="18" charset="0"/>
              </a:rPr>
              <a:t> </a:t>
            </a:r>
            <a:endParaRPr lang="en-US" altLang="en-US" sz="1850" dirty="0">
              <a:latin typeface="Bell MT" panose="02020503060305020303" pitchFamily="18" charset="0"/>
            </a:endParaRPr>
          </a:p>
        </p:txBody>
      </p:sp>
      <p:sp>
        <p:nvSpPr>
          <p:cNvPr id="4" name="Text Box 3"/>
          <p:cNvSpPr txBox="1"/>
          <p:nvPr/>
        </p:nvSpPr>
        <p:spPr>
          <a:xfrm>
            <a:off x="2526030" y="1676400"/>
            <a:ext cx="6737985" cy="4107815"/>
          </a:xfrm>
          <a:prstGeom prst="rect">
            <a:avLst/>
          </a:prstGeom>
          <a:noFill/>
        </p:spPr>
        <p:txBody>
          <a:bodyPr wrap="square" rtlCol="0">
            <a:spAutoFit/>
          </a:bodyPr>
          <a:p>
            <a:r>
              <a:rPr lang="en-US">
                <a:latin typeface="Bell MT" panose="02020503060305020303" pitchFamily="18" charset="0"/>
                <a:cs typeface="Bell MT" panose="02020503060305020303" pitchFamily="18" charset="0"/>
              </a:rPr>
              <a:t>our solution for Tesla Stock Price Prediction Using LSTM delivers unprecedented accuracy, real-time adaptability, interpretability, scalability, and value-driven innovation, setting a new standard for predictive analytics in the financial industry. With our solution, users can confidently navigate the complexities of the stock market and unlock new opportunities for success.</a:t>
            </a:r>
            <a:endParaRPr lang="en-US">
              <a:latin typeface="Bell MT" panose="02020503060305020303" pitchFamily="18" charset="0"/>
              <a:cs typeface="Bell MT" panose="02020503060305020303" pitchFamily="18" charset="0"/>
            </a:endParaRPr>
          </a:p>
          <a:p>
            <a:endParaRPr lang="en-US">
              <a:latin typeface="Bell MT" panose="02020503060305020303" pitchFamily="18" charset="0"/>
              <a:cs typeface="Bell MT" panose="02020503060305020303" pitchFamily="18" charset="0"/>
            </a:endParaRPr>
          </a:p>
          <a:p>
            <a:r>
              <a:rPr lang="en-US">
                <a:latin typeface="Bell MT" panose="02020503060305020303" pitchFamily="18" charset="0"/>
                <a:cs typeface="Bell MT" panose="02020503060305020303" pitchFamily="18" charset="0"/>
              </a:rPr>
              <a:t>Our LSTM model achieves unprecedented levels of accuracy in predicting Tesla stock prices. Through meticulous data preprocessing, advanced model architecture design, and rigorous training, we have developed a solution that consistently outperforms traditional forecasting methods, providing users with remarkably precise predictions.</a:t>
            </a:r>
            <a:endParaRPr lang="en-US">
              <a:latin typeface="Bell MT" panose="02020503060305020303" pitchFamily="18" charset="0"/>
              <a:cs typeface="Bell MT" panose="02020503060305020303" pitchFamily="18" charset="0"/>
            </a:endParaRPr>
          </a:p>
          <a:p>
            <a:pPr algn="just">
              <a:lnSpc>
                <a:spcPct val="150000"/>
              </a:lnSpc>
            </a:pPr>
            <a:endParaRPr lang="en-US">
              <a:latin typeface="Bell MT" panose="02020503060305020303" pitchFamily="18" charset="0"/>
              <a:cs typeface="Bell MT" panose="02020503060305020303"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7" name="object 7"/>
          <p:cNvSpPr txBox="1"/>
          <p:nvPr/>
        </p:nvSpPr>
        <p:spPr>
          <a:xfrm>
            <a:off x="739775" y="1295400"/>
            <a:ext cx="8709025" cy="1293495"/>
          </a:xfrm>
          <a:prstGeom prst="rect">
            <a:avLst/>
          </a:prstGeom>
        </p:spPr>
        <p:txBody>
          <a:bodyPr vert="horz" wrap="square" lIns="0" tIns="12700" rIns="0" bIns="0" rtlCol="0">
            <a:spAutoFit/>
          </a:bodyPr>
          <a:lstStyle/>
          <a:p>
            <a:pPr marL="457200" lvl="1" algn="l">
              <a:lnSpc>
                <a:spcPct val="150000"/>
              </a:lnSpc>
            </a:pPr>
            <a:r>
              <a:rPr lang="en-US" sz="1850" b="1" i="0" dirty="0">
                <a:solidFill>
                  <a:srgbClr val="0D0D0D"/>
                </a:solidFill>
                <a:effectLst/>
                <a:latin typeface="Bell MT" panose="02020503060305020303" pitchFamily="18" charset="0"/>
              </a:rPr>
              <a:t> </a:t>
            </a:r>
            <a:r>
              <a:rPr lang="en-US" sz="1850" b="0" i="0" dirty="0">
                <a:solidFill>
                  <a:srgbClr val="0D0D0D"/>
                </a:solidFill>
                <a:effectLst/>
                <a:latin typeface="Bell MT" panose="02020503060305020303" pitchFamily="18" charset="0"/>
              </a:rPr>
              <a:t>LSTMs use a cell state to store information about past inputs. this cell state is </a:t>
            </a:r>
            <a:endParaRPr lang="en-US" sz="1850" b="0" i="0" dirty="0">
              <a:solidFill>
                <a:srgbClr val="0D0D0D"/>
              </a:solidFill>
              <a:effectLst/>
              <a:latin typeface="Bell MT" panose="02020503060305020303" pitchFamily="18" charset="0"/>
            </a:endParaRPr>
          </a:p>
          <a:p>
            <a:pPr marL="457200" lvl="1" algn="l">
              <a:lnSpc>
                <a:spcPct val="150000"/>
              </a:lnSpc>
            </a:pPr>
            <a:r>
              <a:rPr lang="en-US" sz="1850" b="0" i="0" dirty="0">
                <a:solidFill>
                  <a:srgbClr val="0D0D0D"/>
                </a:solidFill>
                <a:effectLst/>
                <a:latin typeface="Bell MT" panose="02020503060305020303" pitchFamily="18" charset="0"/>
              </a:rPr>
              <a:t>updated at each step of this network, and the network uses it to make prediction</a:t>
            </a:r>
            <a:endParaRPr lang="en-US" sz="1850" b="0" i="0" dirty="0">
              <a:solidFill>
                <a:srgbClr val="0D0D0D"/>
              </a:solidFill>
              <a:effectLst/>
              <a:latin typeface="Bell MT" panose="02020503060305020303" pitchFamily="18" charset="0"/>
            </a:endParaRPr>
          </a:p>
          <a:p>
            <a:pPr marL="457200" lvl="1" algn="l">
              <a:lnSpc>
                <a:spcPct val="150000"/>
              </a:lnSpc>
            </a:pPr>
            <a:r>
              <a:rPr lang="en-US" sz="1850" b="0" i="0" dirty="0">
                <a:solidFill>
                  <a:srgbClr val="0D0D0D"/>
                </a:solidFill>
                <a:effectLst/>
                <a:latin typeface="Bell MT" panose="02020503060305020303" pitchFamily="18" charset="0"/>
              </a:rPr>
              <a:t>about current inputs</a:t>
            </a:r>
            <a:endParaRPr lang="en-US" sz="1850" b="0" i="0" dirty="0">
              <a:solidFill>
                <a:srgbClr val="0D0D0D"/>
              </a:solidFill>
              <a:effectLst/>
              <a:latin typeface="Bell MT" panose="02020503060305020303"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endParaRPr spc="-10" dirty="0"/>
          </a:p>
        </p:txBody>
      </p:sp>
      <p:pic>
        <p:nvPicPr>
          <p:cNvPr id="4" name="Picture 3" descr="Screenshot 2024-04-01 171152"/>
          <p:cNvPicPr>
            <a:picLocks noChangeAspect="1"/>
          </p:cNvPicPr>
          <p:nvPr/>
        </p:nvPicPr>
        <p:blipFill>
          <a:blip r:embed="rId1"/>
          <a:stretch>
            <a:fillRect/>
          </a:stretch>
        </p:blipFill>
        <p:spPr>
          <a:xfrm>
            <a:off x="914400" y="2514600"/>
            <a:ext cx="7978775" cy="37407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4049</Words>
  <Application>WPS Presentation</Application>
  <PresentationFormat>Widescreen</PresentationFormat>
  <Paragraphs>115</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Trebuchet MS</vt:lpstr>
      <vt:lpstr>Wingdings</vt:lpstr>
      <vt:lpstr>Bell MT</vt:lpstr>
      <vt:lpstr>Microsoft YaHei</vt:lpstr>
      <vt:lpstr>Arial Unicode MS</vt:lpstr>
      <vt:lpstr>Calibri</vt:lpstr>
      <vt:lpstr>Office Theme</vt:lpstr>
      <vt:lpstr>PowerPoint 演示文稿</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sujith sakthivel</dc:creator>
  <cp:lastModifiedBy>Suji</cp:lastModifiedBy>
  <cp:revision>9</cp:revision>
  <dcterms:created xsi:type="dcterms:W3CDTF">2024-03-31T07:30:00Z</dcterms:created>
  <dcterms:modified xsi:type="dcterms:W3CDTF">2024-04-01T15:27:31Z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2024-03-31T22:00:00Z</vt:filetime>
  </property>
  <property fmtid="{D5CDD505-2E9C-101B-9397-08002B2CF9AE}" pid="4" name="ICV">
    <vt:lpwstr>53A32C368BAE47B9B66D5AC6AF10A6F5_13</vt:lpwstr>
  </property>
  <property fmtid="{D5CDD505-2E9C-101B-9397-08002B2CF9AE}" pid="5" name="KSOProductBuildVer">
    <vt:lpwstr>1033-12.2.0.13489</vt:lpwstr>
  </property>
</Properties>
</file>