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8e89d976ac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8e89d976ac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8e89d976ac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8e89d976ac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8e89d976ac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8e89d976ac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93f364de3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93f364de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93f364de3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93f364de3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8e89d976a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8e89d976a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93f364de3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93f364de3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93f364de3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93f364de3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93f364de3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93f364de3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8e89d976a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8e89d976a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3f364de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3f364de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93f364de36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93f364de3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8e89d976a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8e89d976a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8e89d976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8e89d976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8e89d976a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8e89d976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8e89d976a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8e89d976a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8e89d976a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8e89d976a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8e89d976a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8e89d976a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8e89d976a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8e89d976a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8e89d976a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8e89d976a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8e89d976ac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8e89d976ac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8e89d976a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8e89d976a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e89d976a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8e89d976a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8e89d976a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8e89d976a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s://en.wikipedia.org/wiki/Fourier_transform" TargetMode="External"/><Relationship Id="rId4" Type="http://schemas.openxmlformats.org/officeDocument/2006/relationships/hyperlink" Target="https://en.wikipedia.org/wiki/Mel_scale" TargetMode="External"/><Relationship Id="rId5" Type="http://schemas.openxmlformats.org/officeDocument/2006/relationships/hyperlink" Target="https://en.wikipedia.org/wiki/Window_function#Triangular_window" TargetMode="External"/><Relationship Id="rId6" Type="http://schemas.openxmlformats.org/officeDocument/2006/relationships/hyperlink" Target="https://en.wikipedia.org/wiki/Hann_function" TargetMode="External"/><Relationship Id="rId7" Type="http://schemas.openxmlformats.org/officeDocument/2006/relationships/hyperlink" Target="https://en.wikipedia.org/wiki/Logarithm" TargetMode="External"/><Relationship Id="rId8" Type="http://schemas.openxmlformats.org/officeDocument/2006/relationships/hyperlink" Target="https://en.wikipedia.org/wiki/Discrete_cosine_transfor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Song Mood Recognition</a:t>
            </a:r>
            <a:endParaRPr/>
          </a:p>
        </p:txBody>
      </p:sp>
      <p:sp>
        <p:nvSpPr>
          <p:cNvPr id="135" name="Google Shape;135;p13"/>
          <p:cNvSpPr txBox="1"/>
          <p:nvPr>
            <p:ph idx="1" type="subTitle"/>
          </p:nvPr>
        </p:nvSpPr>
        <p:spPr>
          <a:xfrm>
            <a:off x="4843225" y="4045475"/>
            <a:ext cx="39828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Sai Samarth Taluri, Sanjana Mahesh,Renita Kurian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nvSpPr>
        <p:spPr>
          <a:xfrm>
            <a:off x="1547400" y="751900"/>
            <a:ext cx="6222300" cy="289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2200" u="sng">
              <a:solidFill>
                <a:schemeClr val="lt1"/>
              </a:solidFill>
              <a:latin typeface="Georgia"/>
              <a:ea typeface="Georgia"/>
              <a:cs typeface="Georgia"/>
              <a:sym typeface="Georgia"/>
            </a:endParaRPr>
          </a:p>
          <a:p>
            <a:pPr indent="0" lvl="0" marL="0" rtl="0" algn="ctr">
              <a:spcBef>
                <a:spcPts val="0"/>
              </a:spcBef>
              <a:spcAft>
                <a:spcPts val="0"/>
              </a:spcAft>
              <a:buNone/>
            </a:pPr>
            <a:r>
              <a:t/>
            </a:r>
            <a:endParaRPr sz="2200" u="sng">
              <a:solidFill>
                <a:schemeClr val="lt1"/>
              </a:solidFill>
              <a:latin typeface="Georgia"/>
              <a:ea typeface="Georgia"/>
              <a:cs typeface="Georgia"/>
              <a:sym typeface="Georgia"/>
            </a:endParaRPr>
          </a:p>
          <a:p>
            <a:pPr indent="0" lvl="0" marL="0" rtl="0" algn="l">
              <a:spcBef>
                <a:spcPts val="0"/>
              </a:spcBef>
              <a:spcAft>
                <a:spcPts val="0"/>
              </a:spcAft>
              <a:buNone/>
            </a:pPr>
            <a:r>
              <a:t/>
            </a:r>
            <a:endParaRPr sz="2200" u="sng">
              <a:solidFill>
                <a:schemeClr val="lt1"/>
              </a:solidFill>
              <a:latin typeface="Georgia"/>
              <a:ea typeface="Georgia"/>
              <a:cs typeface="Georgia"/>
              <a:sym typeface="Georgia"/>
            </a:endParaRPr>
          </a:p>
          <a:p>
            <a:pPr indent="0" lvl="0" marL="0" rtl="0" algn="l">
              <a:spcBef>
                <a:spcPts val="0"/>
              </a:spcBef>
              <a:spcAft>
                <a:spcPts val="0"/>
              </a:spcAft>
              <a:buNone/>
            </a:pPr>
            <a:r>
              <a:rPr lang="en" sz="2200" u="sng">
                <a:solidFill>
                  <a:schemeClr val="lt1"/>
                </a:solidFill>
                <a:latin typeface="Georgia"/>
                <a:ea typeface="Georgia"/>
                <a:cs typeface="Georgia"/>
                <a:sym typeface="Georgia"/>
              </a:rPr>
              <a:t>Paper 3:</a:t>
            </a:r>
            <a:endParaRPr sz="2200" u="sng">
              <a:solidFill>
                <a:schemeClr val="lt1"/>
              </a:solidFill>
              <a:latin typeface="Georgia"/>
              <a:ea typeface="Georgia"/>
              <a:cs typeface="Georgia"/>
              <a:sym typeface="Georgia"/>
            </a:endParaRPr>
          </a:p>
          <a:p>
            <a:pPr indent="0" lvl="0" marL="0" rtl="0" algn="ctr">
              <a:spcBef>
                <a:spcPts val="0"/>
              </a:spcBef>
              <a:spcAft>
                <a:spcPts val="0"/>
              </a:spcAft>
              <a:buNone/>
            </a:pPr>
            <a:r>
              <a:t/>
            </a:r>
            <a:endParaRPr sz="2200" u="sng">
              <a:solidFill>
                <a:schemeClr val="lt1"/>
              </a:solidFill>
              <a:latin typeface="Georgia"/>
              <a:ea typeface="Georgia"/>
              <a:cs typeface="Georgia"/>
              <a:sym typeface="Georgia"/>
            </a:endParaRPr>
          </a:p>
          <a:p>
            <a:pPr indent="0" lvl="0" marL="0" rtl="0" algn="l">
              <a:spcBef>
                <a:spcPts val="0"/>
              </a:spcBef>
              <a:spcAft>
                <a:spcPts val="0"/>
              </a:spcAft>
              <a:buNone/>
            </a:pPr>
            <a:r>
              <a:rPr lang="en" sz="2200" u="sng">
                <a:solidFill>
                  <a:schemeClr val="lt1"/>
                </a:solidFill>
                <a:latin typeface="Georgia"/>
                <a:ea typeface="Georgia"/>
                <a:cs typeface="Georgia"/>
                <a:sym typeface="Georgia"/>
              </a:rPr>
              <a:t>Mood classification from Song Lyric using Machine Learning</a:t>
            </a:r>
            <a:endParaRPr sz="2200" u="sng">
              <a:solidFill>
                <a:schemeClr val="lt1"/>
              </a:solidFill>
              <a:latin typeface="Georgia"/>
              <a:ea typeface="Georgia"/>
              <a:cs typeface="Georgia"/>
              <a:sym typeface="Georgia"/>
            </a:endParaRPr>
          </a:p>
          <a:p>
            <a:pPr indent="0" lvl="0" marL="0" rtl="0" algn="l">
              <a:spcBef>
                <a:spcPts val="0"/>
              </a:spcBef>
              <a:spcAft>
                <a:spcPts val="0"/>
              </a:spcAft>
              <a:buNone/>
            </a:pPr>
            <a:r>
              <a:t/>
            </a:r>
            <a:endParaRPr sz="2200" u="sng">
              <a:solidFill>
                <a:schemeClr val="lt1"/>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nvSpPr>
        <p:spPr>
          <a:xfrm>
            <a:off x="958950" y="283325"/>
            <a:ext cx="72684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lt1"/>
                </a:solidFill>
                <a:latin typeface="Georgia"/>
                <a:ea typeface="Georgia"/>
                <a:cs typeface="Georgia"/>
                <a:sym typeface="Georgia"/>
              </a:rPr>
              <a:t>Authors: </a:t>
            </a:r>
            <a:r>
              <a:rPr lang="en">
                <a:solidFill>
                  <a:schemeClr val="lt1"/>
                </a:solidFill>
                <a:latin typeface="Georgia"/>
                <a:ea typeface="Georgia"/>
                <a:cs typeface="Georgia"/>
                <a:sym typeface="Georgia"/>
              </a:rPr>
              <a:t>Kornkanya Siriket, Vera Sa-ing, Subhorn Khonthapagdee;2021</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u="sng">
                <a:solidFill>
                  <a:schemeClr val="lt1"/>
                </a:solidFill>
                <a:latin typeface="Georgia"/>
                <a:ea typeface="Georgia"/>
                <a:cs typeface="Georgia"/>
                <a:sym typeface="Georgia"/>
              </a:rPr>
              <a:t>Abstract:</a:t>
            </a:r>
            <a:endParaRPr u="sng">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Abstract— Nowadays, many people change the way they listen to music by listening to the mood of the songs in the tracks. This research is interested in analyzing song extraction using natural language processing to acquire mood information. Lyrics are valuable for</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categorizing music. First, removing special characters and using Term-frequency/inverse-document frequency (TFIDF) and then Latent Dirichlet Allocation (LDA) are used to connect words to mood classes. We perform a lyric- based mood classification on local machine learning classifiers such as Random forest, Decision</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tree, Naïve Bayes, Logistic Regression, AdaBoost and XGBoost. Using grid search for tuning the best parameter yield the results XGBoost shows the highest accuracy. It can prove that boosting algorithms have better performance than local machine learning in this research.</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Conclusion: </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Finally an accuracy of 89% was obtained using XGBoost.</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nvSpPr>
        <p:spPr>
          <a:xfrm>
            <a:off x="1133325" y="544850"/>
            <a:ext cx="72684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chemeClr val="lt1"/>
                </a:solidFill>
                <a:latin typeface="Georgia"/>
                <a:ea typeface="Georgia"/>
                <a:cs typeface="Georgia"/>
                <a:sym typeface="Georgia"/>
              </a:rPr>
              <a:t>Summary of Evaluated Models:</a:t>
            </a:r>
            <a:endParaRPr sz="1800" u="sng">
              <a:solidFill>
                <a:schemeClr val="lt1"/>
              </a:solidFill>
              <a:latin typeface="Georgia"/>
              <a:ea typeface="Georgia"/>
              <a:cs typeface="Georgia"/>
              <a:sym typeface="Georgia"/>
            </a:endParaRPr>
          </a:p>
          <a:p>
            <a:pPr indent="0" lvl="0" marL="0" rtl="0" algn="l">
              <a:spcBef>
                <a:spcPts val="0"/>
              </a:spcBef>
              <a:spcAft>
                <a:spcPts val="0"/>
              </a:spcAft>
              <a:buNone/>
            </a:pPr>
            <a:r>
              <a:rPr lang="en" sz="1800">
                <a:solidFill>
                  <a:schemeClr val="lt1"/>
                </a:solidFill>
                <a:latin typeface="Georgia"/>
                <a:ea typeface="Georgia"/>
                <a:cs typeface="Georgia"/>
                <a:sym typeface="Georgia"/>
              </a:rPr>
              <a:t>- Based on the novelty curve resulting from Foote's method, it was found that</a:t>
            </a:r>
            <a:endParaRPr sz="1800">
              <a:solidFill>
                <a:schemeClr val="lt1"/>
              </a:solidFill>
              <a:latin typeface="Georgia"/>
              <a:ea typeface="Georgia"/>
              <a:cs typeface="Georgia"/>
              <a:sym typeface="Georgia"/>
            </a:endParaRPr>
          </a:p>
          <a:p>
            <a:pPr indent="0" lvl="0" marL="0" rtl="0" algn="l">
              <a:spcBef>
                <a:spcPts val="0"/>
              </a:spcBef>
              <a:spcAft>
                <a:spcPts val="0"/>
              </a:spcAft>
              <a:buNone/>
            </a:pPr>
            <a:r>
              <a:rPr lang="en" sz="1800">
                <a:solidFill>
                  <a:schemeClr val="lt1"/>
                </a:solidFill>
                <a:latin typeface="Georgia"/>
                <a:ea typeface="Georgia"/>
                <a:cs typeface="Georgia"/>
                <a:sym typeface="Georgia"/>
              </a:rPr>
              <a:t>standardized euclidean distance gave the best results.</a:t>
            </a:r>
            <a:endParaRPr sz="1800">
              <a:solidFill>
                <a:schemeClr val="lt1"/>
              </a:solidFill>
              <a:latin typeface="Georgia"/>
              <a:ea typeface="Georgia"/>
              <a:cs typeface="Georgia"/>
              <a:sym typeface="Georgia"/>
            </a:endParaRPr>
          </a:p>
          <a:p>
            <a:pPr indent="0" lvl="0" marL="0" rtl="0" algn="l">
              <a:spcBef>
                <a:spcPts val="0"/>
              </a:spcBef>
              <a:spcAft>
                <a:spcPts val="0"/>
              </a:spcAft>
              <a:buNone/>
            </a:pPr>
            <a:r>
              <a:rPr lang="en" sz="1800">
                <a:solidFill>
                  <a:schemeClr val="lt1"/>
                </a:solidFill>
                <a:latin typeface="Georgia"/>
                <a:ea typeface="Georgia"/>
                <a:cs typeface="Georgia"/>
                <a:sym typeface="Georgia"/>
              </a:rPr>
              <a:t>- Convex NMF uses a convex variant of NMF in order to divide the audio features</a:t>
            </a:r>
            <a:endParaRPr sz="1800">
              <a:solidFill>
                <a:schemeClr val="lt1"/>
              </a:solidFill>
              <a:latin typeface="Georgia"/>
              <a:ea typeface="Georgia"/>
              <a:cs typeface="Georgia"/>
              <a:sym typeface="Georgia"/>
            </a:endParaRPr>
          </a:p>
          <a:p>
            <a:pPr indent="0" lvl="0" marL="0" rtl="0" algn="l">
              <a:spcBef>
                <a:spcPts val="0"/>
              </a:spcBef>
              <a:spcAft>
                <a:spcPts val="0"/>
              </a:spcAft>
              <a:buNone/>
            </a:pPr>
            <a:r>
              <a:rPr lang="en" sz="1800">
                <a:solidFill>
                  <a:schemeClr val="lt1"/>
                </a:solidFill>
                <a:latin typeface="Georgia"/>
                <a:ea typeface="Georgia"/>
                <a:cs typeface="Georgia"/>
                <a:sym typeface="Georgia"/>
              </a:rPr>
              <a:t>into meaningful clusters.</a:t>
            </a:r>
            <a:endParaRPr sz="1800">
              <a:solidFill>
                <a:schemeClr val="lt1"/>
              </a:solidFill>
              <a:latin typeface="Georgia"/>
              <a:ea typeface="Georgia"/>
              <a:cs typeface="Georgia"/>
              <a:sym typeface="Georgia"/>
            </a:endParaRPr>
          </a:p>
          <a:p>
            <a:pPr indent="0" lvl="0" marL="0" rtl="0" algn="l">
              <a:spcBef>
                <a:spcPts val="0"/>
              </a:spcBef>
              <a:spcAft>
                <a:spcPts val="0"/>
              </a:spcAft>
              <a:buNone/>
            </a:pPr>
            <a:r>
              <a:rPr lang="en" sz="1800">
                <a:solidFill>
                  <a:schemeClr val="lt1"/>
                </a:solidFill>
                <a:latin typeface="Georgia"/>
                <a:ea typeface="Georgia"/>
                <a:cs typeface="Georgia"/>
                <a:sym typeface="Georgia"/>
              </a:rPr>
              <a:t>- The best results with Lu et al. method for mood tracking were obtained using a</a:t>
            </a:r>
            <a:endParaRPr sz="1800">
              <a:solidFill>
                <a:schemeClr val="lt1"/>
              </a:solidFill>
              <a:latin typeface="Georgia"/>
              <a:ea typeface="Georgia"/>
              <a:cs typeface="Georgia"/>
              <a:sym typeface="Georgia"/>
            </a:endParaRPr>
          </a:p>
          <a:p>
            <a:pPr indent="0" lvl="0" marL="0" rtl="0" algn="l">
              <a:spcBef>
                <a:spcPts val="0"/>
              </a:spcBef>
              <a:spcAft>
                <a:spcPts val="0"/>
              </a:spcAft>
              <a:buNone/>
            </a:pPr>
            <a:r>
              <a:rPr lang="en" sz="1800">
                <a:solidFill>
                  <a:schemeClr val="lt1"/>
                </a:solidFill>
                <a:latin typeface="Georgia"/>
                <a:ea typeface="Georgia"/>
                <a:cs typeface="Georgia"/>
                <a:sym typeface="Georgia"/>
              </a:rPr>
              <a:t>window of 4 seconds to compute the divergence shape measure.</a:t>
            </a:r>
            <a:endParaRPr sz="1800">
              <a:solidFill>
                <a:schemeClr val="lt1"/>
              </a:solidFill>
              <a:latin typeface="Georgia"/>
              <a:ea typeface="Georgia"/>
              <a:cs typeface="Georgia"/>
              <a:sym typeface="Georgia"/>
            </a:endParaRPr>
          </a:p>
          <a:p>
            <a:pPr indent="0" lvl="0" marL="0" rtl="0" algn="l">
              <a:spcBef>
                <a:spcPts val="0"/>
              </a:spcBef>
              <a:spcAft>
                <a:spcPts val="0"/>
              </a:spcAft>
              <a:buNone/>
            </a:pPr>
            <a:r>
              <a:rPr lang="en" sz="1800">
                <a:solidFill>
                  <a:schemeClr val="lt1"/>
                </a:solidFill>
                <a:latin typeface="Georgia"/>
                <a:ea typeface="Georgia"/>
                <a:cs typeface="Georgia"/>
                <a:sym typeface="Georgia"/>
              </a:rPr>
              <a:t>- The Structural Features (SF) method is both homogeneity and repetition based.</a:t>
            </a:r>
            <a:endParaRPr sz="1800">
              <a:solidFill>
                <a:schemeClr val="lt1"/>
              </a:solidFill>
              <a:latin typeface="Georgia"/>
              <a:ea typeface="Georgia"/>
              <a:cs typeface="Georgia"/>
              <a:sym typeface="Georgia"/>
            </a:endParaRPr>
          </a:p>
          <a:p>
            <a:pPr indent="0" lvl="0" marL="0" rtl="0" algn="l">
              <a:spcBef>
                <a:spcPts val="0"/>
              </a:spcBef>
              <a:spcAft>
                <a:spcPts val="0"/>
              </a:spcAft>
              <a:buNone/>
            </a:pPr>
            <a:r>
              <a:rPr lang="en" sz="1800">
                <a:solidFill>
                  <a:schemeClr val="lt1"/>
                </a:solidFill>
                <a:latin typeface="Georgia"/>
                <a:ea typeface="Georgia"/>
                <a:cs typeface="Georgia"/>
                <a:sym typeface="Georgia"/>
              </a:rPr>
              <a:t>It uses a variant of the lag matrix to obtain structural features.</a:t>
            </a:r>
            <a:endParaRPr sz="1800">
              <a:solidFill>
                <a:schemeClr val="lt1"/>
              </a:solidFill>
              <a:latin typeface="Georgia"/>
              <a:ea typeface="Georgia"/>
              <a:cs typeface="Georgia"/>
              <a:sym typeface="Georgia"/>
            </a:endParaRPr>
          </a:p>
          <a:p>
            <a:pPr indent="0" lvl="0" marL="0" rtl="0" algn="l">
              <a:spcBef>
                <a:spcPts val="0"/>
              </a:spcBef>
              <a:spcAft>
                <a:spcPts val="0"/>
              </a:spcAft>
              <a:buNone/>
            </a:pPr>
            <a:r>
              <a:t/>
            </a:r>
            <a:endParaRPr sz="1800">
              <a:solidFill>
                <a:schemeClr val="lt1"/>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446775" y="445025"/>
            <a:ext cx="8385600" cy="6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Implementation</a:t>
            </a:r>
            <a:endParaRPr/>
          </a:p>
        </p:txBody>
      </p:sp>
      <p:sp>
        <p:nvSpPr>
          <p:cNvPr id="200" name="Google Shape;200;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Georgia"/>
                <a:ea typeface="Georgia"/>
                <a:cs typeface="Georgia"/>
                <a:sym typeface="Georgia"/>
              </a:rPr>
              <a:t>Our model aims to take an audio input , extract MFCC features and pass it to a Convolutional Neural Network (CNN).</a:t>
            </a:r>
            <a:endParaRPr sz="2400">
              <a:latin typeface="Georgia"/>
              <a:ea typeface="Georgia"/>
              <a:cs typeface="Georgia"/>
              <a:sym typeface="Georgia"/>
            </a:endParaRPr>
          </a:p>
          <a:p>
            <a:pPr indent="0" lvl="0" marL="0" rtl="0" algn="l">
              <a:spcBef>
                <a:spcPts val="1200"/>
              </a:spcBef>
              <a:spcAft>
                <a:spcPts val="1200"/>
              </a:spcAft>
              <a:buNone/>
            </a:pPr>
            <a:r>
              <a:rPr lang="en" sz="2400">
                <a:latin typeface="Georgia"/>
                <a:ea typeface="Georgia"/>
                <a:cs typeface="Georgia"/>
                <a:sym typeface="Georgia"/>
              </a:rPr>
              <a:t>The output is a text which has value Happy,Angry,Sad or Relaxed</a:t>
            </a:r>
            <a:endParaRPr sz="240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26"/>
          <p:cNvPicPr preferRelativeResize="0"/>
          <p:nvPr/>
        </p:nvPicPr>
        <p:blipFill>
          <a:blip r:embed="rId3">
            <a:alphaModFix/>
          </a:blip>
          <a:stretch>
            <a:fillRect/>
          </a:stretch>
        </p:blipFill>
        <p:spPr>
          <a:xfrm>
            <a:off x="4206325" y="751900"/>
            <a:ext cx="4709100" cy="3803150"/>
          </a:xfrm>
          <a:prstGeom prst="rect">
            <a:avLst/>
          </a:prstGeom>
          <a:noFill/>
          <a:ln>
            <a:noFill/>
          </a:ln>
        </p:spPr>
      </p:pic>
      <p:pic>
        <p:nvPicPr>
          <p:cNvPr id="206" name="Google Shape;206;p26"/>
          <p:cNvPicPr preferRelativeResize="0"/>
          <p:nvPr/>
        </p:nvPicPr>
        <p:blipFill>
          <a:blip r:embed="rId4">
            <a:alphaModFix/>
          </a:blip>
          <a:stretch>
            <a:fillRect/>
          </a:stretch>
        </p:blipFill>
        <p:spPr>
          <a:xfrm>
            <a:off x="631875" y="751900"/>
            <a:ext cx="3220292" cy="3803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Source</a:t>
            </a:r>
            <a:endParaRPr/>
          </a:p>
        </p:txBody>
      </p:sp>
      <p:sp>
        <p:nvSpPr>
          <p:cNvPr id="212" name="Google Shape;212;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900">
                <a:latin typeface="Georgia"/>
                <a:ea typeface="Georgia"/>
                <a:cs typeface="Georgia"/>
                <a:sym typeface="Georgia"/>
              </a:rPr>
              <a:t>Audio dataset : 4Q Audio Emotion Dataset (Russell) – Kaggle</a:t>
            </a:r>
            <a:endParaRPr sz="1900">
              <a:latin typeface="Georgia"/>
              <a:ea typeface="Georgia"/>
              <a:cs typeface="Georgia"/>
              <a:sym typeface="Georgia"/>
            </a:endParaRPr>
          </a:p>
          <a:p>
            <a:pPr indent="0" lvl="0" marL="0" rtl="0" algn="l">
              <a:spcBef>
                <a:spcPts val="1200"/>
              </a:spcBef>
              <a:spcAft>
                <a:spcPts val="0"/>
              </a:spcAft>
              <a:buClr>
                <a:schemeClr val="dk1"/>
              </a:buClr>
              <a:buSzPts val="1100"/>
              <a:buFont typeface="Arial"/>
              <a:buNone/>
            </a:pPr>
            <a:r>
              <a:rPr lang="en" sz="1900">
                <a:latin typeface="Georgia"/>
                <a:ea typeface="Georgia"/>
                <a:cs typeface="Georgia"/>
                <a:sym typeface="Georgia"/>
              </a:rPr>
              <a:t>-&gt; 1000 songs audio (250 per quadrant)</a:t>
            </a:r>
            <a:endParaRPr sz="1900">
              <a:latin typeface="Georgia"/>
              <a:ea typeface="Georgia"/>
              <a:cs typeface="Georgia"/>
              <a:sym typeface="Georgia"/>
            </a:endParaRPr>
          </a:p>
          <a:p>
            <a:pPr indent="0" lvl="0" marL="0" rtl="0" algn="l">
              <a:spcBef>
                <a:spcPts val="1200"/>
              </a:spcBef>
              <a:spcAft>
                <a:spcPts val="0"/>
              </a:spcAft>
              <a:buClr>
                <a:schemeClr val="dk1"/>
              </a:buClr>
              <a:buSzPts val="1100"/>
              <a:buFont typeface="Arial"/>
              <a:buNone/>
            </a:pPr>
            <a:r>
              <a:t/>
            </a:r>
            <a:endParaRPr sz="1900">
              <a:latin typeface="Georgia"/>
              <a:ea typeface="Georgia"/>
              <a:cs typeface="Georgia"/>
              <a:sym typeface="Georgia"/>
            </a:endParaRPr>
          </a:p>
          <a:p>
            <a:pPr indent="0" lvl="0" marL="0" rtl="0" algn="l">
              <a:spcBef>
                <a:spcPts val="1200"/>
              </a:spcBef>
              <a:spcAft>
                <a:spcPts val="0"/>
              </a:spcAft>
              <a:buClr>
                <a:schemeClr val="dk1"/>
              </a:buClr>
              <a:buSzPts val="1100"/>
              <a:buFont typeface="Arial"/>
              <a:buNone/>
            </a:pPr>
            <a:r>
              <a:rPr lang="en" sz="1900">
                <a:latin typeface="Georgia"/>
                <a:ea typeface="Georgia"/>
                <a:cs typeface="Georgia"/>
                <a:sym typeface="Georgia"/>
              </a:rPr>
              <a:t>The dataset also includes a csv file containing the top 100 features of the given audio files.</a:t>
            </a:r>
            <a:endParaRPr sz="1900">
              <a:latin typeface="Georgia"/>
              <a:ea typeface="Georgia"/>
              <a:cs typeface="Georgia"/>
              <a:sym typeface="Georgia"/>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Extraction</a:t>
            </a:r>
            <a:endParaRPr/>
          </a:p>
        </p:txBody>
      </p:sp>
      <p:sp>
        <p:nvSpPr>
          <p:cNvPr id="218" name="Google Shape;218;p28"/>
          <p:cNvSpPr txBox="1"/>
          <p:nvPr>
            <p:ph idx="1" type="body"/>
          </p:nvPr>
        </p:nvSpPr>
        <p:spPr>
          <a:xfrm>
            <a:off x="366200" y="1215175"/>
            <a:ext cx="4472100" cy="33972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Georgia"/>
                <a:ea typeface="Georgia"/>
                <a:cs typeface="Georgia"/>
                <a:sym typeface="Georgia"/>
              </a:rPr>
              <a:t>Feature extraction is a part of the dimensionality reduction process, in which, an initial set of the raw data is divided and reduced to more manageable groups. So when you want to process it will be easier. The most important characteristic of these large data sets is that they have a large number of variables. These variables require a lot of computing resources to process. So Feature extraction helps to get the best feature from those big data sets by selecting and combining variables into features, thus, effectively reducing the amount of data. These features are easy to process, but still able to describe the actual data set with accuracy and originality.</a:t>
            </a:r>
            <a:endParaRPr sz="1400">
              <a:latin typeface="Georgia"/>
              <a:ea typeface="Georgia"/>
              <a:cs typeface="Georgia"/>
              <a:sym typeface="Georgia"/>
            </a:endParaRPr>
          </a:p>
        </p:txBody>
      </p:sp>
      <p:pic>
        <p:nvPicPr>
          <p:cNvPr id="219" name="Google Shape;219;p28"/>
          <p:cNvPicPr preferRelativeResize="0"/>
          <p:nvPr/>
        </p:nvPicPr>
        <p:blipFill>
          <a:blip r:embed="rId3">
            <a:alphaModFix/>
          </a:blip>
          <a:stretch>
            <a:fillRect/>
          </a:stretch>
        </p:blipFill>
        <p:spPr>
          <a:xfrm>
            <a:off x="5099925" y="1580100"/>
            <a:ext cx="3530700" cy="2790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nvSpPr>
        <p:spPr>
          <a:xfrm>
            <a:off x="381400" y="261525"/>
            <a:ext cx="8510700" cy="574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Georgia"/>
                <a:ea typeface="Georgia"/>
                <a:cs typeface="Georgia"/>
                <a:sym typeface="Georgia"/>
              </a:rPr>
              <a:t>Feature extraction can be done using various met</a:t>
            </a:r>
            <a:r>
              <a:rPr lang="en" sz="2000">
                <a:solidFill>
                  <a:schemeClr val="lt1"/>
                </a:solidFill>
                <a:latin typeface="Georgia"/>
                <a:ea typeface="Georgia"/>
                <a:cs typeface="Georgia"/>
                <a:sym typeface="Georgia"/>
              </a:rPr>
              <a:t>hods such as Zero cross rating,</a:t>
            </a:r>
            <a:r>
              <a:rPr lang="en" sz="2000">
                <a:solidFill>
                  <a:schemeClr val="lt1"/>
                </a:solidFill>
                <a:latin typeface="Georgia"/>
                <a:ea typeface="Georgia"/>
                <a:cs typeface="Georgia"/>
                <a:sym typeface="Georgia"/>
              </a:rPr>
              <a:t> MFCC, MEL spectrogram  etc.</a:t>
            </a:r>
            <a:endParaRPr sz="2000">
              <a:solidFill>
                <a:schemeClr val="lt1"/>
              </a:solidFill>
              <a:latin typeface="Georgia"/>
              <a:ea typeface="Georgia"/>
              <a:cs typeface="Georgia"/>
              <a:sym typeface="Georgia"/>
            </a:endParaRPr>
          </a:p>
          <a:p>
            <a:pPr indent="0" lvl="0" marL="0" rtl="0" algn="l">
              <a:spcBef>
                <a:spcPts val="0"/>
              </a:spcBef>
              <a:spcAft>
                <a:spcPts val="0"/>
              </a:spcAft>
              <a:buNone/>
            </a:pPr>
            <a:r>
              <a:rPr lang="en" sz="2000">
                <a:solidFill>
                  <a:schemeClr val="lt1"/>
                </a:solidFill>
                <a:latin typeface="Georgia"/>
                <a:ea typeface="Georgia"/>
                <a:cs typeface="Georgia"/>
                <a:sym typeface="Georgia"/>
              </a:rPr>
              <a:t>Here in our model we have used Mfcc as it provided us with the best results.</a:t>
            </a:r>
            <a:endParaRPr sz="2000">
              <a:solidFill>
                <a:schemeClr val="lt1"/>
              </a:solidFill>
              <a:latin typeface="Georgia"/>
              <a:ea typeface="Georgia"/>
              <a:cs typeface="Georgia"/>
              <a:sym typeface="Georgia"/>
            </a:endParaRPr>
          </a:p>
          <a:p>
            <a:pPr indent="0" lvl="0" marL="0" rtl="0" algn="l">
              <a:spcBef>
                <a:spcPts val="0"/>
              </a:spcBef>
              <a:spcAft>
                <a:spcPts val="0"/>
              </a:spcAft>
              <a:buNone/>
            </a:pPr>
            <a:r>
              <a:t/>
            </a:r>
            <a:endParaRPr sz="1500">
              <a:solidFill>
                <a:schemeClr val="lt1"/>
              </a:solidFill>
              <a:latin typeface="Georgia"/>
              <a:ea typeface="Georgia"/>
              <a:cs typeface="Georgia"/>
              <a:sym typeface="Georgia"/>
            </a:endParaRPr>
          </a:p>
          <a:p>
            <a:pPr indent="0" lvl="0" marL="0" rtl="0" algn="l">
              <a:spcBef>
                <a:spcPts val="0"/>
              </a:spcBef>
              <a:spcAft>
                <a:spcPts val="0"/>
              </a:spcAft>
              <a:buNone/>
            </a:pPr>
            <a:r>
              <a:rPr b="1" lang="en" sz="2000">
                <a:solidFill>
                  <a:schemeClr val="lt1"/>
                </a:solidFill>
                <a:latin typeface="Georgia"/>
                <a:ea typeface="Georgia"/>
                <a:cs typeface="Georgia"/>
                <a:sym typeface="Georgia"/>
              </a:rPr>
              <a:t>MFCC (</a:t>
            </a:r>
            <a:r>
              <a:rPr b="1" lang="en" sz="2050">
                <a:solidFill>
                  <a:schemeClr val="lt1"/>
                </a:solidFill>
                <a:latin typeface="Georgia"/>
                <a:ea typeface="Georgia"/>
                <a:cs typeface="Georgia"/>
                <a:sym typeface="Georgia"/>
              </a:rPr>
              <a:t>Mel-frequency cepstrum)</a:t>
            </a:r>
            <a:endParaRPr b="1" sz="2050">
              <a:solidFill>
                <a:schemeClr val="lt1"/>
              </a:solidFill>
              <a:latin typeface="Georgia"/>
              <a:ea typeface="Georgia"/>
              <a:cs typeface="Georgia"/>
              <a:sym typeface="Georgia"/>
            </a:endParaRPr>
          </a:p>
          <a:p>
            <a:pPr indent="0" lvl="0" marL="0" rtl="0" algn="l">
              <a:lnSpc>
                <a:spcPct val="115000"/>
              </a:lnSpc>
              <a:spcBef>
                <a:spcPts val="500"/>
              </a:spcBef>
              <a:spcAft>
                <a:spcPts val="0"/>
              </a:spcAft>
              <a:buClr>
                <a:schemeClr val="dk1"/>
              </a:buClr>
              <a:buSzPts val="1100"/>
              <a:buFont typeface="Arial"/>
              <a:buNone/>
            </a:pPr>
            <a:r>
              <a:rPr lang="en" sz="1750">
                <a:solidFill>
                  <a:schemeClr val="lt1"/>
                </a:solidFill>
                <a:latin typeface="Georgia"/>
                <a:ea typeface="Georgia"/>
                <a:cs typeface="Georgia"/>
                <a:sym typeface="Georgia"/>
              </a:rPr>
              <a:t>MFCCs are commonly derived as follows:</a:t>
            </a:r>
            <a:endParaRPr baseline="30000" sz="2100">
              <a:solidFill>
                <a:schemeClr val="lt1"/>
              </a:solidFill>
              <a:latin typeface="Georgia"/>
              <a:ea typeface="Georgia"/>
              <a:cs typeface="Georgia"/>
              <a:sym typeface="Georgia"/>
            </a:endParaRPr>
          </a:p>
          <a:p>
            <a:pPr indent="-339725" lvl="0" marL="901700" rtl="0" algn="l">
              <a:lnSpc>
                <a:spcPct val="115000"/>
              </a:lnSpc>
              <a:spcBef>
                <a:spcPts val="600"/>
              </a:spcBef>
              <a:spcAft>
                <a:spcPts val="0"/>
              </a:spcAft>
              <a:buClr>
                <a:schemeClr val="lt1"/>
              </a:buClr>
              <a:buSzPts val="1750"/>
              <a:buFont typeface="Georgia"/>
              <a:buAutoNum type="arabicPeriod"/>
            </a:pPr>
            <a:r>
              <a:rPr lang="en" sz="1750">
                <a:solidFill>
                  <a:schemeClr val="lt1"/>
                </a:solidFill>
                <a:latin typeface="Georgia"/>
                <a:ea typeface="Georgia"/>
                <a:cs typeface="Georgia"/>
                <a:sym typeface="Georgia"/>
              </a:rPr>
              <a:t>Take the </a:t>
            </a:r>
            <a:r>
              <a:rPr lang="en" sz="1750">
                <a:solidFill>
                  <a:schemeClr val="lt1"/>
                </a:solidFill>
                <a:uFill>
                  <a:noFill/>
                </a:uFill>
                <a:latin typeface="Georgia"/>
                <a:ea typeface="Georgia"/>
                <a:cs typeface="Georgia"/>
                <a:sym typeface="Georgia"/>
                <a:hlinkClick r:id="rId3">
                  <a:extLst>
                    <a:ext uri="{A12FA001-AC4F-418D-AE19-62706E023703}">
                      <ahyp:hlinkClr val="tx"/>
                    </a:ext>
                  </a:extLst>
                </a:hlinkClick>
              </a:rPr>
              <a:t>Fourier transform</a:t>
            </a:r>
            <a:r>
              <a:rPr lang="en" sz="1750">
                <a:solidFill>
                  <a:schemeClr val="lt1"/>
                </a:solidFill>
                <a:latin typeface="Georgia"/>
                <a:ea typeface="Georgia"/>
                <a:cs typeface="Georgia"/>
                <a:sym typeface="Georgia"/>
              </a:rPr>
              <a:t> of (a windowed excerpt of) a signal.</a:t>
            </a:r>
            <a:endParaRPr sz="1750">
              <a:solidFill>
                <a:schemeClr val="lt1"/>
              </a:solidFill>
              <a:latin typeface="Georgia"/>
              <a:ea typeface="Georgia"/>
              <a:cs typeface="Georgia"/>
              <a:sym typeface="Georgia"/>
            </a:endParaRPr>
          </a:p>
          <a:p>
            <a:pPr indent="-339725" lvl="0" marL="901700" rtl="0" algn="l">
              <a:lnSpc>
                <a:spcPct val="115000"/>
              </a:lnSpc>
              <a:spcBef>
                <a:spcPts val="0"/>
              </a:spcBef>
              <a:spcAft>
                <a:spcPts val="0"/>
              </a:spcAft>
              <a:buClr>
                <a:schemeClr val="lt1"/>
              </a:buClr>
              <a:buSzPts val="1750"/>
              <a:buFont typeface="Georgia"/>
              <a:buAutoNum type="arabicPeriod"/>
            </a:pPr>
            <a:r>
              <a:rPr lang="en" sz="1750">
                <a:solidFill>
                  <a:schemeClr val="lt1"/>
                </a:solidFill>
                <a:latin typeface="Georgia"/>
                <a:ea typeface="Georgia"/>
                <a:cs typeface="Georgia"/>
                <a:sym typeface="Georgia"/>
              </a:rPr>
              <a:t>Map the powers of the spectrum obtained above onto the </a:t>
            </a:r>
            <a:r>
              <a:rPr lang="en" sz="1750">
                <a:solidFill>
                  <a:schemeClr val="lt1"/>
                </a:solidFill>
                <a:uFill>
                  <a:noFill/>
                </a:uFill>
                <a:latin typeface="Georgia"/>
                <a:ea typeface="Georgia"/>
                <a:cs typeface="Georgia"/>
                <a:sym typeface="Georgia"/>
                <a:hlinkClick r:id="rId4">
                  <a:extLst>
                    <a:ext uri="{A12FA001-AC4F-418D-AE19-62706E023703}">
                      <ahyp:hlinkClr val="tx"/>
                    </a:ext>
                  </a:extLst>
                </a:hlinkClick>
              </a:rPr>
              <a:t>mel scale</a:t>
            </a:r>
            <a:r>
              <a:rPr lang="en" sz="1750">
                <a:solidFill>
                  <a:schemeClr val="lt1"/>
                </a:solidFill>
                <a:latin typeface="Georgia"/>
                <a:ea typeface="Georgia"/>
                <a:cs typeface="Georgia"/>
                <a:sym typeface="Georgia"/>
              </a:rPr>
              <a:t>, using </a:t>
            </a:r>
            <a:r>
              <a:rPr lang="en" sz="1750">
                <a:solidFill>
                  <a:schemeClr val="lt1"/>
                </a:solidFill>
                <a:uFill>
                  <a:noFill/>
                </a:uFill>
                <a:latin typeface="Georgia"/>
                <a:ea typeface="Georgia"/>
                <a:cs typeface="Georgia"/>
                <a:sym typeface="Georgia"/>
                <a:hlinkClick r:id="rId5">
                  <a:extLst>
                    <a:ext uri="{A12FA001-AC4F-418D-AE19-62706E023703}">
                      <ahyp:hlinkClr val="tx"/>
                    </a:ext>
                  </a:extLst>
                </a:hlinkClick>
              </a:rPr>
              <a:t>triangular overlapping windows</a:t>
            </a:r>
            <a:r>
              <a:rPr lang="en" sz="1750">
                <a:solidFill>
                  <a:schemeClr val="lt1"/>
                </a:solidFill>
                <a:latin typeface="Georgia"/>
                <a:ea typeface="Georgia"/>
                <a:cs typeface="Georgia"/>
                <a:sym typeface="Georgia"/>
              </a:rPr>
              <a:t> or alternatively, </a:t>
            </a:r>
            <a:r>
              <a:rPr lang="en" sz="1750">
                <a:solidFill>
                  <a:schemeClr val="lt1"/>
                </a:solidFill>
                <a:uFill>
                  <a:noFill/>
                </a:uFill>
                <a:latin typeface="Georgia"/>
                <a:ea typeface="Georgia"/>
                <a:cs typeface="Georgia"/>
                <a:sym typeface="Georgia"/>
                <a:hlinkClick r:id="rId6">
                  <a:extLst>
                    <a:ext uri="{A12FA001-AC4F-418D-AE19-62706E023703}">
                      <ahyp:hlinkClr val="tx"/>
                    </a:ext>
                  </a:extLst>
                </a:hlinkClick>
              </a:rPr>
              <a:t>cosine overlapping windows</a:t>
            </a:r>
            <a:r>
              <a:rPr lang="en" sz="1750">
                <a:solidFill>
                  <a:schemeClr val="lt1"/>
                </a:solidFill>
                <a:latin typeface="Georgia"/>
                <a:ea typeface="Georgia"/>
                <a:cs typeface="Georgia"/>
                <a:sym typeface="Georgia"/>
              </a:rPr>
              <a:t>.</a:t>
            </a:r>
            <a:endParaRPr sz="1750">
              <a:solidFill>
                <a:schemeClr val="lt1"/>
              </a:solidFill>
              <a:latin typeface="Georgia"/>
              <a:ea typeface="Georgia"/>
              <a:cs typeface="Georgia"/>
              <a:sym typeface="Georgia"/>
            </a:endParaRPr>
          </a:p>
          <a:p>
            <a:pPr indent="-339725" lvl="0" marL="901700" rtl="0" algn="l">
              <a:lnSpc>
                <a:spcPct val="115000"/>
              </a:lnSpc>
              <a:spcBef>
                <a:spcPts val="0"/>
              </a:spcBef>
              <a:spcAft>
                <a:spcPts val="0"/>
              </a:spcAft>
              <a:buClr>
                <a:schemeClr val="lt1"/>
              </a:buClr>
              <a:buSzPts val="1750"/>
              <a:buFont typeface="Georgia"/>
              <a:buAutoNum type="arabicPeriod"/>
            </a:pPr>
            <a:r>
              <a:rPr lang="en" sz="1750">
                <a:solidFill>
                  <a:schemeClr val="lt1"/>
                </a:solidFill>
                <a:latin typeface="Georgia"/>
                <a:ea typeface="Georgia"/>
                <a:cs typeface="Georgia"/>
                <a:sym typeface="Georgia"/>
              </a:rPr>
              <a:t>Take the </a:t>
            </a:r>
            <a:r>
              <a:rPr lang="en" sz="1750">
                <a:solidFill>
                  <a:schemeClr val="lt1"/>
                </a:solidFill>
                <a:uFill>
                  <a:noFill/>
                </a:uFill>
                <a:latin typeface="Georgia"/>
                <a:ea typeface="Georgia"/>
                <a:cs typeface="Georgia"/>
                <a:sym typeface="Georgia"/>
                <a:hlinkClick r:id="rId7">
                  <a:extLst>
                    <a:ext uri="{A12FA001-AC4F-418D-AE19-62706E023703}">
                      <ahyp:hlinkClr val="tx"/>
                    </a:ext>
                  </a:extLst>
                </a:hlinkClick>
              </a:rPr>
              <a:t>logs</a:t>
            </a:r>
            <a:r>
              <a:rPr lang="en" sz="1750">
                <a:solidFill>
                  <a:schemeClr val="lt1"/>
                </a:solidFill>
                <a:latin typeface="Georgia"/>
                <a:ea typeface="Georgia"/>
                <a:cs typeface="Georgia"/>
                <a:sym typeface="Georgia"/>
              </a:rPr>
              <a:t> of the powers at each of the mel frequencies.</a:t>
            </a:r>
            <a:endParaRPr sz="1750">
              <a:solidFill>
                <a:schemeClr val="lt1"/>
              </a:solidFill>
              <a:latin typeface="Georgia"/>
              <a:ea typeface="Georgia"/>
              <a:cs typeface="Georgia"/>
              <a:sym typeface="Georgia"/>
            </a:endParaRPr>
          </a:p>
          <a:p>
            <a:pPr indent="-339725" lvl="0" marL="901700" rtl="0" algn="l">
              <a:lnSpc>
                <a:spcPct val="115000"/>
              </a:lnSpc>
              <a:spcBef>
                <a:spcPts val="0"/>
              </a:spcBef>
              <a:spcAft>
                <a:spcPts val="0"/>
              </a:spcAft>
              <a:buClr>
                <a:schemeClr val="lt1"/>
              </a:buClr>
              <a:buSzPts val="1750"/>
              <a:buFont typeface="Georgia"/>
              <a:buAutoNum type="arabicPeriod"/>
            </a:pPr>
            <a:r>
              <a:rPr lang="en" sz="1750">
                <a:solidFill>
                  <a:schemeClr val="lt1"/>
                </a:solidFill>
                <a:latin typeface="Georgia"/>
                <a:ea typeface="Georgia"/>
                <a:cs typeface="Georgia"/>
                <a:sym typeface="Georgia"/>
              </a:rPr>
              <a:t>Take the </a:t>
            </a:r>
            <a:r>
              <a:rPr lang="en" sz="1750">
                <a:solidFill>
                  <a:schemeClr val="lt1"/>
                </a:solidFill>
                <a:uFill>
                  <a:noFill/>
                </a:uFill>
                <a:latin typeface="Georgia"/>
                <a:ea typeface="Georgia"/>
                <a:cs typeface="Georgia"/>
                <a:sym typeface="Georgia"/>
                <a:hlinkClick r:id="rId8">
                  <a:extLst>
                    <a:ext uri="{A12FA001-AC4F-418D-AE19-62706E023703}">
                      <ahyp:hlinkClr val="tx"/>
                    </a:ext>
                  </a:extLst>
                </a:hlinkClick>
              </a:rPr>
              <a:t>discrete cosine transform</a:t>
            </a:r>
            <a:r>
              <a:rPr lang="en" sz="1750">
                <a:solidFill>
                  <a:schemeClr val="lt1"/>
                </a:solidFill>
                <a:latin typeface="Georgia"/>
                <a:ea typeface="Georgia"/>
                <a:cs typeface="Georgia"/>
                <a:sym typeface="Georgia"/>
              </a:rPr>
              <a:t> of the list of mel log powers, as if it were a signal.</a:t>
            </a:r>
            <a:endParaRPr sz="1750">
              <a:solidFill>
                <a:schemeClr val="lt1"/>
              </a:solidFill>
              <a:latin typeface="Georgia"/>
              <a:ea typeface="Georgia"/>
              <a:cs typeface="Georgia"/>
              <a:sym typeface="Georgia"/>
            </a:endParaRPr>
          </a:p>
          <a:p>
            <a:pPr indent="-339725" lvl="0" marL="901700" rtl="0" algn="l">
              <a:lnSpc>
                <a:spcPct val="115000"/>
              </a:lnSpc>
              <a:spcBef>
                <a:spcPts val="0"/>
              </a:spcBef>
              <a:spcAft>
                <a:spcPts val="0"/>
              </a:spcAft>
              <a:buClr>
                <a:schemeClr val="lt1"/>
              </a:buClr>
              <a:buSzPts val="1750"/>
              <a:buFont typeface="Georgia"/>
              <a:buAutoNum type="arabicPeriod"/>
            </a:pPr>
            <a:r>
              <a:rPr lang="en" sz="1750">
                <a:solidFill>
                  <a:schemeClr val="lt1"/>
                </a:solidFill>
                <a:latin typeface="Georgia"/>
                <a:ea typeface="Georgia"/>
                <a:cs typeface="Georgia"/>
                <a:sym typeface="Georgia"/>
              </a:rPr>
              <a:t>The MFCCs are the amplitudes of the resulting spectrum.</a:t>
            </a:r>
            <a:endParaRPr sz="1750">
              <a:solidFill>
                <a:schemeClr val="lt1"/>
              </a:solidFill>
              <a:latin typeface="Georgia"/>
              <a:ea typeface="Georgia"/>
              <a:cs typeface="Georgia"/>
              <a:sym typeface="Georgia"/>
            </a:endParaRPr>
          </a:p>
          <a:p>
            <a:pPr indent="0" lvl="0" marL="457200" rtl="0" algn="l">
              <a:lnSpc>
                <a:spcPct val="115000"/>
              </a:lnSpc>
              <a:spcBef>
                <a:spcPts val="600"/>
              </a:spcBef>
              <a:spcAft>
                <a:spcPts val="0"/>
              </a:spcAft>
              <a:buNone/>
            </a:pPr>
            <a:r>
              <a:t/>
            </a:r>
            <a:endParaRPr sz="1750">
              <a:solidFill>
                <a:srgbClr val="202122"/>
              </a:solidFill>
              <a:highlight>
                <a:srgbClr val="FFFFFF"/>
              </a:highlight>
              <a:latin typeface="Georgia"/>
              <a:ea typeface="Georgia"/>
              <a:cs typeface="Georgia"/>
              <a:sym typeface="Georgia"/>
            </a:endParaRPr>
          </a:p>
          <a:p>
            <a:pPr indent="0" lvl="0" marL="0" rtl="0" algn="l">
              <a:spcBef>
                <a:spcPts val="100"/>
              </a:spcBef>
              <a:spcAft>
                <a:spcPts val="0"/>
              </a:spcAft>
              <a:buNone/>
            </a:pPr>
            <a:r>
              <a:t/>
            </a:r>
            <a:endParaRPr sz="2150">
              <a:solidFill>
                <a:schemeClr val="dk1"/>
              </a:solidFill>
              <a:latin typeface="Georgia"/>
              <a:ea typeface="Georgia"/>
              <a:cs typeface="Georgia"/>
              <a:sym typeface="Georgia"/>
            </a:endParaRPr>
          </a:p>
          <a:p>
            <a:pPr indent="0" lvl="0" marL="0" rtl="0" algn="l">
              <a:spcBef>
                <a:spcPts val="0"/>
              </a:spcBef>
              <a:spcAft>
                <a:spcPts val="0"/>
              </a:spcAft>
              <a:buNone/>
            </a:pPr>
            <a:r>
              <a:t/>
            </a:r>
            <a:endParaRPr sz="800">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Convolutional Neural Network</a:t>
            </a:r>
            <a:endParaRPr/>
          </a:p>
        </p:txBody>
      </p:sp>
      <p:sp>
        <p:nvSpPr>
          <p:cNvPr id="230" name="Google Shape;230;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en" sz="1475">
                <a:latin typeface="Georgia"/>
                <a:ea typeface="Georgia"/>
                <a:cs typeface="Georgia"/>
                <a:sym typeface="Georgia"/>
              </a:rPr>
              <a:t>CNNs are used on audio and text data since we can also represent the sound and texts as a time series data</a:t>
            </a:r>
            <a:endParaRPr sz="1475">
              <a:latin typeface="Georgia"/>
              <a:ea typeface="Georgia"/>
              <a:cs typeface="Georgia"/>
              <a:sym typeface="Georgia"/>
            </a:endParaRPr>
          </a:p>
          <a:p>
            <a:pPr indent="0" lvl="0" marL="0" rtl="0" algn="l">
              <a:lnSpc>
                <a:spcPct val="105000"/>
              </a:lnSpc>
              <a:spcBef>
                <a:spcPts val="1200"/>
              </a:spcBef>
              <a:spcAft>
                <a:spcPts val="0"/>
              </a:spcAft>
              <a:buSzPts val="935"/>
              <a:buNone/>
            </a:pPr>
            <a:r>
              <a:rPr lang="en" sz="1475">
                <a:latin typeface="Georgia"/>
                <a:ea typeface="Georgia"/>
                <a:cs typeface="Georgia"/>
                <a:sym typeface="Georgia"/>
              </a:rPr>
              <a:t>We use Dense, Activation and Dropout functions</a:t>
            </a:r>
            <a:endParaRPr sz="1475">
              <a:latin typeface="Georgia"/>
              <a:ea typeface="Georgia"/>
              <a:cs typeface="Georgia"/>
              <a:sym typeface="Georgia"/>
            </a:endParaRPr>
          </a:p>
          <a:p>
            <a:pPr indent="0" lvl="0" marL="0" rtl="0" algn="l">
              <a:lnSpc>
                <a:spcPct val="105000"/>
              </a:lnSpc>
              <a:spcBef>
                <a:spcPts val="1200"/>
              </a:spcBef>
              <a:spcAft>
                <a:spcPts val="0"/>
              </a:spcAft>
              <a:buSzPts val="935"/>
              <a:buNone/>
            </a:pPr>
            <a:r>
              <a:rPr lang="en" sz="1475">
                <a:latin typeface="Georgia"/>
                <a:ea typeface="Georgia"/>
                <a:cs typeface="Georgia"/>
                <a:sym typeface="Georgia"/>
              </a:rPr>
              <a:t>The Dense layer is a normal fully connected layer in a neuronal network.</a:t>
            </a:r>
            <a:endParaRPr sz="1475">
              <a:latin typeface="Georgia"/>
              <a:ea typeface="Georgia"/>
              <a:cs typeface="Georgia"/>
              <a:sym typeface="Georgia"/>
            </a:endParaRPr>
          </a:p>
          <a:p>
            <a:pPr indent="0" lvl="0" marL="0" rtl="0" algn="l">
              <a:lnSpc>
                <a:spcPct val="105000"/>
              </a:lnSpc>
              <a:spcBef>
                <a:spcPts val="1200"/>
              </a:spcBef>
              <a:spcAft>
                <a:spcPts val="0"/>
              </a:spcAft>
              <a:buSzPts val="935"/>
              <a:buNone/>
            </a:pPr>
            <a:r>
              <a:rPr lang="en" sz="1475">
                <a:latin typeface="Georgia"/>
                <a:ea typeface="Georgia"/>
                <a:cs typeface="Georgia"/>
                <a:sym typeface="Georgia"/>
              </a:rPr>
              <a:t>A dropout layer ignores a set of neurons (randomly) . This is usually done to avoid overfitting.</a:t>
            </a:r>
            <a:endParaRPr sz="1475">
              <a:latin typeface="Georgia"/>
              <a:ea typeface="Georgia"/>
              <a:cs typeface="Georgia"/>
              <a:sym typeface="Georgia"/>
            </a:endParaRPr>
          </a:p>
          <a:p>
            <a:pPr indent="0" lvl="0" marL="0" rtl="0" algn="l">
              <a:lnSpc>
                <a:spcPct val="105000"/>
              </a:lnSpc>
              <a:spcBef>
                <a:spcPts val="1200"/>
              </a:spcBef>
              <a:spcAft>
                <a:spcPts val="0"/>
              </a:spcAft>
              <a:buSzPts val="935"/>
              <a:buNone/>
            </a:pPr>
            <a:r>
              <a:rPr lang="en" sz="1475">
                <a:latin typeface="Georgia"/>
                <a:ea typeface="Georgia"/>
                <a:cs typeface="Georgia"/>
                <a:sym typeface="Georgia"/>
              </a:rPr>
              <a:t>The Activation function activates the neurons. The activation functions we have used are RELU and Softmax</a:t>
            </a:r>
            <a:endParaRPr sz="1475">
              <a:latin typeface="Georgia"/>
              <a:ea typeface="Georgia"/>
              <a:cs typeface="Georgia"/>
              <a:sym typeface="Georgia"/>
            </a:endParaRPr>
          </a:p>
          <a:p>
            <a:pPr indent="0" lvl="0" marL="0" rtl="0" algn="l">
              <a:lnSpc>
                <a:spcPct val="105000"/>
              </a:lnSpc>
              <a:spcBef>
                <a:spcPts val="1200"/>
              </a:spcBef>
              <a:spcAft>
                <a:spcPts val="1200"/>
              </a:spcAft>
              <a:buSzPts val="935"/>
              <a:buNone/>
            </a:pPr>
            <a:r>
              <a:rPr lang="en" sz="1475">
                <a:latin typeface="Georgia"/>
                <a:ea typeface="Georgia"/>
                <a:cs typeface="Georgia"/>
                <a:sym typeface="Georgia"/>
              </a:rPr>
              <a:t>While compiling the model, the loss is categorical cross entropy and Adam is used as the optimizer.</a:t>
            </a:r>
            <a:endParaRPr sz="1475">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1"/>
          <p:cNvPicPr preferRelativeResize="0"/>
          <p:nvPr/>
        </p:nvPicPr>
        <p:blipFill>
          <a:blip r:embed="rId3">
            <a:alphaModFix/>
          </a:blip>
          <a:stretch>
            <a:fillRect/>
          </a:stretch>
        </p:blipFill>
        <p:spPr>
          <a:xfrm>
            <a:off x="1503650" y="152400"/>
            <a:ext cx="5892143"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lang="en" sz="2100">
                <a:latin typeface="Georgia"/>
                <a:ea typeface="Georgia"/>
                <a:cs typeface="Georgia"/>
                <a:sym typeface="Georgia"/>
              </a:rPr>
              <a:t>In recent years, automatic playlist generation has been introduced to cope with the problem of the tedious and time consuming manual playlist selection.</a:t>
            </a:r>
            <a:endParaRPr sz="2100">
              <a:latin typeface="Georgia"/>
              <a:ea typeface="Georgia"/>
              <a:cs typeface="Georgia"/>
              <a:sym typeface="Georgia"/>
            </a:endParaRPr>
          </a:p>
          <a:p>
            <a:pPr indent="0" lvl="0" marL="0" rtl="0" algn="l">
              <a:spcBef>
                <a:spcPts val="1200"/>
              </a:spcBef>
              <a:spcAft>
                <a:spcPts val="1200"/>
              </a:spcAft>
              <a:buNone/>
            </a:pPr>
            <a:r>
              <a:rPr lang="en" sz="2100">
                <a:latin typeface="Georgia"/>
                <a:ea typeface="Georgia"/>
                <a:cs typeface="Georgia"/>
                <a:sym typeface="Georgia"/>
              </a:rPr>
              <a:t>Furthermore, browsing the entire music library manually to select songs for the playlist is felt to be difficult by most music listeners. This becomes especially difficult if music collections become prohibitively large, as the user will not know or remember all songs in it.</a:t>
            </a:r>
            <a:endParaRPr sz="21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2"/>
          <p:cNvPicPr preferRelativeResize="0"/>
          <p:nvPr/>
        </p:nvPicPr>
        <p:blipFill>
          <a:blip r:embed="rId3">
            <a:alphaModFix/>
          </a:blip>
          <a:stretch>
            <a:fillRect/>
          </a:stretch>
        </p:blipFill>
        <p:spPr>
          <a:xfrm>
            <a:off x="599200" y="544700"/>
            <a:ext cx="7743825" cy="3962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46" name="Google Shape;246;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7" name="Google Shape;247;p33"/>
          <p:cNvPicPr preferRelativeResize="0"/>
          <p:nvPr/>
        </p:nvPicPr>
        <p:blipFill>
          <a:blip r:embed="rId3">
            <a:alphaModFix/>
          </a:blip>
          <a:stretch>
            <a:fillRect/>
          </a:stretch>
        </p:blipFill>
        <p:spPr>
          <a:xfrm>
            <a:off x="1297507" y="2038025"/>
            <a:ext cx="6292450" cy="1453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 screenshot for UI</a:t>
            </a:r>
            <a:endParaRPr/>
          </a:p>
        </p:txBody>
      </p:sp>
      <p:sp>
        <p:nvSpPr>
          <p:cNvPr id="253" name="Google Shape;253;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4" name="Google Shape;254;p34"/>
          <p:cNvPicPr preferRelativeResize="0"/>
          <p:nvPr/>
        </p:nvPicPr>
        <p:blipFill>
          <a:blip r:embed="rId3">
            <a:alphaModFix/>
          </a:blip>
          <a:stretch>
            <a:fillRect/>
          </a:stretch>
        </p:blipFill>
        <p:spPr>
          <a:xfrm>
            <a:off x="311700" y="1220500"/>
            <a:ext cx="8520600" cy="3258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5"/>
          <p:cNvPicPr preferRelativeResize="0"/>
          <p:nvPr/>
        </p:nvPicPr>
        <p:blipFill>
          <a:blip r:embed="rId3">
            <a:alphaModFix/>
          </a:blip>
          <a:stretch>
            <a:fillRect/>
          </a:stretch>
        </p:blipFill>
        <p:spPr>
          <a:xfrm>
            <a:off x="152400" y="152400"/>
            <a:ext cx="8839200" cy="4837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65" name="Google Shape;265;p36"/>
          <p:cNvSpPr txBox="1"/>
          <p:nvPr>
            <p:ph idx="1" type="body"/>
          </p:nvPr>
        </p:nvSpPr>
        <p:spPr>
          <a:xfrm>
            <a:off x="1084975" y="1307850"/>
            <a:ext cx="7827600" cy="3379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500" u="sng">
                <a:latin typeface="Georgia"/>
                <a:ea typeface="Georgia"/>
                <a:cs typeface="Georgia"/>
                <a:sym typeface="Georgia"/>
              </a:rPr>
              <a:t>Inside the scope:</a:t>
            </a:r>
            <a:endParaRPr sz="2500" u="sng">
              <a:latin typeface="Georgia"/>
              <a:ea typeface="Georgia"/>
              <a:cs typeface="Georgia"/>
              <a:sym typeface="Georgia"/>
            </a:endParaRPr>
          </a:p>
          <a:p>
            <a:pPr indent="0" lvl="0" marL="0" rtl="0" algn="l">
              <a:spcBef>
                <a:spcPts val="1200"/>
              </a:spcBef>
              <a:spcAft>
                <a:spcPts val="0"/>
              </a:spcAft>
              <a:buClr>
                <a:schemeClr val="dk1"/>
              </a:buClr>
              <a:buSzPts val="1100"/>
              <a:buFont typeface="Arial"/>
              <a:buNone/>
            </a:pPr>
            <a:r>
              <a:rPr lang="en" sz="1600">
                <a:latin typeface="Georgia"/>
                <a:ea typeface="Georgia"/>
                <a:cs typeface="Georgia"/>
                <a:sym typeface="Georgia"/>
              </a:rPr>
              <a:t>We will be using Mel-frequency cepstral coefficients (MFCCs) extracted from Mel spectrograms as attributes for training our classification model.</a:t>
            </a:r>
            <a:endParaRPr sz="1600">
              <a:latin typeface="Georgia"/>
              <a:ea typeface="Georgia"/>
              <a:cs typeface="Georgia"/>
              <a:sym typeface="Georgia"/>
            </a:endParaRPr>
          </a:p>
          <a:p>
            <a:pPr indent="0" lvl="0" marL="0" rtl="0" algn="l">
              <a:spcBef>
                <a:spcPts val="1200"/>
              </a:spcBef>
              <a:spcAft>
                <a:spcPts val="0"/>
              </a:spcAft>
              <a:buNone/>
            </a:pPr>
            <a:r>
              <a:rPr lang="en" sz="2500" u="sng">
                <a:latin typeface="Georgia"/>
                <a:ea typeface="Georgia"/>
                <a:cs typeface="Georgia"/>
                <a:sym typeface="Georgia"/>
              </a:rPr>
              <a:t>Outside the scope:</a:t>
            </a:r>
            <a:endParaRPr sz="2500" u="sng">
              <a:latin typeface="Georgia"/>
              <a:ea typeface="Georgia"/>
              <a:cs typeface="Georgia"/>
              <a:sym typeface="Georgia"/>
            </a:endParaRPr>
          </a:p>
          <a:p>
            <a:pPr indent="0" lvl="0" marL="0" rtl="0" algn="l">
              <a:spcBef>
                <a:spcPts val="1200"/>
              </a:spcBef>
              <a:spcAft>
                <a:spcPts val="0"/>
              </a:spcAft>
              <a:buNone/>
            </a:pPr>
            <a:r>
              <a:rPr lang="en" sz="1300">
                <a:latin typeface="Georgia"/>
                <a:ea typeface="Georgia"/>
                <a:cs typeface="Georgia"/>
                <a:sym typeface="Georgia"/>
              </a:rPr>
              <a:t>-&gt; Unsupervised learning on bigger dataset for better accuracy.</a:t>
            </a:r>
            <a:endParaRPr sz="1300">
              <a:latin typeface="Georgia"/>
              <a:ea typeface="Georgia"/>
              <a:cs typeface="Georgia"/>
              <a:sym typeface="Georgia"/>
            </a:endParaRPr>
          </a:p>
          <a:p>
            <a:pPr indent="0" lvl="0" marL="0" rtl="0" algn="l">
              <a:spcBef>
                <a:spcPts val="1200"/>
              </a:spcBef>
              <a:spcAft>
                <a:spcPts val="0"/>
              </a:spcAft>
              <a:buClr>
                <a:schemeClr val="dk1"/>
              </a:buClr>
              <a:buSzPts val="1100"/>
              <a:buFont typeface="Arial"/>
              <a:buNone/>
            </a:pPr>
            <a:r>
              <a:rPr lang="en" sz="1300">
                <a:latin typeface="Georgia"/>
                <a:ea typeface="Georgia"/>
                <a:cs typeface="Georgia"/>
                <a:sym typeface="Georgia"/>
              </a:rPr>
              <a:t>-&gt; Model which can simultaneously process both audio and lyrical data and provide mood classification.</a:t>
            </a:r>
            <a:endParaRPr sz="1300">
              <a:latin typeface="Georgia"/>
              <a:ea typeface="Georgia"/>
              <a:cs typeface="Georgia"/>
              <a:sym typeface="Georgia"/>
            </a:endParaRPr>
          </a:p>
          <a:p>
            <a:pPr indent="0" lvl="0" marL="0" rtl="0" algn="l">
              <a:spcBef>
                <a:spcPts val="1200"/>
              </a:spcBef>
              <a:spcAft>
                <a:spcPts val="0"/>
              </a:spcAft>
              <a:buClr>
                <a:schemeClr val="dk1"/>
              </a:buClr>
              <a:buSzPts val="1100"/>
              <a:buFont typeface="Arial"/>
              <a:buNone/>
            </a:pPr>
            <a:r>
              <a:rPr lang="en" sz="1300">
                <a:latin typeface="Georgia"/>
                <a:ea typeface="Georgia"/>
                <a:cs typeface="Georgia"/>
                <a:sym typeface="Georgia"/>
              </a:rPr>
              <a:t>-&gt; We can build a recommender system which will suggest songs for a user depending on his mood as well as his playlist history.</a:t>
            </a:r>
            <a:endParaRPr sz="1300">
              <a:latin typeface="Georgia"/>
              <a:ea typeface="Georgia"/>
              <a:cs typeface="Georgia"/>
              <a:sym typeface="Georgia"/>
            </a:endParaRPr>
          </a:p>
          <a:p>
            <a:pPr indent="0" lvl="0" marL="0" rtl="0" algn="l">
              <a:spcBef>
                <a:spcPts val="1200"/>
              </a:spcBef>
              <a:spcAft>
                <a:spcPts val="1200"/>
              </a:spcAft>
              <a:buNone/>
            </a:pPr>
            <a:r>
              <a:t/>
            </a:r>
            <a:endParaRPr sz="1500" u="sng">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ph idx="1" type="body"/>
          </p:nvPr>
        </p:nvSpPr>
        <p:spPr>
          <a:xfrm>
            <a:off x="812725" y="1787150"/>
            <a:ext cx="6936000" cy="1155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700">
                <a:latin typeface="Georgia"/>
                <a:ea typeface="Georgia"/>
                <a:cs typeface="Georgia"/>
                <a:sym typeface="Georgia"/>
              </a:rPr>
              <a:t>THANK YOU </a:t>
            </a:r>
            <a:endParaRPr sz="47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Russell’s Model</a:t>
            </a:r>
            <a:endParaRPr/>
          </a:p>
        </p:txBody>
      </p:sp>
      <p:sp>
        <p:nvSpPr>
          <p:cNvPr id="147" name="Google Shape;147;p15"/>
          <p:cNvSpPr txBox="1"/>
          <p:nvPr>
            <p:ph idx="1" type="body"/>
          </p:nvPr>
        </p:nvSpPr>
        <p:spPr>
          <a:xfrm>
            <a:off x="1297500" y="1647525"/>
            <a:ext cx="3986700" cy="3003600"/>
          </a:xfrm>
          <a:prstGeom prst="rect">
            <a:avLst/>
          </a:prstGeom>
        </p:spPr>
        <p:txBody>
          <a:bodyPr anchorCtr="0" anchor="t" bIns="91425" lIns="91425" spcFirstLastPara="1" rIns="91425" wrap="square" tIns="91425">
            <a:normAutofit lnSpcReduction="20000"/>
          </a:bodyPr>
          <a:lstStyle/>
          <a:p>
            <a:pPr indent="0" lvl="0" marL="0" rtl="0" algn="just">
              <a:lnSpc>
                <a:spcPct val="95000"/>
              </a:lnSpc>
              <a:spcBef>
                <a:spcPts val="0"/>
              </a:spcBef>
              <a:spcAft>
                <a:spcPts val="0"/>
              </a:spcAft>
              <a:buNone/>
            </a:pPr>
            <a:r>
              <a:rPr lang="en" sz="1700">
                <a:latin typeface="Georgia"/>
                <a:ea typeface="Georgia"/>
                <a:cs typeface="Georgia"/>
                <a:sym typeface="Georgia"/>
              </a:rPr>
              <a:t>Russell used a statistical technique to group the emotion ratings based on positive correlations – which gave rise to 4 major emotions that are “Happy”, “Angry” , “Sad” and “Relaxed”.</a:t>
            </a:r>
            <a:endParaRPr sz="1700">
              <a:latin typeface="Georgia"/>
              <a:ea typeface="Georgia"/>
              <a:cs typeface="Georgia"/>
              <a:sym typeface="Georgia"/>
            </a:endParaRPr>
          </a:p>
          <a:p>
            <a:pPr indent="0" lvl="0" marL="0" rtl="0" algn="just">
              <a:lnSpc>
                <a:spcPct val="95000"/>
              </a:lnSpc>
              <a:spcBef>
                <a:spcPts val="600"/>
              </a:spcBef>
              <a:spcAft>
                <a:spcPts val="0"/>
              </a:spcAft>
              <a:buNone/>
            </a:pPr>
            <a:r>
              <a:t/>
            </a:r>
            <a:endParaRPr sz="1700">
              <a:latin typeface="Georgia"/>
              <a:ea typeface="Georgia"/>
              <a:cs typeface="Georgia"/>
              <a:sym typeface="Georgia"/>
            </a:endParaRPr>
          </a:p>
          <a:p>
            <a:pPr indent="0" lvl="0" marL="0" rtl="0" algn="just">
              <a:lnSpc>
                <a:spcPct val="95000"/>
              </a:lnSpc>
              <a:spcBef>
                <a:spcPts val="600"/>
              </a:spcBef>
              <a:spcAft>
                <a:spcPts val="0"/>
              </a:spcAft>
              <a:buNone/>
            </a:pPr>
            <a:r>
              <a:rPr lang="en" sz="1700">
                <a:latin typeface="Georgia"/>
                <a:ea typeface="Georgia"/>
                <a:cs typeface="Georgia"/>
                <a:sym typeface="Georgia"/>
              </a:rPr>
              <a:t>Russell’s emotion model is a 2D valence-arousal model. Valence can be positive or negative while arousal is a measure of how strongly an emotion is felt.</a:t>
            </a:r>
            <a:endParaRPr sz="1700">
              <a:latin typeface="Georgia"/>
              <a:ea typeface="Georgia"/>
              <a:cs typeface="Georgia"/>
              <a:sym typeface="Georgia"/>
            </a:endParaRPr>
          </a:p>
          <a:p>
            <a:pPr indent="0" lvl="0" marL="0" rtl="0" algn="just">
              <a:lnSpc>
                <a:spcPct val="95000"/>
              </a:lnSpc>
              <a:spcBef>
                <a:spcPts val="600"/>
              </a:spcBef>
              <a:spcAft>
                <a:spcPts val="600"/>
              </a:spcAft>
              <a:buNone/>
            </a:pPr>
            <a:r>
              <a:t/>
            </a:r>
            <a:endParaRPr sz="1700">
              <a:latin typeface="Georgia"/>
              <a:ea typeface="Georgia"/>
              <a:cs typeface="Georgia"/>
              <a:sym typeface="Georgia"/>
            </a:endParaRPr>
          </a:p>
        </p:txBody>
      </p:sp>
      <p:pic>
        <p:nvPicPr>
          <p:cNvPr id="148" name="Google Shape;148;p15"/>
          <p:cNvPicPr preferRelativeResize="0"/>
          <p:nvPr/>
        </p:nvPicPr>
        <p:blipFill>
          <a:blip r:embed="rId3">
            <a:alphaModFix/>
          </a:blip>
          <a:stretch>
            <a:fillRect/>
          </a:stretch>
        </p:blipFill>
        <p:spPr>
          <a:xfrm>
            <a:off x="5608100" y="1647525"/>
            <a:ext cx="3351325" cy="1989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450" u="sng">
                <a:latin typeface="Georgia"/>
                <a:ea typeface="Georgia"/>
                <a:cs typeface="Georgia"/>
                <a:sym typeface="Georgia"/>
              </a:rPr>
              <a:t>Paper 1: </a:t>
            </a:r>
            <a:endParaRPr sz="2450" u="sng">
              <a:latin typeface="Georgia"/>
              <a:ea typeface="Georgia"/>
              <a:cs typeface="Georgia"/>
              <a:sym typeface="Georgia"/>
            </a:endParaRPr>
          </a:p>
          <a:p>
            <a:pPr indent="0" lvl="0" marL="0" rtl="0" algn="l">
              <a:spcBef>
                <a:spcPts val="1200"/>
              </a:spcBef>
              <a:spcAft>
                <a:spcPts val="0"/>
              </a:spcAft>
              <a:buNone/>
            </a:pPr>
            <a:r>
              <a:t/>
            </a:r>
            <a:endParaRPr sz="2450" u="sng">
              <a:latin typeface="Georgia"/>
              <a:ea typeface="Georgia"/>
              <a:cs typeface="Georgia"/>
              <a:sym typeface="Georgia"/>
            </a:endParaRPr>
          </a:p>
          <a:p>
            <a:pPr indent="0" lvl="0" marL="0" rtl="0" algn="l">
              <a:spcBef>
                <a:spcPts val="1200"/>
              </a:spcBef>
              <a:spcAft>
                <a:spcPts val="0"/>
              </a:spcAft>
              <a:buNone/>
            </a:pPr>
            <a:r>
              <a:rPr lang="en" sz="2450" u="sng">
                <a:latin typeface="Georgia"/>
                <a:ea typeface="Georgia"/>
                <a:cs typeface="Georgia"/>
                <a:sym typeface="Georgia"/>
              </a:rPr>
              <a:t>Mood Classification Using Listening Data</a:t>
            </a:r>
            <a:endParaRPr sz="2450" u="sng">
              <a:latin typeface="Georgia"/>
              <a:ea typeface="Georgia"/>
              <a:cs typeface="Georgia"/>
              <a:sym typeface="Georgia"/>
            </a:endParaRPr>
          </a:p>
          <a:p>
            <a:pPr indent="0" lvl="0" marL="0" rtl="0" algn="l">
              <a:spcBef>
                <a:spcPts val="1200"/>
              </a:spcBef>
              <a:spcAft>
                <a:spcPts val="0"/>
              </a:spcAft>
              <a:buNone/>
            </a:pPr>
            <a:r>
              <a:t/>
            </a:r>
            <a:endParaRPr sz="1800"/>
          </a:p>
          <a:p>
            <a:pPr indent="0" lvl="0" marL="0" rtl="0" algn="l">
              <a:spcBef>
                <a:spcPts val="1200"/>
              </a:spcBef>
              <a:spcAft>
                <a:spcPts val="0"/>
              </a:spcAft>
              <a:buNone/>
            </a:pPr>
            <a:r>
              <a:t/>
            </a:r>
            <a:endParaRPr sz="1800" u="sng"/>
          </a:p>
          <a:p>
            <a:pPr indent="0" lvl="0" marL="0" rtl="0" algn="l">
              <a:spcBef>
                <a:spcPts val="1200"/>
              </a:spcBef>
              <a:spcAft>
                <a:spcPts val="0"/>
              </a:spcAft>
              <a:buNone/>
            </a:pPr>
            <a:r>
              <a:t/>
            </a:r>
            <a:endParaRPr/>
          </a:p>
          <a:p>
            <a:pPr indent="0" lvl="0" marL="0" rtl="0" algn="l">
              <a:spcBef>
                <a:spcPts val="1200"/>
              </a:spcBef>
              <a:spcAft>
                <a:spcPts val="1200"/>
              </a:spcAft>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nvSpPr>
        <p:spPr>
          <a:xfrm>
            <a:off x="337825" y="370500"/>
            <a:ext cx="86088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u="sng">
                <a:solidFill>
                  <a:schemeClr val="lt1"/>
                </a:solidFill>
                <a:latin typeface="Georgia"/>
                <a:ea typeface="Georgia"/>
                <a:cs typeface="Georgia"/>
                <a:sym typeface="Georgia"/>
              </a:rPr>
              <a:t>Authors: </a:t>
            </a:r>
            <a:endParaRPr sz="1700" u="sng">
              <a:solidFill>
                <a:schemeClr val="lt1"/>
              </a:solidFill>
              <a:latin typeface="Georgia"/>
              <a:ea typeface="Georgia"/>
              <a:cs typeface="Georgia"/>
              <a:sym typeface="Georgia"/>
            </a:endParaRPr>
          </a:p>
          <a:p>
            <a:pPr indent="0" lvl="0" marL="0" rtl="0" algn="l">
              <a:spcBef>
                <a:spcPts val="0"/>
              </a:spcBef>
              <a:spcAft>
                <a:spcPts val="0"/>
              </a:spcAft>
              <a:buNone/>
            </a:pPr>
            <a:r>
              <a:rPr lang="en" sz="1700">
                <a:solidFill>
                  <a:schemeClr val="lt1"/>
                </a:solidFill>
                <a:latin typeface="Georgia"/>
                <a:ea typeface="Georgia"/>
                <a:cs typeface="Georgia"/>
                <a:sym typeface="Georgia"/>
              </a:rPr>
              <a:t>Filip Korzeniowski, Oriol Nieto, Matthew C. McCallum, Minz Won, Sergio</a:t>
            </a:r>
            <a:endParaRPr sz="1700">
              <a:solidFill>
                <a:schemeClr val="lt1"/>
              </a:solidFill>
              <a:latin typeface="Georgia"/>
              <a:ea typeface="Georgia"/>
              <a:cs typeface="Georgia"/>
              <a:sym typeface="Georgia"/>
            </a:endParaRPr>
          </a:p>
          <a:p>
            <a:pPr indent="0" lvl="0" marL="0" rtl="0" algn="l">
              <a:spcBef>
                <a:spcPts val="0"/>
              </a:spcBef>
              <a:spcAft>
                <a:spcPts val="0"/>
              </a:spcAft>
              <a:buNone/>
            </a:pPr>
            <a:r>
              <a:rPr lang="en" sz="1700">
                <a:solidFill>
                  <a:schemeClr val="lt1"/>
                </a:solidFill>
                <a:latin typeface="Georgia"/>
                <a:ea typeface="Georgia"/>
                <a:cs typeface="Georgia"/>
                <a:sym typeface="Georgia"/>
              </a:rPr>
              <a:t>Oramas, Erik M. Schmidt</a:t>
            </a:r>
            <a:endParaRPr sz="1700">
              <a:solidFill>
                <a:schemeClr val="lt1"/>
              </a:solidFill>
              <a:latin typeface="Georgia"/>
              <a:ea typeface="Georgia"/>
              <a:cs typeface="Georgia"/>
              <a:sym typeface="Georgia"/>
            </a:endParaRPr>
          </a:p>
          <a:p>
            <a:pPr indent="0" lvl="0" marL="0" rtl="0" algn="l">
              <a:spcBef>
                <a:spcPts val="0"/>
              </a:spcBef>
              <a:spcAft>
                <a:spcPts val="0"/>
              </a:spcAft>
              <a:buNone/>
            </a:pPr>
            <a:r>
              <a:t/>
            </a:r>
            <a:endParaRPr sz="1700">
              <a:solidFill>
                <a:schemeClr val="lt1"/>
              </a:solidFill>
              <a:latin typeface="Georgia"/>
              <a:ea typeface="Georgia"/>
              <a:cs typeface="Georgia"/>
              <a:sym typeface="Georgia"/>
            </a:endParaRPr>
          </a:p>
          <a:p>
            <a:pPr indent="0" lvl="0" marL="0" rtl="0" algn="l">
              <a:spcBef>
                <a:spcPts val="0"/>
              </a:spcBef>
              <a:spcAft>
                <a:spcPts val="0"/>
              </a:spcAft>
              <a:buNone/>
            </a:pPr>
            <a:r>
              <a:rPr lang="en" sz="1700" u="sng">
                <a:solidFill>
                  <a:schemeClr val="lt1"/>
                </a:solidFill>
                <a:latin typeface="Georgia"/>
                <a:ea typeface="Georgia"/>
                <a:cs typeface="Georgia"/>
                <a:sym typeface="Georgia"/>
              </a:rPr>
              <a:t>Abstract :</a:t>
            </a:r>
            <a:endParaRPr sz="1700" u="sng">
              <a:solidFill>
                <a:schemeClr val="lt1"/>
              </a:solidFill>
              <a:latin typeface="Georgia"/>
              <a:ea typeface="Georgia"/>
              <a:cs typeface="Georgia"/>
              <a:sym typeface="Georgia"/>
            </a:endParaRPr>
          </a:p>
          <a:p>
            <a:pPr indent="0" lvl="0" marL="0" rtl="0" algn="l">
              <a:spcBef>
                <a:spcPts val="0"/>
              </a:spcBef>
              <a:spcAft>
                <a:spcPts val="0"/>
              </a:spcAft>
              <a:buNone/>
            </a:pPr>
            <a:r>
              <a:rPr lang="en" sz="1700">
                <a:solidFill>
                  <a:schemeClr val="lt1"/>
                </a:solidFill>
                <a:latin typeface="Georgia"/>
                <a:ea typeface="Georgia"/>
                <a:cs typeface="Georgia"/>
                <a:sym typeface="Georgia"/>
              </a:rPr>
              <a:t>The mood of a song is a highly relevant feature for exploration and recommendation in</a:t>
            </a:r>
            <a:endParaRPr sz="1700">
              <a:solidFill>
                <a:schemeClr val="lt1"/>
              </a:solidFill>
              <a:latin typeface="Georgia"/>
              <a:ea typeface="Georgia"/>
              <a:cs typeface="Georgia"/>
              <a:sym typeface="Georgia"/>
            </a:endParaRPr>
          </a:p>
          <a:p>
            <a:pPr indent="0" lvl="0" marL="0" rtl="0" algn="l">
              <a:spcBef>
                <a:spcPts val="0"/>
              </a:spcBef>
              <a:spcAft>
                <a:spcPts val="0"/>
              </a:spcAft>
              <a:buNone/>
            </a:pPr>
            <a:r>
              <a:rPr lang="en" sz="1700">
                <a:solidFill>
                  <a:schemeClr val="lt1"/>
                </a:solidFill>
                <a:latin typeface="Georgia"/>
                <a:ea typeface="Georgia"/>
                <a:cs typeface="Georgia"/>
                <a:sym typeface="Georgia"/>
              </a:rPr>
              <a:t>large collections of music. These collections tend to require automatic methods for</a:t>
            </a:r>
            <a:endParaRPr sz="1700">
              <a:solidFill>
                <a:schemeClr val="lt1"/>
              </a:solidFill>
              <a:latin typeface="Georgia"/>
              <a:ea typeface="Georgia"/>
              <a:cs typeface="Georgia"/>
              <a:sym typeface="Georgia"/>
            </a:endParaRPr>
          </a:p>
          <a:p>
            <a:pPr indent="0" lvl="0" marL="0" rtl="0" algn="l">
              <a:spcBef>
                <a:spcPts val="0"/>
              </a:spcBef>
              <a:spcAft>
                <a:spcPts val="0"/>
              </a:spcAft>
              <a:buNone/>
            </a:pPr>
            <a:r>
              <a:rPr lang="en" sz="1700">
                <a:solidFill>
                  <a:schemeClr val="lt1"/>
                </a:solidFill>
                <a:latin typeface="Georgia"/>
                <a:ea typeface="Georgia"/>
                <a:cs typeface="Georgia"/>
                <a:sym typeface="Georgia"/>
              </a:rPr>
              <a:t>predicting such moods. In this work, The authors showed that listening-based features</a:t>
            </a:r>
            <a:endParaRPr sz="1700">
              <a:solidFill>
                <a:schemeClr val="lt1"/>
              </a:solidFill>
              <a:latin typeface="Georgia"/>
              <a:ea typeface="Georgia"/>
              <a:cs typeface="Georgia"/>
              <a:sym typeface="Georgia"/>
            </a:endParaRPr>
          </a:p>
          <a:p>
            <a:pPr indent="0" lvl="0" marL="0" rtl="0" algn="l">
              <a:spcBef>
                <a:spcPts val="0"/>
              </a:spcBef>
              <a:spcAft>
                <a:spcPts val="0"/>
              </a:spcAft>
              <a:buNone/>
            </a:pPr>
            <a:r>
              <a:rPr lang="en" sz="1700">
                <a:solidFill>
                  <a:schemeClr val="lt1"/>
                </a:solidFill>
                <a:latin typeface="Georgia"/>
                <a:ea typeface="Georgia"/>
                <a:cs typeface="Georgia"/>
                <a:sym typeface="Georgia"/>
              </a:rPr>
              <a:t>outperform content-based ones when classifying moods: embeddings obtained through</a:t>
            </a:r>
            <a:endParaRPr sz="1700">
              <a:solidFill>
                <a:schemeClr val="lt1"/>
              </a:solidFill>
              <a:latin typeface="Georgia"/>
              <a:ea typeface="Georgia"/>
              <a:cs typeface="Georgia"/>
              <a:sym typeface="Georgia"/>
            </a:endParaRPr>
          </a:p>
          <a:p>
            <a:pPr indent="0" lvl="0" marL="0" rtl="0" algn="l">
              <a:spcBef>
                <a:spcPts val="0"/>
              </a:spcBef>
              <a:spcAft>
                <a:spcPts val="0"/>
              </a:spcAft>
              <a:buNone/>
            </a:pPr>
            <a:r>
              <a:rPr lang="en" sz="1700">
                <a:solidFill>
                  <a:schemeClr val="lt1"/>
                </a:solidFill>
                <a:latin typeface="Georgia"/>
                <a:ea typeface="Georgia"/>
                <a:cs typeface="Georgia"/>
                <a:sym typeface="Georgia"/>
              </a:rPr>
              <a:t>matrix factorization of listening data appear to be more informative of a track mood than embeddings based on its audio content. Mood tagging is a multi-label classification</a:t>
            </a:r>
            <a:endParaRPr sz="1700">
              <a:solidFill>
                <a:schemeClr val="lt1"/>
              </a:solidFill>
              <a:latin typeface="Georgia"/>
              <a:ea typeface="Georgia"/>
              <a:cs typeface="Georgia"/>
              <a:sym typeface="Georgia"/>
            </a:endParaRPr>
          </a:p>
          <a:p>
            <a:pPr indent="0" lvl="0" marL="0" rtl="0" algn="l">
              <a:spcBef>
                <a:spcPts val="0"/>
              </a:spcBef>
              <a:spcAft>
                <a:spcPts val="0"/>
              </a:spcAft>
              <a:buNone/>
            </a:pPr>
            <a:r>
              <a:rPr lang="en" sz="1700">
                <a:solidFill>
                  <a:schemeClr val="lt1"/>
                </a:solidFill>
                <a:latin typeface="Georgia"/>
                <a:ea typeface="Georgia"/>
                <a:cs typeface="Georgia"/>
                <a:sym typeface="Georgia"/>
              </a:rPr>
              <a:t>problem, and can be considered a subset of the broader audio tagging task where only</a:t>
            </a:r>
            <a:endParaRPr sz="1700">
              <a:solidFill>
                <a:schemeClr val="lt1"/>
              </a:solidFill>
              <a:latin typeface="Georgia"/>
              <a:ea typeface="Georgia"/>
              <a:cs typeface="Georgia"/>
              <a:sym typeface="Georgia"/>
            </a:endParaRPr>
          </a:p>
          <a:p>
            <a:pPr indent="0" lvl="0" marL="0" rtl="0" algn="l">
              <a:spcBef>
                <a:spcPts val="0"/>
              </a:spcBef>
              <a:spcAft>
                <a:spcPts val="0"/>
              </a:spcAft>
              <a:buNone/>
            </a:pPr>
            <a:r>
              <a:rPr lang="en" sz="1700">
                <a:solidFill>
                  <a:schemeClr val="lt1"/>
                </a:solidFill>
                <a:latin typeface="Georgia"/>
                <a:ea typeface="Georgia"/>
                <a:cs typeface="Georgia"/>
                <a:sym typeface="Georgia"/>
              </a:rPr>
              <a:t>those tags that represent moods are considered.</a:t>
            </a:r>
            <a:endParaRPr sz="1700">
              <a:solidFill>
                <a:schemeClr val="lt1"/>
              </a:solidFill>
              <a:latin typeface="Georgia"/>
              <a:ea typeface="Georgia"/>
              <a:cs typeface="Georgia"/>
              <a:sym typeface="Georgia"/>
            </a:endParaRPr>
          </a:p>
          <a:p>
            <a:pPr indent="0" lvl="0" marL="0" rtl="0" algn="l">
              <a:spcBef>
                <a:spcPts val="0"/>
              </a:spcBef>
              <a:spcAft>
                <a:spcPts val="0"/>
              </a:spcAft>
              <a:buNone/>
            </a:pPr>
            <a:r>
              <a:t/>
            </a:r>
            <a:endParaRPr sz="17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nvSpPr>
        <p:spPr>
          <a:xfrm>
            <a:off x="381400" y="381400"/>
            <a:ext cx="83691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lt1"/>
                </a:solidFill>
                <a:latin typeface="Georgia"/>
                <a:ea typeface="Georgia"/>
                <a:cs typeface="Georgia"/>
                <a:sym typeface="Georgia"/>
              </a:rPr>
              <a:t>Methodology :</a:t>
            </a:r>
            <a:endParaRPr u="sng">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To demonstrate this, they compiled a subset of the Million Song Dataset, totaling 67k</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tracks, with expert annotations of 188 different moods collected from AllMusic.The</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mood information that they used in this work has been human-annotated by experts</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from AllMusic. For a given input embedding of a certain type, how well the predicted</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moods  resemble the true moods associated with a track is the goal of their model</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and to quantify this they used a macro-averaged average precision as the main</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evaluation metric, as is commonly used in multi-label classification. They first computed</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AP for each mood tag, and then averaged them to calculate the final result. They used</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Audio-based models like Musicnn and Short-Chunk CNN, Listening-based Models such</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as Taste-Profile Factorization and Proprietary Factorization, and Transfer Learning</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method.</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u="sng">
                <a:solidFill>
                  <a:schemeClr val="lt1"/>
                </a:solidFill>
                <a:latin typeface="Georgia"/>
                <a:ea typeface="Georgia"/>
                <a:cs typeface="Georgia"/>
                <a:sym typeface="Georgia"/>
              </a:rPr>
              <a:t>Conclusion :</a:t>
            </a:r>
            <a:endParaRPr u="sng">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They have shown how listening data surpass audio-based embeddings when classifying</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moods in the proposed dataset. The notable differences in performance between</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listening- and audio-based models suggest that either i) current state-of-the-art audio</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models are not capable of successfully extracting certain mood information about a</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given track; and/or ii) such mood information is not necessarily present in the audio</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content, and thus the usage of other signals such as listening information may be</a:t>
            </a:r>
            <a:endParaRPr>
              <a:solidFill>
                <a:schemeClr val="lt1"/>
              </a:solidFill>
              <a:latin typeface="Georgia"/>
              <a:ea typeface="Georgia"/>
              <a:cs typeface="Georgia"/>
              <a:sym typeface="Georgia"/>
            </a:endParaRPr>
          </a:p>
          <a:p>
            <a:pPr indent="0" lvl="0" marL="0" rtl="0" algn="l">
              <a:spcBef>
                <a:spcPts val="0"/>
              </a:spcBef>
              <a:spcAft>
                <a:spcPts val="0"/>
              </a:spcAft>
              <a:buNone/>
            </a:pPr>
            <a:r>
              <a:rPr lang="en">
                <a:solidFill>
                  <a:schemeClr val="lt1"/>
                </a:solidFill>
                <a:latin typeface="Georgia"/>
                <a:ea typeface="Georgia"/>
                <a:cs typeface="Georgia"/>
                <a:sym typeface="Georgia"/>
              </a:rPr>
              <a:t>required to obtain more accurate results.</a:t>
            </a:r>
            <a:endParaRPr>
              <a:solidFill>
                <a:schemeClr val="lt1"/>
              </a:solidFill>
              <a:latin typeface="Georgia"/>
              <a:ea typeface="Georgia"/>
              <a:cs typeface="Georgia"/>
              <a:sym typeface="Georgia"/>
            </a:endParaRPr>
          </a:p>
          <a:p>
            <a:pPr indent="0" lvl="0" marL="0" rtl="0" algn="l">
              <a:spcBef>
                <a:spcPts val="0"/>
              </a:spcBef>
              <a:spcAft>
                <a:spcPts val="0"/>
              </a:spcAft>
              <a:buNone/>
            </a:pPr>
            <a:r>
              <a:t/>
            </a:r>
            <a:endParaRPr>
              <a:solidFill>
                <a:schemeClr val="lt1"/>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nvSpPr>
        <p:spPr>
          <a:xfrm>
            <a:off x="1765350" y="1710875"/>
            <a:ext cx="5841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u="sng">
                <a:solidFill>
                  <a:schemeClr val="lt1"/>
                </a:solidFill>
                <a:latin typeface="Georgia"/>
                <a:ea typeface="Georgia"/>
                <a:cs typeface="Georgia"/>
                <a:sym typeface="Georgia"/>
              </a:rPr>
              <a:t>Paper 2:</a:t>
            </a:r>
            <a:endParaRPr sz="2100" u="sng">
              <a:solidFill>
                <a:schemeClr val="lt1"/>
              </a:solidFill>
              <a:latin typeface="Georgia"/>
              <a:ea typeface="Georgia"/>
              <a:cs typeface="Georgia"/>
              <a:sym typeface="Georgia"/>
            </a:endParaRPr>
          </a:p>
          <a:p>
            <a:pPr indent="0" lvl="0" marL="0" rtl="0" algn="l">
              <a:spcBef>
                <a:spcPts val="0"/>
              </a:spcBef>
              <a:spcAft>
                <a:spcPts val="0"/>
              </a:spcAft>
              <a:buNone/>
            </a:pPr>
            <a:r>
              <a:t/>
            </a:r>
            <a:endParaRPr sz="2100" u="sng">
              <a:solidFill>
                <a:schemeClr val="lt1"/>
              </a:solidFill>
              <a:latin typeface="Georgia"/>
              <a:ea typeface="Georgia"/>
              <a:cs typeface="Georgia"/>
              <a:sym typeface="Georgia"/>
            </a:endParaRPr>
          </a:p>
          <a:p>
            <a:pPr indent="0" lvl="0" marL="0" rtl="0" algn="l">
              <a:spcBef>
                <a:spcPts val="0"/>
              </a:spcBef>
              <a:spcAft>
                <a:spcPts val="0"/>
              </a:spcAft>
              <a:buNone/>
            </a:pPr>
            <a:r>
              <a:rPr lang="en" sz="2100" u="sng">
                <a:solidFill>
                  <a:schemeClr val="lt1"/>
                </a:solidFill>
                <a:latin typeface="Georgia"/>
                <a:ea typeface="Georgia"/>
                <a:cs typeface="Georgia"/>
                <a:sym typeface="Georgia"/>
              </a:rPr>
              <a:t>Transfer Learning For Music Classification And Regression Tasks</a:t>
            </a:r>
            <a:endParaRPr sz="2100" u="sng">
              <a:solidFill>
                <a:schemeClr val="lt1"/>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nvSpPr>
        <p:spPr>
          <a:xfrm>
            <a:off x="686525" y="414100"/>
            <a:ext cx="78459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chemeClr val="lt1"/>
                </a:solidFill>
                <a:latin typeface="Georgia"/>
                <a:ea typeface="Georgia"/>
                <a:cs typeface="Georgia"/>
                <a:sym typeface="Georgia"/>
              </a:rPr>
              <a:t>Authors:</a:t>
            </a:r>
            <a:r>
              <a:rPr lang="en" sz="1600">
                <a:solidFill>
                  <a:schemeClr val="lt1"/>
                </a:solidFill>
                <a:latin typeface="Georgia"/>
                <a:ea typeface="Georgia"/>
                <a:cs typeface="Georgia"/>
                <a:sym typeface="Georgia"/>
              </a:rPr>
              <a:t> Keunwoo Choi, Gy ̈orgy Fazekas, Mark Sandler, Kyunghyun Cho</a:t>
            </a:r>
            <a:endParaRPr sz="1600">
              <a:solidFill>
                <a:schemeClr val="lt1"/>
              </a:solidFill>
              <a:latin typeface="Georgia"/>
              <a:ea typeface="Georgia"/>
              <a:cs typeface="Georgia"/>
              <a:sym typeface="Georgia"/>
            </a:endParaRPr>
          </a:p>
          <a:p>
            <a:pPr indent="0" lvl="0" marL="0" rtl="0" algn="l">
              <a:spcBef>
                <a:spcPts val="0"/>
              </a:spcBef>
              <a:spcAft>
                <a:spcPts val="0"/>
              </a:spcAft>
              <a:buNone/>
            </a:pPr>
            <a:r>
              <a:rPr lang="en" sz="1600">
                <a:solidFill>
                  <a:schemeClr val="lt1"/>
                </a:solidFill>
                <a:latin typeface="Georgia"/>
                <a:ea typeface="Georgia"/>
                <a:cs typeface="Georgia"/>
                <a:sym typeface="Georgia"/>
              </a:rPr>
              <a:t>October, 2017</a:t>
            </a:r>
            <a:endParaRPr sz="1600">
              <a:solidFill>
                <a:schemeClr val="lt1"/>
              </a:solidFill>
              <a:latin typeface="Georgia"/>
              <a:ea typeface="Georgia"/>
              <a:cs typeface="Georgia"/>
              <a:sym typeface="Georgia"/>
            </a:endParaRPr>
          </a:p>
          <a:p>
            <a:pPr indent="0" lvl="0" marL="0" rtl="0" algn="l">
              <a:spcBef>
                <a:spcPts val="0"/>
              </a:spcBef>
              <a:spcAft>
                <a:spcPts val="0"/>
              </a:spcAft>
              <a:buNone/>
            </a:pPr>
            <a:r>
              <a:t/>
            </a:r>
            <a:endParaRPr sz="1600">
              <a:solidFill>
                <a:schemeClr val="lt1"/>
              </a:solidFill>
              <a:latin typeface="Georgia"/>
              <a:ea typeface="Georgia"/>
              <a:cs typeface="Georgia"/>
              <a:sym typeface="Georgia"/>
            </a:endParaRPr>
          </a:p>
          <a:p>
            <a:pPr indent="0" lvl="0" marL="0" rtl="0" algn="l">
              <a:spcBef>
                <a:spcPts val="0"/>
              </a:spcBef>
              <a:spcAft>
                <a:spcPts val="0"/>
              </a:spcAft>
              <a:buNone/>
            </a:pPr>
            <a:r>
              <a:rPr lang="en" sz="1600" u="sng">
                <a:solidFill>
                  <a:schemeClr val="lt1"/>
                </a:solidFill>
                <a:latin typeface="Georgia"/>
                <a:ea typeface="Georgia"/>
                <a:cs typeface="Georgia"/>
                <a:sym typeface="Georgia"/>
              </a:rPr>
              <a:t>Abstract:</a:t>
            </a:r>
            <a:endParaRPr sz="1600" u="sng">
              <a:solidFill>
                <a:schemeClr val="lt1"/>
              </a:solidFill>
              <a:latin typeface="Georgia"/>
              <a:ea typeface="Georgia"/>
              <a:cs typeface="Georgia"/>
              <a:sym typeface="Georgia"/>
            </a:endParaRPr>
          </a:p>
          <a:p>
            <a:pPr indent="0" lvl="0" marL="0" rtl="0" algn="l">
              <a:spcBef>
                <a:spcPts val="0"/>
              </a:spcBef>
              <a:spcAft>
                <a:spcPts val="0"/>
              </a:spcAft>
              <a:buNone/>
            </a:pPr>
            <a:r>
              <a:rPr lang="en" sz="1600">
                <a:solidFill>
                  <a:schemeClr val="lt1"/>
                </a:solidFill>
                <a:latin typeface="Georgia"/>
                <a:ea typeface="Georgia"/>
                <a:cs typeface="Georgia"/>
                <a:sym typeface="Georgia"/>
              </a:rPr>
              <a:t>A transfer learning approach for music classification and regression tasks has been</a:t>
            </a:r>
            <a:endParaRPr sz="1600">
              <a:solidFill>
                <a:schemeClr val="lt1"/>
              </a:solidFill>
              <a:latin typeface="Georgia"/>
              <a:ea typeface="Georgia"/>
              <a:cs typeface="Georgia"/>
              <a:sym typeface="Georgia"/>
            </a:endParaRPr>
          </a:p>
          <a:p>
            <a:pPr indent="0" lvl="0" marL="0" rtl="0" algn="l">
              <a:spcBef>
                <a:spcPts val="0"/>
              </a:spcBef>
              <a:spcAft>
                <a:spcPts val="0"/>
              </a:spcAft>
              <a:buNone/>
            </a:pPr>
            <a:r>
              <a:rPr lang="en" sz="1600">
                <a:solidFill>
                  <a:schemeClr val="lt1"/>
                </a:solidFill>
                <a:latin typeface="Georgia"/>
                <a:ea typeface="Georgia"/>
                <a:cs typeface="Georgia"/>
                <a:sym typeface="Georgia"/>
              </a:rPr>
              <a:t>presented in this paper. They propose to use a pre-trained convnet feature, a</a:t>
            </a:r>
            <a:endParaRPr sz="1600">
              <a:solidFill>
                <a:schemeClr val="lt1"/>
              </a:solidFill>
              <a:latin typeface="Georgia"/>
              <a:ea typeface="Georgia"/>
              <a:cs typeface="Georgia"/>
              <a:sym typeface="Georgia"/>
            </a:endParaRPr>
          </a:p>
          <a:p>
            <a:pPr indent="0" lvl="0" marL="0" rtl="0" algn="l">
              <a:spcBef>
                <a:spcPts val="0"/>
              </a:spcBef>
              <a:spcAft>
                <a:spcPts val="0"/>
              </a:spcAft>
              <a:buNone/>
            </a:pPr>
            <a:r>
              <a:rPr lang="en" sz="1600">
                <a:solidFill>
                  <a:schemeClr val="lt1"/>
                </a:solidFill>
                <a:latin typeface="Georgia"/>
                <a:ea typeface="Georgia"/>
                <a:cs typeface="Georgia"/>
                <a:sym typeface="Georgia"/>
              </a:rPr>
              <a:t>concatenated feature vector using the activations of feature maps of multiple layers in a trained convolutional network. They show how this convnet feature can serve as</a:t>
            </a:r>
            <a:endParaRPr sz="1600">
              <a:solidFill>
                <a:schemeClr val="lt1"/>
              </a:solidFill>
              <a:latin typeface="Georgia"/>
              <a:ea typeface="Georgia"/>
              <a:cs typeface="Georgia"/>
              <a:sym typeface="Georgia"/>
            </a:endParaRPr>
          </a:p>
          <a:p>
            <a:pPr indent="0" lvl="0" marL="0" rtl="0" algn="l">
              <a:spcBef>
                <a:spcPts val="0"/>
              </a:spcBef>
              <a:spcAft>
                <a:spcPts val="0"/>
              </a:spcAft>
              <a:buNone/>
            </a:pPr>
            <a:r>
              <a:rPr lang="en" sz="1600">
                <a:solidFill>
                  <a:schemeClr val="lt1"/>
                </a:solidFill>
                <a:latin typeface="Georgia"/>
                <a:ea typeface="Georgia"/>
                <a:cs typeface="Georgia"/>
                <a:sym typeface="Georgia"/>
              </a:rPr>
              <a:t>general-purpose music representation. In the experiments, a convnet is trained for</a:t>
            </a:r>
            <a:endParaRPr sz="1600">
              <a:solidFill>
                <a:schemeClr val="lt1"/>
              </a:solidFill>
              <a:latin typeface="Georgia"/>
              <a:ea typeface="Georgia"/>
              <a:cs typeface="Georgia"/>
              <a:sym typeface="Georgia"/>
            </a:endParaRPr>
          </a:p>
          <a:p>
            <a:pPr indent="0" lvl="0" marL="0" rtl="0" algn="l">
              <a:spcBef>
                <a:spcPts val="0"/>
              </a:spcBef>
              <a:spcAft>
                <a:spcPts val="0"/>
              </a:spcAft>
              <a:buNone/>
            </a:pPr>
            <a:r>
              <a:rPr lang="en" sz="1600">
                <a:solidFill>
                  <a:schemeClr val="lt1"/>
                </a:solidFill>
                <a:latin typeface="Georgia"/>
                <a:ea typeface="Georgia"/>
                <a:cs typeface="Georgia"/>
                <a:sym typeface="Georgia"/>
              </a:rPr>
              <a:t>music tagging and then transferred to other music-related classification and regression tasks. The convnet feature outperforms the baseline MFCC feature in all the considered tasks and several previous approaches that are aggregating MFCCs as well as low- and high-level music features.</a:t>
            </a:r>
            <a:endParaRPr sz="1600">
              <a:solidFill>
                <a:schemeClr val="lt1"/>
              </a:solidFill>
              <a:latin typeface="Georgia"/>
              <a:ea typeface="Georgia"/>
              <a:cs typeface="Georgia"/>
              <a:sym typeface="Georgia"/>
            </a:endParaRPr>
          </a:p>
          <a:p>
            <a:pPr indent="0" lvl="0" marL="0" rtl="0" algn="l">
              <a:spcBef>
                <a:spcPts val="0"/>
              </a:spcBef>
              <a:spcAft>
                <a:spcPts val="0"/>
              </a:spcAft>
              <a:buNone/>
            </a:pPr>
            <a:r>
              <a:t/>
            </a:r>
            <a:endParaRPr sz="1600">
              <a:solidFill>
                <a:schemeClr val="lt1"/>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nvSpPr>
        <p:spPr>
          <a:xfrm>
            <a:off x="817300" y="490375"/>
            <a:ext cx="78786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Georgia"/>
                <a:ea typeface="Georgia"/>
                <a:cs typeface="Georgia"/>
                <a:sym typeface="Georgia"/>
              </a:rPr>
              <a:t>Results And Discussion:</a:t>
            </a:r>
            <a:endParaRPr sz="1500">
              <a:solidFill>
                <a:schemeClr val="lt1"/>
              </a:solidFill>
              <a:latin typeface="Georgia"/>
              <a:ea typeface="Georgia"/>
              <a:cs typeface="Georgia"/>
              <a:sym typeface="Georgia"/>
            </a:endParaRPr>
          </a:p>
          <a:p>
            <a:pPr indent="0" lvl="0" marL="0" rtl="0" algn="l">
              <a:spcBef>
                <a:spcPts val="0"/>
              </a:spcBef>
              <a:spcAft>
                <a:spcPts val="0"/>
              </a:spcAft>
              <a:buNone/>
            </a:pPr>
            <a:r>
              <a:rPr lang="en" sz="1500">
                <a:solidFill>
                  <a:schemeClr val="lt1"/>
                </a:solidFill>
                <a:latin typeface="Georgia"/>
                <a:ea typeface="Georgia"/>
                <a:cs typeface="Georgia"/>
                <a:sym typeface="Georgia"/>
              </a:rPr>
              <a:t>The pre-trained convnet was first trained to predict music tags and then aggregated</a:t>
            </a:r>
            <a:endParaRPr sz="1500">
              <a:solidFill>
                <a:schemeClr val="lt1"/>
              </a:solidFill>
              <a:latin typeface="Georgia"/>
              <a:ea typeface="Georgia"/>
              <a:cs typeface="Georgia"/>
              <a:sym typeface="Georgia"/>
            </a:endParaRPr>
          </a:p>
          <a:p>
            <a:pPr indent="0" lvl="0" marL="0" rtl="0" algn="l">
              <a:spcBef>
                <a:spcPts val="0"/>
              </a:spcBef>
              <a:spcAft>
                <a:spcPts val="0"/>
              </a:spcAft>
              <a:buNone/>
            </a:pPr>
            <a:r>
              <a:rPr lang="en" sz="1500">
                <a:solidFill>
                  <a:schemeClr val="lt1"/>
                </a:solidFill>
                <a:latin typeface="Georgia"/>
                <a:ea typeface="Georgia"/>
                <a:cs typeface="Georgia"/>
                <a:sym typeface="Georgia"/>
              </a:rPr>
              <a:t>features from the layers were transferred to solve genre classification, vocal/non-vocal</a:t>
            </a:r>
            <a:endParaRPr sz="1500">
              <a:solidFill>
                <a:schemeClr val="lt1"/>
              </a:solidFill>
              <a:latin typeface="Georgia"/>
              <a:ea typeface="Georgia"/>
              <a:cs typeface="Georgia"/>
              <a:sym typeface="Georgia"/>
            </a:endParaRPr>
          </a:p>
          <a:p>
            <a:pPr indent="0" lvl="0" marL="0" rtl="0" algn="l">
              <a:spcBef>
                <a:spcPts val="0"/>
              </a:spcBef>
              <a:spcAft>
                <a:spcPts val="0"/>
              </a:spcAft>
              <a:buNone/>
            </a:pPr>
            <a:r>
              <a:rPr lang="en" sz="1500">
                <a:solidFill>
                  <a:schemeClr val="lt1"/>
                </a:solidFill>
                <a:latin typeface="Georgia"/>
                <a:ea typeface="Georgia"/>
                <a:cs typeface="Georgia"/>
                <a:sym typeface="Georgia"/>
              </a:rPr>
              <a:t>classification, emotion prediction, speech/music classification, and acoustic event</a:t>
            </a:r>
            <a:endParaRPr sz="1500">
              <a:solidFill>
                <a:schemeClr val="lt1"/>
              </a:solidFill>
              <a:latin typeface="Georgia"/>
              <a:ea typeface="Georgia"/>
              <a:cs typeface="Georgia"/>
              <a:sym typeface="Georgia"/>
            </a:endParaRPr>
          </a:p>
          <a:p>
            <a:pPr indent="0" lvl="0" marL="0" rtl="0" algn="l">
              <a:spcBef>
                <a:spcPts val="0"/>
              </a:spcBef>
              <a:spcAft>
                <a:spcPts val="0"/>
              </a:spcAft>
              <a:buNone/>
            </a:pPr>
            <a:r>
              <a:rPr lang="en" sz="1500">
                <a:solidFill>
                  <a:schemeClr val="lt1"/>
                </a:solidFill>
                <a:latin typeface="Georgia"/>
                <a:ea typeface="Georgia"/>
                <a:cs typeface="Georgia"/>
                <a:sym typeface="Georgia"/>
              </a:rPr>
              <a:t>classification problems. Unlike the common approach in transfer learning, they</a:t>
            </a:r>
            <a:endParaRPr sz="1500">
              <a:solidFill>
                <a:schemeClr val="lt1"/>
              </a:solidFill>
              <a:latin typeface="Georgia"/>
              <a:ea typeface="Georgia"/>
              <a:cs typeface="Georgia"/>
              <a:sym typeface="Georgia"/>
            </a:endParaRPr>
          </a:p>
          <a:p>
            <a:pPr indent="0" lvl="0" marL="0" rtl="0" algn="l">
              <a:spcBef>
                <a:spcPts val="0"/>
              </a:spcBef>
              <a:spcAft>
                <a:spcPts val="0"/>
              </a:spcAft>
              <a:buNone/>
            </a:pPr>
            <a:r>
              <a:rPr lang="en" sz="1500">
                <a:solidFill>
                  <a:schemeClr val="lt1"/>
                </a:solidFill>
                <a:latin typeface="Georgia"/>
                <a:ea typeface="Georgia"/>
                <a:cs typeface="Georgia"/>
                <a:sym typeface="Georgia"/>
              </a:rPr>
              <a:t>proposed to use the features from every convolutional layer after applying an</a:t>
            </a:r>
            <a:endParaRPr sz="1500">
              <a:solidFill>
                <a:schemeClr val="lt1"/>
              </a:solidFill>
              <a:latin typeface="Georgia"/>
              <a:ea typeface="Georgia"/>
              <a:cs typeface="Georgia"/>
              <a:sym typeface="Georgia"/>
            </a:endParaRPr>
          </a:p>
          <a:p>
            <a:pPr indent="0" lvl="0" marL="0" rtl="0" algn="l">
              <a:spcBef>
                <a:spcPts val="0"/>
              </a:spcBef>
              <a:spcAft>
                <a:spcPts val="0"/>
              </a:spcAft>
              <a:buNone/>
            </a:pPr>
            <a:r>
              <a:rPr lang="en" sz="1500">
                <a:solidFill>
                  <a:schemeClr val="lt1"/>
                </a:solidFill>
                <a:latin typeface="Georgia"/>
                <a:ea typeface="Georgia"/>
                <a:cs typeface="Georgia"/>
                <a:sym typeface="Georgia"/>
              </a:rPr>
              <a:t>average-pooling to reduce their feature map sizes. In the experiments, the pre-trained</a:t>
            </a:r>
            <a:endParaRPr sz="1500">
              <a:solidFill>
                <a:schemeClr val="lt1"/>
              </a:solidFill>
              <a:latin typeface="Georgia"/>
              <a:ea typeface="Georgia"/>
              <a:cs typeface="Georgia"/>
              <a:sym typeface="Georgia"/>
            </a:endParaRPr>
          </a:p>
          <a:p>
            <a:pPr indent="0" lvl="0" marL="0" rtl="0" algn="l">
              <a:spcBef>
                <a:spcPts val="0"/>
              </a:spcBef>
              <a:spcAft>
                <a:spcPts val="0"/>
              </a:spcAft>
              <a:buNone/>
            </a:pPr>
            <a:r>
              <a:rPr lang="en" sz="1500">
                <a:solidFill>
                  <a:schemeClr val="lt1"/>
                </a:solidFill>
                <a:latin typeface="Georgia"/>
                <a:ea typeface="Georgia"/>
                <a:cs typeface="Georgia"/>
                <a:sym typeface="Georgia"/>
              </a:rPr>
              <a:t>convnet feature showed good performance overall. It outperformed the baseline MFCC</a:t>
            </a:r>
            <a:endParaRPr sz="1500">
              <a:solidFill>
                <a:schemeClr val="lt1"/>
              </a:solidFill>
              <a:latin typeface="Georgia"/>
              <a:ea typeface="Georgia"/>
              <a:cs typeface="Georgia"/>
              <a:sym typeface="Georgia"/>
            </a:endParaRPr>
          </a:p>
          <a:p>
            <a:pPr indent="0" lvl="0" marL="0" rtl="0" algn="l">
              <a:spcBef>
                <a:spcPts val="0"/>
              </a:spcBef>
              <a:spcAft>
                <a:spcPts val="0"/>
              </a:spcAft>
              <a:buNone/>
            </a:pPr>
            <a:r>
              <a:rPr lang="en" sz="1500">
                <a:solidFill>
                  <a:schemeClr val="lt1"/>
                </a:solidFill>
                <a:latin typeface="Georgia"/>
                <a:ea typeface="Georgia"/>
                <a:cs typeface="Georgia"/>
                <a:sym typeface="Georgia"/>
              </a:rPr>
              <a:t>feature for all the six tasks.It also outperformed the random-weights convnet</a:t>
            </a:r>
            <a:endParaRPr sz="1500">
              <a:solidFill>
                <a:schemeClr val="lt1"/>
              </a:solidFill>
              <a:latin typeface="Georgia"/>
              <a:ea typeface="Georgia"/>
              <a:cs typeface="Georgia"/>
              <a:sym typeface="Georgia"/>
            </a:endParaRPr>
          </a:p>
          <a:p>
            <a:pPr indent="0" lvl="0" marL="0" rtl="0" algn="l">
              <a:spcBef>
                <a:spcPts val="0"/>
              </a:spcBef>
              <a:spcAft>
                <a:spcPts val="0"/>
              </a:spcAft>
              <a:buNone/>
            </a:pPr>
            <a:r>
              <a:rPr lang="en" sz="1500">
                <a:solidFill>
                  <a:schemeClr val="lt1"/>
                </a:solidFill>
                <a:latin typeface="Georgia"/>
                <a:ea typeface="Georgia"/>
                <a:cs typeface="Georgia"/>
                <a:sym typeface="Georgia"/>
              </a:rPr>
              <a:t>features for all the six tasks, demonstrating the improvement by pre-training on a source</a:t>
            </a:r>
            <a:endParaRPr sz="1500">
              <a:solidFill>
                <a:schemeClr val="lt1"/>
              </a:solidFill>
              <a:latin typeface="Georgia"/>
              <a:ea typeface="Georgia"/>
              <a:cs typeface="Georgia"/>
              <a:sym typeface="Georgia"/>
            </a:endParaRPr>
          </a:p>
          <a:p>
            <a:pPr indent="0" lvl="0" marL="0" rtl="0" algn="l">
              <a:spcBef>
                <a:spcPts val="0"/>
              </a:spcBef>
              <a:spcAft>
                <a:spcPts val="0"/>
              </a:spcAft>
              <a:buNone/>
            </a:pPr>
            <a:r>
              <a:rPr lang="en" sz="1500">
                <a:solidFill>
                  <a:schemeClr val="lt1"/>
                </a:solidFill>
                <a:latin typeface="Georgia"/>
                <a:ea typeface="Georgia"/>
                <a:cs typeface="Georgia"/>
                <a:sym typeface="Georgia"/>
              </a:rPr>
              <a:t>task. For all the five music tasks, concatenating MFCC feature onto convnet features</a:t>
            </a:r>
            <a:endParaRPr sz="1500">
              <a:solidFill>
                <a:schemeClr val="lt1"/>
              </a:solidFill>
              <a:latin typeface="Georgia"/>
              <a:ea typeface="Georgia"/>
              <a:cs typeface="Georgia"/>
              <a:sym typeface="Georgia"/>
            </a:endParaRPr>
          </a:p>
          <a:p>
            <a:pPr indent="0" lvl="0" marL="0" rtl="0" algn="l">
              <a:spcBef>
                <a:spcPts val="0"/>
              </a:spcBef>
              <a:spcAft>
                <a:spcPts val="0"/>
              </a:spcAft>
              <a:buNone/>
            </a:pPr>
            <a:r>
              <a:rPr lang="en" sz="1500">
                <a:solidFill>
                  <a:schemeClr val="lt1"/>
                </a:solidFill>
                <a:latin typeface="Georgia"/>
                <a:ea typeface="Georgia"/>
                <a:cs typeface="Georgia"/>
                <a:sym typeface="Georgia"/>
              </a:rPr>
              <a:t>did not improve the performance, indicating the music information in MFCC feature is</a:t>
            </a:r>
            <a:endParaRPr sz="1500">
              <a:solidFill>
                <a:schemeClr val="lt1"/>
              </a:solidFill>
              <a:latin typeface="Georgia"/>
              <a:ea typeface="Georgia"/>
              <a:cs typeface="Georgia"/>
              <a:sym typeface="Georgia"/>
            </a:endParaRPr>
          </a:p>
          <a:p>
            <a:pPr indent="0" lvl="0" marL="0" rtl="0" algn="l">
              <a:spcBef>
                <a:spcPts val="0"/>
              </a:spcBef>
              <a:spcAft>
                <a:spcPts val="0"/>
              </a:spcAft>
              <a:buNone/>
            </a:pPr>
            <a:r>
              <a:rPr lang="en" sz="1500">
                <a:solidFill>
                  <a:schemeClr val="lt1"/>
                </a:solidFill>
                <a:latin typeface="Georgia"/>
                <a:ea typeface="Georgia"/>
                <a:cs typeface="Georgia"/>
                <a:sym typeface="Georgia"/>
              </a:rPr>
              <a:t>already included in the convnet feature. Hence, it is seen that transfer learning can</a:t>
            </a:r>
            <a:endParaRPr sz="1500">
              <a:solidFill>
                <a:schemeClr val="lt1"/>
              </a:solidFill>
              <a:latin typeface="Georgia"/>
              <a:ea typeface="Georgia"/>
              <a:cs typeface="Georgia"/>
              <a:sym typeface="Georgia"/>
            </a:endParaRPr>
          </a:p>
          <a:p>
            <a:pPr indent="0" lvl="0" marL="0" rtl="0" algn="l">
              <a:spcBef>
                <a:spcPts val="0"/>
              </a:spcBef>
              <a:spcAft>
                <a:spcPts val="0"/>
              </a:spcAft>
              <a:buNone/>
            </a:pPr>
            <a:r>
              <a:rPr lang="en" sz="1500">
                <a:solidFill>
                  <a:schemeClr val="lt1"/>
                </a:solidFill>
                <a:latin typeface="Georgia"/>
                <a:ea typeface="Georgia"/>
                <a:cs typeface="Georgia"/>
                <a:sym typeface="Georgia"/>
              </a:rPr>
              <a:t>alleviate the data sparsity problem in MIR and can be used for a large number of</a:t>
            </a:r>
            <a:endParaRPr sz="1500">
              <a:solidFill>
                <a:schemeClr val="lt1"/>
              </a:solidFill>
              <a:latin typeface="Georgia"/>
              <a:ea typeface="Georgia"/>
              <a:cs typeface="Georgia"/>
              <a:sym typeface="Georgia"/>
            </a:endParaRPr>
          </a:p>
          <a:p>
            <a:pPr indent="0" lvl="0" marL="0" rtl="0" algn="l">
              <a:spcBef>
                <a:spcPts val="0"/>
              </a:spcBef>
              <a:spcAft>
                <a:spcPts val="0"/>
              </a:spcAft>
              <a:buNone/>
            </a:pPr>
            <a:r>
              <a:rPr lang="en" sz="1500">
                <a:solidFill>
                  <a:schemeClr val="lt1"/>
                </a:solidFill>
                <a:latin typeface="Georgia"/>
                <a:ea typeface="Georgia"/>
                <a:cs typeface="Georgia"/>
                <a:sym typeface="Georgia"/>
              </a:rPr>
              <a:t>different tasks.</a:t>
            </a:r>
            <a:endParaRPr sz="1500">
              <a:solidFill>
                <a:schemeClr val="lt1"/>
              </a:solidFill>
              <a:latin typeface="Georgia"/>
              <a:ea typeface="Georgia"/>
              <a:cs typeface="Georgia"/>
              <a:sym typeface="Georgia"/>
            </a:endParaRPr>
          </a:p>
          <a:p>
            <a:pPr indent="0" lvl="0" marL="0" rtl="0" algn="l">
              <a:spcBef>
                <a:spcPts val="0"/>
              </a:spcBef>
              <a:spcAft>
                <a:spcPts val="0"/>
              </a:spcAft>
              <a:buNone/>
            </a:pPr>
            <a:r>
              <a:t/>
            </a:r>
            <a:endParaRPr sz="1500">
              <a:solidFill>
                <a:schemeClr val="lt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