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9"/>
  </p:notesMasterIdLst>
  <p:handoutMasterIdLst>
    <p:handoutMasterId r:id="rId30"/>
  </p:handoutMasterIdLst>
  <p:sldIdLst>
    <p:sldId id="256" r:id="rId5"/>
    <p:sldId id="257" r:id="rId6"/>
    <p:sldId id="259" r:id="rId7"/>
    <p:sldId id="260" r:id="rId8"/>
    <p:sldId id="261" r:id="rId9"/>
    <p:sldId id="263" r:id="rId10"/>
    <p:sldId id="264" r:id="rId11"/>
    <p:sldId id="266" r:id="rId12"/>
    <p:sldId id="267" r:id="rId13"/>
    <p:sldId id="268" r:id="rId14"/>
    <p:sldId id="276" r:id="rId15"/>
    <p:sldId id="269" r:id="rId16"/>
    <p:sldId id="270" r:id="rId17"/>
    <p:sldId id="277" r:id="rId18"/>
    <p:sldId id="278" r:id="rId19"/>
    <p:sldId id="279" r:id="rId20"/>
    <p:sldId id="271" r:id="rId21"/>
    <p:sldId id="280" r:id="rId22"/>
    <p:sldId id="281" r:id="rId23"/>
    <p:sldId id="282" r:id="rId24"/>
    <p:sldId id="272"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9DF250-688A-4B05-B11F-4DB3B08AD360}">
          <p14:sldIdLst>
            <p14:sldId id="256"/>
            <p14:sldId id="257"/>
            <p14:sldId id="259"/>
            <p14:sldId id="260"/>
            <p14:sldId id="261"/>
            <p14:sldId id="263"/>
            <p14:sldId id="264"/>
            <p14:sldId id="266"/>
            <p14:sldId id="267"/>
            <p14:sldId id="268"/>
            <p14:sldId id="276"/>
            <p14:sldId id="269"/>
            <p14:sldId id="270"/>
            <p14:sldId id="277"/>
            <p14:sldId id="278"/>
            <p14:sldId id="279"/>
            <p14:sldId id="271"/>
            <p14:sldId id="280"/>
            <p14:sldId id="281"/>
            <p14:sldId id="282"/>
            <p14:sldId id="272"/>
            <p14:sldId id="273"/>
            <p14:sldId id="27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6/24/2019</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6/24/2019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Keyword extraction from product reviews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Making e-commerce efficient, user-friendly and customizable</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6F4C-E373-44E2-B4E3-46584E877178}"/>
              </a:ext>
            </a:extLst>
          </p:cNvPr>
          <p:cNvSpPr>
            <a:spLocks noGrp="1"/>
          </p:cNvSpPr>
          <p:nvPr>
            <p:ph type="title"/>
          </p:nvPr>
        </p:nvSpPr>
        <p:spPr/>
        <p:txBody>
          <a:bodyPr/>
          <a:lstStyle/>
          <a:p>
            <a:r>
              <a:rPr lang="en-IN" dirty="0"/>
              <a:t>Data collection and scraping</a:t>
            </a:r>
          </a:p>
        </p:txBody>
      </p:sp>
      <p:sp>
        <p:nvSpPr>
          <p:cNvPr id="4" name="TextBox 3">
            <a:extLst>
              <a:ext uri="{FF2B5EF4-FFF2-40B4-BE49-F238E27FC236}">
                <a16:creationId xmlns:a16="http://schemas.microsoft.com/office/drawing/2014/main" id="{DB7FD834-2F99-4AF0-BB73-5331FD9D9CA1}"/>
              </a:ext>
            </a:extLst>
          </p:cNvPr>
          <p:cNvSpPr txBox="1"/>
          <p:nvPr/>
        </p:nvSpPr>
        <p:spPr>
          <a:xfrm>
            <a:off x="764589" y="2045482"/>
            <a:ext cx="9973847" cy="4708981"/>
          </a:xfrm>
          <a:prstGeom prst="rect">
            <a:avLst/>
          </a:prstGeom>
          <a:noFill/>
        </p:spPr>
        <p:txBody>
          <a:bodyPr wrap="square" rtlCol="0">
            <a:spAutoFit/>
          </a:bodyPr>
          <a:lstStyle/>
          <a:p>
            <a:pPr marL="342900" indent="-342900">
              <a:buFont typeface="Arial" panose="020B0604020202020204" pitchFamily="34" charset="0"/>
              <a:buChar char="•"/>
            </a:pPr>
            <a:r>
              <a:rPr lang="en-IN" sz="2800" dirty="0"/>
              <a:t>A combo of Selenium and </a:t>
            </a:r>
            <a:r>
              <a:rPr lang="en-IN" sz="2800" dirty="0" err="1"/>
              <a:t>Parsel</a:t>
            </a:r>
            <a:r>
              <a:rPr lang="en-IN" sz="2800" dirty="0"/>
              <a:t> was used to scrape the data from Amazon. The scraping was done using the ‘</a:t>
            </a:r>
            <a:r>
              <a:rPr lang="en-IN" sz="2800" dirty="0" err="1"/>
              <a:t>xpath</a:t>
            </a:r>
            <a:r>
              <a:rPr lang="en-IN" sz="2800" dirty="0"/>
              <a:t>’ functionality which makes it easy to find an element in an HTML like environment.</a:t>
            </a:r>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IN" sz="2800" dirty="0"/>
              <a:t>Interaction with the website was avoided to the maximum extent by capturing the GET variables in the URL and navigating to each product and review by reconstructing the apt URL and also using try/except blocks in python, in case the classes got rendered differently.</a:t>
            </a:r>
          </a:p>
          <a:p>
            <a:endParaRPr lang="en-IN" sz="2000" dirty="0"/>
          </a:p>
        </p:txBody>
      </p:sp>
    </p:spTree>
    <p:extLst>
      <p:ext uri="{BB962C8B-B14F-4D97-AF65-F5344CB8AC3E}">
        <p14:creationId xmlns:p14="http://schemas.microsoft.com/office/powerpoint/2010/main" val="237199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963A-219F-45E1-AE68-B05212EE2528}"/>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03A02032-B491-4630-974D-5EF5D7B48F82}"/>
              </a:ext>
            </a:extLst>
          </p:cNvPr>
          <p:cNvSpPr>
            <a:spLocks noGrp="1"/>
          </p:cNvSpPr>
          <p:nvPr>
            <p:ph idx="1"/>
          </p:nvPr>
        </p:nvSpPr>
        <p:spPr/>
        <p:txBody>
          <a:bodyPr>
            <a:normAutofit/>
          </a:bodyPr>
          <a:lstStyle/>
          <a:p>
            <a:r>
              <a:rPr lang="en-IN" sz="2800" dirty="0"/>
              <a:t>Before we start extracting features from product reviews, we have removed all stop words and punctuations.</a:t>
            </a:r>
          </a:p>
          <a:p>
            <a:r>
              <a:rPr lang="en-IN" sz="2800" dirty="0"/>
              <a:t>We have also changed words like ‘haven’t’ to ‘have not’ in order to improve the performance of the model.</a:t>
            </a:r>
          </a:p>
        </p:txBody>
      </p:sp>
    </p:spTree>
    <p:extLst>
      <p:ext uri="{BB962C8B-B14F-4D97-AF65-F5344CB8AC3E}">
        <p14:creationId xmlns:p14="http://schemas.microsoft.com/office/powerpoint/2010/main" val="374687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EDAF-EC96-4168-B746-2B858D30ED7B}"/>
              </a:ext>
            </a:extLst>
          </p:cNvPr>
          <p:cNvSpPr>
            <a:spLocks noGrp="1"/>
          </p:cNvSpPr>
          <p:nvPr>
            <p:ph type="title"/>
          </p:nvPr>
        </p:nvSpPr>
        <p:spPr/>
        <p:txBody>
          <a:bodyPr/>
          <a:lstStyle/>
          <a:p>
            <a:r>
              <a:rPr lang="en-IN" dirty="0"/>
              <a:t>Data pre-processing</a:t>
            </a:r>
          </a:p>
        </p:txBody>
      </p:sp>
      <p:pic>
        <p:nvPicPr>
          <p:cNvPr id="9" name="Content Placeholder 8">
            <a:extLst>
              <a:ext uri="{FF2B5EF4-FFF2-40B4-BE49-F238E27FC236}">
                <a16:creationId xmlns:a16="http://schemas.microsoft.com/office/drawing/2014/main" id="{DC7FEDCB-3D78-4A91-B317-AB60653BAF8E}"/>
              </a:ext>
            </a:extLst>
          </p:cNvPr>
          <p:cNvPicPr>
            <a:picLocks noGrp="1" noChangeAspect="1"/>
          </p:cNvPicPr>
          <p:nvPr>
            <p:ph idx="1"/>
          </p:nvPr>
        </p:nvPicPr>
        <p:blipFill>
          <a:blip r:embed="rId2"/>
          <a:stretch>
            <a:fillRect/>
          </a:stretch>
        </p:blipFill>
        <p:spPr>
          <a:xfrm>
            <a:off x="685800" y="3114438"/>
            <a:ext cx="10131425" cy="1703862"/>
          </a:xfrm>
        </p:spPr>
      </p:pic>
    </p:spTree>
    <p:extLst>
      <p:ext uri="{BB962C8B-B14F-4D97-AF65-F5344CB8AC3E}">
        <p14:creationId xmlns:p14="http://schemas.microsoft.com/office/powerpoint/2010/main" val="157005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5B3-9F63-46A3-9940-0011B7BEFBCE}"/>
              </a:ext>
            </a:extLst>
          </p:cNvPr>
          <p:cNvSpPr>
            <a:spLocks noGrp="1"/>
          </p:cNvSpPr>
          <p:nvPr>
            <p:ph type="title"/>
          </p:nvPr>
        </p:nvSpPr>
        <p:spPr/>
        <p:txBody>
          <a:bodyPr/>
          <a:lstStyle/>
          <a:p>
            <a:r>
              <a:rPr lang="en-IN" dirty="0" err="1"/>
              <a:t>modeling</a:t>
            </a:r>
            <a:endParaRPr lang="en-IN" dirty="0"/>
          </a:p>
        </p:txBody>
      </p:sp>
      <p:sp>
        <p:nvSpPr>
          <p:cNvPr id="3" name="Content Placeholder 2">
            <a:extLst>
              <a:ext uri="{FF2B5EF4-FFF2-40B4-BE49-F238E27FC236}">
                <a16:creationId xmlns:a16="http://schemas.microsoft.com/office/drawing/2014/main" id="{E027ECC1-095F-49D3-98AE-B7BCE173B2D1}"/>
              </a:ext>
            </a:extLst>
          </p:cNvPr>
          <p:cNvSpPr>
            <a:spLocks noGrp="1"/>
          </p:cNvSpPr>
          <p:nvPr>
            <p:ph idx="1"/>
          </p:nvPr>
        </p:nvSpPr>
        <p:spPr/>
        <p:txBody>
          <a:bodyPr>
            <a:normAutofit/>
          </a:bodyPr>
          <a:lstStyle/>
          <a:p>
            <a:r>
              <a:rPr lang="en-IN" sz="2800" dirty="0"/>
              <a:t>We have used an algorithm which uses a co-occurrence graph to extract key phrases from text.</a:t>
            </a:r>
          </a:p>
          <a:p>
            <a:r>
              <a:rPr lang="en-IN" sz="2800" dirty="0"/>
              <a:t>The keywords are also ranked in order of a score which determines the impact of the keyword in the text.</a:t>
            </a:r>
          </a:p>
        </p:txBody>
      </p:sp>
    </p:spTree>
    <p:extLst>
      <p:ext uri="{BB962C8B-B14F-4D97-AF65-F5344CB8AC3E}">
        <p14:creationId xmlns:p14="http://schemas.microsoft.com/office/powerpoint/2010/main" val="60044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C9C0-D2F4-4EC9-91E6-ABB8C3103A95}"/>
              </a:ext>
            </a:extLst>
          </p:cNvPr>
          <p:cNvSpPr>
            <a:spLocks noGrp="1"/>
          </p:cNvSpPr>
          <p:nvPr>
            <p:ph type="title"/>
          </p:nvPr>
        </p:nvSpPr>
        <p:spPr/>
        <p:txBody>
          <a:bodyPr/>
          <a:lstStyle/>
          <a:p>
            <a:r>
              <a:rPr lang="en-IN" dirty="0" err="1"/>
              <a:t>modeling</a:t>
            </a:r>
            <a:endParaRPr lang="en-IN" dirty="0"/>
          </a:p>
        </p:txBody>
      </p:sp>
      <p:sp>
        <p:nvSpPr>
          <p:cNvPr id="3" name="Content Placeholder 2">
            <a:extLst>
              <a:ext uri="{FF2B5EF4-FFF2-40B4-BE49-F238E27FC236}">
                <a16:creationId xmlns:a16="http://schemas.microsoft.com/office/drawing/2014/main" id="{882CB7E7-BE38-4B03-AD84-EB1DECEE21EC}"/>
              </a:ext>
            </a:extLst>
          </p:cNvPr>
          <p:cNvSpPr>
            <a:spLocks noGrp="1"/>
          </p:cNvSpPr>
          <p:nvPr>
            <p:ph idx="1"/>
          </p:nvPr>
        </p:nvSpPr>
        <p:spPr/>
        <p:txBody>
          <a:bodyPr>
            <a:normAutofit/>
          </a:bodyPr>
          <a:lstStyle/>
          <a:p>
            <a:r>
              <a:rPr lang="en-IN" sz="2800" dirty="0"/>
              <a:t>However, the algorithm described earlier returns keywords that may not relevantly describe the product and it basically produces a lot of noise.</a:t>
            </a:r>
          </a:p>
          <a:p>
            <a:r>
              <a:rPr lang="en-IN" sz="2800" dirty="0"/>
              <a:t>Hence, we need to find a way to filter out the important and relevant keywords.</a:t>
            </a:r>
          </a:p>
        </p:txBody>
      </p:sp>
    </p:spTree>
    <p:extLst>
      <p:ext uri="{BB962C8B-B14F-4D97-AF65-F5344CB8AC3E}">
        <p14:creationId xmlns:p14="http://schemas.microsoft.com/office/powerpoint/2010/main" val="254147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8845-2543-4838-BE64-B7EFD074A9AF}"/>
              </a:ext>
            </a:extLst>
          </p:cNvPr>
          <p:cNvSpPr>
            <a:spLocks noGrp="1"/>
          </p:cNvSpPr>
          <p:nvPr>
            <p:ph type="title"/>
          </p:nvPr>
        </p:nvSpPr>
        <p:spPr/>
        <p:txBody>
          <a:bodyPr/>
          <a:lstStyle/>
          <a:p>
            <a:r>
              <a:rPr lang="en-IN" dirty="0" err="1"/>
              <a:t>modeling</a:t>
            </a:r>
            <a:endParaRPr lang="en-IN" dirty="0"/>
          </a:p>
        </p:txBody>
      </p:sp>
      <p:sp>
        <p:nvSpPr>
          <p:cNvPr id="3" name="Content Placeholder 2">
            <a:extLst>
              <a:ext uri="{FF2B5EF4-FFF2-40B4-BE49-F238E27FC236}">
                <a16:creationId xmlns:a16="http://schemas.microsoft.com/office/drawing/2014/main" id="{0AA34E69-DE57-4462-8733-92D452E0C644}"/>
              </a:ext>
            </a:extLst>
          </p:cNvPr>
          <p:cNvSpPr>
            <a:spLocks noGrp="1"/>
          </p:cNvSpPr>
          <p:nvPr>
            <p:ph idx="1"/>
          </p:nvPr>
        </p:nvSpPr>
        <p:spPr/>
        <p:txBody>
          <a:bodyPr>
            <a:normAutofit/>
          </a:bodyPr>
          <a:lstStyle/>
          <a:p>
            <a:r>
              <a:rPr lang="en-IN" sz="2800" dirty="0"/>
              <a:t>In order to rectify the above difficulty, we train and use neural networks to filter out the irrelevant keywords.</a:t>
            </a:r>
          </a:p>
          <a:p>
            <a:r>
              <a:rPr lang="en-IN" sz="2800" dirty="0"/>
              <a:t>We have also further divided keywords in positive and negative, which allows us to find pros and cons.</a:t>
            </a:r>
          </a:p>
          <a:p>
            <a:pPr marL="0" indent="0">
              <a:buNone/>
            </a:pPr>
            <a:endParaRPr lang="en-IN" sz="2800" dirty="0"/>
          </a:p>
        </p:txBody>
      </p:sp>
    </p:spTree>
    <p:extLst>
      <p:ext uri="{BB962C8B-B14F-4D97-AF65-F5344CB8AC3E}">
        <p14:creationId xmlns:p14="http://schemas.microsoft.com/office/powerpoint/2010/main" val="208617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5EDA-A9B2-4F00-8892-08886041E07D}"/>
              </a:ext>
            </a:extLst>
          </p:cNvPr>
          <p:cNvSpPr>
            <a:spLocks noGrp="1"/>
          </p:cNvSpPr>
          <p:nvPr>
            <p:ph type="title"/>
          </p:nvPr>
        </p:nvSpPr>
        <p:spPr/>
        <p:txBody>
          <a:bodyPr/>
          <a:lstStyle/>
          <a:p>
            <a:r>
              <a:rPr lang="en-IN" dirty="0" err="1"/>
              <a:t>Modeling</a:t>
            </a:r>
            <a:endParaRPr lang="en-IN" dirty="0"/>
          </a:p>
        </p:txBody>
      </p:sp>
      <p:pic>
        <p:nvPicPr>
          <p:cNvPr id="5" name="Content Placeholder 4">
            <a:extLst>
              <a:ext uri="{FF2B5EF4-FFF2-40B4-BE49-F238E27FC236}">
                <a16:creationId xmlns:a16="http://schemas.microsoft.com/office/drawing/2014/main" id="{28B82209-F268-495E-95B3-633578B140B9}"/>
              </a:ext>
            </a:extLst>
          </p:cNvPr>
          <p:cNvPicPr>
            <a:picLocks noGrp="1" noChangeAspect="1"/>
          </p:cNvPicPr>
          <p:nvPr>
            <p:ph idx="1"/>
          </p:nvPr>
        </p:nvPicPr>
        <p:blipFill>
          <a:blip r:embed="rId2"/>
          <a:stretch>
            <a:fillRect/>
          </a:stretch>
        </p:blipFill>
        <p:spPr>
          <a:xfrm>
            <a:off x="2556769" y="2141538"/>
            <a:ext cx="6027938" cy="4365794"/>
          </a:xfrm>
        </p:spPr>
      </p:pic>
    </p:spTree>
    <p:extLst>
      <p:ext uri="{BB962C8B-B14F-4D97-AF65-F5344CB8AC3E}">
        <p14:creationId xmlns:p14="http://schemas.microsoft.com/office/powerpoint/2010/main" val="20511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7C9A-5D0B-4C55-880D-354D1F668F26}"/>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4BE11F8C-074F-4780-AE43-A49822AF20B2}"/>
              </a:ext>
            </a:extLst>
          </p:cNvPr>
          <p:cNvSpPr>
            <a:spLocks noGrp="1"/>
          </p:cNvSpPr>
          <p:nvPr>
            <p:ph idx="1"/>
          </p:nvPr>
        </p:nvSpPr>
        <p:spPr/>
        <p:txBody>
          <a:bodyPr>
            <a:normAutofit/>
          </a:bodyPr>
          <a:lstStyle/>
          <a:p>
            <a:r>
              <a:rPr lang="en-IN" sz="2800" dirty="0"/>
              <a:t>The dataset we used for training our model was split into two parts, training and validation.</a:t>
            </a:r>
          </a:p>
          <a:p>
            <a:r>
              <a:rPr lang="en-IN" sz="2800" dirty="0"/>
              <a:t>We obtained an accuracy of over 87% on the validation dataset.</a:t>
            </a:r>
          </a:p>
          <a:p>
            <a:pPr marL="0" indent="0">
              <a:buNone/>
            </a:pPr>
            <a:endParaRPr lang="en-IN" sz="2800" dirty="0"/>
          </a:p>
        </p:txBody>
      </p:sp>
    </p:spTree>
    <p:extLst>
      <p:ext uri="{BB962C8B-B14F-4D97-AF65-F5344CB8AC3E}">
        <p14:creationId xmlns:p14="http://schemas.microsoft.com/office/powerpoint/2010/main" val="406016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7EC8-A2E4-4F2E-B0D1-F484CFFCB52C}"/>
              </a:ext>
            </a:extLst>
          </p:cNvPr>
          <p:cNvSpPr>
            <a:spLocks noGrp="1"/>
          </p:cNvSpPr>
          <p:nvPr>
            <p:ph type="title"/>
          </p:nvPr>
        </p:nvSpPr>
        <p:spPr/>
        <p:txBody>
          <a:bodyPr/>
          <a:lstStyle/>
          <a:p>
            <a:r>
              <a:rPr lang="en-IN" dirty="0"/>
              <a:t>Evaluation</a:t>
            </a:r>
          </a:p>
        </p:txBody>
      </p:sp>
      <p:pic>
        <p:nvPicPr>
          <p:cNvPr id="5" name="Content Placeholder 4">
            <a:extLst>
              <a:ext uri="{FF2B5EF4-FFF2-40B4-BE49-F238E27FC236}">
                <a16:creationId xmlns:a16="http://schemas.microsoft.com/office/drawing/2014/main" id="{742D6CBD-FC99-4519-848F-59CE109342A2}"/>
              </a:ext>
            </a:extLst>
          </p:cNvPr>
          <p:cNvPicPr>
            <a:picLocks noGrp="1" noChangeAspect="1"/>
          </p:cNvPicPr>
          <p:nvPr>
            <p:ph idx="1"/>
          </p:nvPr>
        </p:nvPicPr>
        <p:blipFill>
          <a:blip r:embed="rId2"/>
          <a:stretch>
            <a:fillRect/>
          </a:stretch>
        </p:blipFill>
        <p:spPr>
          <a:xfrm>
            <a:off x="685800" y="2780777"/>
            <a:ext cx="10131425" cy="2371184"/>
          </a:xfrm>
        </p:spPr>
      </p:pic>
    </p:spTree>
    <p:extLst>
      <p:ext uri="{BB962C8B-B14F-4D97-AF65-F5344CB8AC3E}">
        <p14:creationId xmlns:p14="http://schemas.microsoft.com/office/powerpoint/2010/main" val="5537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266A-478F-4B0C-8DCC-2FFC5D79A9A3}"/>
              </a:ext>
            </a:extLst>
          </p:cNvPr>
          <p:cNvSpPr>
            <a:spLocks noGrp="1"/>
          </p:cNvSpPr>
          <p:nvPr>
            <p:ph type="title"/>
          </p:nvPr>
        </p:nvSpPr>
        <p:spPr/>
        <p:txBody>
          <a:bodyPr/>
          <a:lstStyle/>
          <a:p>
            <a:r>
              <a:rPr lang="en-IN" dirty="0"/>
              <a:t>evaluation</a:t>
            </a:r>
          </a:p>
        </p:txBody>
      </p:sp>
      <p:pic>
        <p:nvPicPr>
          <p:cNvPr id="5" name="Content Placeholder 4">
            <a:extLst>
              <a:ext uri="{FF2B5EF4-FFF2-40B4-BE49-F238E27FC236}">
                <a16:creationId xmlns:a16="http://schemas.microsoft.com/office/drawing/2014/main" id="{D17F883D-0CC5-4B80-90B5-45F7103C50C8}"/>
              </a:ext>
            </a:extLst>
          </p:cNvPr>
          <p:cNvPicPr>
            <a:picLocks noGrp="1" noChangeAspect="1"/>
          </p:cNvPicPr>
          <p:nvPr>
            <p:ph idx="1"/>
          </p:nvPr>
        </p:nvPicPr>
        <p:blipFill>
          <a:blip r:embed="rId2"/>
          <a:stretch>
            <a:fillRect/>
          </a:stretch>
        </p:blipFill>
        <p:spPr>
          <a:xfrm>
            <a:off x="1010915" y="2320581"/>
            <a:ext cx="3337849" cy="2918713"/>
          </a:xfrm>
        </p:spPr>
      </p:pic>
      <p:pic>
        <p:nvPicPr>
          <p:cNvPr id="7" name="Picture 6">
            <a:extLst>
              <a:ext uri="{FF2B5EF4-FFF2-40B4-BE49-F238E27FC236}">
                <a16:creationId xmlns:a16="http://schemas.microsoft.com/office/drawing/2014/main" id="{9FC7FA54-C4EA-4539-A3D1-07CAA232D66A}"/>
              </a:ext>
            </a:extLst>
          </p:cNvPr>
          <p:cNvPicPr>
            <a:picLocks noChangeAspect="1"/>
          </p:cNvPicPr>
          <p:nvPr/>
        </p:nvPicPr>
        <p:blipFill>
          <a:blip r:embed="rId3"/>
          <a:stretch>
            <a:fillRect/>
          </a:stretch>
        </p:blipFill>
        <p:spPr>
          <a:xfrm>
            <a:off x="5112902" y="2922912"/>
            <a:ext cx="2865368" cy="1371719"/>
          </a:xfrm>
          <a:prstGeom prst="rect">
            <a:avLst/>
          </a:prstGeom>
        </p:spPr>
      </p:pic>
      <p:pic>
        <p:nvPicPr>
          <p:cNvPr id="9" name="Picture 8">
            <a:extLst>
              <a:ext uri="{FF2B5EF4-FFF2-40B4-BE49-F238E27FC236}">
                <a16:creationId xmlns:a16="http://schemas.microsoft.com/office/drawing/2014/main" id="{A3DAB2D3-66E7-4624-8E75-7CCF5CC88272}"/>
              </a:ext>
            </a:extLst>
          </p:cNvPr>
          <p:cNvPicPr>
            <a:picLocks noChangeAspect="1"/>
          </p:cNvPicPr>
          <p:nvPr/>
        </p:nvPicPr>
        <p:blipFill>
          <a:blip r:embed="rId4"/>
          <a:stretch>
            <a:fillRect/>
          </a:stretch>
        </p:blipFill>
        <p:spPr>
          <a:xfrm>
            <a:off x="8742409" y="3075635"/>
            <a:ext cx="2270957" cy="937341"/>
          </a:xfrm>
          <a:prstGeom prst="rect">
            <a:avLst/>
          </a:prstGeom>
        </p:spPr>
      </p:pic>
      <p:sp>
        <p:nvSpPr>
          <p:cNvPr id="10" name="TextBox 9">
            <a:extLst>
              <a:ext uri="{FF2B5EF4-FFF2-40B4-BE49-F238E27FC236}">
                <a16:creationId xmlns:a16="http://schemas.microsoft.com/office/drawing/2014/main" id="{1FF416E8-EBB7-4DB9-A059-6A10E1B44776}"/>
              </a:ext>
            </a:extLst>
          </p:cNvPr>
          <p:cNvSpPr txBox="1"/>
          <p:nvPr/>
        </p:nvSpPr>
        <p:spPr>
          <a:xfrm>
            <a:off x="1010915" y="5539666"/>
            <a:ext cx="3337849" cy="646331"/>
          </a:xfrm>
          <a:prstGeom prst="rect">
            <a:avLst/>
          </a:prstGeom>
          <a:noFill/>
        </p:spPr>
        <p:txBody>
          <a:bodyPr wrap="square" rtlCol="0">
            <a:spAutoFit/>
          </a:bodyPr>
          <a:lstStyle/>
          <a:p>
            <a:r>
              <a:rPr lang="en-IN" dirty="0"/>
              <a:t>Keywords with redundancy and noise.</a:t>
            </a:r>
          </a:p>
        </p:txBody>
      </p:sp>
      <p:sp>
        <p:nvSpPr>
          <p:cNvPr id="11" name="TextBox 10">
            <a:extLst>
              <a:ext uri="{FF2B5EF4-FFF2-40B4-BE49-F238E27FC236}">
                <a16:creationId xmlns:a16="http://schemas.microsoft.com/office/drawing/2014/main" id="{0C18F1A0-4A66-4233-8C3B-1B8FE86D2928}"/>
              </a:ext>
            </a:extLst>
          </p:cNvPr>
          <p:cNvSpPr txBox="1"/>
          <p:nvPr/>
        </p:nvSpPr>
        <p:spPr>
          <a:xfrm>
            <a:off x="5112902" y="4589755"/>
            <a:ext cx="2865368" cy="646331"/>
          </a:xfrm>
          <a:prstGeom prst="rect">
            <a:avLst/>
          </a:prstGeom>
          <a:noFill/>
        </p:spPr>
        <p:txBody>
          <a:bodyPr wrap="square" rtlCol="0">
            <a:spAutoFit/>
          </a:bodyPr>
          <a:lstStyle/>
          <a:p>
            <a:r>
              <a:rPr lang="en-IN" dirty="0"/>
              <a:t>After removing noise and redundancy(Pros)</a:t>
            </a:r>
          </a:p>
        </p:txBody>
      </p:sp>
      <p:sp>
        <p:nvSpPr>
          <p:cNvPr id="12" name="TextBox 11">
            <a:extLst>
              <a:ext uri="{FF2B5EF4-FFF2-40B4-BE49-F238E27FC236}">
                <a16:creationId xmlns:a16="http://schemas.microsoft.com/office/drawing/2014/main" id="{BEFCE327-7959-4D0A-AF55-69C5CF1154BB}"/>
              </a:ext>
            </a:extLst>
          </p:cNvPr>
          <p:cNvSpPr txBox="1"/>
          <p:nvPr/>
        </p:nvSpPr>
        <p:spPr>
          <a:xfrm>
            <a:off x="8742409" y="4294631"/>
            <a:ext cx="2270957" cy="923330"/>
          </a:xfrm>
          <a:prstGeom prst="rect">
            <a:avLst/>
          </a:prstGeom>
          <a:noFill/>
        </p:spPr>
        <p:txBody>
          <a:bodyPr wrap="square" rtlCol="0">
            <a:spAutoFit/>
          </a:bodyPr>
          <a:lstStyle/>
          <a:p>
            <a:r>
              <a:rPr lang="en-IN" dirty="0"/>
              <a:t>After removing noise and redundancy(Cons)</a:t>
            </a:r>
          </a:p>
        </p:txBody>
      </p:sp>
    </p:spTree>
    <p:extLst>
      <p:ext uri="{BB962C8B-B14F-4D97-AF65-F5344CB8AC3E}">
        <p14:creationId xmlns:p14="http://schemas.microsoft.com/office/powerpoint/2010/main" val="33666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C9BD-5B33-492E-89D1-D9A4C3C82B35}"/>
              </a:ext>
            </a:extLst>
          </p:cNvPr>
          <p:cNvSpPr>
            <a:spLocks noGrp="1"/>
          </p:cNvSpPr>
          <p:nvPr>
            <p:ph type="title"/>
          </p:nvPr>
        </p:nvSpPr>
        <p:spPr/>
        <p:txBody>
          <a:bodyPr>
            <a:normAutofit/>
          </a:bodyPr>
          <a:lstStyle/>
          <a:p>
            <a:r>
              <a:rPr lang="en-US" sz="4000" dirty="0"/>
              <a:t>Mercado, Your one stop platform for shopping</a:t>
            </a:r>
            <a:endParaRPr lang="en-IN" sz="4000" dirty="0"/>
          </a:p>
        </p:txBody>
      </p:sp>
      <p:sp>
        <p:nvSpPr>
          <p:cNvPr id="3" name="Content Placeholder 2">
            <a:extLst>
              <a:ext uri="{FF2B5EF4-FFF2-40B4-BE49-F238E27FC236}">
                <a16:creationId xmlns:a16="http://schemas.microsoft.com/office/drawing/2014/main" id="{35EB909C-5F47-4276-8B2F-BCB164B9AAFD}"/>
              </a:ext>
            </a:extLst>
          </p:cNvPr>
          <p:cNvSpPr>
            <a:spLocks noGrp="1"/>
          </p:cNvSpPr>
          <p:nvPr>
            <p:ph idx="1"/>
          </p:nvPr>
        </p:nvSpPr>
        <p:spPr/>
        <p:txBody>
          <a:bodyPr>
            <a:normAutofit/>
          </a:bodyPr>
          <a:lstStyle/>
          <a:p>
            <a:pPr marL="0" indent="0">
              <a:buNone/>
            </a:pPr>
            <a:r>
              <a:rPr lang="en-US" sz="2400" dirty="0"/>
              <a:t>A Project by Group 1</a:t>
            </a:r>
          </a:p>
          <a:p>
            <a:pPr marL="457200" indent="-457200">
              <a:buFont typeface="+mj-lt"/>
              <a:buAutoNum type="arabicPeriod"/>
            </a:pPr>
            <a:r>
              <a:rPr lang="en-US" sz="2400" dirty="0"/>
              <a:t>Jinit Sanghvi</a:t>
            </a:r>
          </a:p>
          <a:p>
            <a:pPr marL="457200" indent="-457200">
              <a:buFont typeface="+mj-lt"/>
              <a:buAutoNum type="arabicPeriod"/>
            </a:pPr>
            <a:r>
              <a:rPr lang="en-US" sz="2400" dirty="0"/>
              <a:t>Anudeep </a:t>
            </a:r>
            <a:r>
              <a:rPr lang="en-US" sz="2400" dirty="0" err="1"/>
              <a:t>Tubati</a:t>
            </a:r>
            <a:endParaRPr lang="en-US" sz="2400" dirty="0"/>
          </a:p>
          <a:p>
            <a:pPr marL="457200" indent="-457200">
              <a:buFont typeface="+mj-lt"/>
              <a:buAutoNum type="arabicPeriod"/>
            </a:pPr>
            <a:r>
              <a:rPr lang="en-US" sz="2400" dirty="0"/>
              <a:t>Sai Sameer </a:t>
            </a:r>
            <a:r>
              <a:rPr lang="en-US" sz="2400" dirty="0" err="1"/>
              <a:t>Vennam</a:t>
            </a:r>
            <a:endParaRPr lang="en-US" sz="2400" dirty="0"/>
          </a:p>
          <a:p>
            <a:pPr marL="457200" indent="-457200">
              <a:buFont typeface="+mj-lt"/>
              <a:buAutoNum type="arabicPeriod"/>
            </a:pPr>
            <a:r>
              <a:rPr lang="en-US" sz="2400" dirty="0"/>
              <a:t>Swathi Sriram</a:t>
            </a:r>
          </a:p>
          <a:p>
            <a:pPr marL="457200" indent="-457200">
              <a:buFont typeface="+mj-lt"/>
              <a:buAutoNum type="arabicPeriod"/>
            </a:pPr>
            <a:r>
              <a:rPr lang="en-US" sz="2400" dirty="0"/>
              <a:t>Anahita </a:t>
            </a:r>
            <a:r>
              <a:rPr lang="en-US" sz="2400" dirty="0" err="1"/>
              <a:t>Sengar</a:t>
            </a:r>
            <a:endParaRPr lang="en-IN" sz="2400" dirty="0"/>
          </a:p>
        </p:txBody>
      </p:sp>
    </p:spTree>
    <p:extLst>
      <p:ext uri="{BB962C8B-B14F-4D97-AF65-F5344CB8AC3E}">
        <p14:creationId xmlns:p14="http://schemas.microsoft.com/office/powerpoint/2010/main" val="2900413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DFF4-0C3D-48F0-A0C6-643A90CF2AFF}"/>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B93B709A-380A-43AE-8631-9B6AA10157B5}"/>
              </a:ext>
            </a:extLst>
          </p:cNvPr>
          <p:cNvSpPr>
            <a:spLocks noGrp="1"/>
          </p:cNvSpPr>
          <p:nvPr>
            <p:ph idx="1"/>
          </p:nvPr>
        </p:nvSpPr>
        <p:spPr/>
        <p:txBody>
          <a:bodyPr>
            <a:normAutofit/>
          </a:bodyPr>
          <a:lstStyle/>
          <a:p>
            <a:r>
              <a:rPr lang="en-IN" sz="2800" dirty="0"/>
              <a:t>As shown in the above results, our model has been able to extract features and characteristics which will enable consumers to make better choices.</a:t>
            </a:r>
          </a:p>
          <a:p>
            <a:r>
              <a:rPr lang="en-IN" sz="2800" dirty="0"/>
              <a:t>These features greatly summarize the product and make the process of online shopping shorter and convenient.</a:t>
            </a:r>
          </a:p>
          <a:p>
            <a:r>
              <a:rPr lang="en-IN" sz="2800" dirty="0"/>
              <a:t>We have also been able to get rid of redundant keywords to a great extent.</a:t>
            </a:r>
          </a:p>
        </p:txBody>
      </p:sp>
    </p:spTree>
    <p:extLst>
      <p:ext uri="{BB962C8B-B14F-4D97-AF65-F5344CB8AC3E}">
        <p14:creationId xmlns:p14="http://schemas.microsoft.com/office/powerpoint/2010/main" val="141121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34C9-45C4-4D4C-9775-BCF8E0BEFC87}"/>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4AD6DAE4-A280-40E5-A840-EB710324B4C1}"/>
              </a:ext>
            </a:extLst>
          </p:cNvPr>
          <p:cNvSpPr>
            <a:spLocks noGrp="1"/>
          </p:cNvSpPr>
          <p:nvPr>
            <p:ph idx="1"/>
          </p:nvPr>
        </p:nvSpPr>
        <p:spPr/>
        <p:txBody>
          <a:bodyPr>
            <a:normAutofit/>
          </a:bodyPr>
          <a:lstStyle/>
          <a:p>
            <a:r>
              <a:rPr lang="en-IN" sz="2800" dirty="0"/>
              <a:t>We have also developed a webpage to show you the user-interface of the project.</a:t>
            </a:r>
          </a:p>
          <a:p>
            <a:r>
              <a:rPr lang="en-IN" sz="2800" dirty="0"/>
              <a:t>It is able to show the products, their pros and cons, along with prices on different E-Commerce platforms.</a:t>
            </a:r>
          </a:p>
          <a:p>
            <a:r>
              <a:rPr lang="en-IN" sz="2800" dirty="0"/>
              <a:t>We can also search for products based on their keywords.</a:t>
            </a:r>
          </a:p>
        </p:txBody>
      </p:sp>
    </p:spTree>
    <p:extLst>
      <p:ext uri="{BB962C8B-B14F-4D97-AF65-F5344CB8AC3E}">
        <p14:creationId xmlns:p14="http://schemas.microsoft.com/office/powerpoint/2010/main" val="4229864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182F-5593-43C5-BF70-A7C957D5192C}"/>
              </a:ext>
            </a:extLst>
          </p:cNvPr>
          <p:cNvSpPr>
            <a:spLocks noGrp="1"/>
          </p:cNvSpPr>
          <p:nvPr>
            <p:ph type="title"/>
          </p:nvPr>
        </p:nvSpPr>
        <p:spPr/>
        <p:txBody>
          <a:bodyPr/>
          <a:lstStyle/>
          <a:p>
            <a:r>
              <a:rPr lang="en-IN" dirty="0"/>
              <a:t>Future improvements</a:t>
            </a:r>
          </a:p>
        </p:txBody>
      </p:sp>
      <p:sp>
        <p:nvSpPr>
          <p:cNvPr id="3" name="Content Placeholder 2">
            <a:extLst>
              <a:ext uri="{FF2B5EF4-FFF2-40B4-BE49-F238E27FC236}">
                <a16:creationId xmlns:a16="http://schemas.microsoft.com/office/drawing/2014/main" id="{A4C899BB-37D5-45F8-BE0A-042C4A7FFA79}"/>
              </a:ext>
            </a:extLst>
          </p:cNvPr>
          <p:cNvSpPr>
            <a:spLocks noGrp="1"/>
          </p:cNvSpPr>
          <p:nvPr>
            <p:ph idx="1"/>
          </p:nvPr>
        </p:nvSpPr>
        <p:spPr/>
        <p:txBody>
          <a:bodyPr>
            <a:normAutofit/>
          </a:bodyPr>
          <a:lstStyle/>
          <a:p>
            <a:r>
              <a:rPr lang="en-IN" sz="2800" dirty="0"/>
              <a:t>We plan to display and implement our model on all products available on numerous E-Commerce websites but for the sake of the presentation and understanding, we restrict ourselves to a few products available on Amazon.</a:t>
            </a:r>
          </a:p>
          <a:p>
            <a:r>
              <a:rPr lang="en-IN" sz="2800" dirty="0"/>
              <a:t>We could extend our training dataset in order to efficiently cater to products from all categories.</a:t>
            </a:r>
          </a:p>
        </p:txBody>
      </p:sp>
    </p:spTree>
    <p:extLst>
      <p:ext uri="{BB962C8B-B14F-4D97-AF65-F5344CB8AC3E}">
        <p14:creationId xmlns:p14="http://schemas.microsoft.com/office/powerpoint/2010/main" val="3054645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3824-00D9-4BDF-A505-601613781DF2}"/>
              </a:ext>
            </a:extLst>
          </p:cNvPr>
          <p:cNvSpPr>
            <a:spLocks noGrp="1"/>
          </p:cNvSpPr>
          <p:nvPr>
            <p:ph type="title"/>
          </p:nvPr>
        </p:nvSpPr>
        <p:spPr/>
        <p:txBody>
          <a:bodyPr/>
          <a:lstStyle/>
          <a:p>
            <a:r>
              <a:rPr lang="en-IN" dirty="0"/>
              <a:t>Concluding remarks</a:t>
            </a:r>
          </a:p>
        </p:txBody>
      </p:sp>
      <p:sp>
        <p:nvSpPr>
          <p:cNvPr id="3" name="Content Placeholder 2">
            <a:extLst>
              <a:ext uri="{FF2B5EF4-FFF2-40B4-BE49-F238E27FC236}">
                <a16:creationId xmlns:a16="http://schemas.microsoft.com/office/drawing/2014/main" id="{F50A0EEB-E0C0-446F-9936-45B8B3223613}"/>
              </a:ext>
            </a:extLst>
          </p:cNvPr>
          <p:cNvSpPr>
            <a:spLocks noGrp="1"/>
          </p:cNvSpPr>
          <p:nvPr>
            <p:ph idx="1"/>
          </p:nvPr>
        </p:nvSpPr>
        <p:spPr/>
        <p:txBody>
          <a:bodyPr>
            <a:normAutofit/>
          </a:bodyPr>
          <a:lstStyle/>
          <a:p>
            <a:r>
              <a:rPr lang="en-IN" sz="2800" dirty="0"/>
              <a:t>We believe our project, ‘Mercado’ makes E-Commerce more user-friendly and real-life as we extract information from reviews posted by consumers.</a:t>
            </a:r>
          </a:p>
          <a:p>
            <a:r>
              <a:rPr lang="en-IN" sz="2800" dirty="0"/>
              <a:t>We help consumers identify and select products best suited for them.</a:t>
            </a:r>
          </a:p>
        </p:txBody>
      </p:sp>
    </p:spTree>
    <p:extLst>
      <p:ext uri="{BB962C8B-B14F-4D97-AF65-F5344CB8AC3E}">
        <p14:creationId xmlns:p14="http://schemas.microsoft.com/office/powerpoint/2010/main" val="24537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C8CA-E299-4C14-AAC4-3C9D1382A79F}"/>
              </a:ext>
            </a:extLst>
          </p:cNvPr>
          <p:cNvSpPr>
            <a:spLocks noGrp="1"/>
          </p:cNvSpPr>
          <p:nvPr>
            <p:ph type="title"/>
          </p:nvPr>
        </p:nvSpPr>
        <p:spPr/>
        <p:txBody>
          <a:bodyPr/>
          <a:lstStyle/>
          <a:p>
            <a:pPr algn="ctr"/>
            <a:r>
              <a:rPr lang="en-IN" dirty="0"/>
              <a:t>Q&amp;A session</a:t>
            </a:r>
          </a:p>
        </p:txBody>
      </p:sp>
      <p:sp>
        <p:nvSpPr>
          <p:cNvPr id="3" name="Content Placeholder 2">
            <a:extLst>
              <a:ext uri="{FF2B5EF4-FFF2-40B4-BE49-F238E27FC236}">
                <a16:creationId xmlns:a16="http://schemas.microsoft.com/office/drawing/2014/main" id="{66310F08-A990-4082-A0E9-4855DC221F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1469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209-3C46-4E9E-A359-3F2474236F83}"/>
              </a:ext>
            </a:extLst>
          </p:cNvPr>
          <p:cNvSpPr>
            <a:spLocks noGrp="1"/>
          </p:cNvSpPr>
          <p:nvPr>
            <p:ph type="title"/>
          </p:nvPr>
        </p:nvSpPr>
        <p:spPr/>
        <p:txBody>
          <a:bodyPr/>
          <a:lstStyle/>
          <a:p>
            <a:r>
              <a:rPr lang="en-US" dirty="0"/>
              <a:t>Motivation behind the project</a:t>
            </a:r>
            <a:endParaRPr lang="en-IN" dirty="0"/>
          </a:p>
        </p:txBody>
      </p:sp>
      <p:sp>
        <p:nvSpPr>
          <p:cNvPr id="3" name="Content Placeholder 2">
            <a:extLst>
              <a:ext uri="{FF2B5EF4-FFF2-40B4-BE49-F238E27FC236}">
                <a16:creationId xmlns:a16="http://schemas.microsoft.com/office/drawing/2014/main" id="{7E79006D-08FC-4155-8038-1B37BE95DBA1}"/>
              </a:ext>
            </a:extLst>
          </p:cNvPr>
          <p:cNvSpPr>
            <a:spLocks noGrp="1"/>
          </p:cNvSpPr>
          <p:nvPr>
            <p:ph idx="1"/>
          </p:nvPr>
        </p:nvSpPr>
        <p:spPr/>
        <p:txBody>
          <a:bodyPr>
            <a:normAutofit/>
          </a:bodyPr>
          <a:lstStyle/>
          <a:p>
            <a:r>
              <a:rPr lang="en-IN" sz="2800" dirty="0"/>
              <a:t>E-Commerce has become a billion dollar plus industry, with 1.92 billion consumers around the world, the E-Commerce industry continues to grow in the status quo.</a:t>
            </a:r>
          </a:p>
          <a:p>
            <a:r>
              <a:rPr lang="en-IN" sz="2800" dirty="0"/>
              <a:t>E-Commerce has been able to provide a wide array of diverse products, which in turn has also made it difficult for consumers to choose the right product.</a:t>
            </a:r>
          </a:p>
          <a:p>
            <a:endParaRPr lang="en-IN" sz="2800" dirty="0"/>
          </a:p>
        </p:txBody>
      </p:sp>
    </p:spTree>
    <p:extLst>
      <p:ext uri="{BB962C8B-B14F-4D97-AF65-F5344CB8AC3E}">
        <p14:creationId xmlns:p14="http://schemas.microsoft.com/office/powerpoint/2010/main" val="64805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CF0C-0307-4010-B23A-E1F16B879EC9}"/>
              </a:ext>
            </a:extLst>
          </p:cNvPr>
          <p:cNvSpPr>
            <a:spLocks noGrp="1"/>
          </p:cNvSpPr>
          <p:nvPr>
            <p:ph type="title"/>
          </p:nvPr>
        </p:nvSpPr>
        <p:spPr/>
        <p:txBody>
          <a:bodyPr/>
          <a:lstStyle/>
          <a:p>
            <a:r>
              <a:rPr lang="en-US" dirty="0"/>
              <a:t>Stakeholders involved</a:t>
            </a:r>
            <a:endParaRPr lang="en-IN" dirty="0"/>
          </a:p>
        </p:txBody>
      </p:sp>
      <p:sp>
        <p:nvSpPr>
          <p:cNvPr id="3" name="Content Placeholder 2">
            <a:extLst>
              <a:ext uri="{FF2B5EF4-FFF2-40B4-BE49-F238E27FC236}">
                <a16:creationId xmlns:a16="http://schemas.microsoft.com/office/drawing/2014/main" id="{6D4401B5-4612-49E2-9E2B-6ECD333062DD}"/>
              </a:ext>
            </a:extLst>
          </p:cNvPr>
          <p:cNvSpPr>
            <a:spLocks noGrp="1"/>
          </p:cNvSpPr>
          <p:nvPr>
            <p:ph idx="1"/>
          </p:nvPr>
        </p:nvSpPr>
        <p:spPr/>
        <p:txBody>
          <a:bodyPr>
            <a:normAutofit/>
          </a:bodyPr>
          <a:lstStyle/>
          <a:p>
            <a:r>
              <a:rPr lang="en-US" sz="2800" dirty="0"/>
              <a:t>Consumers</a:t>
            </a:r>
          </a:p>
          <a:p>
            <a:r>
              <a:rPr lang="en-US" sz="2800" dirty="0"/>
              <a:t>E-Commerce Websites</a:t>
            </a:r>
            <a:endParaRPr lang="en-IN" sz="2800" dirty="0"/>
          </a:p>
        </p:txBody>
      </p:sp>
    </p:spTree>
    <p:extLst>
      <p:ext uri="{BB962C8B-B14F-4D97-AF65-F5344CB8AC3E}">
        <p14:creationId xmlns:p14="http://schemas.microsoft.com/office/powerpoint/2010/main" val="84940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2FC0-21D7-4EAC-AA50-6DF0E51E4AB8}"/>
              </a:ext>
            </a:extLst>
          </p:cNvPr>
          <p:cNvSpPr>
            <a:spLocks noGrp="1"/>
          </p:cNvSpPr>
          <p:nvPr>
            <p:ph type="title"/>
          </p:nvPr>
        </p:nvSpPr>
        <p:spPr/>
        <p:txBody>
          <a:bodyPr/>
          <a:lstStyle/>
          <a:p>
            <a:r>
              <a:rPr lang="en-US" dirty="0"/>
              <a:t>The need for a concrete solution</a:t>
            </a:r>
            <a:endParaRPr lang="en-IN" dirty="0"/>
          </a:p>
        </p:txBody>
      </p:sp>
      <p:sp>
        <p:nvSpPr>
          <p:cNvPr id="3" name="Content Placeholder 2">
            <a:extLst>
              <a:ext uri="{FF2B5EF4-FFF2-40B4-BE49-F238E27FC236}">
                <a16:creationId xmlns:a16="http://schemas.microsoft.com/office/drawing/2014/main" id="{8B0982AF-9290-499B-B8EC-7AE58C6E2764}"/>
              </a:ext>
            </a:extLst>
          </p:cNvPr>
          <p:cNvSpPr>
            <a:spLocks noGrp="1"/>
          </p:cNvSpPr>
          <p:nvPr>
            <p:ph idx="1"/>
          </p:nvPr>
        </p:nvSpPr>
        <p:spPr>
          <a:xfrm>
            <a:off x="783455" y="2665849"/>
            <a:ext cx="10131425" cy="3649133"/>
          </a:xfrm>
        </p:spPr>
        <p:txBody>
          <a:bodyPr>
            <a:normAutofit fontScale="92500" lnSpcReduction="20000"/>
          </a:bodyPr>
          <a:lstStyle/>
          <a:p>
            <a:r>
              <a:rPr lang="en-US" sz="3000" dirty="0"/>
              <a:t>On an average, only 2.86 percent of ecommerce website visits convert into a purchase.  This clearly indicates that quite a few users are unable to find the right product or are tired of finding the right product.</a:t>
            </a:r>
          </a:p>
          <a:p>
            <a:r>
              <a:rPr lang="en-US" sz="3200" dirty="0"/>
              <a:t>Users who have a negative experience on a mobile website are 62 percent less likely to purchase from that business in the future. It is very important to create an environment where consumers can easily find the appropriate product to establish a loyal consumer base.</a:t>
            </a:r>
          </a:p>
          <a:p>
            <a:endParaRPr lang="en-US" sz="3000" dirty="0"/>
          </a:p>
          <a:p>
            <a:endParaRPr lang="en-US" sz="2800" dirty="0"/>
          </a:p>
          <a:p>
            <a:endParaRPr lang="en-IN" sz="2800" dirty="0"/>
          </a:p>
        </p:txBody>
      </p:sp>
    </p:spTree>
    <p:extLst>
      <p:ext uri="{BB962C8B-B14F-4D97-AF65-F5344CB8AC3E}">
        <p14:creationId xmlns:p14="http://schemas.microsoft.com/office/powerpoint/2010/main" val="330549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C607-BFE7-462F-AC59-D0C3608AC900}"/>
              </a:ext>
            </a:extLst>
          </p:cNvPr>
          <p:cNvSpPr>
            <a:spLocks noGrp="1"/>
          </p:cNvSpPr>
          <p:nvPr>
            <p:ph type="title"/>
          </p:nvPr>
        </p:nvSpPr>
        <p:spPr/>
        <p:txBody>
          <a:bodyPr/>
          <a:lstStyle/>
          <a:p>
            <a:r>
              <a:rPr lang="en-IN" dirty="0"/>
              <a:t>Our solution</a:t>
            </a:r>
          </a:p>
        </p:txBody>
      </p:sp>
      <p:sp>
        <p:nvSpPr>
          <p:cNvPr id="3" name="Content Placeholder 2">
            <a:extLst>
              <a:ext uri="{FF2B5EF4-FFF2-40B4-BE49-F238E27FC236}">
                <a16:creationId xmlns:a16="http://schemas.microsoft.com/office/drawing/2014/main" id="{956DF028-D811-4937-A616-9176C595ECC0}"/>
              </a:ext>
            </a:extLst>
          </p:cNvPr>
          <p:cNvSpPr>
            <a:spLocks noGrp="1"/>
          </p:cNvSpPr>
          <p:nvPr>
            <p:ph idx="1"/>
          </p:nvPr>
        </p:nvSpPr>
        <p:spPr/>
        <p:txBody>
          <a:bodyPr>
            <a:normAutofit/>
          </a:bodyPr>
          <a:lstStyle/>
          <a:p>
            <a:r>
              <a:rPr lang="en-IN" sz="2800" dirty="0"/>
              <a:t>Mercado, an online platform which displays products available from all E-Commerce websites, allowing users to easily navigate through all products available online.</a:t>
            </a:r>
          </a:p>
          <a:p>
            <a:r>
              <a:rPr lang="en-IN" sz="2800" dirty="0"/>
              <a:t>Enables consumers to conveniently compare prices across multiple E-Commerce platforms, and also returns features based on product reviews.</a:t>
            </a:r>
          </a:p>
        </p:txBody>
      </p:sp>
    </p:spTree>
    <p:extLst>
      <p:ext uri="{BB962C8B-B14F-4D97-AF65-F5344CB8AC3E}">
        <p14:creationId xmlns:p14="http://schemas.microsoft.com/office/powerpoint/2010/main" val="367066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155E-F1D2-420F-93FA-1F73147663A4}"/>
              </a:ext>
            </a:extLst>
          </p:cNvPr>
          <p:cNvSpPr>
            <a:spLocks noGrp="1"/>
          </p:cNvSpPr>
          <p:nvPr>
            <p:ph type="title"/>
          </p:nvPr>
        </p:nvSpPr>
        <p:spPr/>
        <p:txBody>
          <a:bodyPr/>
          <a:lstStyle/>
          <a:p>
            <a:r>
              <a:rPr lang="en-IN" dirty="0"/>
              <a:t>Our solution</a:t>
            </a:r>
          </a:p>
        </p:txBody>
      </p:sp>
      <p:sp>
        <p:nvSpPr>
          <p:cNvPr id="3" name="Content Placeholder 2">
            <a:extLst>
              <a:ext uri="{FF2B5EF4-FFF2-40B4-BE49-F238E27FC236}">
                <a16:creationId xmlns:a16="http://schemas.microsoft.com/office/drawing/2014/main" id="{84B5E1D3-EFCD-4B87-ACCD-8BF4A1656BD3}"/>
              </a:ext>
            </a:extLst>
          </p:cNvPr>
          <p:cNvSpPr>
            <a:spLocks noGrp="1"/>
          </p:cNvSpPr>
          <p:nvPr>
            <p:ph idx="1"/>
          </p:nvPr>
        </p:nvSpPr>
        <p:spPr/>
        <p:txBody>
          <a:bodyPr>
            <a:normAutofit/>
          </a:bodyPr>
          <a:lstStyle/>
          <a:p>
            <a:r>
              <a:rPr lang="en-IN" sz="2800" dirty="0"/>
              <a:t> To generate and extract key phrases about the product based on the product reviews. </a:t>
            </a:r>
          </a:p>
          <a:p>
            <a:r>
              <a:rPr lang="en-IN" sz="2800" dirty="0"/>
              <a:t>For example, for the product review, ‘The performance is great and it is ergonomically designed, but it’s bulky and the battery life is bad.’ The key phrases would be ‘great performance’, ‘ergonomically designed’, ‘bulky’ and ‘bad battery life’.</a:t>
            </a:r>
          </a:p>
          <a:p>
            <a:endParaRPr lang="en-IN" sz="2800" dirty="0"/>
          </a:p>
        </p:txBody>
      </p:sp>
    </p:spTree>
    <p:extLst>
      <p:ext uri="{BB962C8B-B14F-4D97-AF65-F5344CB8AC3E}">
        <p14:creationId xmlns:p14="http://schemas.microsoft.com/office/powerpoint/2010/main" val="251639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8D25-D32C-4091-A588-4DF6AA101A62}"/>
              </a:ext>
            </a:extLst>
          </p:cNvPr>
          <p:cNvSpPr>
            <a:spLocks noGrp="1"/>
          </p:cNvSpPr>
          <p:nvPr>
            <p:ph type="title"/>
          </p:nvPr>
        </p:nvSpPr>
        <p:spPr/>
        <p:txBody>
          <a:bodyPr/>
          <a:lstStyle/>
          <a:p>
            <a:r>
              <a:rPr lang="en-IN" dirty="0"/>
              <a:t>Scalability</a:t>
            </a:r>
          </a:p>
        </p:txBody>
      </p:sp>
      <p:sp>
        <p:nvSpPr>
          <p:cNvPr id="3" name="Content Placeholder 2">
            <a:extLst>
              <a:ext uri="{FF2B5EF4-FFF2-40B4-BE49-F238E27FC236}">
                <a16:creationId xmlns:a16="http://schemas.microsoft.com/office/drawing/2014/main" id="{CCA0675A-906F-4B8B-92E3-0025FC060D7C}"/>
              </a:ext>
            </a:extLst>
          </p:cNvPr>
          <p:cNvSpPr>
            <a:spLocks noGrp="1"/>
          </p:cNvSpPr>
          <p:nvPr>
            <p:ph idx="1"/>
          </p:nvPr>
        </p:nvSpPr>
        <p:spPr/>
        <p:txBody>
          <a:bodyPr>
            <a:normAutofit lnSpcReduction="10000"/>
          </a:bodyPr>
          <a:lstStyle/>
          <a:p>
            <a:r>
              <a:rPr lang="en-IN" sz="2800" dirty="0"/>
              <a:t>The best part about the idea is that it can be extended to any business domain where customer feedback and reviews are involved.</a:t>
            </a:r>
          </a:p>
          <a:p>
            <a:r>
              <a:rPr lang="en-IN" sz="2800" dirty="0"/>
              <a:t>For example, this can also be extended to restaurant reviews to extract impactful information about restaurants through restaurant reviews.</a:t>
            </a:r>
          </a:p>
          <a:p>
            <a:r>
              <a:rPr lang="en-IN" sz="2800" dirty="0"/>
              <a:t>We can also scale it to display products from numerous E-Commerce websites.</a:t>
            </a:r>
          </a:p>
          <a:p>
            <a:endParaRPr lang="en-IN" sz="2800" dirty="0"/>
          </a:p>
        </p:txBody>
      </p:sp>
    </p:spTree>
    <p:extLst>
      <p:ext uri="{BB962C8B-B14F-4D97-AF65-F5344CB8AC3E}">
        <p14:creationId xmlns:p14="http://schemas.microsoft.com/office/powerpoint/2010/main" val="65537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F1FD-268A-4ED8-8DA8-A5FDD16E8C1F}"/>
              </a:ext>
            </a:extLst>
          </p:cNvPr>
          <p:cNvSpPr>
            <a:spLocks noGrp="1"/>
          </p:cNvSpPr>
          <p:nvPr>
            <p:ph type="title"/>
          </p:nvPr>
        </p:nvSpPr>
        <p:spPr/>
        <p:txBody>
          <a:bodyPr/>
          <a:lstStyle/>
          <a:p>
            <a:r>
              <a:rPr lang="en-IN" dirty="0"/>
              <a:t>Salient features of the project</a:t>
            </a:r>
          </a:p>
        </p:txBody>
      </p:sp>
      <p:sp>
        <p:nvSpPr>
          <p:cNvPr id="3" name="Content Placeholder 2">
            <a:extLst>
              <a:ext uri="{FF2B5EF4-FFF2-40B4-BE49-F238E27FC236}">
                <a16:creationId xmlns:a16="http://schemas.microsoft.com/office/drawing/2014/main" id="{1F569E2D-2B46-4E40-B7D7-921B2ADA1D68}"/>
              </a:ext>
            </a:extLst>
          </p:cNvPr>
          <p:cNvSpPr>
            <a:spLocks noGrp="1"/>
          </p:cNvSpPr>
          <p:nvPr>
            <p:ph idx="1"/>
          </p:nvPr>
        </p:nvSpPr>
        <p:spPr/>
        <p:txBody>
          <a:bodyPr>
            <a:normAutofit/>
          </a:bodyPr>
          <a:lstStyle/>
          <a:p>
            <a:r>
              <a:rPr lang="en-IN" sz="2800" dirty="0"/>
              <a:t>The project has been built from scratch, right from scraping data, to creating a user-friendly interface.</a:t>
            </a:r>
          </a:p>
          <a:p>
            <a:r>
              <a:rPr lang="en-IN" sz="2800" dirty="0"/>
              <a:t>We have scraped data by developing our own scraper.</a:t>
            </a:r>
          </a:p>
          <a:p>
            <a:r>
              <a:rPr lang="en-IN" sz="2800" dirty="0"/>
              <a:t>We have also developed and trained our model on our own and we have used no pretrained models.</a:t>
            </a:r>
          </a:p>
          <a:p>
            <a:r>
              <a:rPr lang="en-IN" sz="2800" dirty="0"/>
              <a:t>We have used algorithms, vectorizers, and neural networks to extract relevant keywords.</a:t>
            </a:r>
          </a:p>
        </p:txBody>
      </p:sp>
    </p:spTree>
    <p:extLst>
      <p:ext uri="{BB962C8B-B14F-4D97-AF65-F5344CB8AC3E}">
        <p14:creationId xmlns:p14="http://schemas.microsoft.com/office/powerpoint/2010/main" val="99593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22566005_Future Celestial Design_SL_V1.potx" id="{4D7EEECD-5075-4B82-9105-368DEFA7AB13}" vid="{D41F9EA6-E4AB-41CF-B6AA-BCB3B7F92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1af3243-3dd4-4a8d-8c0d-dd76da1f02a5"/>
    <ds:schemaRef ds:uri="http://www.w3.org/XML/1998/namespace"/>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962</Words>
  <Application>Microsoft Office PowerPoint</Application>
  <PresentationFormat>Widescreen</PresentationFormat>
  <Paragraphs>76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Keyword extraction from product reviews</vt:lpstr>
      <vt:lpstr>Mercado, Your one stop platform for shopping</vt:lpstr>
      <vt:lpstr>Motivation behind the project</vt:lpstr>
      <vt:lpstr>Stakeholders involved</vt:lpstr>
      <vt:lpstr>The need for a concrete solution</vt:lpstr>
      <vt:lpstr>Our solution</vt:lpstr>
      <vt:lpstr>Our solution</vt:lpstr>
      <vt:lpstr>Scalability</vt:lpstr>
      <vt:lpstr>Salient features of the project</vt:lpstr>
      <vt:lpstr>Data collection and scraping</vt:lpstr>
      <vt:lpstr>Data pre-processing</vt:lpstr>
      <vt:lpstr>Data pre-processing</vt:lpstr>
      <vt:lpstr>modeling</vt:lpstr>
      <vt:lpstr>modeling</vt:lpstr>
      <vt:lpstr>modeling</vt:lpstr>
      <vt:lpstr>Modeling</vt:lpstr>
      <vt:lpstr>evaluation</vt:lpstr>
      <vt:lpstr>Evaluation</vt:lpstr>
      <vt:lpstr>evaluation</vt:lpstr>
      <vt:lpstr>Evaluation</vt:lpstr>
      <vt:lpstr>deployment</vt:lpstr>
      <vt:lpstr>Future improvements</vt:lpstr>
      <vt:lpstr>Concluding remarks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2019-06-23T15:12:24Z</dcterms:created>
  <dcterms:modified xsi:type="dcterms:W3CDTF">2019-06-24T14:09:44Z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