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69" r:id="rId4"/>
    <p:sldId id="258" r:id="rId5"/>
    <p:sldId id="259" r:id="rId6"/>
    <p:sldId id="260" r:id="rId7"/>
    <p:sldId id="261" r:id="rId8"/>
    <p:sldId id="268" r:id="rId9"/>
    <p:sldId id="267" r:id="rId10"/>
    <p:sldId id="262" r:id="rId11"/>
    <p:sldId id="263" r:id="rId12"/>
    <p:sldId id="264"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iparthi Saisandeep" userId="f4183cee7cfb3496" providerId="LiveId" clId="{1171C654-138F-4C1F-B818-807FF6A5A988}"/>
    <pc:docChg chg="addSld modSld">
      <pc:chgData name="Daliparthi Saisandeep" userId="f4183cee7cfb3496" providerId="LiveId" clId="{1171C654-138F-4C1F-B818-807FF6A5A988}" dt="2024-06-20T05:04:45.671" v="2" actId="680"/>
      <pc:docMkLst>
        <pc:docMk/>
      </pc:docMkLst>
      <pc:sldChg chg="modSp mod">
        <pc:chgData name="Daliparthi Saisandeep" userId="f4183cee7cfb3496" providerId="LiveId" clId="{1171C654-138F-4C1F-B818-807FF6A5A988}" dt="2024-06-20T05:04:21.495" v="1" actId="1076"/>
        <pc:sldMkLst>
          <pc:docMk/>
          <pc:sldMk cId="0" sldId="259"/>
        </pc:sldMkLst>
        <pc:spChg chg="mod">
          <ac:chgData name="Daliparthi Saisandeep" userId="f4183cee7cfb3496" providerId="LiveId" clId="{1171C654-138F-4C1F-B818-807FF6A5A988}" dt="2024-06-20T05:04:15.150" v="0" actId="1076"/>
          <ac:spMkLst>
            <pc:docMk/>
            <pc:sldMk cId="0" sldId="259"/>
            <ac:spMk id="11" creationId="{1EFE0370-86B1-F0F1-7B20-60811A89DC56}"/>
          </ac:spMkLst>
        </pc:spChg>
        <pc:spChg chg="mod">
          <ac:chgData name="Daliparthi Saisandeep" userId="f4183cee7cfb3496" providerId="LiveId" clId="{1171C654-138F-4C1F-B818-807FF6A5A988}" dt="2024-06-20T05:04:21.495" v="1" actId="1076"/>
          <ac:spMkLst>
            <pc:docMk/>
            <pc:sldMk cId="0" sldId="259"/>
            <ac:spMk id="14" creationId="{51A74B81-E927-7BE8-116D-828C833A8A1A}"/>
          </ac:spMkLst>
        </pc:spChg>
      </pc:sldChg>
      <pc:sldChg chg="new">
        <pc:chgData name="Daliparthi Saisandeep" userId="f4183cee7cfb3496" providerId="LiveId" clId="{1171C654-138F-4C1F-B818-807FF6A5A988}" dt="2024-06-20T05:04:45.671" v="2" actId="680"/>
        <pc:sldMkLst>
          <pc:docMk/>
          <pc:sldMk cId="1339510241"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92DD7E-53B3-419E-938B-D9FB73564B68}" type="datetimeFigureOut">
              <a:rPr lang="en-US" smtClean="0"/>
              <a:t>6/20/2024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CA8BF3B-99CD-494F-883F-71244C91D1B9}" type="slidenum">
              <a:rPr lang="en-US" smtClean="0"/>
              <a:t>‹#›</a:t>
            </a:fld>
            <a:endParaRPr lang="en-US"/>
          </a:p>
        </p:txBody>
      </p:sp>
    </p:spTree>
    <p:extLst>
      <p:ext uri="{BB962C8B-B14F-4D97-AF65-F5344CB8AC3E}">
        <p14:creationId xmlns:p14="http://schemas.microsoft.com/office/powerpoint/2010/main" val="128512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8BF3B-99CD-494F-883F-71244C91D1B9}" type="slidenum">
              <a:rPr lang="en-US" smtClean="0"/>
              <a:t>4</a:t>
            </a:fld>
            <a:endParaRPr lang="en-US"/>
          </a:p>
        </p:txBody>
      </p:sp>
    </p:spTree>
    <p:extLst>
      <p:ext uri="{BB962C8B-B14F-4D97-AF65-F5344CB8AC3E}">
        <p14:creationId xmlns:p14="http://schemas.microsoft.com/office/powerpoint/2010/main" val="24546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05814" y="381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effectLst>
            <a:outerShdw blurRad="50800" dist="38100" dir="2700000" algn="tl" rotWithShape="0">
              <a:prstClr val="black">
                <a:alpha val="40000"/>
              </a:prstClr>
            </a:outerShdw>
          </a:effectLst>
        </p:spPr>
        <p:txBody>
          <a:bodyPr wrap="square" lIns="0" tIns="0" rIns="0" bIns="0" rtlCol="0"/>
          <a:lstStyle/>
          <a:p>
            <a:endParaRPr/>
          </a:p>
        </p:txBody>
      </p:sp>
      <p:sp>
        <p:nvSpPr>
          <p:cNvPr id="6" name="object 6"/>
          <p:cNvSpPr/>
          <p:nvPr/>
        </p:nvSpPr>
        <p:spPr>
          <a:xfrm>
            <a:off x="2833624" y="433459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800600" y="2723988"/>
            <a:ext cx="19050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3" name="Picture 12">
            <a:extLst>
              <a:ext uri="{FF2B5EF4-FFF2-40B4-BE49-F238E27FC236}">
                <a16:creationId xmlns:a16="http://schemas.microsoft.com/office/drawing/2014/main" id="{A6FF8149-853E-394D-CB4E-3D2CB33DE3CC}"/>
              </a:ext>
            </a:extLst>
          </p:cNvPr>
          <p:cNvPicPr>
            <a:picLocks noChangeAspect="1"/>
          </p:cNvPicPr>
          <p:nvPr/>
        </p:nvPicPr>
        <p:blipFill>
          <a:blip r:embed="rId3"/>
          <a:stretch>
            <a:fillRect/>
          </a:stretch>
        </p:blipFill>
        <p:spPr>
          <a:xfrm>
            <a:off x="8124621" y="3138228"/>
            <a:ext cx="1743607" cy="1329043"/>
          </a:xfrm>
          <a:prstGeom prst="rect">
            <a:avLst/>
          </a:prstGeom>
        </p:spPr>
      </p:pic>
      <p:sp>
        <p:nvSpPr>
          <p:cNvPr id="15" name="Title 14">
            <a:extLst>
              <a:ext uri="{FF2B5EF4-FFF2-40B4-BE49-F238E27FC236}">
                <a16:creationId xmlns:a16="http://schemas.microsoft.com/office/drawing/2014/main" id="{AD3787D9-E005-F832-FFD2-756C31BB4ECD}"/>
              </a:ext>
            </a:extLst>
          </p:cNvPr>
          <p:cNvSpPr>
            <a:spLocks noGrp="1"/>
          </p:cNvSpPr>
          <p:nvPr>
            <p:ph type="ctrTitle"/>
          </p:nvPr>
        </p:nvSpPr>
        <p:spPr>
          <a:xfrm>
            <a:off x="3195574" y="2067305"/>
            <a:ext cx="5800851" cy="492443"/>
          </a:xfrm>
        </p:spPr>
        <p:txBody>
          <a:bodyPr/>
          <a:lstStyle/>
          <a:p>
            <a:r>
              <a:rPr lang="en-US" dirty="0"/>
              <a:t>DALIPARTHI SAI SANDEEP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14801"/>
            <a:ext cx="1676400" cy="2743199"/>
          </a:xfrm>
          <a:prstGeom prst="rect">
            <a:avLst/>
          </a:prstGeom>
        </p:spPr>
      </p:pic>
      <p:sp>
        <p:nvSpPr>
          <p:cNvPr id="6" name="object 6"/>
          <p:cNvSpPr txBox="1">
            <a:spLocks noGrp="1"/>
          </p:cNvSpPr>
          <p:nvPr>
            <p:ph type="title"/>
          </p:nvPr>
        </p:nvSpPr>
        <p:spPr>
          <a:xfrm>
            <a:off x="152401" y="76200"/>
            <a:ext cx="10744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4" name="TextBox 3">
            <a:extLst>
              <a:ext uri="{FF2B5EF4-FFF2-40B4-BE49-F238E27FC236}">
                <a16:creationId xmlns:a16="http://schemas.microsoft.com/office/drawing/2014/main" id="{9E21B943-96ED-FD54-1B21-470DA7E3A626}"/>
              </a:ext>
            </a:extLst>
          </p:cNvPr>
          <p:cNvSpPr txBox="1"/>
          <p:nvPr/>
        </p:nvSpPr>
        <p:spPr>
          <a:xfrm>
            <a:off x="1676400" y="747333"/>
            <a:ext cx="7451557" cy="5324535"/>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20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2000" dirty="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sz="20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2000" dirty="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sz="2000" dirty="0">
                <a:cs typeface="Times New Roman" panose="02020603050405020304" pitchFamily="18" charset="0"/>
              </a:rPr>
              <a:t>Voice to Text Converter – This software helps to prevent Keylogging which targets a specific part of our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4630" y="55357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3655" y="6272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114801"/>
            <a:ext cx="1905000" cy="27432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0BED17-6121-B4B8-8B28-221C4F37D432}"/>
              </a:ext>
            </a:extLst>
          </p:cNvPr>
          <p:cNvSpPr txBox="1"/>
          <p:nvPr/>
        </p:nvSpPr>
        <p:spPr>
          <a:xfrm>
            <a:off x="1447800" y="1447800"/>
            <a:ext cx="7098631" cy="4401205"/>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cs typeface="Times New Roman" panose="02020603050405020304" pitchFamily="18" charset="0"/>
              </a:rPr>
              <a:t>Revolutionary AI-Powered Detection:</a:t>
            </a:r>
            <a:r>
              <a:rPr lang="en-US" sz="2000" dirty="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sz="2000" dirty="0">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Predictive Behavioral Analysis and Auto-Remediation:</a:t>
            </a:r>
            <a:r>
              <a:rPr lang="en-US" sz="2000" dirty="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sz="20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611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46801"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9147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600" y="0"/>
            <a:ext cx="44196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1F41BE1-A021-0B4F-19D3-3A5CCA6623C2}"/>
              </a:ext>
            </a:extLst>
          </p:cNvPr>
          <p:cNvSpPr txBox="1"/>
          <p:nvPr/>
        </p:nvSpPr>
        <p:spPr>
          <a:xfrm>
            <a:off x="1219200" y="3147104"/>
            <a:ext cx="8118475"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
        <p:nvSpPr>
          <p:cNvPr id="13" name="TextBox 12">
            <a:extLst>
              <a:ext uri="{FF2B5EF4-FFF2-40B4-BE49-F238E27FC236}">
                <a16:creationId xmlns:a16="http://schemas.microsoft.com/office/drawing/2014/main" id="{0CCFF3F3-6472-B0E2-8201-31FA36EAFEA7}"/>
              </a:ext>
            </a:extLst>
          </p:cNvPr>
          <p:cNvSpPr txBox="1"/>
          <p:nvPr/>
        </p:nvSpPr>
        <p:spPr>
          <a:xfrm>
            <a:off x="1219200" y="868380"/>
            <a:ext cx="6750432"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Set Up Logging:</a:t>
            </a:r>
            <a:endParaRPr lang="en-US" sz="2000"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584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7387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E313F829-ED0B-32F1-7CA6-9D08BA4CEB31}"/>
              </a:ext>
            </a:extLst>
          </p:cNvPr>
          <p:cNvSpPr txBox="1"/>
          <p:nvPr/>
        </p:nvSpPr>
        <p:spPr>
          <a:xfrm>
            <a:off x="228600" y="4082576"/>
            <a:ext cx="959358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11" name="Picture 10">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507036" y="918962"/>
            <a:ext cx="3115326" cy="3127519"/>
          </a:xfrm>
          <a:prstGeom prst="rect">
            <a:avLst/>
          </a:prstGeom>
        </p:spPr>
      </p:pic>
      <p:pic>
        <p:nvPicPr>
          <p:cNvPr id="12" name="Picture 11">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678498" y="893560"/>
            <a:ext cx="2914141" cy="3127519"/>
          </a:xfrm>
          <a:prstGeom prst="rect">
            <a:avLst/>
          </a:prstGeom>
        </p:spPr>
      </p:pic>
      <p:pic>
        <p:nvPicPr>
          <p:cNvPr id="13" name="Picture 12">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6648775" y="893559"/>
            <a:ext cx="2719052" cy="31275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64FE-CFC2-4384-D948-CE3CBB44303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3951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8A7-1A45-FF75-48AA-BF397150577B}"/>
              </a:ext>
            </a:extLst>
          </p:cNvPr>
          <p:cNvSpPr>
            <a:spLocks noGrp="1"/>
          </p:cNvSpPr>
          <p:nvPr>
            <p:ph type="title"/>
          </p:nvPr>
        </p:nvSpPr>
        <p:spPr>
          <a:xfrm>
            <a:off x="2085500" y="-4011"/>
            <a:ext cx="4807267" cy="681356"/>
          </a:xfrm>
        </p:spPr>
        <p:txBody>
          <a:bodyPr/>
          <a:lstStyle/>
          <a:p>
            <a:r>
              <a:rPr lang="en-US" dirty="0">
                <a:solidFill>
                  <a:schemeClr val="tx2">
                    <a:lumMod val="75000"/>
                  </a:schemeClr>
                </a:solidFill>
              </a:rPr>
              <a:t> </a:t>
            </a:r>
            <a:r>
              <a:rPr lang="en-US" sz="2800" dirty="0">
                <a:solidFill>
                  <a:schemeClr val="tx2">
                    <a:lumMod val="75000"/>
                  </a:schemeClr>
                </a:solidFill>
              </a:rPr>
              <a:t>KEYLOGGER AND SECURITY</a:t>
            </a:r>
          </a:p>
        </p:txBody>
      </p:sp>
      <p:sp>
        <p:nvSpPr>
          <p:cNvPr id="4" name="TextBox 3">
            <a:extLst>
              <a:ext uri="{FF2B5EF4-FFF2-40B4-BE49-F238E27FC236}">
                <a16:creationId xmlns:a16="http://schemas.microsoft.com/office/drawing/2014/main" id="{EF7D60B5-3CF5-DEF8-60A5-E2F1A2CEF08F}"/>
              </a:ext>
            </a:extLst>
          </p:cNvPr>
          <p:cNvSpPr txBox="1"/>
          <p:nvPr/>
        </p:nvSpPr>
        <p:spPr>
          <a:xfrm>
            <a:off x="1873567" y="762000"/>
            <a:ext cx="6889433" cy="4985980"/>
          </a:xfrm>
          <a:prstGeom prst="rect">
            <a:avLst/>
          </a:prstGeom>
          <a:noFill/>
        </p:spPr>
        <p:txBody>
          <a:bodyPr wrap="square">
            <a:spAutoFit/>
          </a:bodyPr>
          <a:lstStyle/>
          <a:p>
            <a:pPr marL="285750" indent="-285750" algn="just">
              <a:buFont typeface="Courier New" panose="02070309020205020404" pitchFamily="49" charset="0"/>
              <a:buChar char="o"/>
            </a:pPr>
            <a:r>
              <a:rPr lang="en-US" sz="2000" dirty="0"/>
              <a:t>It may come as no surprise that keyloggers have been used for spying on people since the beginning of computers. According to Wikipedia, keyloggers were used for many different purposes in the 1970s and early 1980s, including secret government operations.</a:t>
            </a:r>
          </a:p>
          <a:p>
            <a:endParaRPr lang="en-US" dirty="0"/>
          </a:p>
          <a:p>
            <a:pPr marL="285750" indent="-285750" algn="just">
              <a:buFont typeface="Courier New" panose="02070309020205020404" pitchFamily="49" charset="0"/>
              <a:buChar char="o"/>
            </a:pPr>
            <a:r>
              <a:rPr lang="en-US" sz="2000" dirty="0"/>
              <a:t>One of the most famous early events happened in the middle of the 1970s when Soviet spies made a very smart hardware keylogger that they used to spy on IBM Select typewriters in the US Embassy and Consulate buildings in Moscow and St. Petersburg. Once they were in place, the keyloggers measured the slight changes in each typewriter’s magnetic field that could barely be seen as the print head turned and moved to type each letter. In the meantime, Soviet embassies choose to type classified information on manual typewriters instead of electric ones.</a:t>
            </a:r>
          </a:p>
        </p:txBody>
      </p:sp>
      <p:pic>
        <p:nvPicPr>
          <p:cNvPr id="7" name="Picture 6">
            <a:extLst>
              <a:ext uri="{FF2B5EF4-FFF2-40B4-BE49-F238E27FC236}">
                <a16:creationId xmlns:a16="http://schemas.microsoft.com/office/drawing/2014/main" id="{172E59F7-BD3E-E9ED-C0F7-398A16428E2A}"/>
              </a:ext>
            </a:extLst>
          </p:cNvPr>
          <p:cNvPicPr>
            <a:picLocks noChangeAspect="1"/>
          </p:cNvPicPr>
          <p:nvPr/>
        </p:nvPicPr>
        <p:blipFill>
          <a:blip r:embed="rId2"/>
          <a:stretch>
            <a:fillRect/>
          </a:stretch>
        </p:blipFill>
        <p:spPr>
          <a:xfrm>
            <a:off x="152400" y="2514600"/>
            <a:ext cx="1784654" cy="2472076"/>
          </a:xfrm>
          <a:prstGeom prst="rect">
            <a:avLst/>
          </a:prstGeom>
        </p:spPr>
      </p:pic>
      <p:pic>
        <p:nvPicPr>
          <p:cNvPr id="8" name="Picture 7">
            <a:extLst>
              <a:ext uri="{FF2B5EF4-FFF2-40B4-BE49-F238E27FC236}">
                <a16:creationId xmlns:a16="http://schemas.microsoft.com/office/drawing/2014/main" id="{2793713B-CDE2-6F76-A79C-C9E2B7372E28}"/>
              </a:ext>
            </a:extLst>
          </p:cNvPr>
          <p:cNvPicPr>
            <a:picLocks noChangeAspect="1"/>
          </p:cNvPicPr>
          <p:nvPr/>
        </p:nvPicPr>
        <p:blipFill>
          <a:blip r:embed="rId3"/>
          <a:stretch>
            <a:fillRect/>
          </a:stretch>
        </p:blipFill>
        <p:spPr>
          <a:xfrm>
            <a:off x="9829800" y="188278"/>
            <a:ext cx="1422418" cy="1229637"/>
          </a:xfrm>
          <a:prstGeom prst="rect">
            <a:avLst/>
          </a:prstGeom>
        </p:spPr>
      </p:pic>
      <p:pic>
        <p:nvPicPr>
          <p:cNvPr id="9" name="Picture 8">
            <a:extLst>
              <a:ext uri="{FF2B5EF4-FFF2-40B4-BE49-F238E27FC236}">
                <a16:creationId xmlns:a16="http://schemas.microsoft.com/office/drawing/2014/main" id="{C756C9B6-7B3E-6E80-B3F1-37660792D0B9}"/>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10" name="Picture 9">
            <a:extLst>
              <a:ext uri="{FF2B5EF4-FFF2-40B4-BE49-F238E27FC236}">
                <a16:creationId xmlns:a16="http://schemas.microsoft.com/office/drawing/2014/main" id="{98428BFD-B444-5C98-1E95-DCA34E429DFA}"/>
              </a:ext>
            </a:extLst>
          </p:cNvPr>
          <p:cNvPicPr>
            <a:picLocks noChangeAspect="1"/>
          </p:cNvPicPr>
          <p:nvPr/>
        </p:nvPicPr>
        <p:blipFill>
          <a:blip r:embed="rId5"/>
          <a:stretch>
            <a:fillRect/>
          </a:stretch>
        </p:blipFill>
        <p:spPr>
          <a:xfrm>
            <a:off x="10416030" y="5486400"/>
            <a:ext cx="249958" cy="249958"/>
          </a:xfrm>
          <a:prstGeom prst="rect">
            <a:avLst/>
          </a:prstGeom>
        </p:spPr>
      </p:pic>
    </p:spTree>
    <p:extLst>
      <p:ext uri="{BB962C8B-B14F-4D97-AF65-F5344CB8AC3E}">
        <p14:creationId xmlns:p14="http://schemas.microsoft.com/office/powerpoint/2010/main" val="10762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3D59-2FB1-64AE-2BEE-396617BBA261}"/>
              </a:ext>
            </a:extLst>
          </p:cNvPr>
          <p:cNvSpPr>
            <a:spLocks noGrp="1"/>
          </p:cNvSpPr>
          <p:nvPr>
            <p:ph type="title"/>
          </p:nvPr>
        </p:nvSpPr>
        <p:spPr>
          <a:xfrm>
            <a:off x="1905000" y="228600"/>
            <a:ext cx="6019800" cy="4335649"/>
          </a:xfrm>
        </p:spPr>
        <p:txBody>
          <a:bodyPr/>
          <a:lstStyle/>
          <a:p>
            <a:pPr marL="342900" indent="-342900" algn="just">
              <a:buFont typeface="Courier New" panose="02070309020205020404" pitchFamily="49" charset="0"/>
              <a:buChar char="o"/>
            </a:pPr>
            <a:r>
              <a:rPr lang="en-US" sz="2000" b="0"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br>
              <a:rPr lang="en-IN" sz="2000" dirty="0">
                <a:latin typeface="Times New Roman" panose="02020603050405020304" pitchFamily="18" charset="0"/>
                <a:cs typeface="Times New Roman" panose="02020603050405020304" pitchFamily="18" charset="0"/>
              </a:rPr>
            </a:br>
            <a:endParaRPr lang="en-US" sz="2000" dirty="0">
              <a:latin typeface="+mn-lt"/>
            </a:endParaRPr>
          </a:p>
        </p:txBody>
      </p:sp>
      <p:pic>
        <p:nvPicPr>
          <p:cNvPr id="3" name="Picture 2">
            <a:extLst>
              <a:ext uri="{FF2B5EF4-FFF2-40B4-BE49-F238E27FC236}">
                <a16:creationId xmlns:a16="http://schemas.microsoft.com/office/drawing/2014/main" id="{2C2BC9DE-0268-C6C4-DEAB-76D553A61AB2}"/>
              </a:ext>
            </a:extLst>
          </p:cNvPr>
          <p:cNvPicPr>
            <a:picLocks noChangeAspect="1"/>
          </p:cNvPicPr>
          <p:nvPr/>
        </p:nvPicPr>
        <p:blipFill>
          <a:blip r:embed="rId2"/>
          <a:stretch>
            <a:fillRect/>
          </a:stretch>
        </p:blipFill>
        <p:spPr>
          <a:xfrm>
            <a:off x="2286000" y="4800600"/>
            <a:ext cx="4555713" cy="1954411"/>
          </a:xfrm>
          <a:prstGeom prst="rect">
            <a:avLst/>
          </a:prstGeom>
        </p:spPr>
      </p:pic>
      <p:pic>
        <p:nvPicPr>
          <p:cNvPr id="4" name="Picture 3">
            <a:extLst>
              <a:ext uri="{FF2B5EF4-FFF2-40B4-BE49-F238E27FC236}">
                <a16:creationId xmlns:a16="http://schemas.microsoft.com/office/drawing/2014/main" id="{8A9E6B88-E5C9-DA08-138D-4F09008D0BF9}"/>
              </a:ext>
            </a:extLst>
          </p:cNvPr>
          <p:cNvPicPr>
            <a:picLocks noChangeAspect="1"/>
          </p:cNvPicPr>
          <p:nvPr/>
        </p:nvPicPr>
        <p:blipFill>
          <a:blip r:embed="rId3"/>
          <a:stretch>
            <a:fillRect/>
          </a:stretch>
        </p:blipFill>
        <p:spPr>
          <a:xfrm>
            <a:off x="9372600" y="762000"/>
            <a:ext cx="1422418" cy="1229637"/>
          </a:xfrm>
          <a:prstGeom prst="rect">
            <a:avLst/>
          </a:prstGeom>
        </p:spPr>
      </p:pic>
      <p:pic>
        <p:nvPicPr>
          <p:cNvPr id="5" name="Picture 4">
            <a:extLst>
              <a:ext uri="{FF2B5EF4-FFF2-40B4-BE49-F238E27FC236}">
                <a16:creationId xmlns:a16="http://schemas.microsoft.com/office/drawing/2014/main" id="{C8FDC487-96E7-8625-16C3-B7DB63CC16B7}"/>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6" name="Picture 5">
            <a:extLst>
              <a:ext uri="{FF2B5EF4-FFF2-40B4-BE49-F238E27FC236}">
                <a16:creationId xmlns:a16="http://schemas.microsoft.com/office/drawing/2014/main" id="{E6C8110A-74A2-AEF8-642A-0867D755EF5B}"/>
              </a:ext>
            </a:extLst>
          </p:cNvPr>
          <p:cNvPicPr>
            <a:picLocks noChangeAspect="1"/>
          </p:cNvPicPr>
          <p:nvPr/>
        </p:nvPicPr>
        <p:blipFill>
          <a:blip r:embed="rId5"/>
          <a:stretch>
            <a:fillRect/>
          </a:stretch>
        </p:blipFill>
        <p:spPr>
          <a:xfrm>
            <a:off x="10234020" y="5376729"/>
            <a:ext cx="353579" cy="353579"/>
          </a:xfrm>
          <a:prstGeom prst="rect">
            <a:avLst/>
          </a:prstGeom>
        </p:spPr>
      </p:pic>
      <p:pic>
        <p:nvPicPr>
          <p:cNvPr id="7" name="Picture 6">
            <a:extLst>
              <a:ext uri="{FF2B5EF4-FFF2-40B4-BE49-F238E27FC236}">
                <a16:creationId xmlns:a16="http://schemas.microsoft.com/office/drawing/2014/main" id="{7EE339D9-4DE3-EE8E-CD60-8E261B0546C1}"/>
              </a:ext>
            </a:extLst>
          </p:cNvPr>
          <p:cNvPicPr>
            <a:picLocks noChangeAspect="1"/>
          </p:cNvPicPr>
          <p:nvPr/>
        </p:nvPicPr>
        <p:blipFill>
          <a:blip r:embed="rId6"/>
          <a:stretch>
            <a:fillRect/>
          </a:stretch>
        </p:blipFill>
        <p:spPr>
          <a:xfrm>
            <a:off x="9148683" y="2667000"/>
            <a:ext cx="1609464" cy="1897249"/>
          </a:xfrm>
          <a:prstGeom prst="rect">
            <a:avLst/>
          </a:prstGeom>
        </p:spPr>
      </p:pic>
    </p:spTree>
    <p:extLst>
      <p:ext uri="{BB962C8B-B14F-4D97-AF65-F5344CB8AC3E}">
        <p14:creationId xmlns:p14="http://schemas.microsoft.com/office/powerpoint/2010/main" val="11249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9497" y="0"/>
            <a:ext cx="12217980"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358470" y="4244501"/>
            <a:ext cx="3809416" cy="2586895"/>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F57B78FF-FF4A-13E7-F16C-5D2F933ABB9E}"/>
              </a:ext>
            </a:extLst>
          </p:cNvPr>
          <p:cNvSpPr txBox="1"/>
          <p:nvPr/>
        </p:nvSpPr>
        <p:spPr>
          <a:xfrm>
            <a:off x="1993497" y="1378057"/>
            <a:ext cx="5931303" cy="3785652"/>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2400" dirty="0">
                <a:solidFill>
                  <a:srgbClr val="000000"/>
                </a:solidFill>
              </a:rPr>
              <a:t>Introduction of keyloggers and security</a:t>
            </a:r>
          </a:p>
          <a:p>
            <a:pPr marL="285750" indent="-285750">
              <a:buClr>
                <a:schemeClr val="tx1"/>
              </a:buClr>
              <a:buFont typeface="Wingdings" panose="05000000000000000000" pitchFamily="2" charset="2"/>
              <a:buChar char="Ø"/>
            </a:pPr>
            <a:r>
              <a:rPr lang="en-US" sz="2400" dirty="0">
                <a:solidFill>
                  <a:srgbClr val="000000"/>
                </a:solidFill>
              </a:rPr>
              <a:t>Understanding the problem statement   </a:t>
            </a:r>
          </a:p>
          <a:p>
            <a:pPr marL="285750" indent="-285750">
              <a:buClr>
                <a:schemeClr val="tx1"/>
              </a:buClr>
              <a:buFont typeface="Wingdings" panose="05000000000000000000" pitchFamily="2" charset="2"/>
              <a:buChar char="Ø"/>
            </a:pPr>
            <a:r>
              <a:rPr lang="en-US" sz="2400" dirty="0">
                <a:solidFill>
                  <a:srgbClr val="000000"/>
                </a:solidFill>
              </a:rPr>
              <a:t>Overview of the project</a:t>
            </a:r>
          </a:p>
          <a:p>
            <a:pPr marL="285750" indent="-285750">
              <a:buClr>
                <a:schemeClr val="tx1"/>
              </a:buClr>
              <a:buFont typeface="Wingdings" panose="05000000000000000000" pitchFamily="2" charset="2"/>
              <a:buChar char="Ø"/>
            </a:pPr>
            <a:r>
              <a:rPr lang="en-US" sz="2400" dirty="0">
                <a:solidFill>
                  <a:srgbClr val="000000"/>
                </a:solidFill>
              </a:rPr>
              <a:t>The end users in project</a:t>
            </a:r>
          </a:p>
          <a:p>
            <a:pPr marL="285750" indent="-285750">
              <a:buClr>
                <a:schemeClr val="tx1"/>
              </a:buClr>
              <a:buFont typeface="Wingdings" panose="05000000000000000000" pitchFamily="2" charset="2"/>
              <a:buChar char="Ø"/>
            </a:pPr>
            <a:r>
              <a:rPr lang="en-US" sz="2400" dirty="0">
                <a:solidFill>
                  <a:srgbClr val="000000"/>
                </a:solidFill>
              </a:rPr>
              <a:t>Solution and value proposition</a:t>
            </a:r>
          </a:p>
          <a:p>
            <a:pPr marL="285750" indent="-285750">
              <a:buClr>
                <a:schemeClr val="tx1"/>
              </a:buClr>
              <a:buFont typeface="Wingdings" panose="05000000000000000000" pitchFamily="2" charset="2"/>
              <a:buChar char="Ø"/>
            </a:pPr>
            <a:r>
              <a:rPr lang="en-US" sz="2400" dirty="0">
                <a:solidFill>
                  <a:srgbClr val="000000"/>
                </a:solidFill>
              </a:rPr>
              <a:t>The “wow” factor in the solution </a:t>
            </a:r>
          </a:p>
          <a:p>
            <a:pPr marL="285750" indent="-285750">
              <a:buClr>
                <a:schemeClr val="tx1"/>
              </a:buClr>
              <a:buFont typeface="Wingdings" panose="05000000000000000000" pitchFamily="2" charset="2"/>
              <a:buChar char="Ø"/>
            </a:pPr>
            <a:r>
              <a:rPr lang="en-US" sz="2400" dirty="0">
                <a:solidFill>
                  <a:srgbClr val="000000"/>
                </a:solidFill>
              </a:rPr>
              <a:t>Detecting the keyloggers</a:t>
            </a:r>
          </a:p>
          <a:p>
            <a:pPr marL="285750" indent="-285750">
              <a:buClr>
                <a:schemeClr val="tx1"/>
              </a:buClr>
              <a:buFont typeface="Wingdings" panose="05000000000000000000" pitchFamily="2" charset="2"/>
              <a:buChar char="Ø"/>
            </a:pPr>
            <a:r>
              <a:rPr lang="en-US" sz="2400" dirty="0">
                <a:solidFill>
                  <a:srgbClr val="000000"/>
                </a:solidFill>
              </a:rPr>
              <a:t>Prevention strategies      </a:t>
            </a:r>
          </a:p>
          <a:p>
            <a:pPr marL="285750" indent="-285750">
              <a:buClr>
                <a:schemeClr val="tx1"/>
              </a:buClr>
              <a:buFont typeface="Wingdings" panose="05000000000000000000" pitchFamily="2" charset="2"/>
              <a:buChar char="Ø"/>
            </a:pPr>
            <a:r>
              <a:rPr lang="en-US" sz="2400" dirty="0">
                <a:solidFill>
                  <a:srgbClr val="000000"/>
                </a:solidFill>
              </a:rPr>
              <a:t> Modelling</a:t>
            </a:r>
          </a:p>
          <a:p>
            <a:pPr marL="285750" indent="-285750">
              <a:buClr>
                <a:schemeClr val="tx1"/>
              </a:buClr>
              <a:buFont typeface="Wingdings" panose="05000000000000000000" pitchFamily="2" charset="2"/>
              <a:buChar char="Ø"/>
            </a:pPr>
            <a:r>
              <a:rPr lang="en-US" sz="2400" dirty="0">
                <a:solidFill>
                  <a:srgbClr val="000000"/>
                </a:solidFill>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19918"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75000"/>
                  </a:schemeClr>
                </a:solidFill>
              </a:rPr>
              <a:t>P</a:t>
            </a:r>
            <a:r>
              <a:rPr sz="4250" spc="15" dirty="0">
                <a:solidFill>
                  <a:schemeClr val="accent5">
                    <a:lumMod val="75000"/>
                  </a:schemeClr>
                </a:solidFill>
              </a:rPr>
              <a:t>ROB</a:t>
            </a:r>
            <a:r>
              <a:rPr sz="4250" spc="55" dirty="0">
                <a:solidFill>
                  <a:schemeClr val="accent5">
                    <a:lumMod val="75000"/>
                  </a:schemeClr>
                </a:solidFill>
              </a:rPr>
              <a:t>L</a:t>
            </a:r>
            <a:r>
              <a:rPr sz="4250" spc="-20" dirty="0">
                <a:solidFill>
                  <a:schemeClr val="accent5">
                    <a:lumMod val="75000"/>
                  </a:schemeClr>
                </a:solidFill>
              </a:rPr>
              <a:t>E</a:t>
            </a:r>
            <a:r>
              <a:rPr sz="4250" spc="20" dirty="0">
                <a:solidFill>
                  <a:schemeClr val="accent5">
                    <a:lumMod val="75000"/>
                  </a:schemeClr>
                </a:solidFill>
              </a:rPr>
              <a:t>M</a:t>
            </a:r>
            <a:r>
              <a:rPr sz="4250" dirty="0">
                <a:solidFill>
                  <a:schemeClr val="accent5">
                    <a:lumMod val="75000"/>
                  </a:schemeClr>
                </a:solidFill>
              </a:rPr>
              <a:t>	</a:t>
            </a:r>
            <a:r>
              <a:rPr sz="4250" spc="10" dirty="0">
                <a:solidFill>
                  <a:schemeClr val="accent5">
                    <a:lumMod val="75000"/>
                  </a:schemeClr>
                </a:solidFill>
              </a:rPr>
              <a:t>S</a:t>
            </a:r>
            <a:r>
              <a:rPr sz="4250" spc="-370" dirty="0">
                <a:solidFill>
                  <a:schemeClr val="accent5">
                    <a:lumMod val="75000"/>
                  </a:schemeClr>
                </a:solidFill>
              </a:rPr>
              <a:t>T</a:t>
            </a:r>
            <a:r>
              <a:rPr sz="4250" spc="-375" dirty="0">
                <a:solidFill>
                  <a:schemeClr val="accent5">
                    <a:lumMod val="75000"/>
                  </a:schemeClr>
                </a:solidFill>
              </a:rPr>
              <a:t>A</a:t>
            </a:r>
            <a:r>
              <a:rPr sz="4250" spc="15" dirty="0">
                <a:solidFill>
                  <a:schemeClr val="accent5">
                    <a:lumMod val="75000"/>
                  </a:schemeClr>
                </a:solidFill>
              </a:rPr>
              <a:t>T</a:t>
            </a:r>
            <a:r>
              <a:rPr sz="4250" spc="-10" dirty="0">
                <a:solidFill>
                  <a:schemeClr val="accent5">
                    <a:lumMod val="75000"/>
                  </a:schemeClr>
                </a:solidFill>
              </a:rPr>
              <a:t>E</a:t>
            </a:r>
            <a:r>
              <a:rPr sz="4250" spc="-20" dirty="0">
                <a:solidFill>
                  <a:schemeClr val="accent5">
                    <a:lumMod val="75000"/>
                  </a:schemeClr>
                </a:solidFill>
              </a:rPr>
              <a:t>ME</a:t>
            </a:r>
            <a:r>
              <a:rPr sz="4250" spc="10" dirty="0">
                <a:solidFill>
                  <a:schemeClr val="accent5">
                    <a:lumMod val="75000"/>
                  </a:schemeClr>
                </a:solidFill>
              </a:rPr>
              <a:t>NT</a:t>
            </a:r>
            <a:endParaRPr sz="4250" dirty="0">
              <a:solidFill>
                <a:schemeClr val="accent5">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99C966D-7DC3-A89E-1578-FE1D96397BE2}"/>
              </a:ext>
            </a:extLst>
          </p:cNvPr>
          <p:cNvSpPr txBox="1"/>
          <p:nvPr/>
        </p:nvSpPr>
        <p:spPr>
          <a:xfrm>
            <a:off x="834072" y="1199573"/>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20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 </a:t>
            </a:r>
            <a:endParaRPr lang="en-US" sz="2000" dirty="0"/>
          </a:p>
        </p:txBody>
      </p:sp>
      <p:sp>
        <p:nvSpPr>
          <p:cNvPr id="14" name="TextBox 13">
            <a:extLst>
              <a:ext uri="{FF2B5EF4-FFF2-40B4-BE49-F238E27FC236}">
                <a16:creationId xmlns:a16="http://schemas.microsoft.com/office/drawing/2014/main" id="{51A74B81-E927-7BE8-116D-828C833A8A1A}"/>
              </a:ext>
            </a:extLst>
          </p:cNvPr>
          <p:cNvSpPr txBox="1"/>
          <p:nvPr/>
        </p:nvSpPr>
        <p:spPr>
          <a:xfrm>
            <a:off x="834072" y="3169950"/>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p:txBody>
      </p:sp>
      <p:sp>
        <p:nvSpPr>
          <p:cNvPr id="11" name="TextBox 10">
            <a:extLst>
              <a:ext uri="{FF2B5EF4-FFF2-40B4-BE49-F238E27FC236}">
                <a16:creationId xmlns:a16="http://schemas.microsoft.com/office/drawing/2014/main" id="{1EFE0370-86B1-F0F1-7B20-60811A89DC56}"/>
              </a:ext>
            </a:extLst>
          </p:cNvPr>
          <p:cNvSpPr txBox="1"/>
          <p:nvPr/>
        </p:nvSpPr>
        <p:spPr>
          <a:xfrm>
            <a:off x="821782" y="5108942"/>
            <a:ext cx="8317301" cy="1631216"/>
          </a:xfrm>
          <a:prstGeom prst="rect">
            <a:avLst/>
          </a:prstGeom>
          <a:noFill/>
        </p:spPr>
        <p:txBody>
          <a:bodyPr wrap="square">
            <a:spAutoFit/>
          </a:bodyPr>
          <a:lstStyle/>
          <a:p>
            <a:pPr marL="285750" indent="-285750" algn="just" fontAlgn="t">
              <a:buFont typeface="Wingdings" panose="05000000000000000000" pitchFamily="2" charset="2"/>
              <a:buChar char="v"/>
            </a:pPr>
            <a:r>
              <a:rPr lang="en-US" sz="2000" b="0" i="0" dirty="0">
                <a:solidFill>
                  <a:srgbClr val="101518"/>
                </a:solidFill>
                <a:effectLst/>
                <a:highlight>
                  <a:srgbClr val="FFFFFF"/>
                </a:highlight>
              </a:rPr>
              <a:t>They are challenging to create. They require knowledge of how keyboards function. They are quite difficult to detect and remove, especially by user-space applications. They have an opportunity to get access to all keyboard data as it travels to the OS. Activity logs may be accessed remotely over the Internet, from a safe distance.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8875" y="3124200"/>
            <a:ext cx="2143125" cy="334327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43000" y="0"/>
            <a:ext cx="45942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PROJECT</a:t>
            </a:r>
            <a:r>
              <a:rPr lang="en-US" sz="3600" spc="5" dirty="0"/>
              <a:t> </a:t>
            </a:r>
            <a:r>
              <a:rPr sz="3600" spc="-20" dirty="0"/>
              <a:t>OVERVI</a:t>
            </a:r>
            <a:r>
              <a:rPr lang="en-US" sz="3600" spc="-20" dirty="0"/>
              <a:t>E</a:t>
            </a:r>
            <a:r>
              <a:rPr sz="3600" spc="-20" dirty="0"/>
              <a:t>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F0A8DE37-8D72-AB30-E307-6375013FB03F}"/>
              </a:ext>
            </a:extLst>
          </p:cNvPr>
          <p:cNvSpPr txBox="1"/>
          <p:nvPr/>
        </p:nvSpPr>
        <p:spPr>
          <a:xfrm>
            <a:off x="739775" y="2458208"/>
            <a:ext cx="9001126" cy="2037592"/>
          </a:xfrm>
          <a:prstGeom prst="rect">
            <a:avLst/>
          </a:prstGeom>
          <a:noFill/>
        </p:spPr>
        <p:txBody>
          <a:bodyPr wrap="square">
            <a:spAutoFit/>
          </a:bodyPr>
          <a:lstStyle/>
          <a:p>
            <a:pPr marL="285750" indent="-285750" algn="just">
              <a:buFont typeface="Wingdings" panose="05000000000000000000" pitchFamily="2" charset="2"/>
              <a:buChar char="v"/>
            </a:pPr>
            <a:r>
              <a:rPr lang="en-US" dirty="0"/>
              <a:t>Securing your internet is of paramount importance in today’s digital world. In an age where personal information and financial data are often stored online, the need to understand different cybersecurity threats and how to protect against them cannot be overstated. One particular threat is a keylogger, a malicious program designed to track and record every keystroke on a computer or mobile device, thereby gaining unauthorized access to personal data. This guide aims to provide you with an in-depth understanding of what a keylogger is how they work and the various ways you can protect yourself from this insidious</a:t>
            </a:r>
          </a:p>
        </p:txBody>
      </p:sp>
      <p:sp>
        <p:nvSpPr>
          <p:cNvPr id="16" name="TextBox 15">
            <a:extLst>
              <a:ext uri="{FF2B5EF4-FFF2-40B4-BE49-F238E27FC236}">
                <a16:creationId xmlns:a16="http://schemas.microsoft.com/office/drawing/2014/main" id="{6C8E99E2-8547-699E-3A33-9E4A5CB89C57}"/>
              </a:ext>
            </a:extLst>
          </p:cNvPr>
          <p:cNvSpPr txBox="1"/>
          <p:nvPr/>
        </p:nvSpPr>
        <p:spPr>
          <a:xfrm>
            <a:off x="676275" y="4795837"/>
            <a:ext cx="9001125" cy="1477328"/>
          </a:xfrm>
          <a:prstGeom prst="rect">
            <a:avLst/>
          </a:prstGeom>
          <a:noFill/>
        </p:spPr>
        <p:txBody>
          <a:bodyPr wrap="square">
            <a:spAutoFit/>
          </a:bodyPr>
          <a:lstStyle/>
          <a:p>
            <a:pPr marL="285750" indent="-285750" algn="just">
              <a:buFont typeface="Wingdings" panose="05000000000000000000" pitchFamily="2" charset="2"/>
              <a:buChar char="v"/>
            </a:pPr>
            <a:r>
              <a:rPr lang="en-US" dirty="0"/>
              <a:t>keylogger, short for keystroke logger, is a type of cyber threat that records the keys struck on a keyboard, typically covertly, so the person using the keyboard is unaware that their actions are being monitored. This enables attackers to gain unauthorized access to confidential information, such as passwords, credit card numbers, and other sensitive data, which can then be used for identity theft, financial fraud, and other forms of cybercrime.</a:t>
            </a:r>
          </a:p>
        </p:txBody>
      </p:sp>
      <p:sp>
        <p:nvSpPr>
          <p:cNvPr id="11" name="TextBox 10">
            <a:extLst>
              <a:ext uri="{FF2B5EF4-FFF2-40B4-BE49-F238E27FC236}">
                <a16:creationId xmlns:a16="http://schemas.microsoft.com/office/drawing/2014/main" id="{67BA887C-26B4-A4F7-1C22-CA5310DE9686}"/>
              </a:ext>
            </a:extLst>
          </p:cNvPr>
          <p:cNvSpPr txBox="1"/>
          <p:nvPr/>
        </p:nvSpPr>
        <p:spPr>
          <a:xfrm>
            <a:off x="744794" y="703883"/>
            <a:ext cx="8856406" cy="1754326"/>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156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
            <a:ext cx="54727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36E91B5-998B-39ED-3FE1-B8CE7F2EAC9E}"/>
              </a:ext>
            </a:extLst>
          </p:cNvPr>
          <p:cNvSpPr txBox="1"/>
          <p:nvPr/>
        </p:nvSpPr>
        <p:spPr>
          <a:xfrm>
            <a:off x="723900" y="671690"/>
            <a:ext cx="8427474" cy="6186309"/>
          </a:xfrm>
          <a:prstGeom prst="rect">
            <a:avLst/>
          </a:prstGeom>
          <a:noFill/>
        </p:spPr>
        <p:txBody>
          <a:bodyPr wrap="square">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a:t>
            </a:r>
          </a:p>
          <a:p>
            <a:pPr lvl="1" algn="just"/>
            <a:r>
              <a:rPr lang="en-US" dirty="0"/>
              <a:t>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prevention.</a:t>
            </a:r>
          </a:p>
          <a:p>
            <a:pPr marL="742950" lvl="1" indent="-285750" algn="just">
              <a:buFont typeface="Wingdings" panose="05000000000000000000" pitchFamily="2" charset="2"/>
              <a:buChar char="v"/>
            </a:pPr>
            <a:endParaRPr lang="en-US" dirty="0"/>
          </a:p>
          <a:p>
            <a:pPr marL="742950" lvl="1" indent="-285750">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lvl="1" algn="just"/>
            <a:endParaRPr lang="en-US" dirty="0"/>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a:p>
            <a:pPr lvl="1" algn="just"/>
            <a:endParaRPr lang="en-US" dirty="0"/>
          </a:p>
          <a:p>
            <a:pPr marL="742950" lvl="1" indent="-285750" algn="just">
              <a:buFont typeface="Wingdings" panose="05000000000000000000" pitchFamily="2" charset="2"/>
              <a:buChar char="v"/>
            </a:pPr>
            <a:r>
              <a:rPr lang="en-US" b="1" u="sng" dirty="0"/>
              <a:t>Federal bodies </a:t>
            </a:r>
            <a:r>
              <a:rPr lang="en-US" b="1" dirty="0"/>
              <a:t>:</a:t>
            </a:r>
            <a:r>
              <a:rPr lang="en-US" dirty="0"/>
              <a:t>have used keyloggers during investigations, such as the FBI's use of a keylogger in 1999 to gather evidence against </a:t>
            </a:r>
            <a:r>
              <a:rPr lang="en-US" dirty="0" err="1"/>
              <a:t>Nicodemo</a:t>
            </a:r>
            <a:r>
              <a:rPr lang="en-US" dirty="0"/>
              <a:t>  </a:t>
            </a:r>
            <a:r>
              <a:rPr lang="en-US" dirty="0" err="1"/>
              <a:t>Scarfo</a:t>
            </a:r>
            <a:r>
              <a:rPr lang="en-US" dirty="0"/>
              <a:t> Jr., a reputed Cosa Nostra mobster.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F51-6378-C0D7-ED43-3FB588F74CC2}"/>
              </a:ext>
            </a:extLst>
          </p:cNvPr>
          <p:cNvSpPr>
            <a:spLocks noGrp="1"/>
          </p:cNvSpPr>
          <p:nvPr>
            <p:ph type="title"/>
          </p:nvPr>
        </p:nvSpPr>
        <p:spPr>
          <a:xfrm>
            <a:off x="755332" y="385444"/>
            <a:ext cx="10681335" cy="553998"/>
          </a:xfrm>
        </p:spPr>
        <p:txBody>
          <a:bodyPr/>
          <a:lstStyle/>
          <a:p>
            <a:r>
              <a:rPr lang="en-US" sz="3600" dirty="0"/>
              <a:t>Advantages of Keyloggers:</a:t>
            </a:r>
          </a:p>
        </p:txBody>
      </p:sp>
      <p:sp>
        <p:nvSpPr>
          <p:cNvPr id="4" name="TextBox 3">
            <a:extLst>
              <a:ext uri="{FF2B5EF4-FFF2-40B4-BE49-F238E27FC236}">
                <a16:creationId xmlns:a16="http://schemas.microsoft.com/office/drawing/2014/main" id="{673C80B5-539A-85A2-24F1-BEE622F4B28A}"/>
              </a:ext>
            </a:extLst>
          </p:cNvPr>
          <p:cNvSpPr txBox="1"/>
          <p:nvPr/>
        </p:nvSpPr>
        <p:spPr>
          <a:xfrm>
            <a:off x="771374" y="1295400"/>
            <a:ext cx="7839226" cy="5177156"/>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Monitoring and Surveillance:</a:t>
            </a:r>
            <a:r>
              <a:rPr lang="en-US" sz="2000"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Recovery:</a:t>
            </a:r>
            <a:r>
              <a:rPr lang="en-US" sz="2000"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Investigative Tool:</a:t>
            </a:r>
            <a:r>
              <a:rPr lang="en-US" sz="2000"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Diagnostics:</a:t>
            </a:r>
            <a:r>
              <a:rPr lang="en-US" sz="2000"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326795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E3B-3BB0-1A88-0558-4F6C1631B3FB}"/>
              </a:ext>
            </a:extLst>
          </p:cNvPr>
          <p:cNvSpPr>
            <a:spLocks noGrp="1"/>
          </p:cNvSpPr>
          <p:nvPr>
            <p:ph type="title"/>
          </p:nvPr>
        </p:nvSpPr>
        <p:spPr>
          <a:xfrm>
            <a:off x="457200" y="152400"/>
            <a:ext cx="10681335" cy="553998"/>
          </a:xfrm>
        </p:spPr>
        <p:txBody>
          <a:bodyPr/>
          <a:lstStyle/>
          <a:p>
            <a:r>
              <a:rPr lang="en-US" sz="3600" dirty="0"/>
              <a:t>Disadvantages of keylogger:</a:t>
            </a:r>
          </a:p>
        </p:txBody>
      </p:sp>
      <p:sp>
        <p:nvSpPr>
          <p:cNvPr id="4" name="TextBox 3">
            <a:extLst>
              <a:ext uri="{FF2B5EF4-FFF2-40B4-BE49-F238E27FC236}">
                <a16:creationId xmlns:a16="http://schemas.microsoft.com/office/drawing/2014/main" id="{5ABB4B32-3115-2A92-BEE5-F3E4433C39E5}"/>
              </a:ext>
            </a:extLst>
          </p:cNvPr>
          <p:cNvSpPr txBox="1"/>
          <p:nvPr/>
        </p:nvSpPr>
        <p:spPr>
          <a:xfrm>
            <a:off x="609600" y="990600"/>
            <a:ext cx="8836742"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Privacy Invasion:</a:t>
            </a:r>
            <a:r>
              <a:rPr lang="en-US" sz="2000"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Misuse and Abuse:</a:t>
            </a:r>
            <a:r>
              <a:rPr lang="en-US" sz="2000"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Legal and Ethical Concerns:</a:t>
            </a:r>
            <a:r>
              <a:rPr lang="en-US" sz="2000"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Security Vulnerabilities:</a:t>
            </a:r>
            <a:r>
              <a:rPr lang="en-US" sz="2000"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 and Complexity:</a:t>
            </a:r>
            <a:r>
              <a:rPr lang="en-US" sz="2000"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23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TotalTime>
  <Words>1761</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Trebuchet MS</vt:lpstr>
      <vt:lpstr>Wingdings</vt:lpstr>
      <vt:lpstr>Office Theme</vt:lpstr>
      <vt:lpstr>DALIPARTHI SAI SANDEEP</vt:lpstr>
      <vt:lpstr> KEYLOGGER AND SECURITY</vt:lpstr>
      <vt:lpstr>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 </vt:lpstr>
      <vt:lpstr>AGENDA</vt:lpstr>
      <vt:lpstr>PROBLEM STATEMENT</vt:lpstr>
      <vt:lpstr>PROJECT OVERVIEW</vt:lpstr>
      <vt:lpstr>WHO ARE THE END USERS?</vt:lpstr>
      <vt:lpstr>Advantages of Keyloggers:</vt:lpstr>
      <vt:lpstr>Disadvantages of keylogger:</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Daliparthi Saisandeep</cp:lastModifiedBy>
  <cp:revision>24</cp:revision>
  <dcterms:created xsi:type="dcterms:W3CDTF">2024-06-03T05:48:59Z</dcterms:created>
  <dcterms:modified xsi:type="dcterms:W3CDTF">2024-06-20T05:04:56Z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