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6" r:id="rId3"/>
    <p:sldId id="269" r:id="rId4"/>
    <p:sldId id="258" r:id="rId5"/>
    <p:sldId id="259" r:id="rId6"/>
    <p:sldId id="260" r:id="rId7"/>
    <p:sldId id="261" r:id="rId8"/>
    <p:sldId id="268" r:id="rId9"/>
    <p:sldId id="267" r:id="rId10"/>
    <p:sldId id="262" r:id="rId11"/>
    <p:sldId id="263" r:id="rId12"/>
    <p:sldId id="264"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592DD7E-53B3-419E-938B-D9FB73564B68}" type="datetimeFigureOut">
              <a:rPr lang="en-US" smtClean="0"/>
              <a:t>6/13/2024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CA8BF3B-99CD-494F-883F-71244C91D1B9}" type="slidenum">
              <a:rPr lang="en-US" smtClean="0"/>
              <a:t>‹#›</a:t>
            </a:fld>
            <a:endParaRPr lang="en-US"/>
          </a:p>
        </p:txBody>
      </p:sp>
    </p:spTree>
    <p:extLst>
      <p:ext uri="{BB962C8B-B14F-4D97-AF65-F5344CB8AC3E}">
        <p14:creationId xmlns:p14="http://schemas.microsoft.com/office/powerpoint/2010/main" val="128512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A8BF3B-99CD-494F-883F-71244C91D1B9}" type="slidenum">
              <a:rPr lang="en-US" smtClean="0"/>
              <a:t>4</a:t>
            </a:fld>
            <a:endParaRPr lang="en-US"/>
          </a:p>
        </p:txBody>
      </p:sp>
    </p:spTree>
    <p:extLst>
      <p:ext uri="{BB962C8B-B14F-4D97-AF65-F5344CB8AC3E}">
        <p14:creationId xmlns:p14="http://schemas.microsoft.com/office/powerpoint/2010/main" val="245468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1.jp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05814" y="381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effectLst>
            <a:outerShdw blurRad="50800" dist="38100" dir="2700000" algn="tl" rotWithShape="0">
              <a:prstClr val="black">
                <a:alpha val="40000"/>
              </a:prstClr>
            </a:outerShdw>
          </a:effectLst>
        </p:spPr>
        <p:txBody>
          <a:bodyPr wrap="square" lIns="0" tIns="0" rIns="0" bIns="0" rtlCol="0"/>
          <a:lstStyle/>
          <a:p>
            <a:endParaRPr/>
          </a:p>
        </p:txBody>
      </p:sp>
      <p:sp>
        <p:nvSpPr>
          <p:cNvPr id="6" name="object 6"/>
          <p:cNvSpPr/>
          <p:nvPr/>
        </p:nvSpPr>
        <p:spPr>
          <a:xfrm>
            <a:off x="2833624" y="433459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800600" y="2723988"/>
            <a:ext cx="19050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3" name="Picture 12">
            <a:extLst>
              <a:ext uri="{FF2B5EF4-FFF2-40B4-BE49-F238E27FC236}">
                <a16:creationId xmlns:a16="http://schemas.microsoft.com/office/drawing/2014/main" id="{A6FF8149-853E-394D-CB4E-3D2CB33DE3CC}"/>
              </a:ext>
            </a:extLst>
          </p:cNvPr>
          <p:cNvPicPr>
            <a:picLocks noChangeAspect="1"/>
          </p:cNvPicPr>
          <p:nvPr/>
        </p:nvPicPr>
        <p:blipFill>
          <a:blip r:embed="rId3"/>
          <a:stretch>
            <a:fillRect/>
          </a:stretch>
        </p:blipFill>
        <p:spPr>
          <a:xfrm>
            <a:off x="8124621" y="3138228"/>
            <a:ext cx="1743607" cy="1329043"/>
          </a:xfrm>
          <a:prstGeom prst="rect">
            <a:avLst/>
          </a:prstGeom>
        </p:spPr>
      </p:pic>
      <p:sp>
        <p:nvSpPr>
          <p:cNvPr id="15" name="Title 14">
            <a:extLst>
              <a:ext uri="{FF2B5EF4-FFF2-40B4-BE49-F238E27FC236}">
                <a16:creationId xmlns:a16="http://schemas.microsoft.com/office/drawing/2014/main" id="{AD3787D9-E005-F832-FFD2-756C31BB4ECD}"/>
              </a:ext>
            </a:extLst>
          </p:cNvPr>
          <p:cNvSpPr>
            <a:spLocks noGrp="1"/>
          </p:cNvSpPr>
          <p:nvPr>
            <p:ph type="ctrTitle"/>
          </p:nvPr>
        </p:nvSpPr>
        <p:spPr>
          <a:xfrm>
            <a:off x="3195574" y="2067305"/>
            <a:ext cx="5800851" cy="492443"/>
          </a:xfrm>
        </p:spPr>
        <p:txBody>
          <a:bodyPr/>
          <a:lstStyle/>
          <a:p>
            <a:r>
              <a:rPr lang="en-US" dirty="0"/>
              <a:t>DALIPARTHI SAI SANDEEP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114801"/>
            <a:ext cx="1676400" cy="2743199"/>
          </a:xfrm>
          <a:prstGeom prst="rect">
            <a:avLst/>
          </a:prstGeom>
        </p:spPr>
      </p:pic>
      <p:sp>
        <p:nvSpPr>
          <p:cNvPr id="6" name="object 6"/>
          <p:cNvSpPr txBox="1">
            <a:spLocks noGrp="1"/>
          </p:cNvSpPr>
          <p:nvPr>
            <p:ph type="title"/>
          </p:nvPr>
        </p:nvSpPr>
        <p:spPr>
          <a:xfrm>
            <a:off x="152401" y="76200"/>
            <a:ext cx="10744200" cy="567463"/>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4" name="TextBox 3">
            <a:extLst>
              <a:ext uri="{FF2B5EF4-FFF2-40B4-BE49-F238E27FC236}">
                <a16:creationId xmlns:a16="http://schemas.microsoft.com/office/drawing/2014/main" id="{9E21B943-96ED-FD54-1B21-470DA7E3A626}"/>
              </a:ext>
            </a:extLst>
          </p:cNvPr>
          <p:cNvSpPr txBox="1"/>
          <p:nvPr/>
        </p:nvSpPr>
        <p:spPr>
          <a:xfrm>
            <a:off x="1676400" y="747333"/>
            <a:ext cx="7451557" cy="5324535"/>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sz="2000" dirty="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sz="2000" dirty="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sz="2000" dirty="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sz="2000" dirty="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sz="2000" dirty="0">
                <a:cs typeface="Times New Roman" panose="02020603050405020304" pitchFamily="18" charset="0"/>
              </a:rPr>
              <a:t>Voice to Text Converter – This software helps to prevent Keylogging which targets a specific part of our keyboard.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04630" y="553571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8321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823655" y="627218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4114801"/>
            <a:ext cx="1905000" cy="2743200"/>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120BED17-6121-B4B8-8B28-221C4F37D432}"/>
              </a:ext>
            </a:extLst>
          </p:cNvPr>
          <p:cNvSpPr txBox="1"/>
          <p:nvPr/>
        </p:nvSpPr>
        <p:spPr>
          <a:xfrm>
            <a:off x="1447800" y="1447800"/>
            <a:ext cx="7098631" cy="4401205"/>
          </a:xfrm>
          <a:prstGeom prst="rect">
            <a:avLst/>
          </a:prstGeom>
          <a:noFill/>
        </p:spPr>
        <p:txBody>
          <a:bodyPr wrap="square">
            <a:spAutoFit/>
          </a:bodyPr>
          <a:lstStyle/>
          <a:p>
            <a:pPr marL="285750" indent="-285750" algn="just">
              <a:buFont typeface="Wingdings" panose="05000000000000000000" pitchFamily="2" charset="2"/>
              <a:buChar char="v"/>
            </a:pPr>
            <a:r>
              <a:rPr lang="en-US" sz="2000" b="1" dirty="0">
                <a:cs typeface="Times New Roman" panose="02020603050405020304" pitchFamily="18" charset="0"/>
              </a:rPr>
              <a:t>Revolutionary AI-Powered Detection:</a:t>
            </a:r>
            <a:r>
              <a:rPr lang="en-US" sz="2000" dirty="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sz="2000" dirty="0">
              <a:cs typeface="Times New Roman" panose="02020603050405020304" pitchFamily="18" charset="0"/>
            </a:endParaRPr>
          </a:p>
          <a:p>
            <a:pPr marL="285750" indent="-285750" algn="just">
              <a:buFont typeface="Wingdings" panose="05000000000000000000" pitchFamily="2" charset="2"/>
              <a:buChar char="v"/>
            </a:pPr>
            <a:r>
              <a:rPr lang="en-US" sz="2000" b="1" dirty="0">
                <a:cs typeface="Times New Roman" panose="02020603050405020304" pitchFamily="18" charset="0"/>
              </a:rPr>
              <a:t>Predictive Behavioral Analysis and Auto-Remediation:</a:t>
            </a:r>
            <a:r>
              <a:rPr lang="en-US" sz="2000" dirty="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sz="2000"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861126"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46801" y="1292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439400" y="591477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990600" y="0"/>
            <a:ext cx="4419600"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TextBox 10">
            <a:extLst>
              <a:ext uri="{FF2B5EF4-FFF2-40B4-BE49-F238E27FC236}">
                <a16:creationId xmlns:a16="http://schemas.microsoft.com/office/drawing/2014/main" id="{A1F41BE1-A021-0B4F-19D3-3A5CCA6623C2}"/>
              </a:ext>
            </a:extLst>
          </p:cNvPr>
          <p:cNvSpPr txBox="1"/>
          <p:nvPr/>
        </p:nvSpPr>
        <p:spPr>
          <a:xfrm>
            <a:off x="1219200" y="3147104"/>
            <a:ext cx="8118475" cy="34778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main function to start the keylogger and keep it running indefinitely.</a:t>
            </a:r>
          </a:p>
          <a:p>
            <a:r>
              <a:rPr lang="en-US" sz="2000"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p:txBody>
      </p:sp>
      <p:sp>
        <p:nvSpPr>
          <p:cNvPr id="13" name="TextBox 12">
            <a:extLst>
              <a:ext uri="{FF2B5EF4-FFF2-40B4-BE49-F238E27FC236}">
                <a16:creationId xmlns:a16="http://schemas.microsoft.com/office/drawing/2014/main" id="{0CCFF3F3-6472-B0E2-8201-31FA36EAFEA7}"/>
              </a:ext>
            </a:extLst>
          </p:cNvPr>
          <p:cNvSpPr txBox="1"/>
          <p:nvPr/>
        </p:nvSpPr>
        <p:spPr>
          <a:xfrm>
            <a:off x="1219200" y="868380"/>
            <a:ext cx="6750432" cy="2246769"/>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algn="just" eaLnBrk="0" fontAlgn="base" hangingPunct="0">
              <a:spcBef>
                <a:spcPct val="0"/>
              </a:spcBef>
              <a:spcAft>
                <a:spcPct val="0"/>
              </a:spcAft>
            </a:pPr>
            <a:r>
              <a:rPr lang="en-US" sz="2000" b="1" dirty="0">
                <a:latin typeface="Times New Roman" panose="02020603050405020304" pitchFamily="18" charset="0"/>
                <a:cs typeface="Times New Roman" panose="02020603050405020304" pitchFamily="18" charset="0"/>
              </a:rPr>
              <a:t>Set Up Logging:</a:t>
            </a:r>
            <a:endParaRPr lang="en-US" sz="2000"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Configure logging settings to specify the format and destination of log files.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43940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58425" y="58674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4510" y="7387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10" name="TextBox 9">
            <a:extLst>
              <a:ext uri="{FF2B5EF4-FFF2-40B4-BE49-F238E27FC236}">
                <a16:creationId xmlns:a16="http://schemas.microsoft.com/office/drawing/2014/main" id="{E313F829-ED0B-32F1-7CA6-9D08BA4CEB31}"/>
              </a:ext>
            </a:extLst>
          </p:cNvPr>
          <p:cNvSpPr txBox="1"/>
          <p:nvPr/>
        </p:nvSpPr>
        <p:spPr>
          <a:xfrm>
            <a:off x="228600" y="4082576"/>
            <a:ext cx="9593580" cy="175432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pic>
        <p:nvPicPr>
          <p:cNvPr id="11" name="Picture 10">
            <a:extLst>
              <a:ext uri="{FF2B5EF4-FFF2-40B4-BE49-F238E27FC236}">
                <a16:creationId xmlns:a16="http://schemas.microsoft.com/office/drawing/2014/main" id="{CBB9F499-692C-E765-2F30-2099FB5B7C86}"/>
              </a:ext>
            </a:extLst>
          </p:cNvPr>
          <p:cNvPicPr>
            <a:picLocks noChangeAspect="1"/>
          </p:cNvPicPr>
          <p:nvPr/>
        </p:nvPicPr>
        <p:blipFill>
          <a:blip r:embed="rId3"/>
          <a:stretch>
            <a:fillRect/>
          </a:stretch>
        </p:blipFill>
        <p:spPr>
          <a:xfrm>
            <a:off x="507036" y="918962"/>
            <a:ext cx="3115326" cy="3127519"/>
          </a:xfrm>
          <a:prstGeom prst="rect">
            <a:avLst/>
          </a:prstGeom>
        </p:spPr>
      </p:pic>
      <p:pic>
        <p:nvPicPr>
          <p:cNvPr id="12" name="Picture 11">
            <a:extLst>
              <a:ext uri="{FF2B5EF4-FFF2-40B4-BE49-F238E27FC236}">
                <a16:creationId xmlns:a16="http://schemas.microsoft.com/office/drawing/2014/main" id="{08743313-8E4C-C5F1-3B9B-B7EDB7C49EFA}"/>
              </a:ext>
            </a:extLst>
          </p:cNvPr>
          <p:cNvPicPr>
            <a:picLocks noChangeAspect="1"/>
          </p:cNvPicPr>
          <p:nvPr/>
        </p:nvPicPr>
        <p:blipFill>
          <a:blip r:embed="rId4"/>
          <a:stretch>
            <a:fillRect/>
          </a:stretch>
        </p:blipFill>
        <p:spPr>
          <a:xfrm>
            <a:off x="3678498" y="893560"/>
            <a:ext cx="2914141" cy="3127519"/>
          </a:xfrm>
          <a:prstGeom prst="rect">
            <a:avLst/>
          </a:prstGeom>
        </p:spPr>
      </p:pic>
      <p:pic>
        <p:nvPicPr>
          <p:cNvPr id="13" name="Picture 12">
            <a:extLst>
              <a:ext uri="{FF2B5EF4-FFF2-40B4-BE49-F238E27FC236}">
                <a16:creationId xmlns:a16="http://schemas.microsoft.com/office/drawing/2014/main" id="{EF95E96E-F1AE-5B1A-977F-B829A4EB1677}"/>
              </a:ext>
            </a:extLst>
          </p:cNvPr>
          <p:cNvPicPr>
            <a:picLocks noChangeAspect="1"/>
          </p:cNvPicPr>
          <p:nvPr/>
        </p:nvPicPr>
        <p:blipFill>
          <a:blip r:embed="rId5"/>
          <a:stretch>
            <a:fillRect/>
          </a:stretch>
        </p:blipFill>
        <p:spPr>
          <a:xfrm>
            <a:off x="6648775" y="893559"/>
            <a:ext cx="2719052" cy="31275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48A7-1A45-FF75-48AA-BF397150577B}"/>
              </a:ext>
            </a:extLst>
          </p:cNvPr>
          <p:cNvSpPr>
            <a:spLocks noGrp="1"/>
          </p:cNvSpPr>
          <p:nvPr>
            <p:ph type="title"/>
          </p:nvPr>
        </p:nvSpPr>
        <p:spPr>
          <a:xfrm>
            <a:off x="2085500" y="-4011"/>
            <a:ext cx="4807267" cy="681356"/>
          </a:xfrm>
        </p:spPr>
        <p:txBody>
          <a:bodyPr/>
          <a:lstStyle/>
          <a:p>
            <a:r>
              <a:rPr lang="en-US" dirty="0">
                <a:solidFill>
                  <a:schemeClr val="tx2">
                    <a:lumMod val="75000"/>
                  </a:schemeClr>
                </a:solidFill>
              </a:rPr>
              <a:t> </a:t>
            </a:r>
            <a:r>
              <a:rPr lang="en-US" sz="2800" dirty="0">
                <a:solidFill>
                  <a:schemeClr val="tx2">
                    <a:lumMod val="75000"/>
                  </a:schemeClr>
                </a:solidFill>
              </a:rPr>
              <a:t>KEYLOGGER AND SECURITY</a:t>
            </a:r>
          </a:p>
        </p:txBody>
      </p:sp>
      <p:sp>
        <p:nvSpPr>
          <p:cNvPr id="4" name="TextBox 3">
            <a:extLst>
              <a:ext uri="{FF2B5EF4-FFF2-40B4-BE49-F238E27FC236}">
                <a16:creationId xmlns:a16="http://schemas.microsoft.com/office/drawing/2014/main" id="{EF7D60B5-3CF5-DEF8-60A5-E2F1A2CEF08F}"/>
              </a:ext>
            </a:extLst>
          </p:cNvPr>
          <p:cNvSpPr txBox="1"/>
          <p:nvPr/>
        </p:nvSpPr>
        <p:spPr>
          <a:xfrm>
            <a:off x="1873567" y="762000"/>
            <a:ext cx="6889433" cy="4985980"/>
          </a:xfrm>
          <a:prstGeom prst="rect">
            <a:avLst/>
          </a:prstGeom>
          <a:noFill/>
        </p:spPr>
        <p:txBody>
          <a:bodyPr wrap="square">
            <a:spAutoFit/>
          </a:bodyPr>
          <a:lstStyle/>
          <a:p>
            <a:pPr marL="285750" indent="-285750" algn="just">
              <a:buFont typeface="Courier New" panose="02070309020205020404" pitchFamily="49" charset="0"/>
              <a:buChar char="o"/>
            </a:pPr>
            <a:r>
              <a:rPr lang="en-US" sz="2000" dirty="0"/>
              <a:t>It may come as no surprise that keyloggers have been used for spying on people since the beginning of computers. According to Wikipedia, keyloggers were used for many different purposes in the 1970s and early 1980s, including secret government operations.</a:t>
            </a:r>
          </a:p>
          <a:p>
            <a:endParaRPr lang="en-US" dirty="0"/>
          </a:p>
          <a:p>
            <a:pPr marL="285750" indent="-285750" algn="just">
              <a:buFont typeface="Courier New" panose="02070309020205020404" pitchFamily="49" charset="0"/>
              <a:buChar char="o"/>
            </a:pPr>
            <a:r>
              <a:rPr lang="en-US" sz="2000" dirty="0"/>
              <a:t>One of the most famous early events happened in the middle of the 1970s when Soviet spies made a very smart hardware keylogger that they used to spy on IBM Select typewriters in the US Embassy and Consulate buildings in Moscow and St. Petersburg. Once they were in place, the keyloggers measured the slight changes in each typewriter’s magnetic field that could barely be seen as the print head turned and moved to type each letter. In the meantime, Soviet embassies choose to type classified information on manual typewriters instead of electric ones.</a:t>
            </a:r>
          </a:p>
        </p:txBody>
      </p:sp>
      <p:pic>
        <p:nvPicPr>
          <p:cNvPr id="7" name="Picture 6">
            <a:extLst>
              <a:ext uri="{FF2B5EF4-FFF2-40B4-BE49-F238E27FC236}">
                <a16:creationId xmlns:a16="http://schemas.microsoft.com/office/drawing/2014/main" id="{172E59F7-BD3E-E9ED-C0F7-398A16428E2A}"/>
              </a:ext>
            </a:extLst>
          </p:cNvPr>
          <p:cNvPicPr>
            <a:picLocks noChangeAspect="1"/>
          </p:cNvPicPr>
          <p:nvPr/>
        </p:nvPicPr>
        <p:blipFill>
          <a:blip r:embed="rId2"/>
          <a:stretch>
            <a:fillRect/>
          </a:stretch>
        </p:blipFill>
        <p:spPr>
          <a:xfrm>
            <a:off x="152400" y="2514600"/>
            <a:ext cx="1784654" cy="2472076"/>
          </a:xfrm>
          <a:prstGeom prst="rect">
            <a:avLst/>
          </a:prstGeom>
        </p:spPr>
      </p:pic>
      <p:pic>
        <p:nvPicPr>
          <p:cNvPr id="8" name="Picture 7">
            <a:extLst>
              <a:ext uri="{FF2B5EF4-FFF2-40B4-BE49-F238E27FC236}">
                <a16:creationId xmlns:a16="http://schemas.microsoft.com/office/drawing/2014/main" id="{2793713B-CDE2-6F76-A79C-C9E2B7372E28}"/>
              </a:ext>
            </a:extLst>
          </p:cNvPr>
          <p:cNvPicPr>
            <a:picLocks noChangeAspect="1"/>
          </p:cNvPicPr>
          <p:nvPr/>
        </p:nvPicPr>
        <p:blipFill>
          <a:blip r:embed="rId3"/>
          <a:stretch>
            <a:fillRect/>
          </a:stretch>
        </p:blipFill>
        <p:spPr>
          <a:xfrm>
            <a:off x="9829800" y="188278"/>
            <a:ext cx="1422418" cy="1229637"/>
          </a:xfrm>
          <a:prstGeom prst="rect">
            <a:avLst/>
          </a:prstGeom>
        </p:spPr>
      </p:pic>
      <p:pic>
        <p:nvPicPr>
          <p:cNvPr id="9" name="Picture 8">
            <a:extLst>
              <a:ext uri="{FF2B5EF4-FFF2-40B4-BE49-F238E27FC236}">
                <a16:creationId xmlns:a16="http://schemas.microsoft.com/office/drawing/2014/main" id="{C756C9B6-7B3E-6E80-B3F1-37660792D0B9}"/>
              </a:ext>
            </a:extLst>
          </p:cNvPr>
          <p:cNvPicPr>
            <a:picLocks noChangeAspect="1"/>
          </p:cNvPicPr>
          <p:nvPr/>
        </p:nvPicPr>
        <p:blipFill>
          <a:blip r:embed="rId4"/>
          <a:stretch>
            <a:fillRect/>
          </a:stretch>
        </p:blipFill>
        <p:spPr>
          <a:xfrm>
            <a:off x="10599889" y="4724400"/>
            <a:ext cx="652329" cy="652329"/>
          </a:xfrm>
          <a:prstGeom prst="rect">
            <a:avLst/>
          </a:prstGeom>
        </p:spPr>
      </p:pic>
      <p:pic>
        <p:nvPicPr>
          <p:cNvPr id="10" name="Picture 9">
            <a:extLst>
              <a:ext uri="{FF2B5EF4-FFF2-40B4-BE49-F238E27FC236}">
                <a16:creationId xmlns:a16="http://schemas.microsoft.com/office/drawing/2014/main" id="{98428BFD-B444-5C98-1E95-DCA34E429DFA}"/>
              </a:ext>
            </a:extLst>
          </p:cNvPr>
          <p:cNvPicPr>
            <a:picLocks noChangeAspect="1"/>
          </p:cNvPicPr>
          <p:nvPr/>
        </p:nvPicPr>
        <p:blipFill>
          <a:blip r:embed="rId5"/>
          <a:stretch>
            <a:fillRect/>
          </a:stretch>
        </p:blipFill>
        <p:spPr>
          <a:xfrm>
            <a:off x="10416030" y="5486400"/>
            <a:ext cx="249958" cy="249958"/>
          </a:xfrm>
          <a:prstGeom prst="rect">
            <a:avLst/>
          </a:prstGeom>
        </p:spPr>
      </p:pic>
    </p:spTree>
    <p:extLst>
      <p:ext uri="{BB962C8B-B14F-4D97-AF65-F5344CB8AC3E}">
        <p14:creationId xmlns:p14="http://schemas.microsoft.com/office/powerpoint/2010/main" val="107621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3D59-2FB1-64AE-2BEE-396617BBA261}"/>
              </a:ext>
            </a:extLst>
          </p:cNvPr>
          <p:cNvSpPr>
            <a:spLocks noGrp="1"/>
          </p:cNvSpPr>
          <p:nvPr>
            <p:ph type="title"/>
          </p:nvPr>
        </p:nvSpPr>
        <p:spPr>
          <a:xfrm>
            <a:off x="1905000" y="228600"/>
            <a:ext cx="5486400" cy="4469011"/>
          </a:xfrm>
        </p:spPr>
        <p:txBody>
          <a:bodyPr/>
          <a:lstStyle/>
          <a:p>
            <a:pPr marL="342900" indent="-342900" algn="just">
              <a:buFont typeface="Courier New" panose="02070309020205020404" pitchFamily="49" charset="0"/>
              <a:buChar char="o"/>
            </a:pPr>
            <a:r>
              <a:rPr lang="en-US" sz="2000" b="0" dirty="0">
                <a:latin typeface="Times New Roman" panose="02020603050405020304" pitchFamily="18" charset="0"/>
                <a:cs typeface="Times New Roman" panose="02020603050405020304" pitchFamily="18" charset="0"/>
              </a:rPr>
              <a:t>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a:t>
            </a:r>
            <a:br>
              <a:rPr lang="en-IN" sz="2000" dirty="0">
                <a:latin typeface="Times New Roman" panose="02020603050405020304" pitchFamily="18" charset="0"/>
                <a:cs typeface="Times New Roman" panose="02020603050405020304" pitchFamily="18" charset="0"/>
              </a:rPr>
            </a:br>
            <a:endParaRPr lang="en-US" sz="2000" dirty="0">
              <a:latin typeface="+mn-lt"/>
            </a:endParaRPr>
          </a:p>
        </p:txBody>
      </p:sp>
      <p:pic>
        <p:nvPicPr>
          <p:cNvPr id="3" name="Picture 2">
            <a:extLst>
              <a:ext uri="{FF2B5EF4-FFF2-40B4-BE49-F238E27FC236}">
                <a16:creationId xmlns:a16="http://schemas.microsoft.com/office/drawing/2014/main" id="{2C2BC9DE-0268-C6C4-DEAB-76D553A61AB2}"/>
              </a:ext>
            </a:extLst>
          </p:cNvPr>
          <p:cNvPicPr>
            <a:picLocks noChangeAspect="1"/>
          </p:cNvPicPr>
          <p:nvPr/>
        </p:nvPicPr>
        <p:blipFill>
          <a:blip r:embed="rId2"/>
          <a:stretch>
            <a:fillRect/>
          </a:stretch>
        </p:blipFill>
        <p:spPr>
          <a:xfrm>
            <a:off x="2286000" y="4674989"/>
            <a:ext cx="4555713" cy="1954411"/>
          </a:xfrm>
          <a:prstGeom prst="rect">
            <a:avLst/>
          </a:prstGeom>
        </p:spPr>
      </p:pic>
      <p:pic>
        <p:nvPicPr>
          <p:cNvPr id="4" name="Picture 3">
            <a:extLst>
              <a:ext uri="{FF2B5EF4-FFF2-40B4-BE49-F238E27FC236}">
                <a16:creationId xmlns:a16="http://schemas.microsoft.com/office/drawing/2014/main" id="{8A9E6B88-E5C9-DA08-138D-4F09008D0BF9}"/>
              </a:ext>
            </a:extLst>
          </p:cNvPr>
          <p:cNvPicPr>
            <a:picLocks noChangeAspect="1"/>
          </p:cNvPicPr>
          <p:nvPr/>
        </p:nvPicPr>
        <p:blipFill>
          <a:blip r:embed="rId3"/>
          <a:stretch>
            <a:fillRect/>
          </a:stretch>
        </p:blipFill>
        <p:spPr>
          <a:xfrm>
            <a:off x="9372600" y="762000"/>
            <a:ext cx="1422418" cy="1229637"/>
          </a:xfrm>
          <a:prstGeom prst="rect">
            <a:avLst/>
          </a:prstGeom>
        </p:spPr>
      </p:pic>
      <p:pic>
        <p:nvPicPr>
          <p:cNvPr id="5" name="Picture 4">
            <a:extLst>
              <a:ext uri="{FF2B5EF4-FFF2-40B4-BE49-F238E27FC236}">
                <a16:creationId xmlns:a16="http://schemas.microsoft.com/office/drawing/2014/main" id="{C8FDC487-96E7-8625-16C3-B7DB63CC16B7}"/>
              </a:ext>
            </a:extLst>
          </p:cNvPr>
          <p:cNvPicPr>
            <a:picLocks noChangeAspect="1"/>
          </p:cNvPicPr>
          <p:nvPr/>
        </p:nvPicPr>
        <p:blipFill>
          <a:blip r:embed="rId4"/>
          <a:stretch>
            <a:fillRect/>
          </a:stretch>
        </p:blipFill>
        <p:spPr>
          <a:xfrm>
            <a:off x="10599889" y="4724400"/>
            <a:ext cx="652329" cy="652329"/>
          </a:xfrm>
          <a:prstGeom prst="rect">
            <a:avLst/>
          </a:prstGeom>
        </p:spPr>
      </p:pic>
      <p:pic>
        <p:nvPicPr>
          <p:cNvPr id="6" name="Picture 5">
            <a:extLst>
              <a:ext uri="{FF2B5EF4-FFF2-40B4-BE49-F238E27FC236}">
                <a16:creationId xmlns:a16="http://schemas.microsoft.com/office/drawing/2014/main" id="{E6C8110A-74A2-AEF8-642A-0867D755EF5B}"/>
              </a:ext>
            </a:extLst>
          </p:cNvPr>
          <p:cNvPicPr>
            <a:picLocks noChangeAspect="1"/>
          </p:cNvPicPr>
          <p:nvPr/>
        </p:nvPicPr>
        <p:blipFill>
          <a:blip r:embed="rId5"/>
          <a:stretch>
            <a:fillRect/>
          </a:stretch>
        </p:blipFill>
        <p:spPr>
          <a:xfrm>
            <a:off x="10234020" y="5376729"/>
            <a:ext cx="353579" cy="353579"/>
          </a:xfrm>
          <a:prstGeom prst="rect">
            <a:avLst/>
          </a:prstGeom>
        </p:spPr>
      </p:pic>
      <p:pic>
        <p:nvPicPr>
          <p:cNvPr id="7" name="Picture 6">
            <a:extLst>
              <a:ext uri="{FF2B5EF4-FFF2-40B4-BE49-F238E27FC236}">
                <a16:creationId xmlns:a16="http://schemas.microsoft.com/office/drawing/2014/main" id="{7EE339D9-4DE3-EE8E-CD60-8E261B0546C1}"/>
              </a:ext>
            </a:extLst>
          </p:cNvPr>
          <p:cNvPicPr>
            <a:picLocks noChangeAspect="1"/>
          </p:cNvPicPr>
          <p:nvPr/>
        </p:nvPicPr>
        <p:blipFill>
          <a:blip r:embed="rId6"/>
          <a:stretch>
            <a:fillRect/>
          </a:stretch>
        </p:blipFill>
        <p:spPr>
          <a:xfrm>
            <a:off x="9148683" y="2667000"/>
            <a:ext cx="1609464" cy="1897249"/>
          </a:xfrm>
          <a:prstGeom prst="rect">
            <a:avLst/>
          </a:prstGeom>
        </p:spPr>
      </p:pic>
    </p:spTree>
    <p:extLst>
      <p:ext uri="{BB962C8B-B14F-4D97-AF65-F5344CB8AC3E}">
        <p14:creationId xmlns:p14="http://schemas.microsoft.com/office/powerpoint/2010/main" val="11249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29497" y="0"/>
            <a:ext cx="12217980"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358470" y="4244501"/>
            <a:ext cx="3809416" cy="2586895"/>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F57B78FF-FF4A-13E7-F16C-5D2F933ABB9E}"/>
              </a:ext>
            </a:extLst>
          </p:cNvPr>
          <p:cNvSpPr txBox="1"/>
          <p:nvPr/>
        </p:nvSpPr>
        <p:spPr>
          <a:xfrm>
            <a:off x="1993497" y="1378057"/>
            <a:ext cx="5931303" cy="3785652"/>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US" sz="2400" dirty="0">
                <a:solidFill>
                  <a:srgbClr val="000000"/>
                </a:solidFill>
              </a:rPr>
              <a:t>Introduction of keyloggers and security</a:t>
            </a:r>
          </a:p>
          <a:p>
            <a:pPr marL="285750" indent="-285750">
              <a:buClr>
                <a:schemeClr val="tx1"/>
              </a:buClr>
              <a:buFont typeface="Wingdings" panose="05000000000000000000" pitchFamily="2" charset="2"/>
              <a:buChar char="Ø"/>
            </a:pPr>
            <a:r>
              <a:rPr lang="en-US" sz="2400" dirty="0">
                <a:solidFill>
                  <a:srgbClr val="000000"/>
                </a:solidFill>
              </a:rPr>
              <a:t>Understanding the problem statement   </a:t>
            </a:r>
          </a:p>
          <a:p>
            <a:pPr marL="285750" indent="-285750">
              <a:buClr>
                <a:schemeClr val="tx1"/>
              </a:buClr>
              <a:buFont typeface="Wingdings" panose="05000000000000000000" pitchFamily="2" charset="2"/>
              <a:buChar char="Ø"/>
            </a:pPr>
            <a:r>
              <a:rPr lang="en-US" sz="2400" dirty="0">
                <a:solidFill>
                  <a:srgbClr val="000000"/>
                </a:solidFill>
              </a:rPr>
              <a:t>Overview of the project</a:t>
            </a:r>
          </a:p>
          <a:p>
            <a:pPr marL="285750" indent="-285750">
              <a:buClr>
                <a:schemeClr val="tx1"/>
              </a:buClr>
              <a:buFont typeface="Wingdings" panose="05000000000000000000" pitchFamily="2" charset="2"/>
              <a:buChar char="Ø"/>
            </a:pPr>
            <a:r>
              <a:rPr lang="en-US" sz="2400" dirty="0">
                <a:solidFill>
                  <a:srgbClr val="000000"/>
                </a:solidFill>
              </a:rPr>
              <a:t>The end users in project</a:t>
            </a:r>
          </a:p>
          <a:p>
            <a:pPr marL="285750" indent="-285750">
              <a:buClr>
                <a:schemeClr val="tx1"/>
              </a:buClr>
              <a:buFont typeface="Wingdings" panose="05000000000000000000" pitchFamily="2" charset="2"/>
              <a:buChar char="Ø"/>
            </a:pPr>
            <a:r>
              <a:rPr lang="en-US" sz="2400" dirty="0">
                <a:solidFill>
                  <a:srgbClr val="000000"/>
                </a:solidFill>
              </a:rPr>
              <a:t>Solution and value proposition</a:t>
            </a:r>
          </a:p>
          <a:p>
            <a:pPr marL="285750" indent="-285750">
              <a:buClr>
                <a:schemeClr val="tx1"/>
              </a:buClr>
              <a:buFont typeface="Wingdings" panose="05000000000000000000" pitchFamily="2" charset="2"/>
              <a:buChar char="Ø"/>
            </a:pPr>
            <a:r>
              <a:rPr lang="en-US" sz="2400" dirty="0">
                <a:solidFill>
                  <a:srgbClr val="000000"/>
                </a:solidFill>
              </a:rPr>
              <a:t>The “wow” factor in the solution </a:t>
            </a:r>
          </a:p>
          <a:p>
            <a:pPr marL="285750" indent="-285750">
              <a:buClr>
                <a:schemeClr val="tx1"/>
              </a:buClr>
              <a:buFont typeface="Wingdings" panose="05000000000000000000" pitchFamily="2" charset="2"/>
              <a:buChar char="Ø"/>
            </a:pPr>
            <a:r>
              <a:rPr lang="en-US" sz="2400" dirty="0">
                <a:solidFill>
                  <a:srgbClr val="000000"/>
                </a:solidFill>
              </a:rPr>
              <a:t>Detecting the keyloggers</a:t>
            </a:r>
          </a:p>
          <a:p>
            <a:pPr marL="285750" indent="-285750">
              <a:buClr>
                <a:schemeClr val="tx1"/>
              </a:buClr>
              <a:buFont typeface="Wingdings" panose="05000000000000000000" pitchFamily="2" charset="2"/>
              <a:buChar char="Ø"/>
            </a:pPr>
            <a:r>
              <a:rPr lang="en-US" sz="2400" dirty="0">
                <a:solidFill>
                  <a:srgbClr val="000000"/>
                </a:solidFill>
              </a:rPr>
              <a:t>Prevention strategies      </a:t>
            </a:r>
          </a:p>
          <a:p>
            <a:pPr marL="285750" indent="-285750">
              <a:buClr>
                <a:schemeClr val="tx1"/>
              </a:buClr>
              <a:buFont typeface="Wingdings" panose="05000000000000000000" pitchFamily="2" charset="2"/>
              <a:buChar char="Ø"/>
            </a:pPr>
            <a:r>
              <a:rPr lang="en-US" sz="2400" dirty="0">
                <a:solidFill>
                  <a:srgbClr val="000000"/>
                </a:solidFill>
              </a:rPr>
              <a:t> Modelling</a:t>
            </a:r>
          </a:p>
          <a:p>
            <a:pPr marL="285750" indent="-285750">
              <a:buClr>
                <a:schemeClr val="tx1"/>
              </a:buClr>
              <a:buFont typeface="Wingdings" panose="05000000000000000000" pitchFamily="2" charset="2"/>
              <a:buChar char="Ø"/>
            </a:pPr>
            <a:r>
              <a:rPr lang="en-US" sz="2400" dirty="0">
                <a:solidFill>
                  <a:srgbClr val="000000"/>
                </a:solidFill>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19918" y="2667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143000" y="1905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5">
                    <a:lumMod val="75000"/>
                  </a:schemeClr>
                </a:solidFill>
              </a:rPr>
              <a:t>P</a:t>
            </a:r>
            <a:r>
              <a:rPr sz="4250" spc="15" dirty="0">
                <a:solidFill>
                  <a:schemeClr val="accent5">
                    <a:lumMod val="75000"/>
                  </a:schemeClr>
                </a:solidFill>
              </a:rPr>
              <a:t>ROB</a:t>
            </a:r>
            <a:r>
              <a:rPr sz="4250" spc="55" dirty="0">
                <a:solidFill>
                  <a:schemeClr val="accent5">
                    <a:lumMod val="75000"/>
                  </a:schemeClr>
                </a:solidFill>
              </a:rPr>
              <a:t>L</a:t>
            </a:r>
            <a:r>
              <a:rPr sz="4250" spc="-20" dirty="0">
                <a:solidFill>
                  <a:schemeClr val="accent5">
                    <a:lumMod val="75000"/>
                  </a:schemeClr>
                </a:solidFill>
              </a:rPr>
              <a:t>E</a:t>
            </a:r>
            <a:r>
              <a:rPr sz="4250" spc="20" dirty="0">
                <a:solidFill>
                  <a:schemeClr val="accent5">
                    <a:lumMod val="75000"/>
                  </a:schemeClr>
                </a:solidFill>
              </a:rPr>
              <a:t>M</a:t>
            </a:r>
            <a:r>
              <a:rPr sz="4250" dirty="0">
                <a:solidFill>
                  <a:schemeClr val="accent5">
                    <a:lumMod val="75000"/>
                  </a:schemeClr>
                </a:solidFill>
              </a:rPr>
              <a:t>	</a:t>
            </a:r>
            <a:r>
              <a:rPr sz="4250" spc="10" dirty="0">
                <a:solidFill>
                  <a:schemeClr val="accent5">
                    <a:lumMod val="75000"/>
                  </a:schemeClr>
                </a:solidFill>
              </a:rPr>
              <a:t>S</a:t>
            </a:r>
            <a:r>
              <a:rPr sz="4250" spc="-370" dirty="0">
                <a:solidFill>
                  <a:schemeClr val="accent5">
                    <a:lumMod val="75000"/>
                  </a:schemeClr>
                </a:solidFill>
              </a:rPr>
              <a:t>T</a:t>
            </a:r>
            <a:r>
              <a:rPr sz="4250" spc="-375" dirty="0">
                <a:solidFill>
                  <a:schemeClr val="accent5">
                    <a:lumMod val="75000"/>
                  </a:schemeClr>
                </a:solidFill>
              </a:rPr>
              <a:t>A</a:t>
            </a:r>
            <a:r>
              <a:rPr sz="4250" spc="15" dirty="0">
                <a:solidFill>
                  <a:schemeClr val="accent5">
                    <a:lumMod val="75000"/>
                  </a:schemeClr>
                </a:solidFill>
              </a:rPr>
              <a:t>T</a:t>
            </a:r>
            <a:r>
              <a:rPr sz="4250" spc="-10" dirty="0">
                <a:solidFill>
                  <a:schemeClr val="accent5">
                    <a:lumMod val="75000"/>
                  </a:schemeClr>
                </a:solidFill>
              </a:rPr>
              <a:t>E</a:t>
            </a:r>
            <a:r>
              <a:rPr sz="4250" spc="-20" dirty="0">
                <a:solidFill>
                  <a:schemeClr val="accent5">
                    <a:lumMod val="75000"/>
                  </a:schemeClr>
                </a:solidFill>
              </a:rPr>
              <a:t>ME</a:t>
            </a:r>
            <a:r>
              <a:rPr sz="4250" spc="10" dirty="0">
                <a:solidFill>
                  <a:schemeClr val="accent5">
                    <a:lumMod val="75000"/>
                  </a:schemeClr>
                </a:solidFill>
              </a:rPr>
              <a:t>NT</a:t>
            </a:r>
            <a:endParaRPr sz="4250" dirty="0">
              <a:solidFill>
                <a:schemeClr val="accent5">
                  <a:lumMod val="75000"/>
                </a:schemeClr>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499C966D-7DC3-A89E-1578-FE1D96397BE2}"/>
              </a:ext>
            </a:extLst>
          </p:cNvPr>
          <p:cNvSpPr txBox="1"/>
          <p:nvPr/>
        </p:nvSpPr>
        <p:spPr>
          <a:xfrm>
            <a:off x="834072" y="1199573"/>
            <a:ext cx="8317302" cy="1938992"/>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t>Keyloggers are type of malware that can steal sensitive information from device such as passwords , card numbers, messages. If this data falls into the wrong hands, it can lead to serious consequences, including identity theft, financial loss, and fraud.</a:t>
            </a:r>
            <a:r>
              <a:rPr lang="en-US" sz="2000" dirty="0">
                <a:latin typeface="Times New Roman" panose="02020603050405020304" pitchFamily="18" charset="0"/>
                <a:cs typeface="Times New Roman" panose="02020603050405020304" pitchFamily="18" charset="0"/>
              </a:rPr>
              <a:t> The increasing prevalence of keyloggers poses a significant threat to digital security, compromising the confidentiality and integrity of sensitive information. </a:t>
            </a:r>
            <a:endParaRPr lang="en-US" sz="2000" dirty="0"/>
          </a:p>
        </p:txBody>
      </p:sp>
      <p:sp>
        <p:nvSpPr>
          <p:cNvPr id="14" name="TextBox 13">
            <a:extLst>
              <a:ext uri="{FF2B5EF4-FFF2-40B4-BE49-F238E27FC236}">
                <a16:creationId xmlns:a16="http://schemas.microsoft.com/office/drawing/2014/main" id="{51A74B81-E927-7BE8-116D-828C833A8A1A}"/>
              </a:ext>
            </a:extLst>
          </p:cNvPr>
          <p:cNvSpPr txBox="1"/>
          <p:nvPr/>
        </p:nvSpPr>
        <p:spPr>
          <a:xfrm>
            <a:off x="834072" y="3079218"/>
            <a:ext cx="8317302" cy="1938992"/>
          </a:xfrm>
          <a:prstGeom prst="rect">
            <a:avLst/>
          </a:prstGeom>
          <a:noFill/>
        </p:spPr>
        <p:txBody>
          <a:bodyPr wrap="square">
            <a:spAutoFit/>
          </a:bodyPr>
          <a:lstStyle/>
          <a:p>
            <a:pPr marL="285750" indent="-285750" algn="just">
              <a:buFont typeface="Wingdings" panose="05000000000000000000" pitchFamily="2" charset="2"/>
              <a:buChar char="v"/>
            </a:pPr>
            <a:r>
              <a:rPr lang="en-US" sz="2000" dirty="0"/>
              <a:t>Keyloggers pose a threat to the security of an organization’s sensitive data and systems. When sensitive data such as passwords  is typed into a computer, there are no  protections in place preventing it from being collected by malware. A keylogger can steal  sensitive data that can be used for various purposes effects the personal details of the individuals, financial loss, identity thefts</a:t>
            </a:r>
          </a:p>
        </p:txBody>
      </p:sp>
      <p:sp>
        <p:nvSpPr>
          <p:cNvPr id="11" name="TextBox 10">
            <a:extLst>
              <a:ext uri="{FF2B5EF4-FFF2-40B4-BE49-F238E27FC236}">
                <a16:creationId xmlns:a16="http://schemas.microsoft.com/office/drawing/2014/main" id="{1EFE0370-86B1-F0F1-7B20-60811A89DC56}"/>
              </a:ext>
            </a:extLst>
          </p:cNvPr>
          <p:cNvSpPr txBox="1"/>
          <p:nvPr/>
        </p:nvSpPr>
        <p:spPr>
          <a:xfrm>
            <a:off x="834073" y="4904154"/>
            <a:ext cx="8317301" cy="1631216"/>
          </a:xfrm>
          <a:prstGeom prst="rect">
            <a:avLst/>
          </a:prstGeom>
          <a:noFill/>
        </p:spPr>
        <p:txBody>
          <a:bodyPr wrap="square">
            <a:spAutoFit/>
          </a:bodyPr>
          <a:lstStyle/>
          <a:p>
            <a:pPr marL="285750" indent="-285750" algn="just" fontAlgn="t">
              <a:buFont typeface="Wingdings" panose="05000000000000000000" pitchFamily="2" charset="2"/>
              <a:buChar char="v"/>
            </a:pPr>
            <a:r>
              <a:rPr lang="en-US" sz="2000" b="0" i="0" dirty="0">
                <a:solidFill>
                  <a:srgbClr val="101518"/>
                </a:solidFill>
                <a:effectLst/>
                <a:highlight>
                  <a:srgbClr val="FFFFFF"/>
                </a:highlight>
              </a:rPr>
              <a:t>They are challenging to create. They require knowledge of how keyboards function. They are quite difficult to detect and remove, especially by user-space applications. They have an opportunity to get access to all keyboard data as it travels to the OS. Activity logs may be accessed remotely over the Internet, from a safe distance.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048875" y="3124200"/>
            <a:ext cx="2143125" cy="3343274"/>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143000" y="0"/>
            <a:ext cx="459422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t>PROJECT</a:t>
            </a:r>
            <a:r>
              <a:rPr lang="en-US" sz="3600" spc="5" dirty="0"/>
              <a:t> </a:t>
            </a:r>
            <a:r>
              <a:rPr sz="3600" spc="-20" dirty="0"/>
              <a:t>OVERVI</a:t>
            </a:r>
            <a:r>
              <a:rPr lang="en-US" sz="3600" spc="-20" dirty="0"/>
              <a:t>E</a:t>
            </a:r>
            <a:r>
              <a:rPr sz="3600" spc="-20" dirty="0"/>
              <a:t>W</a:t>
            </a:r>
            <a:endParaRPr sz="3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F0A8DE37-8D72-AB30-E307-6375013FB03F}"/>
              </a:ext>
            </a:extLst>
          </p:cNvPr>
          <p:cNvSpPr txBox="1"/>
          <p:nvPr/>
        </p:nvSpPr>
        <p:spPr>
          <a:xfrm>
            <a:off x="739775" y="2458208"/>
            <a:ext cx="9001126" cy="2037592"/>
          </a:xfrm>
          <a:prstGeom prst="rect">
            <a:avLst/>
          </a:prstGeom>
          <a:noFill/>
        </p:spPr>
        <p:txBody>
          <a:bodyPr wrap="square">
            <a:spAutoFit/>
          </a:bodyPr>
          <a:lstStyle/>
          <a:p>
            <a:pPr marL="285750" indent="-285750" algn="just">
              <a:buFont typeface="Wingdings" panose="05000000000000000000" pitchFamily="2" charset="2"/>
              <a:buChar char="v"/>
            </a:pPr>
            <a:r>
              <a:rPr lang="en-US" dirty="0"/>
              <a:t>Securing your internet is of paramount importance in today’s digital world. In an age where personal information and financial data are often stored online, the need to understand different cybersecurity threats and how to protect against them cannot be overstated. One particular threat is a keylogger, a malicious program designed to track and record every keystroke on a computer or mobile device, thereby gaining unauthorized access to personal data. This guide aims to provide you with an in-depth understanding of what a keylogger is how they work and the various ways you can protect yourself from this insidious</a:t>
            </a:r>
          </a:p>
        </p:txBody>
      </p:sp>
      <p:sp>
        <p:nvSpPr>
          <p:cNvPr id="16" name="TextBox 15">
            <a:extLst>
              <a:ext uri="{FF2B5EF4-FFF2-40B4-BE49-F238E27FC236}">
                <a16:creationId xmlns:a16="http://schemas.microsoft.com/office/drawing/2014/main" id="{6C8E99E2-8547-699E-3A33-9E4A5CB89C57}"/>
              </a:ext>
            </a:extLst>
          </p:cNvPr>
          <p:cNvSpPr txBox="1"/>
          <p:nvPr/>
        </p:nvSpPr>
        <p:spPr>
          <a:xfrm>
            <a:off x="676275" y="4795837"/>
            <a:ext cx="9001125" cy="1477328"/>
          </a:xfrm>
          <a:prstGeom prst="rect">
            <a:avLst/>
          </a:prstGeom>
          <a:noFill/>
        </p:spPr>
        <p:txBody>
          <a:bodyPr wrap="square">
            <a:spAutoFit/>
          </a:bodyPr>
          <a:lstStyle/>
          <a:p>
            <a:pPr marL="285750" indent="-285750" algn="just">
              <a:buFont typeface="Wingdings" panose="05000000000000000000" pitchFamily="2" charset="2"/>
              <a:buChar char="v"/>
            </a:pPr>
            <a:r>
              <a:rPr lang="en-US" dirty="0"/>
              <a:t>keylogger, short for keystroke logger, is a type of cyber threat that records the keys struck on a keyboard, typically covertly, so the person using the keyboard is unaware that their actions are being monitored. This enables attackers to gain unauthorized access to confidential information, such as passwords, credit card numbers, and other sensitive data, which can then be used for identity theft, financial fraud, and other forms of cybercrime.</a:t>
            </a:r>
          </a:p>
        </p:txBody>
      </p:sp>
      <p:sp>
        <p:nvSpPr>
          <p:cNvPr id="11" name="TextBox 10">
            <a:extLst>
              <a:ext uri="{FF2B5EF4-FFF2-40B4-BE49-F238E27FC236}">
                <a16:creationId xmlns:a16="http://schemas.microsoft.com/office/drawing/2014/main" id="{67BA887C-26B4-A4F7-1C22-CA5310DE9686}"/>
              </a:ext>
            </a:extLst>
          </p:cNvPr>
          <p:cNvSpPr txBox="1"/>
          <p:nvPr/>
        </p:nvSpPr>
        <p:spPr>
          <a:xfrm>
            <a:off x="744794" y="703883"/>
            <a:ext cx="8856406" cy="1754326"/>
          </a:xfrm>
          <a:prstGeom prst="rect">
            <a:avLst/>
          </a:prstGeom>
          <a:noFill/>
        </p:spPr>
        <p:txBody>
          <a:bodyPr wrap="square">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project aims to address the critical need for effective detection and prevention methods against keyloggers. It will explore the current landscape of keylogger technology, evaluate existing security measures, and develop innovative solutions to enhance protection against these threats. By doing so, the project seeks to mitigate the risks associated with keyloggers, safeguard personal and organizational data, and promote a secure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515600" y="4800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5410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1"/>
            <a:ext cx="5472747"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36E91B5-998B-39ED-3FE1-B8CE7F2EAC9E}"/>
              </a:ext>
            </a:extLst>
          </p:cNvPr>
          <p:cNvSpPr txBox="1"/>
          <p:nvPr/>
        </p:nvSpPr>
        <p:spPr>
          <a:xfrm>
            <a:off x="723900" y="671690"/>
            <a:ext cx="8427474" cy="6186309"/>
          </a:xfrm>
          <a:prstGeom prst="rect">
            <a:avLst/>
          </a:prstGeom>
          <a:noFill/>
        </p:spPr>
        <p:txBody>
          <a:bodyPr wrap="square">
            <a:spAutoFit/>
          </a:bodyPr>
          <a:lstStyle/>
          <a:p>
            <a:pPr marL="742950" lvl="1" indent="-285750" algn="just">
              <a:buFont typeface="Wingdings" panose="05000000000000000000" pitchFamily="2" charset="2"/>
              <a:buChar char="Ø"/>
            </a:pPr>
            <a:r>
              <a:rPr lang="en-US" dirty="0"/>
              <a:t>Keyloggers, also known as keystroke loggers or system monitors, can have many end users, including individuals, businesses, and government . Even Parents can use keyloggers to monitor their children's online activities, such as screen time, WhatsApp interactions, call logs, and location. The major end users are:</a:t>
            </a:r>
          </a:p>
          <a:p>
            <a:pPr lvl="1" algn="just"/>
            <a:r>
              <a:rPr lang="en-US" dirty="0"/>
              <a:t>                                                                                                                                                        </a:t>
            </a:r>
          </a:p>
          <a:p>
            <a:pPr marL="742950" lvl="1" indent="-285750" algn="just">
              <a:buFont typeface="Wingdings" panose="05000000000000000000" pitchFamily="2" charset="2"/>
              <a:buChar char="v"/>
            </a:pPr>
            <a:r>
              <a:rPr lang="en-US" b="1" u="sng" dirty="0"/>
              <a:t>Employers</a:t>
            </a:r>
            <a:r>
              <a:rPr lang="en-US" dirty="0"/>
              <a:t>: can use keyloggers to monitor employee productivity and behavior, especially in remote work environments. This can help ensure employees adhere to company policies, such as cybersecurity and data leak prevention.</a:t>
            </a:r>
          </a:p>
          <a:p>
            <a:pPr marL="742950" lvl="1" indent="-285750" algn="just">
              <a:buFont typeface="Wingdings" panose="05000000000000000000" pitchFamily="2" charset="2"/>
              <a:buChar char="v"/>
            </a:pPr>
            <a:endParaRPr lang="en-US" dirty="0"/>
          </a:p>
          <a:p>
            <a:pPr marL="742950" lvl="1" indent="-285750">
              <a:buFont typeface="Wingdings" panose="05000000000000000000" pitchFamily="2" charset="2"/>
              <a:buChar char="v"/>
            </a:pPr>
            <a:r>
              <a:rPr lang="en-US" b="1" u="sng" dirty="0"/>
              <a:t>Information technology departments </a:t>
            </a:r>
            <a:r>
              <a:rPr lang="en-US" dirty="0"/>
              <a:t>:can use keyloggers to troubleshoot issues on a device.</a:t>
            </a:r>
          </a:p>
          <a:p>
            <a:pPr marL="742950" lvl="1" indent="-285750">
              <a:buFont typeface="Wingdings" panose="05000000000000000000" pitchFamily="2" charset="2"/>
              <a:buChar char="v"/>
            </a:pPr>
            <a:endParaRPr lang="en-US" dirty="0"/>
          </a:p>
          <a:p>
            <a:pPr marL="742950" lvl="1" indent="-285750" algn="just">
              <a:buFont typeface="Wingdings" panose="05000000000000000000" pitchFamily="2" charset="2"/>
              <a:buChar char="v"/>
            </a:pPr>
            <a:r>
              <a:rPr lang="en-US" b="1" u="sng" dirty="0"/>
              <a:t>Security professionals and ethical hackers </a:t>
            </a:r>
            <a:r>
              <a:rPr lang="en-US" dirty="0"/>
              <a:t>:can use keyloggers to identify vulnerabilities in computer systems and networks.</a:t>
            </a:r>
          </a:p>
          <a:p>
            <a:pPr lvl="1" algn="just"/>
            <a:endParaRPr lang="en-US" dirty="0"/>
          </a:p>
          <a:p>
            <a:pPr marL="742950" lvl="1" indent="-285750" algn="just">
              <a:buFont typeface="Wingdings" panose="05000000000000000000" pitchFamily="2" charset="2"/>
              <a:buChar char="v"/>
            </a:pPr>
            <a:r>
              <a:rPr lang="en-US" b="1" u="sng" dirty="0"/>
              <a:t>Cybercriminals</a:t>
            </a:r>
            <a:r>
              <a:rPr lang="en-US" dirty="0"/>
              <a:t>: can use keyloggers to steal sensitive information, such as passwords, credit card numbers, and personal data. This information can be used for identity theft, financial fraud, or other criminal activities.</a:t>
            </a:r>
          </a:p>
          <a:p>
            <a:pPr lvl="1" algn="just"/>
            <a:endParaRPr lang="en-US" dirty="0"/>
          </a:p>
          <a:p>
            <a:pPr marL="742950" lvl="1" indent="-285750" algn="just">
              <a:buFont typeface="Wingdings" panose="05000000000000000000" pitchFamily="2" charset="2"/>
              <a:buChar char="v"/>
            </a:pPr>
            <a:r>
              <a:rPr lang="en-US" b="1" u="sng" dirty="0"/>
              <a:t>Federal bodies </a:t>
            </a:r>
            <a:r>
              <a:rPr lang="en-US" b="1" dirty="0"/>
              <a:t>:</a:t>
            </a:r>
            <a:r>
              <a:rPr lang="en-US" dirty="0"/>
              <a:t>have used keyloggers during investigations, such as the FBI's use of a keylogger in 1999 to gather evidence against </a:t>
            </a:r>
            <a:r>
              <a:rPr lang="en-US" dirty="0" err="1"/>
              <a:t>Nicodemo</a:t>
            </a:r>
            <a:r>
              <a:rPr lang="en-US" dirty="0"/>
              <a:t>  </a:t>
            </a:r>
            <a:r>
              <a:rPr lang="en-US" dirty="0" err="1"/>
              <a:t>Scarfo</a:t>
            </a:r>
            <a:r>
              <a:rPr lang="en-US" dirty="0"/>
              <a:t> Jr., a reputed Cosa Nostra mobster.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A9F51-6378-C0D7-ED43-3FB588F74CC2}"/>
              </a:ext>
            </a:extLst>
          </p:cNvPr>
          <p:cNvSpPr>
            <a:spLocks noGrp="1"/>
          </p:cNvSpPr>
          <p:nvPr>
            <p:ph type="title"/>
          </p:nvPr>
        </p:nvSpPr>
        <p:spPr>
          <a:xfrm>
            <a:off x="755332" y="385444"/>
            <a:ext cx="10681335" cy="553998"/>
          </a:xfrm>
        </p:spPr>
        <p:txBody>
          <a:bodyPr/>
          <a:lstStyle/>
          <a:p>
            <a:r>
              <a:rPr lang="en-US" sz="3600" dirty="0"/>
              <a:t>Advantages of Keyloggers:</a:t>
            </a:r>
          </a:p>
        </p:txBody>
      </p:sp>
      <p:sp>
        <p:nvSpPr>
          <p:cNvPr id="4" name="TextBox 3">
            <a:extLst>
              <a:ext uri="{FF2B5EF4-FFF2-40B4-BE49-F238E27FC236}">
                <a16:creationId xmlns:a16="http://schemas.microsoft.com/office/drawing/2014/main" id="{673C80B5-539A-85A2-24F1-BEE622F4B28A}"/>
              </a:ext>
            </a:extLst>
          </p:cNvPr>
          <p:cNvSpPr txBox="1"/>
          <p:nvPr/>
        </p:nvSpPr>
        <p:spPr>
          <a:xfrm>
            <a:off x="771374" y="1295400"/>
            <a:ext cx="7839226" cy="5177156"/>
          </a:xfrm>
          <a:prstGeom prst="rect">
            <a:avLst/>
          </a:prstGeom>
          <a:noFill/>
        </p:spPr>
        <p:txBody>
          <a:bodyPr wrap="square">
            <a:spAutoFit/>
          </a:bodyPr>
          <a:lstStyle/>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Monitoring and Surveillance:</a:t>
            </a:r>
            <a:r>
              <a:rPr lang="en-US" sz="2000"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Recovery:</a:t>
            </a:r>
            <a:r>
              <a:rPr lang="en-US" sz="2000"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Investigative Tool:</a:t>
            </a:r>
            <a:r>
              <a:rPr lang="en-US" sz="2000"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System Diagnostics:</a:t>
            </a:r>
            <a:r>
              <a:rPr lang="en-US" sz="2000"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spTree>
    <p:extLst>
      <p:ext uri="{BB962C8B-B14F-4D97-AF65-F5344CB8AC3E}">
        <p14:creationId xmlns:p14="http://schemas.microsoft.com/office/powerpoint/2010/main" val="326795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08E3B-3BB0-1A88-0558-4F6C1631B3FB}"/>
              </a:ext>
            </a:extLst>
          </p:cNvPr>
          <p:cNvSpPr>
            <a:spLocks noGrp="1"/>
          </p:cNvSpPr>
          <p:nvPr>
            <p:ph type="title"/>
          </p:nvPr>
        </p:nvSpPr>
        <p:spPr>
          <a:xfrm>
            <a:off x="457200" y="152400"/>
            <a:ext cx="10681335" cy="553998"/>
          </a:xfrm>
        </p:spPr>
        <p:txBody>
          <a:bodyPr/>
          <a:lstStyle/>
          <a:p>
            <a:r>
              <a:rPr lang="en-US" sz="3600" dirty="0"/>
              <a:t>Disadvantages of keylogger:</a:t>
            </a:r>
          </a:p>
        </p:txBody>
      </p:sp>
      <p:sp>
        <p:nvSpPr>
          <p:cNvPr id="4" name="TextBox 3">
            <a:extLst>
              <a:ext uri="{FF2B5EF4-FFF2-40B4-BE49-F238E27FC236}">
                <a16:creationId xmlns:a16="http://schemas.microsoft.com/office/drawing/2014/main" id="{5ABB4B32-3115-2A92-BEE5-F3E4433C39E5}"/>
              </a:ext>
            </a:extLst>
          </p:cNvPr>
          <p:cNvSpPr txBox="1"/>
          <p:nvPr/>
        </p:nvSpPr>
        <p:spPr>
          <a:xfrm>
            <a:off x="609600" y="990600"/>
            <a:ext cx="8836742" cy="5632311"/>
          </a:xfrm>
          <a:prstGeom prst="rect">
            <a:avLst/>
          </a:prstGeom>
          <a:noFill/>
        </p:spPr>
        <p:txBody>
          <a:bodyPr wrap="square">
            <a:spAutoFit/>
          </a:bodyPr>
          <a:lstStyle/>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Privacy Invasion:</a:t>
            </a:r>
            <a:r>
              <a:rPr lang="en-US" sz="2000"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Misuse and Abuse:</a:t>
            </a:r>
            <a:r>
              <a:rPr lang="en-US" sz="2000"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Legal and Ethical Concerns:</a:t>
            </a:r>
            <a:r>
              <a:rPr lang="en-US" sz="2000"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Security Vulnerabilities:</a:t>
            </a:r>
            <a:r>
              <a:rPr lang="en-US" sz="2000"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Cost and Complexity:</a:t>
            </a:r>
            <a:r>
              <a:rPr lang="en-US" sz="2000"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3234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TotalTime>
  <Words>1761</Words>
  <Application>Microsoft Office PowerPoint</Application>
  <PresentationFormat>Widescreen</PresentationFormat>
  <Paragraphs>92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Times New Roman</vt:lpstr>
      <vt:lpstr>Trebuchet MS</vt:lpstr>
      <vt:lpstr>Wingdings</vt:lpstr>
      <vt:lpstr>Office Theme</vt:lpstr>
      <vt:lpstr>DALIPARTHI SAI SANDEEP</vt:lpstr>
      <vt:lpstr> KEYLOGGER AND SECURITY</vt:lpstr>
      <vt:lpstr>The importance of understanding keyloggers and enhancing security measures against them cannot be overstated, as these tools pose a significant threat to personal and organizational data security. Keyloggers, whether implemented through software or hardware, can covertly capture sensitive information such as passwords, financial details, and private communications, leading to severe consequences like identity theft, financial loss, and corporate espionage. Effective security practices, including the use of robust antivirus software, regular system monitoring, and adherence to safe browsing habits, are crucial in detecting and preventing keylogger infections. </vt:lpstr>
      <vt:lpstr>AGENDA</vt:lpstr>
      <vt:lpstr>PROBLEM STATEMENT</vt:lpstr>
      <vt:lpstr>PROJECT OVERVIEW</vt:lpstr>
      <vt:lpstr>WHO ARE THE END USERS?</vt:lpstr>
      <vt:lpstr>Advantages of Keyloggers:</vt:lpstr>
      <vt:lpstr>Disadvantages of keylogger:</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Daliparthi Saisandeep</cp:lastModifiedBy>
  <cp:revision>23</cp:revision>
  <dcterms:created xsi:type="dcterms:W3CDTF">2024-06-03T05:48:59Z</dcterms:created>
  <dcterms:modified xsi:type="dcterms:W3CDTF">2024-06-13T12:54:54Z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