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7" r:id="rId11"/>
    <p:sldId id="268" r:id="rId12"/>
    <p:sldId id="297" r:id="rId13"/>
    <p:sldId id="269" r:id="rId14"/>
    <p:sldId id="272" r:id="rId15"/>
    <p:sldId id="274" r:id="rId16"/>
    <p:sldId id="299" r:id="rId17"/>
    <p:sldId id="276" r:id="rId18"/>
    <p:sldId id="277" r:id="rId19"/>
    <p:sldId id="278" r:id="rId20"/>
    <p:sldId id="279" r:id="rId21"/>
    <p:sldId id="298" r:id="rId22"/>
    <p:sldId id="283" r:id="rId23"/>
    <p:sldId id="286" r:id="rId24"/>
    <p:sldId id="287" r:id="rId25"/>
    <p:sldId id="288" r:id="rId26"/>
    <p:sldId id="289" r:id="rId27"/>
    <p:sldId id="293" r:id="rId28"/>
    <p:sldId id="294" r:id="rId29"/>
    <p:sldId id="295" r:id="rId30"/>
    <p:sldId id="296" r:id="rId31"/>
  </p:sldIdLst>
  <p:sldSz cx="12192000" cy="6858000"/>
  <p:notesSz cx="6858000" cy="9144000"/>
  <p:embeddedFontLst>
    <p:embeddedFont>
      <p:font typeface="Georgia" panose="02040502050405020303" pitchFamily="18" charset="0"/>
      <p:regular r:id="rId33"/>
      <p:bold r:id="rId34"/>
      <p:italic r:id="rId35"/>
      <p:bold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99"/>
    <a:srgbClr val="A50021"/>
    <a:srgbClr val="030303"/>
    <a:srgbClr val="000000"/>
    <a:srgbClr val="F3915B"/>
    <a:srgbClr val="ECEC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599DD-30F1-4897-BB23-2274527B8ECB}" type="doc">
      <dgm:prSet loTypeId="urn:microsoft.com/office/officeart/2005/8/layout/bProcess3" loCatId="process" qsTypeId="urn:microsoft.com/office/officeart/2005/8/quickstyle/simple2" qsCatId="simple" csTypeId="urn:microsoft.com/office/officeart/2005/8/colors/colorful2" csCatId="colorful" phldr="1"/>
      <dgm:spPr/>
      <dgm:t>
        <a:bodyPr/>
        <a:lstStyle/>
        <a:p>
          <a:endParaRPr lang="en-IN"/>
        </a:p>
      </dgm:t>
    </dgm:pt>
    <dgm:pt modelId="{067132FC-A255-4D87-A9AD-CA45496108ED}">
      <dgm:prSet phldrT="[Text]"/>
      <dgm:spPr/>
      <dgm:t>
        <a:bodyPr/>
        <a:lstStyle/>
        <a:p>
          <a:r>
            <a:rPr lang="en-US" b="1" i="0" dirty="0">
              <a:solidFill>
                <a:schemeClr val="bg1"/>
              </a:solidFill>
            </a:rPr>
            <a:t>Data loading</a:t>
          </a:r>
          <a:endParaRPr lang="en-IN" b="1" i="0" dirty="0">
            <a:solidFill>
              <a:schemeClr val="bg1"/>
            </a:solidFill>
          </a:endParaRPr>
        </a:p>
      </dgm:t>
    </dgm:pt>
    <dgm:pt modelId="{0E545082-2C3C-4562-BB0B-ACE30185EE9B}" type="parTrans" cxnId="{244A8D20-C37E-4583-B9E3-00C99037A452}">
      <dgm:prSet/>
      <dgm:spPr/>
      <dgm:t>
        <a:bodyPr/>
        <a:lstStyle/>
        <a:p>
          <a:endParaRPr lang="en-IN" b="1" i="0">
            <a:solidFill>
              <a:schemeClr val="bg1"/>
            </a:solidFill>
          </a:endParaRPr>
        </a:p>
      </dgm:t>
    </dgm:pt>
    <dgm:pt modelId="{6A93CF87-714A-4E1D-8150-1D0AE18CF9FB}" type="sibTrans" cxnId="{244A8D20-C37E-4583-B9E3-00C99037A452}">
      <dgm:prSet/>
      <dgm:spPr/>
      <dgm:t>
        <a:bodyPr/>
        <a:lstStyle/>
        <a:p>
          <a:endParaRPr lang="en-IN" b="1" i="0">
            <a:solidFill>
              <a:schemeClr val="bg1"/>
            </a:solidFill>
          </a:endParaRPr>
        </a:p>
      </dgm:t>
    </dgm:pt>
    <dgm:pt modelId="{9DA985DA-CF92-462C-957C-DF90B86DF949}">
      <dgm:prSet phldrT="[Text]"/>
      <dgm:spPr/>
      <dgm:t>
        <a:bodyPr/>
        <a:lstStyle/>
        <a:p>
          <a:r>
            <a:rPr lang="en-US" b="1" i="0" dirty="0">
              <a:solidFill>
                <a:schemeClr val="bg1"/>
              </a:solidFill>
            </a:rPr>
            <a:t>Duplicates</a:t>
          </a:r>
          <a:endParaRPr lang="en-IN" b="1" i="0" dirty="0">
            <a:solidFill>
              <a:schemeClr val="bg1"/>
            </a:solidFill>
          </a:endParaRPr>
        </a:p>
      </dgm:t>
    </dgm:pt>
    <dgm:pt modelId="{28AA276F-53CD-494C-AF61-D0071E6DE0A3}" type="parTrans" cxnId="{AEC0F077-D5A1-4F1E-A9E2-5E6EE2A39367}">
      <dgm:prSet/>
      <dgm:spPr/>
      <dgm:t>
        <a:bodyPr/>
        <a:lstStyle/>
        <a:p>
          <a:endParaRPr lang="en-IN" b="1" i="0">
            <a:solidFill>
              <a:schemeClr val="bg1"/>
            </a:solidFill>
          </a:endParaRPr>
        </a:p>
      </dgm:t>
    </dgm:pt>
    <dgm:pt modelId="{CFEABDBE-6047-4485-A9DE-94ABC78408A7}" type="sibTrans" cxnId="{AEC0F077-D5A1-4F1E-A9E2-5E6EE2A39367}">
      <dgm:prSet/>
      <dgm:spPr/>
      <dgm:t>
        <a:bodyPr/>
        <a:lstStyle/>
        <a:p>
          <a:endParaRPr lang="en-IN" b="1" i="0">
            <a:solidFill>
              <a:schemeClr val="bg1"/>
            </a:solidFill>
          </a:endParaRPr>
        </a:p>
      </dgm:t>
    </dgm:pt>
    <dgm:pt modelId="{32A248D4-4D2F-4B38-B4FF-68B6F08AC96D}">
      <dgm:prSet phldrT="[Text]"/>
      <dgm:spPr/>
      <dgm:t>
        <a:bodyPr/>
        <a:lstStyle/>
        <a:p>
          <a:r>
            <a:rPr lang="en-US" b="1" i="0" dirty="0">
              <a:solidFill>
                <a:schemeClr val="bg1"/>
              </a:solidFill>
            </a:rPr>
            <a:t>Handling Missing Values</a:t>
          </a:r>
          <a:endParaRPr lang="en-IN" b="1" i="0" dirty="0">
            <a:solidFill>
              <a:schemeClr val="bg1"/>
            </a:solidFill>
          </a:endParaRPr>
        </a:p>
      </dgm:t>
    </dgm:pt>
    <dgm:pt modelId="{F5C940F0-8BC4-42C3-BF69-5550DB83C85F}" type="parTrans" cxnId="{716EB56C-D832-479C-BAE2-82D9A5C69B62}">
      <dgm:prSet/>
      <dgm:spPr/>
      <dgm:t>
        <a:bodyPr/>
        <a:lstStyle/>
        <a:p>
          <a:endParaRPr lang="en-IN" b="1" i="0">
            <a:solidFill>
              <a:schemeClr val="bg1"/>
            </a:solidFill>
          </a:endParaRPr>
        </a:p>
      </dgm:t>
    </dgm:pt>
    <dgm:pt modelId="{06596E28-967C-4785-BEB3-B8867B1A4B3F}" type="sibTrans" cxnId="{716EB56C-D832-479C-BAE2-82D9A5C69B62}">
      <dgm:prSet/>
      <dgm:spPr/>
      <dgm:t>
        <a:bodyPr/>
        <a:lstStyle/>
        <a:p>
          <a:endParaRPr lang="en-IN" b="1" i="0">
            <a:solidFill>
              <a:schemeClr val="bg1"/>
            </a:solidFill>
          </a:endParaRPr>
        </a:p>
      </dgm:t>
    </dgm:pt>
    <dgm:pt modelId="{E9018695-35C4-4958-B4E1-9BCD8DB593D3}">
      <dgm:prSet phldrT="[Text]"/>
      <dgm:spPr/>
      <dgm:t>
        <a:bodyPr/>
        <a:lstStyle/>
        <a:p>
          <a:r>
            <a:rPr lang="en-US" b="1" i="0" dirty="0">
              <a:solidFill>
                <a:schemeClr val="bg1"/>
              </a:solidFill>
            </a:rPr>
            <a:t>Scaling</a:t>
          </a:r>
          <a:endParaRPr lang="en-IN" b="1" i="0" dirty="0">
            <a:solidFill>
              <a:schemeClr val="bg1"/>
            </a:solidFill>
          </a:endParaRPr>
        </a:p>
      </dgm:t>
    </dgm:pt>
    <dgm:pt modelId="{999E6449-6083-4CEB-A8B9-F05AA29A038E}" type="parTrans" cxnId="{38BB3CA4-FEF6-40A9-8CF6-EA85B0464053}">
      <dgm:prSet/>
      <dgm:spPr/>
      <dgm:t>
        <a:bodyPr/>
        <a:lstStyle/>
        <a:p>
          <a:endParaRPr lang="en-IN" b="1" i="0">
            <a:solidFill>
              <a:schemeClr val="bg1"/>
            </a:solidFill>
          </a:endParaRPr>
        </a:p>
      </dgm:t>
    </dgm:pt>
    <dgm:pt modelId="{A44F6D0B-91D4-4600-9FC1-5C137F991141}" type="sibTrans" cxnId="{38BB3CA4-FEF6-40A9-8CF6-EA85B0464053}">
      <dgm:prSet/>
      <dgm:spPr/>
      <dgm:t>
        <a:bodyPr/>
        <a:lstStyle/>
        <a:p>
          <a:endParaRPr lang="en-IN" b="1" i="0">
            <a:solidFill>
              <a:schemeClr val="bg1"/>
            </a:solidFill>
          </a:endParaRPr>
        </a:p>
      </dgm:t>
    </dgm:pt>
    <dgm:pt modelId="{6988A914-2778-4E06-8514-3D1E8C76D5CC}">
      <dgm:prSet phldrT="[Text]"/>
      <dgm:spPr/>
      <dgm:t>
        <a:bodyPr/>
        <a:lstStyle/>
        <a:p>
          <a:r>
            <a:rPr lang="en-US" b="1" i="0" dirty="0">
              <a:solidFill>
                <a:schemeClr val="bg1"/>
              </a:solidFill>
            </a:rPr>
            <a:t>Outlier Treatment</a:t>
          </a:r>
          <a:endParaRPr lang="en-IN" b="1" i="0" dirty="0">
            <a:solidFill>
              <a:schemeClr val="bg1"/>
            </a:solidFill>
          </a:endParaRPr>
        </a:p>
      </dgm:t>
    </dgm:pt>
    <dgm:pt modelId="{A2CACB9E-BE00-4954-8E4B-66EFFDB75E05}" type="parTrans" cxnId="{F48F25E7-0AC4-4804-ADC5-DE692B7A1AB5}">
      <dgm:prSet/>
      <dgm:spPr/>
      <dgm:t>
        <a:bodyPr/>
        <a:lstStyle/>
        <a:p>
          <a:endParaRPr lang="en-IN" b="1" i="0">
            <a:solidFill>
              <a:schemeClr val="bg1"/>
            </a:solidFill>
          </a:endParaRPr>
        </a:p>
      </dgm:t>
    </dgm:pt>
    <dgm:pt modelId="{73CB7739-3B70-4A3E-992A-A0D3FDA559D6}" type="sibTrans" cxnId="{F48F25E7-0AC4-4804-ADC5-DE692B7A1AB5}">
      <dgm:prSet/>
      <dgm:spPr/>
      <dgm:t>
        <a:bodyPr/>
        <a:lstStyle/>
        <a:p>
          <a:endParaRPr lang="en-IN" b="1" i="0">
            <a:solidFill>
              <a:schemeClr val="bg1"/>
            </a:solidFill>
          </a:endParaRPr>
        </a:p>
      </dgm:t>
    </dgm:pt>
    <dgm:pt modelId="{EEE03004-48B4-4B85-809D-625232AB1168}">
      <dgm:prSet/>
      <dgm:spPr/>
      <dgm:t>
        <a:bodyPr/>
        <a:lstStyle/>
        <a:p>
          <a:r>
            <a:rPr lang="en-US" b="1" i="0" dirty="0">
              <a:solidFill>
                <a:schemeClr val="bg1"/>
              </a:solidFill>
            </a:rPr>
            <a:t>Splitting Data into X,Y</a:t>
          </a:r>
          <a:endParaRPr lang="en-IN" b="1" i="0" dirty="0">
            <a:solidFill>
              <a:schemeClr val="bg1"/>
            </a:solidFill>
          </a:endParaRPr>
        </a:p>
      </dgm:t>
    </dgm:pt>
    <dgm:pt modelId="{A8095FBD-F4EF-4829-929E-E62EBF23C543}" type="parTrans" cxnId="{387EE37E-6B82-418D-AA25-071D2DC64A8C}">
      <dgm:prSet/>
      <dgm:spPr/>
      <dgm:t>
        <a:bodyPr/>
        <a:lstStyle/>
        <a:p>
          <a:endParaRPr lang="en-IN" b="1" i="0">
            <a:solidFill>
              <a:schemeClr val="bg1"/>
            </a:solidFill>
          </a:endParaRPr>
        </a:p>
      </dgm:t>
    </dgm:pt>
    <dgm:pt modelId="{1CD4A78B-04AB-4666-9271-6248434AC62D}" type="sibTrans" cxnId="{387EE37E-6B82-418D-AA25-071D2DC64A8C}">
      <dgm:prSet/>
      <dgm:spPr/>
      <dgm:t>
        <a:bodyPr/>
        <a:lstStyle/>
        <a:p>
          <a:endParaRPr lang="en-IN" b="1" i="0">
            <a:solidFill>
              <a:schemeClr val="bg1"/>
            </a:solidFill>
          </a:endParaRPr>
        </a:p>
      </dgm:t>
    </dgm:pt>
    <dgm:pt modelId="{1D1B8E8C-0475-4575-A709-683C32FE9776}">
      <dgm:prSet/>
      <dgm:spPr/>
      <dgm:t>
        <a:bodyPr/>
        <a:lstStyle/>
        <a:p>
          <a:r>
            <a:rPr lang="en-US" b="1" i="0" dirty="0">
              <a:solidFill>
                <a:schemeClr val="bg1"/>
              </a:solidFill>
            </a:rPr>
            <a:t>Encoding Target Variable</a:t>
          </a:r>
          <a:endParaRPr lang="en-IN" b="1" i="0" dirty="0">
            <a:solidFill>
              <a:schemeClr val="bg1"/>
            </a:solidFill>
          </a:endParaRPr>
        </a:p>
      </dgm:t>
    </dgm:pt>
    <dgm:pt modelId="{FF60F9F8-6B98-45ED-96CD-A594B5A77C60}" type="parTrans" cxnId="{DED34D52-6E48-430D-A78E-7554F7328111}">
      <dgm:prSet/>
      <dgm:spPr/>
      <dgm:t>
        <a:bodyPr/>
        <a:lstStyle/>
        <a:p>
          <a:endParaRPr lang="en-IN" b="1" i="0">
            <a:solidFill>
              <a:schemeClr val="bg1"/>
            </a:solidFill>
          </a:endParaRPr>
        </a:p>
      </dgm:t>
    </dgm:pt>
    <dgm:pt modelId="{A2C06F96-2844-48BC-99D1-F39AA08D9CCB}" type="sibTrans" cxnId="{DED34D52-6E48-430D-A78E-7554F7328111}">
      <dgm:prSet/>
      <dgm:spPr/>
      <dgm:t>
        <a:bodyPr/>
        <a:lstStyle/>
        <a:p>
          <a:endParaRPr lang="en-IN" b="1" i="0">
            <a:solidFill>
              <a:schemeClr val="bg1"/>
            </a:solidFill>
          </a:endParaRPr>
        </a:p>
      </dgm:t>
    </dgm:pt>
    <dgm:pt modelId="{91E5B918-79BD-40B4-8770-7A5422E425D4}" type="pres">
      <dgm:prSet presAssocID="{728599DD-30F1-4897-BB23-2274527B8ECB}" presName="Name0" presStyleCnt="0">
        <dgm:presLayoutVars>
          <dgm:dir/>
          <dgm:resizeHandles val="exact"/>
        </dgm:presLayoutVars>
      </dgm:prSet>
      <dgm:spPr/>
    </dgm:pt>
    <dgm:pt modelId="{239969D0-D891-4514-98ED-D800DDE5D63E}" type="pres">
      <dgm:prSet presAssocID="{067132FC-A255-4D87-A9AD-CA45496108ED}" presName="node" presStyleLbl="node1" presStyleIdx="0" presStyleCnt="7">
        <dgm:presLayoutVars>
          <dgm:bulletEnabled val="1"/>
        </dgm:presLayoutVars>
      </dgm:prSet>
      <dgm:spPr/>
    </dgm:pt>
    <dgm:pt modelId="{38CEA25D-406C-4EF5-A424-4E4E5C5C952E}" type="pres">
      <dgm:prSet presAssocID="{6A93CF87-714A-4E1D-8150-1D0AE18CF9FB}" presName="sibTrans" presStyleLbl="sibTrans1D1" presStyleIdx="0" presStyleCnt="6"/>
      <dgm:spPr/>
    </dgm:pt>
    <dgm:pt modelId="{0DED6687-E812-4A9B-B2A6-C221EC6E5D8D}" type="pres">
      <dgm:prSet presAssocID="{6A93CF87-714A-4E1D-8150-1D0AE18CF9FB}" presName="connectorText" presStyleLbl="sibTrans1D1" presStyleIdx="0" presStyleCnt="6"/>
      <dgm:spPr/>
    </dgm:pt>
    <dgm:pt modelId="{2770D304-B2D9-4872-8486-DCAB3BA4FFD3}" type="pres">
      <dgm:prSet presAssocID="{9DA985DA-CF92-462C-957C-DF90B86DF949}" presName="node" presStyleLbl="node1" presStyleIdx="1" presStyleCnt="7">
        <dgm:presLayoutVars>
          <dgm:bulletEnabled val="1"/>
        </dgm:presLayoutVars>
      </dgm:prSet>
      <dgm:spPr/>
    </dgm:pt>
    <dgm:pt modelId="{CB8C1FEA-6683-43FF-B0D6-BDEB7AB0AD5D}" type="pres">
      <dgm:prSet presAssocID="{CFEABDBE-6047-4485-A9DE-94ABC78408A7}" presName="sibTrans" presStyleLbl="sibTrans1D1" presStyleIdx="1" presStyleCnt="6"/>
      <dgm:spPr/>
    </dgm:pt>
    <dgm:pt modelId="{C8F6AD89-BC99-4DA4-A241-49E15080D2B3}" type="pres">
      <dgm:prSet presAssocID="{CFEABDBE-6047-4485-A9DE-94ABC78408A7}" presName="connectorText" presStyleLbl="sibTrans1D1" presStyleIdx="1" presStyleCnt="6"/>
      <dgm:spPr/>
    </dgm:pt>
    <dgm:pt modelId="{BEA2BDE0-3E9F-4DBB-B56C-69598C84EA1C}" type="pres">
      <dgm:prSet presAssocID="{32A248D4-4D2F-4B38-B4FF-68B6F08AC96D}" presName="node" presStyleLbl="node1" presStyleIdx="2" presStyleCnt="7">
        <dgm:presLayoutVars>
          <dgm:bulletEnabled val="1"/>
        </dgm:presLayoutVars>
      </dgm:prSet>
      <dgm:spPr/>
    </dgm:pt>
    <dgm:pt modelId="{ED6A5D1C-A7B3-4691-8398-780D0489B4F7}" type="pres">
      <dgm:prSet presAssocID="{06596E28-967C-4785-BEB3-B8867B1A4B3F}" presName="sibTrans" presStyleLbl="sibTrans1D1" presStyleIdx="2" presStyleCnt="6"/>
      <dgm:spPr/>
    </dgm:pt>
    <dgm:pt modelId="{0EA9F87D-BCC4-481D-A14F-36CD3384BEE4}" type="pres">
      <dgm:prSet presAssocID="{06596E28-967C-4785-BEB3-B8867B1A4B3F}" presName="connectorText" presStyleLbl="sibTrans1D1" presStyleIdx="2" presStyleCnt="6"/>
      <dgm:spPr/>
    </dgm:pt>
    <dgm:pt modelId="{F025FBE0-A9EB-4454-A694-5030AEBF70D3}" type="pres">
      <dgm:prSet presAssocID="{E9018695-35C4-4958-B4E1-9BCD8DB593D3}" presName="node" presStyleLbl="node1" presStyleIdx="3" presStyleCnt="7">
        <dgm:presLayoutVars>
          <dgm:bulletEnabled val="1"/>
        </dgm:presLayoutVars>
      </dgm:prSet>
      <dgm:spPr/>
    </dgm:pt>
    <dgm:pt modelId="{C2B2D1B8-AC7D-4344-B5EC-85E3E5468C39}" type="pres">
      <dgm:prSet presAssocID="{A44F6D0B-91D4-4600-9FC1-5C137F991141}" presName="sibTrans" presStyleLbl="sibTrans1D1" presStyleIdx="3" presStyleCnt="6"/>
      <dgm:spPr/>
    </dgm:pt>
    <dgm:pt modelId="{5472DCE1-B183-47F2-A3F2-21BBE3CE4CB3}" type="pres">
      <dgm:prSet presAssocID="{A44F6D0B-91D4-4600-9FC1-5C137F991141}" presName="connectorText" presStyleLbl="sibTrans1D1" presStyleIdx="3" presStyleCnt="6"/>
      <dgm:spPr/>
    </dgm:pt>
    <dgm:pt modelId="{6D3EBBD9-090D-446B-B813-AC6837081203}" type="pres">
      <dgm:prSet presAssocID="{6988A914-2778-4E06-8514-3D1E8C76D5CC}" presName="node" presStyleLbl="node1" presStyleIdx="4" presStyleCnt="7">
        <dgm:presLayoutVars>
          <dgm:bulletEnabled val="1"/>
        </dgm:presLayoutVars>
      </dgm:prSet>
      <dgm:spPr/>
    </dgm:pt>
    <dgm:pt modelId="{D4CC7504-9E26-4482-A05D-DF2B44389165}" type="pres">
      <dgm:prSet presAssocID="{73CB7739-3B70-4A3E-992A-A0D3FDA559D6}" presName="sibTrans" presStyleLbl="sibTrans1D1" presStyleIdx="4" presStyleCnt="6"/>
      <dgm:spPr/>
    </dgm:pt>
    <dgm:pt modelId="{3B2FCB28-B6C3-4BBA-872F-1D47A5C6838C}" type="pres">
      <dgm:prSet presAssocID="{73CB7739-3B70-4A3E-992A-A0D3FDA559D6}" presName="connectorText" presStyleLbl="sibTrans1D1" presStyleIdx="4" presStyleCnt="6"/>
      <dgm:spPr/>
    </dgm:pt>
    <dgm:pt modelId="{A97298DD-8530-44A6-8170-11BABA6DE874}" type="pres">
      <dgm:prSet presAssocID="{EEE03004-48B4-4B85-809D-625232AB1168}" presName="node" presStyleLbl="node1" presStyleIdx="5" presStyleCnt="7">
        <dgm:presLayoutVars>
          <dgm:bulletEnabled val="1"/>
        </dgm:presLayoutVars>
      </dgm:prSet>
      <dgm:spPr/>
    </dgm:pt>
    <dgm:pt modelId="{84C34FAA-EA75-4F8E-ADD1-CB4FFB1D3170}" type="pres">
      <dgm:prSet presAssocID="{1CD4A78B-04AB-4666-9271-6248434AC62D}" presName="sibTrans" presStyleLbl="sibTrans1D1" presStyleIdx="5" presStyleCnt="6"/>
      <dgm:spPr/>
    </dgm:pt>
    <dgm:pt modelId="{327558F4-C97F-4D49-843B-975E9C5F368B}" type="pres">
      <dgm:prSet presAssocID="{1CD4A78B-04AB-4666-9271-6248434AC62D}" presName="connectorText" presStyleLbl="sibTrans1D1" presStyleIdx="5" presStyleCnt="6"/>
      <dgm:spPr/>
    </dgm:pt>
    <dgm:pt modelId="{3A24F19F-8D27-48E3-9352-1D53F1FF0F95}" type="pres">
      <dgm:prSet presAssocID="{1D1B8E8C-0475-4575-A709-683C32FE9776}" presName="node" presStyleLbl="node1" presStyleIdx="6" presStyleCnt="7">
        <dgm:presLayoutVars>
          <dgm:bulletEnabled val="1"/>
        </dgm:presLayoutVars>
      </dgm:prSet>
      <dgm:spPr/>
    </dgm:pt>
  </dgm:ptLst>
  <dgm:cxnLst>
    <dgm:cxn modelId="{2223F118-1BBA-4F74-8BEF-BA3BCC977614}" type="presOf" srcId="{6A93CF87-714A-4E1D-8150-1D0AE18CF9FB}" destId="{38CEA25D-406C-4EF5-A424-4E4E5C5C952E}" srcOrd="0" destOrd="0" presId="urn:microsoft.com/office/officeart/2005/8/layout/bProcess3"/>
    <dgm:cxn modelId="{244A8D20-C37E-4583-B9E3-00C99037A452}" srcId="{728599DD-30F1-4897-BB23-2274527B8ECB}" destId="{067132FC-A255-4D87-A9AD-CA45496108ED}" srcOrd="0" destOrd="0" parTransId="{0E545082-2C3C-4562-BB0B-ACE30185EE9B}" sibTransId="{6A93CF87-714A-4E1D-8150-1D0AE18CF9FB}"/>
    <dgm:cxn modelId="{30902D37-138F-456E-8CF3-A1EFDC6EE1DA}" type="presOf" srcId="{1CD4A78B-04AB-4666-9271-6248434AC62D}" destId="{84C34FAA-EA75-4F8E-ADD1-CB4FFB1D3170}" srcOrd="0" destOrd="0" presId="urn:microsoft.com/office/officeart/2005/8/layout/bProcess3"/>
    <dgm:cxn modelId="{87FBD640-85A7-4990-8B88-B29A5D12924C}" type="presOf" srcId="{1CD4A78B-04AB-4666-9271-6248434AC62D}" destId="{327558F4-C97F-4D49-843B-975E9C5F368B}" srcOrd="1" destOrd="0" presId="urn:microsoft.com/office/officeart/2005/8/layout/bProcess3"/>
    <dgm:cxn modelId="{382C455D-8F2C-47E6-A826-A5A97956332A}" type="presOf" srcId="{32A248D4-4D2F-4B38-B4FF-68B6F08AC96D}" destId="{BEA2BDE0-3E9F-4DBB-B56C-69598C84EA1C}" srcOrd="0" destOrd="0" presId="urn:microsoft.com/office/officeart/2005/8/layout/bProcess3"/>
    <dgm:cxn modelId="{481E9B43-4374-4945-B742-9BAE6FB6BA2F}" type="presOf" srcId="{06596E28-967C-4785-BEB3-B8867B1A4B3F}" destId="{ED6A5D1C-A7B3-4691-8398-780D0489B4F7}" srcOrd="0" destOrd="0" presId="urn:microsoft.com/office/officeart/2005/8/layout/bProcess3"/>
    <dgm:cxn modelId="{716EB56C-D832-479C-BAE2-82D9A5C69B62}" srcId="{728599DD-30F1-4897-BB23-2274527B8ECB}" destId="{32A248D4-4D2F-4B38-B4FF-68B6F08AC96D}" srcOrd="2" destOrd="0" parTransId="{F5C940F0-8BC4-42C3-BF69-5550DB83C85F}" sibTransId="{06596E28-967C-4785-BEB3-B8867B1A4B3F}"/>
    <dgm:cxn modelId="{9364386D-7C49-4FBF-9B49-B8D1835E5722}" type="presOf" srcId="{6988A914-2778-4E06-8514-3D1E8C76D5CC}" destId="{6D3EBBD9-090D-446B-B813-AC6837081203}" srcOrd="0" destOrd="0" presId="urn:microsoft.com/office/officeart/2005/8/layout/bProcess3"/>
    <dgm:cxn modelId="{5BED5C6D-E186-4E99-AD1F-B5610CFAFADD}" type="presOf" srcId="{06596E28-967C-4785-BEB3-B8867B1A4B3F}" destId="{0EA9F87D-BCC4-481D-A14F-36CD3384BEE4}" srcOrd="1" destOrd="0" presId="urn:microsoft.com/office/officeart/2005/8/layout/bProcess3"/>
    <dgm:cxn modelId="{DED34D52-6E48-430D-A78E-7554F7328111}" srcId="{728599DD-30F1-4897-BB23-2274527B8ECB}" destId="{1D1B8E8C-0475-4575-A709-683C32FE9776}" srcOrd="6" destOrd="0" parTransId="{FF60F9F8-6B98-45ED-96CD-A594B5A77C60}" sibTransId="{A2C06F96-2844-48BC-99D1-F39AA08D9CCB}"/>
    <dgm:cxn modelId="{DE833675-B8A3-4B9D-831E-1C1223A9B042}" type="presOf" srcId="{A44F6D0B-91D4-4600-9FC1-5C137F991141}" destId="{5472DCE1-B183-47F2-A3F2-21BBE3CE4CB3}" srcOrd="1" destOrd="0" presId="urn:microsoft.com/office/officeart/2005/8/layout/bProcess3"/>
    <dgm:cxn modelId="{AEC0F077-D5A1-4F1E-A9E2-5E6EE2A39367}" srcId="{728599DD-30F1-4897-BB23-2274527B8ECB}" destId="{9DA985DA-CF92-462C-957C-DF90B86DF949}" srcOrd="1" destOrd="0" parTransId="{28AA276F-53CD-494C-AF61-D0071E6DE0A3}" sibTransId="{CFEABDBE-6047-4485-A9DE-94ABC78408A7}"/>
    <dgm:cxn modelId="{52ED8E59-7486-44A8-BA80-19E4D7B13982}" type="presOf" srcId="{067132FC-A255-4D87-A9AD-CA45496108ED}" destId="{239969D0-D891-4514-98ED-D800DDE5D63E}" srcOrd="0" destOrd="0" presId="urn:microsoft.com/office/officeart/2005/8/layout/bProcess3"/>
    <dgm:cxn modelId="{32CCB47C-3009-4741-9364-85E8140ABF16}" type="presOf" srcId="{73CB7739-3B70-4A3E-992A-A0D3FDA559D6}" destId="{3B2FCB28-B6C3-4BBA-872F-1D47A5C6838C}" srcOrd="1" destOrd="0" presId="urn:microsoft.com/office/officeart/2005/8/layout/bProcess3"/>
    <dgm:cxn modelId="{387EE37E-6B82-418D-AA25-071D2DC64A8C}" srcId="{728599DD-30F1-4897-BB23-2274527B8ECB}" destId="{EEE03004-48B4-4B85-809D-625232AB1168}" srcOrd="5" destOrd="0" parTransId="{A8095FBD-F4EF-4829-929E-E62EBF23C543}" sibTransId="{1CD4A78B-04AB-4666-9271-6248434AC62D}"/>
    <dgm:cxn modelId="{07B7CEA3-418C-4EE2-A42E-F869094AD4EE}" type="presOf" srcId="{6A93CF87-714A-4E1D-8150-1D0AE18CF9FB}" destId="{0DED6687-E812-4A9B-B2A6-C221EC6E5D8D}" srcOrd="1" destOrd="0" presId="urn:microsoft.com/office/officeart/2005/8/layout/bProcess3"/>
    <dgm:cxn modelId="{38BB3CA4-FEF6-40A9-8CF6-EA85B0464053}" srcId="{728599DD-30F1-4897-BB23-2274527B8ECB}" destId="{E9018695-35C4-4958-B4E1-9BCD8DB593D3}" srcOrd="3" destOrd="0" parTransId="{999E6449-6083-4CEB-A8B9-F05AA29A038E}" sibTransId="{A44F6D0B-91D4-4600-9FC1-5C137F991141}"/>
    <dgm:cxn modelId="{E44327AF-03F7-4068-83EC-FF1DF77CAC82}" type="presOf" srcId="{E9018695-35C4-4958-B4E1-9BCD8DB593D3}" destId="{F025FBE0-A9EB-4454-A694-5030AEBF70D3}" srcOrd="0" destOrd="0" presId="urn:microsoft.com/office/officeart/2005/8/layout/bProcess3"/>
    <dgm:cxn modelId="{4D653AB4-A5CA-4D91-A7D5-001B7329D973}" type="presOf" srcId="{A44F6D0B-91D4-4600-9FC1-5C137F991141}" destId="{C2B2D1B8-AC7D-4344-B5EC-85E3E5468C39}" srcOrd="0" destOrd="0" presId="urn:microsoft.com/office/officeart/2005/8/layout/bProcess3"/>
    <dgm:cxn modelId="{E2CC59B7-86B8-4C75-BF4A-5DE10865859F}" type="presOf" srcId="{1D1B8E8C-0475-4575-A709-683C32FE9776}" destId="{3A24F19F-8D27-48E3-9352-1D53F1FF0F95}" srcOrd="0" destOrd="0" presId="urn:microsoft.com/office/officeart/2005/8/layout/bProcess3"/>
    <dgm:cxn modelId="{A7487DBF-2B73-4CAA-915D-C74BA5AD5324}" type="presOf" srcId="{EEE03004-48B4-4B85-809D-625232AB1168}" destId="{A97298DD-8530-44A6-8170-11BABA6DE874}" srcOrd="0" destOrd="0" presId="urn:microsoft.com/office/officeart/2005/8/layout/bProcess3"/>
    <dgm:cxn modelId="{0C8232C1-51D3-4C95-93E6-2F1160A1FF38}" type="presOf" srcId="{CFEABDBE-6047-4485-A9DE-94ABC78408A7}" destId="{CB8C1FEA-6683-43FF-B0D6-BDEB7AB0AD5D}" srcOrd="0" destOrd="0" presId="urn:microsoft.com/office/officeart/2005/8/layout/bProcess3"/>
    <dgm:cxn modelId="{709195C5-84F8-476C-8C69-85CC274E25E6}" type="presOf" srcId="{73CB7739-3B70-4A3E-992A-A0D3FDA559D6}" destId="{D4CC7504-9E26-4482-A05D-DF2B44389165}" srcOrd="0" destOrd="0" presId="urn:microsoft.com/office/officeart/2005/8/layout/bProcess3"/>
    <dgm:cxn modelId="{070BAEC7-42B0-49F1-80F8-7FCCDE9D1B87}" type="presOf" srcId="{9DA985DA-CF92-462C-957C-DF90B86DF949}" destId="{2770D304-B2D9-4872-8486-DCAB3BA4FFD3}" srcOrd="0" destOrd="0" presId="urn:microsoft.com/office/officeart/2005/8/layout/bProcess3"/>
    <dgm:cxn modelId="{6AEB5DD6-59CE-48E9-9174-E3FF0B19B0DE}" type="presOf" srcId="{CFEABDBE-6047-4485-A9DE-94ABC78408A7}" destId="{C8F6AD89-BC99-4DA4-A241-49E15080D2B3}" srcOrd="1" destOrd="0" presId="urn:microsoft.com/office/officeart/2005/8/layout/bProcess3"/>
    <dgm:cxn modelId="{F48F25E7-0AC4-4804-ADC5-DE692B7A1AB5}" srcId="{728599DD-30F1-4897-BB23-2274527B8ECB}" destId="{6988A914-2778-4E06-8514-3D1E8C76D5CC}" srcOrd="4" destOrd="0" parTransId="{A2CACB9E-BE00-4954-8E4B-66EFFDB75E05}" sibTransId="{73CB7739-3B70-4A3E-992A-A0D3FDA559D6}"/>
    <dgm:cxn modelId="{E0B8F5FD-2F2D-4B4A-B83E-5F593857C1FD}" type="presOf" srcId="{728599DD-30F1-4897-BB23-2274527B8ECB}" destId="{91E5B918-79BD-40B4-8770-7A5422E425D4}" srcOrd="0" destOrd="0" presId="urn:microsoft.com/office/officeart/2005/8/layout/bProcess3"/>
    <dgm:cxn modelId="{74073982-6649-440D-997D-4BEFFA3ED275}" type="presParOf" srcId="{91E5B918-79BD-40B4-8770-7A5422E425D4}" destId="{239969D0-D891-4514-98ED-D800DDE5D63E}" srcOrd="0" destOrd="0" presId="urn:microsoft.com/office/officeart/2005/8/layout/bProcess3"/>
    <dgm:cxn modelId="{4E329569-67D5-47E7-9D1C-FD2BECA6D2E2}" type="presParOf" srcId="{91E5B918-79BD-40B4-8770-7A5422E425D4}" destId="{38CEA25D-406C-4EF5-A424-4E4E5C5C952E}" srcOrd="1" destOrd="0" presId="urn:microsoft.com/office/officeart/2005/8/layout/bProcess3"/>
    <dgm:cxn modelId="{53255851-A4B0-4C69-9CFF-CC5BA9280411}" type="presParOf" srcId="{38CEA25D-406C-4EF5-A424-4E4E5C5C952E}" destId="{0DED6687-E812-4A9B-B2A6-C221EC6E5D8D}" srcOrd="0" destOrd="0" presId="urn:microsoft.com/office/officeart/2005/8/layout/bProcess3"/>
    <dgm:cxn modelId="{A8F40277-8FB7-4326-98E9-0417DF4664B5}" type="presParOf" srcId="{91E5B918-79BD-40B4-8770-7A5422E425D4}" destId="{2770D304-B2D9-4872-8486-DCAB3BA4FFD3}" srcOrd="2" destOrd="0" presId="urn:microsoft.com/office/officeart/2005/8/layout/bProcess3"/>
    <dgm:cxn modelId="{606F7D00-57FA-42B3-8648-DD015E34919B}" type="presParOf" srcId="{91E5B918-79BD-40B4-8770-7A5422E425D4}" destId="{CB8C1FEA-6683-43FF-B0D6-BDEB7AB0AD5D}" srcOrd="3" destOrd="0" presId="urn:microsoft.com/office/officeart/2005/8/layout/bProcess3"/>
    <dgm:cxn modelId="{29BEFCA5-3D78-48DF-8E8A-C5C02F516E2E}" type="presParOf" srcId="{CB8C1FEA-6683-43FF-B0D6-BDEB7AB0AD5D}" destId="{C8F6AD89-BC99-4DA4-A241-49E15080D2B3}" srcOrd="0" destOrd="0" presId="urn:microsoft.com/office/officeart/2005/8/layout/bProcess3"/>
    <dgm:cxn modelId="{EE0D647D-C4CC-412C-BC12-62273F44276F}" type="presParOf" srcId="{91E5B918-79BD-40B4-8770-7A5422E425D4}" destId="{BEA2BDE0-3E9F-4DBB-B56C-69598C84EA1C}" srcOrd="4" destOrd="0" presId="urn:microsoft.com/office/officeart/2005/8/layout/bProcess3"/>
    <dgm:cxn modelId="{4B720355-2B99-4A96-A88D-04B62251EAF3}" type="presParOf" srcId="{91E5B918-79BD-40B4-8770-7A5422E425D4}" destId="{ED6A5D1C-A7B3-4691-8398-780D0489B4F7}" srcOrd="5" destOrd="0" presId="urn:microsoft.com/office/officeart/2005/8/layout/bProcess3"/>
    <dgm:cxn modelId="{C5922C62-BDE8-433B-8132-2C8D3583A1A7}" type="presParOf" srcId="{ED6A5D1C-A7B3-4691-8398-780D0489B4F7}" destId="{0EA9F87D-BCC4-481D-A14F-36CD3384BEE4}" srcOrd="0" destOrd="0" presId="urn:microsoft.com/office/officeart/2005/8/layout/bProcess3"/>
    <dgm:cxn modelId="{70185832-D1D4-40AE-AC58-CBF512CC5196}" type="presParOf" srcId="{91E5B918-79BD-40B4-8770-7A5422E425D4}" destId="{F025FBE0-A9EB-4454-A694-5030AEBF70D3}" srcOrd="6" destOrd="0" presId="urn:microsoft.com/office/officeart/2005/8/layout/bProcess3"/>
    <dgm:cxn modelId="{4E5BB396-A8BF-4FDC-81B4-42CCB73B4BD2}" type="presParOf" srcId="{91E5B918-79BD-40B4-8770-7A5422E425D4}" destId="{C2B2D1B8-AC7D-4344-B5EC-85E3E5468C39}" srcOrd="7" destOrd="0" presId="urn:microsoft.com/office/officeart/2005/8/layout/bProcess3"/>
    <dgm:cxn modelId="{E9933239-4895-4D1D-903A-173B30F71491}" type="presParOf" srcId="{C2B2D1B8-AC7D-4344-B5EC-85E3E5468C39}" destId="{5472DCE1-B183-47F2-A3F2-21BBE3CE4CB3}" srcOrd="0" destOrd="0" presId="urn:microsoft.com/office/officeart/2005/8/layout/bProcess3"/>
    <dgm:cxn modelId="{7EC23F8D-F28A-4783-99AE-C6564B60DE29}" type="presParOf" srcId="{91E5B918-79BD-40B4-8770-7A5422E425D4}" destId="{6D3EBBD9-090D-446B-B813-AC6837081203}" srcOrd="8" destOrd="0" presId="urn:microsoft.com/office/officeart/2005/8/layout/bProcess3"/>
    <dgm:cxn modelId="{6B7CA82C-FEB9-49C2-8032-17EFF7944AA6}" type="presParOf" srcId="{91E5B918-79BD-40B4-8770-7A5422E425D4}" destId="{D4CC7504-9E26-4482-A05D-DF2B44389165}" srcOrd="9" destOrd="0" presId="urn:microsoft.com/office/officeart/2005/8/layout/bProcess3"/>
    <dgm:cxn modelId="{3E033CB9-F359-4DC8-8D25-6934A406CC41}" type="presParOf" srcId="{D4CC7504-9E26-4482-A05D-DF2B44389165}" destId="{3B2FCB28-B6C3-4BBA-872F-1D47A5C6838C}" srcOrd="0" destOrd="0" presId="urn:microsoft.com/office/officeart/2005/8/layout/bProcess3"/>
    <dgm:cxn modelId="{162CCB5B-C793-4C20-B8EA-DEC59ACECD31}" type="presParOf" srcId="{91E5B918-79BD-40B4-8770-7A5422E425D4}" destId="{A97298DD-8530-44A6-8170-11BABA6DE874}" srcOrd="10" destOrd="0" presId="urn:microsoft.com/office/officeart/2005/8/layout/bProcess3"/>
    <dgm:cxn modelId="{4DC06EBD-CFB5-4427-9DFA-59E891B2EE17}" type="presParOf" srcId="{91E5B918-79BD-40B4-8770-7A5422E425D4}" destId="{84C34FAA-EA75-4F8E-ADD1-CB4FFB1D3170}" srcOrd="11" destOrd="0" presId="urn:microsoft.com/office/officeart/2005/8/layout/bProcess3"/>
    <dgm:cxn modelId="{01E80D11-9183-4C7C-9DA7-CF2F56E49752}" type="presParOf" srcId="{84C34FAA-EA75-4F8E-ADD1-CB4FFB1D3170}" destId="{327558F4-C97F-4D49-843B-975E9C5F368B}" srcOrd="0" destOrd="0" presId="urn:microsoft.com/office/officeart/2005/8/layout/bProcess3"/>
    <dgm:cxn modelId="{978E41D7-CDA7-4B1E-A820-0BD4AEEC8546}" type="presParOf" srcId="{91E5B918-79BD-40B4-8770-7A5422E425D4}" destId="{3A24F19F-8D27-48E3-9352-1D53F1FF0F95}" srcOrd="12"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EA25D-406C-4EF5-A424-4E4E5C5C952E}">
      <dsp:nvSpPr>
        <dsp:cNvPr id="0" name=""/>
        <dsp:cNvSpPr/>
      </dsp:nvSpPr>
      <dsp:spPr>
        <a:xfrm>
          <a:off x="2160757" y="427631"/>
          <a:ext cx="330425" cy="91440"/>
        </a:xfrm>
        <a:custGeom>
          <a:avLst/>
          <a:gdLst/>
          <a:ahLst/>
          <a:cxnLst/>
          <a:rect l="0" t="0" r="0" b="0"/>
          <a:pathLst>
            <a:path>
              <a:moveTo>
                <a:pt x="0" y="45720"/>
              </a:moveTo>
              <a:lnTo>
                <a:pt x="33042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i="0" kern="1200">
            <a:solidFill>
              <a:schemeClr val="bg1"/>
            </a:solidFill>
          </a:endParaRPr>
        </a:p>
      </dsp:txBody>
      <dsp:txXfrm>
        <a:off x="2316944" y="471546"/>
        <a:ext cx="18051" cy="3610"/>
      </dsp:txXfrm>
    </dsp:sp>
    <dsp:sp modelId="{239969D0-D891-4514-98ED-D800DDE5D63E}">
      <dsp:nvSpPr>
        <dsp:cNvPr id="0" name=""/>
        <dsp:cNvSpPr/>
      </dsp:nvSpPr>
      <dsp:spPr>
        <a:xfrm>
          <a:off x="592883" y="2448"/>
          <a:ext cx="1569674" cy="941804"/>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Data loading</a:t>
          </a:r>
          <a:endParaRPr lang="en-IN" sz="1700" b="1" i="0" kern="1200" dirty="0">
            <a:solidFill>
              <a:schemeClr val="bg1"/>
            </a:solidFill>
          </a:endParaRPr>
        </a:p>
      </dsp:txBody>
      <dsp:txXfrm>
        <a:off x="592883" y="2448"/>
        <a:ext cx="1569674" cy="941804"/>
      </dsp:txXfrm>
    </dsp:sp>
    <dsp:sp modelId="{CB8C1FEA-6683-43FF-B0D6-BDEB7AB0AD5D}">
      <dsp:nvSpPr>
        <dsp:cNvPr id="0" name=""/>
        <dsp:cNvSpPr/>
      </dsp:nvSpPr>
      <dsp:spPr>
        <a:xfrm>
          <a:off x="1377720" y="942453"/>
          <a:ext cx="1930699" cy="330425"/>
        </a:xfrm>
        <a:custGeom>
          <a:avLst/>
          <a:gdLst/>
          <a:ahLst/>
          <a:cxnLst/>
          <a:rect l="0" t="0" r="0" b="0"/>
          <a:pathLst>
            <a:path>
              <a:moveTo>
                <a:pt x="1930699" y="0"/>
              </a:moveTo>
              <a:lnTo>
                <a:pt x="1930699" y="182312"/>
              </a:lnTo>
              <a:lnTo>
                <a:pt x="0" y="182312"/>
              </a:lnTo>
              <a:lnTo>
                <a:pt x="0" y="330425"/>
              </a:lnTo>
            </a:path>
          </a:pathLst>
        </a:custGeom>
        <a:noFill/>
        <a:ln w="9525" cap="flat" cmpd="sng" algn="ctr">
          <a:solidFill>
            <a:schemeClr val="accent2">
              <a:hueOff val="-291073"/>
              <a:satOff val="-16786"/>
              <a:lumOff val="172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i="0" kern="1200">
            <a:solidFill>
              <a:schemeClr val="bg1"/>
            </a:solidFill>
          </a:endParaRPr>
        </a:p>
      </dsp:txBody>
      <dsp:txXfrm>
        <a:off x="2293966" y="1105860"/>
        <a:ext cx="98208" cy="3610"/>
      </dsp:txXfrm>
    </dsp:sp>
    <dsp:sp modelId="{2770D304-B2D9-4872-8486-DCAB3BA4FFD3}">
      <dsp:nvSpPr>
        <dsp:cNvPr id="0" name=""/>
        <dsp:cNvSpPr/>
      </dsp:nvSpPr>
      <dsp:spPr>
        <a:xfrm>
          <a:off x="2523583" y="2448"/>
          <a:ext cx="1569674" cy="941804"/>
        </a:xfrm>
        <a:prstGeom prst="rect">
          <a:avLst/>
        </a:prstGeom>
        <a:solidFill>
          <a:schemeClr val="accent2">
            <a:hueOff val="-242561"/>
            <a:satOff val="-13988"/>
            <a:lumOff val="143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Duplicates</a:t>
          </a:r>
          <a:endParaRPr lang="en-IN" sz="1700" b="1" i="0" kern="1200" dirty="0">
            <a:solidFill>
              <a:schemeClr val="bg1"/>
            </a:solidFill>
          </a:endParaRPr>
        </a:p>
      </dsp:txBody>
      <dsp:txXfrm>
        <a:off x="2523583" y="2448"/>
        <a:ext cx="1569674" cy="941804"/>
      </dsp:txXfrm>
    </dsp:sp>
    <dsp:sp modelId="{ED6A5D1C-A7B3-4691-8398-780D0489B4F7}">
      <dsp:nvSpPr>
        <dsp:cNvPr id="0" name=""/>
        <dsp:cNvSpPr/>
      </dsp:nvSpPr>
      <dsp:spPr>
        <a:xfrm>
          <a:off x="2160757" y="1730460"/>
          <a:ext cx="330425" cy="91440"/>
        </a:xfrm>
        <a:custGeom>
          <a:avLst/>
          <a:gdLst/>
          <a:ahLst/>
          <a:cxnLst/>
          <a:rect l="0" t="0" r="0" b="0"/>
          <a:pathLst>
            <a:path>
              <a:moveTo>
                <a:pt x="0" y="45720"/>
              </a:moveTo>
              <a:lnTo>
                <a:pt x="330425" y="45720"/>
              </a:lnTo>
            </a:path>
          </a:pathLst>
        </a:custGeom>
        <a:noFill/>
        <a:ln w="9525" cap="flat" cmpd="sng" algn="ctr">
          <a:solidFill>
            <a:schemeClr val="accent2">
              <a:hueOff val="-582145"/>
              <a:satOff val="-33571"/>
              <a:lumOff val="3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i="0" kern="1200">
            <a:solidFill>
              <a:schemeClr val="bg1"/>
            </a:solidFill>
          </a:endParaRPr>
        </a:p>
      </dsp:txBody>
      <dsp:txXfrm>
        <a:off x="2316944" y="1774375"/>
        <a:ext cx="18051" cy="3610"/>
      </dsp:txXfrm>
    </dsp:sp>
    <dsp:sp modelId="{BEA2BDE0-3E9F-4DBB-B56C-69598C84EA1C}">
      <dsp:nvSpPr>
        <dsp:cNvPr id="0" name=""/>
        <dsp:cNvSpPr/>
      </dsp:nvSpPr>
      <dsp:spPr>
        <a:xfrm>
          <a:off x="592883" y="1305278"/>
          <a:ext cx="1569674" cy="941804"/>
        </a:xfrm>
        <a:prstGeom prst="rect">
          <a:avLst/>
        </a:prstGeom>
        <a:solidFill>
          <a:schemeClr val="accent2">
            <a:hueOff val="-485121"/>
            <a:satOff val="-27976"/>
            <a:lumOff val="28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Handling Missing Values</a:t>
          </a:r>
          <a:endParaRPr lang="en-IN" sz="1700" b="1" i="0" kern="1200" dirty="0">
            <a:solidFill>
              <a:schemeClr val="bg1"/>
            </a:solidFill>
          </a:endParaRPr>
        </a:p>
      </dsp:txBody>
      <dsp:txXfrm>
        <a:off x="592883" y="1305278"/>
        <a:ext cx="1569674" cy="941804"/>
      </dsp:txXfrm>
    </dsp:sp>
    <dsp:sp modelId="{C2B2D1B8-AC7D-4344-B5EC-85E3E5468C39}">
      <dsp:nvSpPr>
        <dsp:cNvPr id="0" name=""/>
        <dsp:cNvSpPr/>
      </dsp:nvSpPr>
      <dsp:spPr>
        <a:xfrm>
          <a:off x="1377720" y="2245282"/>
          <a:ext cx="1930699" cy="330425"/>
        </a:xfrm>
        <a:custGeom>
          <a:avLst/>
          <a:gdLst/>
          <a:ahLst/>
          <a:cxnLst/>
          <a:rect l="0" t="0" r="0" b="0"/>
          <a:pathLst>
            <a:path>
              <a:moveTo>
                <a:pt x="1930699" y="0"/>
              </a:moveTo>
              <a:lnTo>
                <a:pt x="1930699" y="182312"/>
              </a:lnTo>
              <a:lnTo>
                <a:pt x="0" y="182312"/>
              </a:lnTo>
              <a:lnTo>
                <a:pt x="0" y="330425"/>
              </a:lnTo>
            </a:path>
          </a:pathLst>
        </a:custGeom>
        <a:noFill/>
        <a:ln w="9525" cap="flat" cmpd="sng" algn="ctr">
          <a:solidFill>
            <a:schemeClr val="accent2">
              <a:hueOff val="-873218"/>
              <a:satOff val="-50357"/>
              <a:lumOff val="51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i="0" kern="1200">
            <a:solidFill>
              <a:schemeClr val="bg1"/>
            </a:solidFill>
          </a:endParaRPr>
        </a:p>
      </dsp:txBody>
      <dsp:txXfrm>
        <a:off x="2293966" y="2408690"/>
        <a:ext cx="98208" cy="3610"/>
      </dsp:txXfrm>
    </dsp:sp>
    <dsp:sp modelId="{F025FBE0-A9EB-4454-A694-5030AEBF70D3}">
      <dsp:nvSpPr>
        <dsp:cNvPr id="0" name=""/>
        <dsp:cNvSpPr/>
      </dsp:nvSpPr>
      <dsp:spPr>
        <a:xfrm>
          <a:off x="2523583" y="1305278"/>
          <a:ext cx="1569674" cy="941804"/>
        </a:xfrm>
        <a:prstGeom prst="rect">
          <a:avLst/>
        </a:prstGeom>
        <a:solidFill>
          <a:schemeClr val="accent2">
            <a:hueOff val="-727682"/>
            <a:satOff val="-41964"/>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Scaling</a:t>
          </a:r>
          <a:endParaRPr lang="en-IN" sz="1700" b="1" i="0" kern="1200" dirty="0">
            <a:solidFill>
              <a:schemeClr val="bg1"/>
            </a:solidFill>
          </a:endParaRPr>
        </a:p>
      </dsp:txBody>
      <dsp:txXfrm>
        <a:off x="2523583" y="1305278"/>
        <a:ext cx="1569674" cy="941804"/>
      </dsp:txXfrm>
    </dsp:sp>
    <dsp:sp modelId="{D4CC7504-9E26-4482-A05D-DF2B44389165}">
      <dsp:nvSpPr>
        <dsp:cNvPr id="0" name=""/>
        <dsp:cNvSpPr/>
      </dsp:nvSpPr>
      <dsp:spPr>
        <a:xfrm>
          <a:off x="2160757" y="3033290"/>
          <a:ext cx="330425" cy="91440"/>
        </a:xfrm>
        <a:custGeom>
          <a:avLst/>
          <a:gdLst/>
          <a:ahLst/>
          <a:cxnLst/>
          <a:rect l="0" t="0" r="0" b="0"/>
          <a:pathLst>
            <a:path>
              <a:moveTo>
                <a:pt x="0" y="45720"/>
              </a:moveTo>
              <a:lnTo>
                <a:pt x="330425" y="45720"/>
              </a:lnTo>
            </a:path>
          </a:pathLst>
        </a:custGeom>
        <a:noFill/>
        <a:ln w="9525" cap="flat" cmpd="sng" algn="ctr">
          <a:solidFill>
            <a:schemeClr val="accent2">
              <a:hueOff val="-1164290"/>
              <a:satOff val="-67142"/>
              <a:lumOff val="690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i="0" kern="1200">
            <a:solidFill>
              <a:schemeClr val="bg1"/>
            </a:solidFill>
          </a:endParaRPr>
        </a:p>
      </dsp:txBody>
      <dsp:txXfrm>
        <a:off x="2316944" y="3077205"/>
        <a:ext cx="18051" cy="3610"/>
      </dsp:txXfrm>
    </dsp:sp>
    <dsp:sp modelId="{6D3EBBD9-090D-446B-B813-AC6837081203}">
      <dsp:nvSpPr>
        <dsp:cNvPr id="0" name=""/>
        <dsp:cNvSpPr/>
      </dsp:nvSpPr>
      <dsp:spPr>
        <a:xfrm>
          <a:off x="592883" y="2608108"/>
          <a:ext cx="1569674" cy="941804"/>
        </a:xfrm>
        <a:prstGeom prst="rect">
          <a:avLst/>
        </a:prstGeom>
        <a:solidFill>
          <a:schemeClr val="accent2">
            <a:hueOff val="-970242"/>
            <a:satOff val="-55952"/>
            <a:lumOff val="57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Outlier Treatment</a:t>
          </a:r>
          <a:endParaRPr lang="en-IN" sz="1700" b="1" i="0" kern="1200" dirty="0">
            <a:solidFill>
              <a:schemeClr val="bg1"/>
            </a:solidFill>
          </a:endParaRPr>
        </a:p>
      </dsp:txBody>
      <dsp:txXfrm>
        <a:off x="592883" y="2608108"/>
        <a:ext cx="1569674" cy="941804"/>
      </dsp:txXfrm>
    </dsp:sp>
    <dsp:sp modelId="{84C34FAA-EA75-4F8E-ADD1-CB4FFB1D3170}">
      <dsp:nvSpPr>
        <dsp:cNvPr id="0" name=""/>
        <dsp:cNvSpPr/>
      </dsp:nvSpPr>
      <dsp:spPr>
        <a:xfrm>
          <a:off x="1377720" y="3548112"/>
          <a:ext cx="1930699" cy="330425"/>
        </a:xfrm>
        <a:custGeom>
          <a:avLst/>
          <a:gdLst/>
          <a:ahLst/>
          <a:cxnLst/>
          <a:rect l="0" t="0" r="0" b="0"/>
          <a:pathLst>
            <a:path>
              <a:moveTo>
                <a:pt x="1930699" y="0"/>
              </a:moveTo>
              <a:lnTo>
                <a:pt x="1930699" y="182312"/>
              </a:lnTo>
              <a:lnTo>
                <a:pt x="0" y="182312"/>
              </a:lnTo>
              <a:lnTo>
                <a:pt x="0" y="330425"/>
              </a:lnTo>
            </a:path>
          </a:pathLst>
        </a:custGeom>
        <a:noFill/>
        <a:ln w="9525" cap="flat" cmpd="sng" algn="ctr">
          <a:solidFill>
            <a:schemeClr val="accent2">
              <a:hueOff val="-1455363"/>
              <a:satOff val="-83928"/>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i="0" kern="1200">
            <a:solidFill>
              <a:schemeClr val="bg1"/>
            </a:solidFill>
          </a:endParaRPr>
        </a:p>
      </dsp:txBody>
      <dsp:txXfrm>
        <a:off x="2293966" y="3711519"/>
        <a:ext cx="98208" cy="3610"/>
      </dsp:txXfrm>
    </dsp:sp>
    <dsp:sp modelId="{A97298DD-8530-44A6-8170-11BABA6DE874}">
      <dsp:nvSpPr>
        <dsp:cNvPr id="0" name=""/>
        <dsp:cNvSpPr/>
      </dsp:nvSpPr>
      <dsp:spPr>
        <a:xfrm>
          <a:off x="2523583" y="2608108"/>
          <a:ext cx="1569674" cy="941804"/>
        </a:xfrm>
        <a:prstGeom prst="rect">
          <a:avLst/>
        </a:prstGeom>
        <a:solidFill>
          <a:schemeClr val="accent2">
            <a:hueOff val="-1212803"/>
            <a:satOff val="-69940"/>
            <a:lumOff val="719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Splitting Data into X,Y</a:t>
          </a:r>
          <a:endParaRPr lang="en-IN" sz="1700" b="1" i="0" kern="1200" dirty="0">
            <a:solidFill>
              <a:schemeClr val="bg1"/>
            </a:solidFill>
          </a:endParaRPr>
        </a:p>
      </dsp:txBody>
      <dsp:txXfrm>
        <a:off x="2523583" y="2608108"/>
        <a:ext cx="1569674" cy="941804"/>
      </dsp:txXfrm>
    </dsp:sp>
    <dsp:sp modelId="{3A24F19F-8D27-48E3-9352-1D53F1FF0F95}">
      <dsp:nvSpPr>
        <dsp:cNvPr id="0" name=""/>
        <dsp:cNvSpPr/>
      </dsp:nvSpPr>
      <dsp:spPr>
        <a:xfrm>
          <a:off x="592883" y="3910937"/>
          <a:ext cx="1569674" cy="941804"/>
        </a:xfrm>
        <a:prstGeom prst="rect">
          <a:avLst/>
        </a:prstGeom>
        <a:solidFill>
          <a:schemeClr val="accent2">
            <a:hueOff val="-1455363"/>
            <a:satOff val="-83928"/>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chemeClr val="bg1"/>
              </a:solidFill>
            </a:rPr>
            <a:t>Encoding Target Variable</a:t>
          </a:r>
          <a:endParaRPr lang="en-IN" sz="1700" b="1" i="0" kern="1200" dirty="0">
            <a:solidFill>
              <a:schemeClr val="bg1"/>
            </a:solidFill>
          </a:endParaRPr>
        </a:p>
      </dsp:txBody>
      <dsp:txXfrm>
        <a:off x="592883" y="3910937"/>
        <a:ext cx="1569674" cy="9418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47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8327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8273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Why Random Forest Regression is good?</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 Random Forest Regression model is </a:t>
            </a:r>
            <a:r>
              <a:rPr lang="en-US" sz="1200" b="1" i="0" u="none" strike="noStrike" cap="none" dirty="0">
                <a:solidFill>
                  <a:schemeClr val="dk1"/>
                </a:solidFill>
                <a:latin typeface="Calibri"/>
                <a:ea typeface="Calibri"/>
                <a:cs typeface="Calibri"/>
                <a:sym typeface="Calibri"/>
              </a:rPr>
              <a:t>powerful and accurate</a:t>
            </a:r>
            <a:r>
              <a:rPr lang="en-US" sz="1200" b="0" i="0" u="none" strike="noStrike" cap="none" dirty="0">
                <a:solidFill>
                  <a:schemeClr val="dk1"/>
                </a:solidFill>
                <a:latin typeface="Calibri"/>
                <a:ea typeface="Calibri"/>
                <a:cs typeface="Calibri"/>
                <a:sym typeface="Calibri"/>
              </a:rPr>
              <a:t>. It usually performs great on many problems, including features with non-linear relationships</a:t>
            </a:r>
            <a:endParaRPr dirty="0"/>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How is </a:t>
            </a:r>
            <a:r>
              <a:rPr lang="en-US" sz="1200" b="0" i="0" u="none" strike="noStrike" cap="none" dirty="0" err="1">
                <a:solidFill>
                  <a:schemeClr val="dk1"/>
                </a:solidFill>
                <a:latin typeface="Calibri"/>
                <a:ea typeface="Calibri"/>
                <a:cs typeface="Calibri"/>
                <a:sym typeface="Calibri"/>
              </a:rPr>
              <a:t>XGBoost</a:t>
            </a:r>
            <a:r>
              <a:rPr lang="en-US" sz="1200" b="0" i="0" u="none" strike="noStrike" cap="none" dirty="0">
                <a:solidFill>
                  <a:schemeClr val="dk1"/>
                </a:solidFill>
                <a:latin typeface="Calibri"/>
                <a:ea typeface="Calibri"/>
                <a:cs typeface="Calibri"/>
                <a:sym typeface="Calibri"/>
              </a:rPr>
              <a:t> different from random forest?</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dirty="0" err="1">
                <a:solidFill>
                  <a:schemeClr val="dk1"/>
                </a:solidFill>
                <a:latin typeface="Calibri"/>
                <a:ea typeface="Calibri"/>
                <a:cs typeface="Calibri"/>
                <a:sym typeface="Calibri"/>
              </a:rPr>
              <a:t>XGBoost</a:t>
            </a:r>
            <a:r>
              <a:rPr lang="en-US" sz="1200" b="1" i="0" u="none" strike="noStrike" cap="none" dirty="0">
                <a:solidFill>
                  <a:schemeClr val="dk1"/>
                </a:solidFill>
                <a:latin typeface="Calibri"/>
                <a:ea typeface="Calibri"/>
                <a:cs typeface="Calibri"/>
                <a:sym typeface="Calibri"/>
              </a:rPr>
              <a:t> always gives more importance to functional space when reducing the cost of a model while Random Forest tries to give more preferences to hyperparameters to optimize the model</a:t>
            </a:r>
            <a:r>
              <a:rPr lang="en-US" sz="1200" b="0" i="0" u="none" strike="noStrike" cap="none" dirty="0">
                <a:solidFill>
                  <a:schemeClr val="dk1"/>
                </a:solidFill>
                <a:latin typeface="Calibri"/>
                <a:ea typeface="Calibri"/>
                <a:cs typeface="Calibri"/>
                <a:sym typeface="Calibri"/>
              </a:rPr>
              <a:t>..</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dirty="0" err="1">
                <a:solidFill>
                  <a:schemeClr val="dk1"/>
                </a:solidFill>
                <a:latin typeface="Calibri"/>
                <a:ea typeface="Calibri"/>
                <a:cs typeface="Calibri"/>
                <a:sym typeface="Calibri"/>
              </a:rPr>
              <a:t>n_estimators</a:t>
            </a:r>
            <a:r>
              <a:rPr lang="en-US" sz="1200" b="0" i="0" u="none" strike="noStrike" cap="none" dirty="0">
                <a:solidFill>
                  <a:schemeClr val="dk1"/>
                </a:solidFill>
                <a:latin typeface="Calibri"/>
                <a:ea typeface="Calibri"/>
                <a:cs typeface="Calibri"/>
                <a:sym typeface="Calibri"/>
              </a:rPr>
              <a:t> — the number of decision trees you will be running in the model</a:t>
            </a:r>
            <a:endParaRPr dirty="0"/>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dirty="0"/>
          </a:p>
          <a:p>
            <a:pPr marL="0" lvl="0" indent="0" algn="l" rtl="0">
              <a:lnSpc>
                <a:spcPct val="100000"/>
              </a:lnSpc>
              <a:spcBef>
                <a:spcPts val="0"/>
              </a:spcBef>
              <a:spcAft>
                <a:spcPts val="0"/>
              </a:spcAft>
              <a:buClr>
                <a:schemeClr val="dk1"/>
              </a:buClr>
              <a:buSzPts val="1100"/>
              <a:buFont typeface="Calibri"/>
              <a:buNone/>
            </a:pPr>
            <a:endParaRPr sz="1100" dirty="0"/>
          </a:p>
          <a:p>
            <a:pPr marL="0" lvl="0" indent="0" algn="l" rtl="0">
              <a:lnSpc>
                <a:spcPct val="100000"/>
              </a:lnSpc>
              <a:spcBef>
                <a:spcPts val="0"/>
              </a:spcBef>
              <a:spcAft>
                <a:spcPts val="0"/>
              </a:spcAft>
              <a:buClr>
                <a:schemeClr val="dk1"/>
              </a:buClr>
              <a:buSzPts val="1100"/>
              <a:buFont typeface="Calibri"/>
              <a:buNone/>
            </a:pPr>
            <a:endParaRPr sz="1100" dirty="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www.linkedin.com/in/sharat-chandra"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6.png"/><Relationship Id="rId7"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www.pngall.com/python-programming-language-png/"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b="1" dirty="0">
                <a:latin typeface="Times New Roman"/>
                <a:ea typeface="Times New Roman"/>
                <a:cs typeface="Times New Roman"/>
                <a:sym typeface="Times New Roman"/>
              </a:rPr>
              <a:t>                             Optimization Machine Downtime </a:t>
            </a: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3" name="Picture 2">
            <a:extLst>
              <a:ext uri="{FF2B5EF4-FFF2-40B4-BE49-F238E27FC236}">
                <a16:creationId xmlns:a16="http://schemas.microsoft.com/office/drawing/2014/main" id="{4B9F480F-0094-3685-90CA-B5A61E4598AC}"/>
              </a:ext>
            </a:extLst>
          </p:cNvPr>
          <p:cNvPicPr>
            <a:picLocks noChangeAspect="1"/>
          </p:cNvPicPr>
          <p:nvPr/>
        </p:nvPicPr>
        <p:blipFill>
          <a:blip r:embed="rId4"/>
          <a:stretch>
            <a:fillRect/>
          </a:stretch>
        </p:blipFill>
        <p:spPr>
          <a:xfrm>
            <a:off x="2543455" y="1682698"/>
            <a:ext cx="7105090" cy="33161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75549" y="206592"/>
            <a:ext cx="11997414" cy="978639"/>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Data Collection and </a:t>
            </a:r>
            <a:r>
              <a:rPr lang="en-US" sz="3200" b="1" dirty="0">
                <a:solidFill>
                  <a:schemeClr val="tx1"/>
                </a:solidFill>
                <a:latin typeface="Times New Roman"/>
                <a:ea typeface="Times New Roman"/>
                <a:cs typeface="Times New Roman"/>
                <a:sym typeface="Times New Roman"/>
              </a:rPr>
              <a:t>Understanding</a:t>
            </a:r>
            <a:endParaRPr sz="3200" b="1" dirty="0">
              <a:solidFill>
                <a:schemeClr val="tx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dirty="0">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256833" y="2116818"/>
            <a:ext cx="11678331"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sz="2000" dirty="0">
              <a:solidFill>
                <a:srgbClr val="FF0000"/>
              </a:solidFill>
              <a:latin typeface="Calibri"/>
              <a:ea typeface="Calibri"/>
              <a:cs typeface="Calibri"/>
              <a:sym typeface="Calibri"/>
            </a:endParaRPr>
          </a:p>
          <a:p>
            <a:r>
              <a:rPr lang="en-US" sz="2800" b="1" dirty="0">
                <a:solidFill>
                  <a:srgbClr val="FF0000"/>
                </a:solidFill>
                <a:latin typeface="Calibri"/>
                <a:ea typeface="Calibri"/>
                <a:cs typeface="Calibri"/>
                <a:sym typeface="Calibri"/>
              </a:rPr>
              <a:t>Data Collection : </a:t>
            </a:r>
            <a:r>
              <a:rPr lang="en-US" sz="2000" dirty="0">
                <a:solidFill>
                  <a:schemeClr val="tx1"/>
                </a:solidFill>
                <a:latin typeface="+mj-lt"/>
                <a:ea typeface="Calibri"/>
                <a:cs typeface="Calibri"/>
                <a:sym typeface="Calibri"/>
              </a:rPr>
              <a:t>T</a:t>
            </a:r>
            <a:r>
              <a:rPr lang="en-US" sz="2000" dirty="0">
                <a:latin typeface="+mj-lt"/>
                <a:ea typeface="Calibri"/>
                <a:cs typeface="Calibri"/>
                <a:sym typeface="Calibri"/>
              </a:rPr>
              <a:t>he data set was a real time data  given by 360digitmg as per NDA.</a:t>
            </a:r>
          </a:p>
          <a:p>
            <a:pPr algn="l"/>
            <a:r>
              <a:rPr lang="en-US" sz="2800" b="1" dirty="0">
                <a:solidFill>
                  <a:srgbClr val="FF0000"/>
                </a:solidFill>
                <a:latin typeface="Calibri" panose="020F0502020204030204" pitchFamily="34" charset="0"/>
                <a:ea typeface="Calibri"/>
                <a:cs typeface="Calibri" panose="020F0502020204030204" pitchFamily="34" charset="0"/>
                <a:sym typeface="Calibri"/>
              </a:rPr>
              <a:t>Data Understanding: </a:t>
            </a:r>
            <a:r>
              <a:rPr lang="en-US" sz="2000" dirty="0">
                <a:latin typeface="+mj-lt"/>
                <a:cs typeface="Calibri"/>
              </a:rPr>
              <a:t>To understand the collected data, the following steps:</a:t>
            </a:r>
          </a:p>
          <a:p>
            <a:pPr algn="l"/>
            <a:endParaRPr lang="en-US" sz="2000" dirty="0">
              <a:solidFill>
                <a:srgbClr val="374151"/>
              </a:solidFill>
              <a:latin typeface="+mj-lt"/>
              <a:cs typeface="Calibri" panose="020F0502020204030204" pitchFamily="34" charset="0"/>
            </a:endParaRPr>
          </a:p>
          <a:p>
            <a:pPr marL="457200" indent="-457200" algn="l">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 data set consists of a timestamp, machine type, shopfloor, and several operational metrics</a:t>
            </a:r>
            <a:r>
              <a:rPr lang="en-US" sz="2000" dirty="0">
                <a:solidFill>
                  <a:srgbClr val="374151"/>
                </a:solidFill>
                <a:latin typeface="Calibri" panose="020F0502020204030204" pitchFamily="34" charset="0"/>
                <a:cs typeface="Calibri" panose="020F0502020204030204" pitchFamily="34" charset="0"/>
              </a:rPr>
              <a:t>, &amp; </a:t>
            </a:r>
            <a:r>
              <a:rPr lang="en-US" sz="2000" b="0" i="0" dirty="0">
                <a:solidFill>
                  <a:srgbClr val="374151"/>
                </a:solidFill>
                <a:effectLst/>
                <a:latin typeface="Calibri" panose="020F0502020204030204" pitchFamily="34" charset="0"/>
                <a:cs typeface="Calibri" panose="020F0502020204030204" pitchFamily="34" charset="0"/>
              </a:rPr>
              <a:t>has been collected at a daily level, with a total of 2500 rows and 16 columns.</a:t>
            </a:r>
          </a:p>
          <a:p>
            <a:pPr marL="457200" indent="-457200" algn="l">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There are five types of machines in the data set: Makino-L1-Unit1-2013, Makino-L2-Unit1-2015, Makino-L3-Unit1-2015, Shopfloor-L1, and Shopfloor-L2.</a:t>
            </a:r>
          </a:p>
          <a:p>
            <a:pPr marL="457200" indent="-457200">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 operational metrics include efficiency (OEE), quality (OQ), speed (OS), availability (OA), and maintenance time (MT).</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There are some missing values in the dataset.</a:t>
            </a:r>
            <a:endParaRPr lang="en-US" sz="2000" b="0" i="0" dirty="0">
              <a:solidFill>
                <a:srgbClr val="374151"/>
              </a:solidFill>
              <a:effectLst/>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 data set contains a "Machine_Failure" binary column indicating whether there was a machine failure during a specific day.</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The dataset includes a mix of numerical and categorical data types.</a:t>
            </a:r>
            <a:endParaRPr lang="en-US" sz="2000" dirty="0">
              <a:solidFill>
                <a:srgbClr val="FF0000"/>
              </a:solidFill>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280E82F3-D173-A310-568B-2F78D2A75300}"/>
              </a:ext>
            </a:extLst>
          </p:cNvPr>
          <p:cNvPicPr>
            <a:picLocks noChangeAspect="1"/>
          </p:cNvPicPr>
          <p:nvPr/>
        </p:nvPicPr>
        <p:blipFill>
          <a:blip r:embed="rId4"/>
          <a:stretch>
            <a:fillRect/>
          </a:stretch>
        </p:blipFill>
        <p:spPr>
          <a:xfrm>
            <a:off x="2753563" y="868101"/>
            <a:ext cx="6409487" cy="1547849"/>
          </a:xfrm>
          <a:prstGeom prst="rect">
            <a:avLst/>
          </a:prstGeom>
          <a:solidFill>
            <a:schemeClr val="bg1">
              <a:alpha val="30000"/>
            </a:schemeClr>
          </a:solidFill>
          <a:effectLst>
            <a:glow rad="1778000">
              <a:schemeClr val="bg1">
                <a:alpha val="46000"/>
              </a:schemeClr>
            </a:glo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599" y="177788"/>
            <a:ext cx="11843795"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Information </a:t>
            </a:r>
            <a:endParaRPr sz="3200" b="1" dirty="0">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 name="TextBox 1">
            <a:extLst>
              <a:ext uri="{FF2B5EF4-FFF2-40B4-BE49-F238E27FC236}">
                <a16:creationId xmlns:a16="http://schemas.microsoft.com/office/drawing/2014/main" id="{F1056CEC-F3AD-E820-4F5D-C4ACC14E2D20}"/>
              </a:ext>
            </a:extLst>
          </p:cNvPr>
          <p:cNvSpPr txBox="1"/>
          <p:nvPr/>
        </p:nvSpPr>
        <p:spPr>
          <a:xfrm>
            <a:off x="629815" y="1586203"/>
            <a:ext cx="11210731" cy="4770537"/>
          </a:xfrm>
          <a:prstGeom prst="rect">
            <a:avLst/>
          </a:prstGeom>
          <a:noFill/>
        </p:spPr>
        <p:txBody>
          <a:bodyPr wrap="square" rtlCol="0">
            <a:spAutoFit/>
          </a:bodyPr>
          <a:lstStyle/>
          <a:p>
            <a:pPr algn="l"/>
            <a:r>
              <a:rPr lang="en-US" sz="2800" b="1" i="0" dirty="0">
                <a:solidFill>
                  <a:srgbClr val="FF0000"/>
                </a:solidFill>
                <a:effectLst/>
                <a:highlight>
                  <a:srgbClr val="FFFFFF"/>
                </a:highlight>
                <a:latin typeface="Calibri" panose="020F0502020204030204" pitchFamily="34" charset="0"/>
                <a:cs typeface="Calibri" panose="020F0502020204030204" pitchFamily="34" charset="0"/>
              </a:rPr>
              <a:t>The dataset contains 2500 entries and 16 columns. Here is some key information about the columns:</a:t>
            </a:r>
          </a:p>
          <a:p>
            <a:pPr algn="l"/>
            <a:endParaRPr lang="en-US" sz="1800" dirty="0">
              <a:solidFill>
                <a:srgbClr val="020817"/>
              </a:solidFill>
              <a:highlight>
                <a:srgbClr val="FFFFFF"/>
              </a:highlight>
              <a:latin typeface="+mj-lt"/>
            </a:endParaRPr>
          </a:p>
          <a:p>
            <a:pPr marL="285750" indent="-285750" algn="l">
              <a:buFont typeface="Wingdings" panose="05000000000000000000" pitchFamily="2" charset="2"/>
              <a:buChar char="Ø"/>
            </a:pPr>
            <a:r>
              <a:rPr lang="en-US" sz="2400" b="0" i="0" dirty="0">
                <a:solidFill>
                  <a:srgbClr val="020817"/>
                </a:solidFill>
                <a:effectLst/>
                <a:highlight>
                  <a:srgbClr val="FFFFFF"/>
                </a:highlight>
                <a:latin typeface="Calibri" panose="020F0502020204030204" pitchFamily="34" charset="0"/>
                <a:cs typeface="Calibri" panose="020F0502020204030204" pitchFamily="34" charset="0"/>
              </a:rPr>
              <a:t>The 'Date', 'Machine_ID', 'Assembly_Line_No', and 'Downtime' columns are of type </a:t>
            </a:r>
            <a:r>
              <a:rPr lang="en-US" sz="2400" b="0" i="0" dirty="0">
                <a:solidFill>
                  <a:srgbClr val="C00000"/>
                </a:solidFill>
                <a:effectLst/>
                <a:highlight>
                  <a:srgbClr val="FFFFFF"/>
                </a:highlight>
                <a:latin typeface="Calibri" panose="020F0502020204030204" pitchFamily="34" charset="0"/>
                <a:cs typeface="Calibri" panose="020F0502020204030204" pitchFamily="34" charset="0"/>
              </a:rPr>
              <a:t>object.</a:t>
            </a:r>
            <a:endParaRPr lang="en-US" sz="2400" b="0" i="0" dirty="0">
              <a:solidFill>
                <a:srgbClr val="020817"/>
              </a:solidFill>
              <a:effectLst/>
              <a:highlight>
                <a:srgbClr val="FFFFFF"/>
              </a:highligh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400" b="0" i="0" dirty="0">
                <a:solidFill>
                  <a:srgbClr val="020817"/>
                </a:solidFill>
                <a:effectLst/>
                <a:highlight>
                  <a:srgbClr val="FFFFFF"/>
                </a:highlight>
                <a:latin typeface="Calibri" panose="020F0502020204030204" pitchFamily="34" charset="0"/>
                <a:cs typeface="Calibri" panose="020F0502020204030204" pitchFamily="34" charset="0"/>
              </a:rPr>
              <a:t>The numerical columns such as 'Hydraulic_Pressure(bar)', 'Coolant_Pressure(bar)', 'Air_System_Pressure(bar)', 'Coolant_Temperature', 'Hydraulic_Oil_Temperature(°C)', 'Spindle_Bearing_Temperature(°C)', 'Spindle_Vibration(µm)', 'Tool_Vibration(µm)', 'Spindle_Speed(RPM)', 'Voltage(volts)', 'Torque(Nm)', and 'Cutting(kN)' are of type </a:t>
            </a:r>
            <a:r>
              <a:rPr lang="en-US" sz="2400" b="0" i="0" dirty="0">
                <a:solidFill>
                  <a:srgbClr val="C00000"/>
                </a:solidFill>
                <a:effectLst/>
                <a:highlight>
                  <a:srgbClr val="FFFFFF"/>
                </a:highlight>
                <a:latin typeface="Calibri" panose="020F0502020204030204" pitchFamily="34" charset="0"/>
                <a:cs typeface="Calibri" panose="020F0502020204030204" pitchFamily="34" charset="0"/>
              </a:rPr>
              <a:t>float64.</a:t>
            </a:r>
            <a:endParaRPr lang="en-US" sz="2400" b="0" i="0" dirty="0">
              <a:solidFill>
                <a:srgbClr val="020817"/>
              </a:solidFill>
              <a:effectLst/>
              <a:highlight>
                <a:srgbClr val="FFFFFF"/>
              </a:highligh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400" b="0" i="0" dirty="0">
                <a:solidFill>
                  <a:srgbClr val="020817"/>
                </a:solidFill>
                <a:effectLst/>
                <a:highlight>
                  <a:srgbClr val="FFFFFF"/>
                </a:highlight>
                <a:latin typeface="Calibri" panose="020F0502020204030204" pitchFamily="34" charset="0"/>
                <a:cs typeface="Calibri" panose="020F0502020204030204" pitchFamily="34" charset="0"/>
              </a:rPr>
              <a:t>There are some missing values in several columns, as indicated by the difference in non-null counts across columns.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599" y="177788"/>
            <a:ext cx="11739623"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Information </a:t>
            </a:r>
            <a:endParaRPr sz="3200" b="1" dirty="0">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3" name="TextBox 2">
            <a:extLst>
              <a:ext uri="{FF2B5EF4-FFF2-40B4-BE49-F238E27FC236}">
                <a16:creationId xmlns:a16="http://schemas.microsoft.com/office/drawing/2014/main" id="{398DD03A-ED7B-CE8F-800B-D9514CF06AD7}"/>
              </a:ext>
            </a:extLst>
          </p:cNvPr>
          <p:cNvSpPr txBox="1"/>
          <p:nvPr/>
        </p:nvSpPr>
        <p:spPr>
          <a:xfrm>
            <a:off x="2222339" y="902826"/>
            <a:ext cx="8206451" cy="461665"/>
          </a:xfrm>
          <a:prstGeom prst="rect">
            <a:avLst/>
          </a:prstGeom>
          <a:noFill/>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The data set contains the data types like  float and object</a:t>
            </a:r>
            <a:r>
              <a:rPr lang="en-US" dirty="0"/>
              <a:t>.</a:t>
            </a:r>
            <a:endParaRPr lang="en-IN" dirty="0"/>
          </a:p>
        </p:txBody>
      </p:sp>
      <p:pic>
        <p:nvPicPr>
          <p:cNvPr id="5" name="Picture 4">
            <a:extLst>
              <a:ext uri="{FF2B5EF4-FFF2-40B4-BE49-F238E27FC236}">
                <a16:creationId xmlns:a16="http://schemas.microsoft.com/office/drawing/2014/main" id="{B70E6D76-A223-18FD-6460-C178D9E80E40}"/>
              </a:ext>
            </a:extLst>
          </p:cNvPr>
          <p:cNvPicPr>
            <a:picLocks noChangeAspect="1"/>
          </p:cNvPicPr>
          <p:nvPr/>
        </p:nvPicPr>
        <p:blipFill>
          <a:blip r:embed="rId4"/>
          <a:stretch>
            <a:fillRect/>
          </a:stretch>
        </p:blipFill>
        <p:spPr>
          <a:xfrm>
            <a:off x="2110451" y="1364491"/>
            <a:ext cx="8086846" cy="4758517"/>
          </a:xfrm>
          <a:prstGeom prst="rect">
            <a:avLst/>
          </a:prstGeom>
        </p:spPr>
      </p:pic>
    </p:spTree>
    <p:extLst>
      <p:ext uri="{BB962C8B-B14F-4D97-AF65-F5344CB8AC3E}">
        <p14:creationId xmlns:p14="http://schemas.microsoft.com/office/powerpoint/2010/main" val="402334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2192000"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D29FC3A6-D20A-2847-BDAD-1B46D9973FEA}"/>
              </a:ext>
            </a:extLst>
          </p:cNvPr>
          <p:cNvSpPr txBox="1"/>
          <p:nvPr/>
        </p:nvSpPr>
        <p:spPr>
          <a:xfrm>
            <a:off x="233266" y="1082352"/>
            <a:ext cx="12540342" cy="5324535"/>
          </a:xfrm>
          <a:prstGeom prst="rect">
            <a:avLst/>
          </a:prstGeom>
          <a:noFill/>
        </p:spPr>
        <p:txBody>
          <a:bodyPr wrap="square">
            <a:spAutoFit/>
          </a:bodyPr>
          <a:lstStyle/>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Date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date and time of the measurement or event.</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Machine_ID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unique identifier of the machine.</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Assembly_Line_No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assembly line number.</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Hydraulic_Pressure(bar)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hydraulic pressure in bars.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Coolant_Pressure(bar)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coolant pressure in bars.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Air_System_Pressure(bar)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air system pressure in bars.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Coolant_Temperature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coolant temperature.</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Hydraulic_Oil_Temperature(°C)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hydraulic oil temperature in degrees Celsius.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Spindle_Bearing_Temperature(°C)</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spindle bearing temperature in degrees Celsius.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Spindle_Vibration(µm)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spindle vibration in micrometers.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Tool_Vibration(µm)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tool vibration in micrometers.</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Spindle_Speed(RPM)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spindle speed in revolutions per minute.</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Voltage(volts)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voltage.</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Torque(Nm)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torque.</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Cutting(kN)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The cutting force.</a:t>
            </a:r>
          </a:p>
          <a:p>
            <a:pPr marL="342900" indent="-342900" algn="l">
              <a:buFont typeface="Wingdings" panose="05000000000000000000" pitchFamily="2" charset="2"/>
              <a:buChar char="Ø"/>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Downtime                                             </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Indicates whether a machine failure occurred or not, with values </a:t>
            </a:r>
          </a:p>
          <a:p>
            <a:pPr algn="l"/>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'Machine_Failure’  and 'No_Machine_Failure'.</a:t>
            </a:r>
          </a:p>
        </p:txBody>
      </p:sp>
      <p:pic>
        <p:nvPicPr>
          <p:cNvPr id="4" name="Picture 3">
            <a:extLst>
              <a:ext uri="{FF2B5EF4-FFF2-40B4-BE49-F238E27FC236}">
                <a16:creationId xmlns:a16="http://schemas.microsoft.com/office/drawing/2014/main" id="{B4BA2D15-2A80-478C-46D5-DDA8CFD5CB58}"/>
              </a:ext>
            </a:extLst>
          </p:cNvPr>
          <p:cNvPicPr>
            <a:picLocks noChangeAspect="1"/>
          </p:cNvPicPr>
          <p:nvPr/>
        </p:nvPicPr>
        <p:blipFill>
          <a:blip r:embed="rId4"/>
          <a:stretch>
            <a:fillRect/>
          </a:stretch>
        </p:blipFill>
        <p:spPr>
          <a:xfrm>
            <a:off x="9580951" y="3565003"/>
            <a:ext cx="2396592" cy="20317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19" y="206578"/>
            <a:ext cx="11902975"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System Requirements</a:t>
            </a:r>
            <a:endParaRPr sz="3200" b="1" dirty="0">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075B0E49-004D-0DF3-E1AB-5540B46640F0}"/>
              </a:ext>
            </a:extLst>
          </p:cNvPr>
          <p:cNvSpPr txBox="1"/>
          <p:nvPr/>
        </p:nvSpPr>
        <p:spPr>
          <a:xfrm>
            <a:off x="373224" y="1659285"/>
            <a:ext cx="11420670" cy="4247317"/>
          </a:xfrm>
          <a:prstGeom prst="rect">
            <a:avLst/>
          </a:prstGeom>
          <a:noFill/>
        </p:spPr>
        <p:txBody>
          <a:bodyPr wrap="square">
            <a:spAutoFit/>
          </a:bodyPr>
          <a:lstStyle/>
          <a:p>
            <a:pPr algn="l"/>
            <a:r>
              <a:rPr lang="en-US" sz="2400" b="1" i="0" dirty="0">
                <a:solidFill>
                  <a:srgbClr val="FF0000"/>
                </a:solidFill>
                <a:effectLst/>
                <a:highlight>
                  <a:srgbClr val="FFFFFF"/>
                </a:highlight>
                <a:latin typeface="Calibri" panose="020F0502020204030204" pitchFamily="34" charset="0"/>
                <a:cs typeface="Calibri" panose="020F0502020204030204" pitchFamily="34" charset="0"/>
              </a:rPr>
              <a:t>To provide system requirements for the dataset, we can consider factors such as memory usage, processing power, and storage capacity.</a:t>
            </a:r>
          </a:p>
          <a:p>
            <a:pPr algn="l"/>
            <a:r>
              <a:rPr lang="en-US" sz="2400" b="1" i="0" dirty="0">
                <a:solidFill>
                  <a:srgbClr val="FF0000"/>
                </a:solidFill>
                <a:effectLst/>
                <a:highlight>
                  <a:srgbClr val="FFFFFF"/>
                </a:highlight>
                <a:latin typeface="Calibri" panose="020F0502020204030204" pitchFamily="34" charset="0"/>
                <a:cs typeface="Calibri" panose="020F0502020204030204" pitchFamily="34" charset="0"/>
              </a:rPr>
              <a:t>Based on the dataset information:</a:t>
            </a:r>
          </a:p>
          <a:p>
            <a:pPr algn="l">
              <a:buFont typeface="Arial" panose="020B0604020202020204" pitchFamily="34" charset="0"/>
              <a:buChar char="•"/>
            </a:pPr>
            <a:endParaRPr lang="en-US" sz="1800" b="0" i="0" dirty="0">
              <a:solidFill>
                <a:srgbClr val="020817"/>
              </a:solidFill>
              <a:effectLst/>
              <a:highlight>
                <a:srgbClr val="FFFFFF"/>
              </a:highlight>
              <a:latin typeface="+mj-lt"/>
            </a:endParaRPr>
          </a:p>
          <a:p>
            <a:pPr marL="285750" indent="-285750" algn="l">
              <a:buFont typeface="Wingdings" panose="05000000000000000000" pitchFamily="2" charset="2"/>
              <a:buChar char="Ø"/>
            </a:pP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The dataset contains 2500 entries and 16 columns.</a:t>
            </a:r>
          </a:p>
          <a:p>
            <a:pPr marL="285750" indent="-285750" algn="l">
              <a:buFont typeface="Wingdings" panose="05000000000000000000" pitchFamily="2" charset="2"/>
              <a:buChar char="Ø"/>
            </a:pP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The memory usage is approximately 312.6 KB.</a:t>
            </a:r>
          </a:p>
          <a:p>
            <a:pPr marL="285750" indent="-285750" algn="l">
              <a:buFont typeface="Wingdings" panose="05000000000000000000" pitchFamily="2" charset="2"/>
              <a:buChar char="Ø"/>
            </a:pP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For processing this dataset efficiently, a system with the following specifications would be suitable : </a:t>
            </a:r>
          </a:p>
          <a:p>
            <a:pPr algn="l">
              <a:buFont typeface="Arial" panose="020B0604020202020204" pitchFamily="34" charset="0"/>
              <a:buChar char="•"/>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Memory</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At least 1 GB of RAM to comfortably handle the dataset in memory.</a:t>
            </a:r>
          </a:p>
          <a:p>
            <a:pPr algn="l">
              <a:buFont typeface="Arial" panose="020B0604020202020204" pitchFamily="34" charset="0"/>
              <a:buChar char="•"/>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Processor</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A modern processor with multiple cores to handle data processing tasks efficiently.</a:t>
            </a:r>
          </a:p>
          <a:p>
            <a:pPr algn="l">
              <a:buFont typeface="Arial" panose="020B0604020202020204" pitchFamily="34" charset="0"/>
              <a:buChar char="•"/>
            </a:pPr>
            <a:r>
              <a:rPr lang="en-US" sz="2000" b="1" i="0" dirty="0">
                <a:solidFill>
                  <a:srgbClr val="020817"/>
                </a:solidFill>
                <a:effectLst/>
                <a:highlight>
                  <a:srgbClr val="FFFFFF"/>
                </a:highlight>
                <a:latin typeface="Calibri" panose="020F0502020204030204" pitchFamily="34" charset="0"/>
                <a:cs typeface="Calibri" panose="020F0502020204030204" pitchFamily="34" charset="0"/>
              </a:rPr>
              <a:t>Storage</a:t>
            </a: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 Sufficient storage space to store the dataset and any additional files or outputs generated during analysis.</a:t>
            </a:r>
            <a:endParaRPr lang="en-US" sz="2000" dirty="0">
              <a:solidFill>
                <a:srgbClr val="020817"/>
              </a:solidFill>
              <a:highlight>
                <a:srgbClr val="FFFFFF"/>
              </a:highligh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Ø"/>
            </a:pPr>
            <a:r>
              <a:rPr lang="en-US" sz="2000" b="0" i="0" dirty="0">
                <a:solidFill>
                  <a:srgbClr val="020817"/>
                </a:solidFill>
                <a:effectLst/>
                <a:highlight>
                  <a:srgbClr val="FFFFFF"/>
                </a:highlight>
                <a:latin typeface="Calibri" panose="020F0502020204030204" pitchFamily="34" charset="0"/>
                <a:cs typeface="Calibri" panose="020F0502020204030204" pitchFamily="34" charset="0"/>
              </a:rPr>
              <a:t>These are general recommendations and the actual system requirements may vary based on the specific analysis and processing tasks you plan to perform on the dataset.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3" y="147682"/>
            <a:ext cx="11847779"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419877" y="1163599"/>
            <a:ext cx="11352246" cy="553994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Ø"/>
            </a:pPr>
            <a:r>
              <a:rPr lang="en-US" sz="2800" b="1" dirty="0">
                <a:solidFill>
                  <a:srgbClr val="FF0000"/>
                </a:solidFill>
                <a:latin typeface="Calibri" panose="020F0502020204030204" pitchFamily="34" charset="0"/>
                <a:ea typeface="Calibri"/>
                <a:cs typeface="Calibri" panose="020F0502020204030204" pitchFamily="34" charset="0"/>
                <a:sym typeface="Calibri"/>
              </a:rPr>
              <a:t>Importing Necessary Libraries: </a:t>
            </a:r>
            <a:r>
              <a:rPr lang="en-US" sz="2400" dirty="0">
                <a:latin typeface="Calibri" panose="020F0502020204030204" pitchFamily="34" charset="0"/>
                <a:ea typeface="Calibri"/>
                <a:cs typeface="Calibri" panose="020F0502020204030204" pitchFamily="34" charset="0"/>
                <a:sym typeface="Calibri"/>
              </a:rPr>
              <a:t>The code imports various libraries and modules required for data processing, machine learning, and visualization, such as pandas, sklearn, statsmodels, matplotlib, and seaborn</a:t>
            </a:r>
            <a:r>
              <a:rPr lang="en-US" sz="2000" dirty="0">
                <a:latin typeface="+mj-lt"/>
                <a:ea typeface="Calibri"/>
                <a:cs typeface="Calibri"/>
                <a:sym typeface="Calibri"/>
              </a:rPr>
              <a:t>.</a:t>
            </a:r>
          </a:p>
          <a:p>
            <a:pPr lvl="0" algn="l" rtl="0">
              <a:spcBef>
                <a:spcPts val="0"/>
              </a:spcBef>
              <a:spcAft>
                <a:spcPts val="0"/>
              </a:spcAft>
            </a:pPr>
            <a:endParaRPr lang="en-US" sz="2000" dirty="0">
              <a:solidFill>
                <a:srgbClr val="FF0000"/>
              </a:solidFill>
              <a:latin typeface="+mj-lt"/>
              <a:ea typeface="Calibri"/>
              <a:cs typeface="Calibri"/>
              <a:sym typeface="Calibri"/>
            </a:endParaRPr>
          </a:p>
          <a:p>
            <a:pPr marL="285750" lvl="0" indent="-285750" algn="l" rtl="0">
              <a:spcBef>
                <a:spcPts val="0"/>
              </a:spcBef>
              <a:spcAft>
                <a:spcPts val="0"/>
              </a:spcAft>
              <a:buFont typeface="Wingdings" panose="05000000000000000000" pitchFamily="2" charset="2"/>
              <a:buChar char="Ø"/>
            </a:pPr>
            <a:r>
              <a:rPr lang="en-US" sz="2800" b="1" dirty="0">
                <a:solidFill>
                  <a:srgbClr val="FF0000"/>
                </a:solidFill>
                <a:latin typeface="Calibri" panose="020F0502020204030204" pitchFamily="34" charset="0"/>
                <a:ea typeface="Calibri"/>
                <a:cs typeface="Calibri" panose="020F0502020204030204" pitchFamily="34" charset="0"/>
                <a:sym typeface="Calibri"/>
              </a:rPr>
              <a:t>Loading the Offline Data: </a:t>
            </a:r>
            <a:r>
              <a:rPr lang="en-US" sz="2400" dirty="0">
                <a:latin typeface="Calibri" panose="020F0502020204030204" pitchFamily="34" charset="0"/>
                <a:ea typeface="Calibri"/>
                <a:cs typeface="Calibri" panose="020F0502020204030204" pitchFamily="34" charset="0"/>
                <a:sym typeface="Calibri"/>
              </a:rPr>
              <a:t>The code reads a CSV file named 'Machine Downtime.csv' and stores the data in a `pandas` DataFrame (df) . It then prints the first few rows of the DataFrame, the information about the DataFrame, and the column names.</a:t>
            </a:r>
          </a:p>
          <a:p>
            <a:pPr lvl="0" algn="l" rtl="0">
              <a:spcBef>
                <a:spcPts val="0"/>
              </a:spcBef>
              <a:spcAft>
                <a:spcPts val="0"/>
              </a:spcAft>
            </a:pPr>
            <a:endParaRPr lang="en-US" sz="2000" dirty="0">
              <a:latin typeface="+mj-lt"/>
              <a:ea typeface="Calibri"/>
              <a:cs typeface="Calibri"/>
              <a:sym typeface="Calibri"/>
            </a:endParaRPr>
          </a:p>
          <a:p>
            <a:pPr marL="285750" lvl="0" indent="-285750" algn="l" rtl="0">
              <a:spcBef>
                <a:spcPts val="0"/>
              </a:spcBef>
              <a:spcAft>
                <a:spcPts val="0"/>
              </a:spcAft>
              <a:buFont typeface="Wingdings" panose="05000000000000000000" pitchFamily="2" charset="2"/>
              <a:buChar char="Ø"/>
            </a:pPr>
            <a:r>
              <a:rPr lang="en-US" sz="2800" b="1" dirty="0">
                <a:solidFill>
                  <a:srgbClr val="FF0000"/>
                </a:solidFill>
                <a:latin typeface="Calibri" panose="020F0502020204030204" pitchFamily="34" charset="0"/>
                <a:ea typeface="Calibri"/>
                <a:cs typeface="Calibri" panose="020F0502020204030204" pitchFamily="34" charset="0"/>
                <a:sym typeface="Calibri"/>
              </a:rPr>
              <a:t>Exploring the Data: </a:t>
            </a:r>
            <a:r>
              <a:rPr lang="en-US" sz="2400" dirty="0">
                <a:latin typeface="Calibri" panose="020F0502020204030204" pitchFamily="34" charset="0"/>
                <a:ea typeface="Calibri"/>
                <a:cs typeface="Calibri" panose="020F0502020204030204" pitchFamily="34" charset="0"/>
                <a:sym typeface="Calibri"/>
              </a:rPr>
              <a:t>The code checks the value counts of the 'Downtime' column and generates the descriptive statistics (mean, variance, skewness, and kurtosis) for the numerical columns in the DataFrame.</a:t>
            </a:r>
          </a:p>
          <a:p>
            <a:pPr lvl="0" algn="l" rtl="0">
              <a:spcBef>
                <a:spcPts val="0"/>
              </a:spcBef>
              <a:spcAft>
                <a:spcPts val="0"/>
              </a:spcAft>
            </a:pPr>
            <a:endParaRPr lang="en-US" dirty="0">
              <a:latin typeface="Calibri" panose="020F0502020204030204" pitchFamily="34" charset="0"/>
              <a:ea typeface="Calibri"/>
              <a:cs typeface="Calibri" panose="020F0502020204030204" pitchFamily="34" charset="0"/>
              <a:sym typeface="Calibri"/>
            </a:endParaRPr>
          </a:p>
          <a:p>
            <a:pPr lvl="0" algn="l" rtl="0">
              <a:spcBef>
                <a:spcPts val="0"/>
              </a:spcBef>
              <a:spcAft>
                <a:spcPts val="0"/>
              </a:spcAft>
            </a:pP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dirty="0">
              <a:latin typeface="Calibri"/>
              <a:ea typeface="Calibri"/>
              <a:cs typeface="Calibri"/>
              <a:sym typeface="Calibri"/>
            </a:endParaRPr>
          </a:p>
        </p:txBody>
      </p:sp>
      <p:sp>
        <p:nvSpPr>
          <p:cNvPr id="267" name="Google Shape;267;p25"/>
          <p:cNvSpPr txBox="1"/>
          <p:nvPr/>
        </p:nvSpPr>
        <p:spPr>
          <a:xfrm>
            <a:off x="3104373" y="2075198"/>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878004" y="1428750"/>
            <a:ext cx="11352246"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3" y="147682"/>
            <a:ext cx="11847779"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419877" y="1163599"/>
            <a:ext cx="11352246" cy="104641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endParaRPr lang="en-US" dirty="0">
              <a:latin typeface="Calibri" panose="020F0502020204030204" pitchFamily="34" charset="0"/>
              <a:ea typeface="Calibri"/>
              <a:cs typeface="Calibri" panose="020F0502020204030204" pitchFamily="34" charset="0"/>
              <a:sym typeface="Calibri"/>
            </a:endParaRPr>
          </a:p>
          <a:p>
            <a:pPr lvl="0" algn="l" rtl="0">
              <a:spcBef>
                <a:spcPts val="0"/>
              </a:spcBef>
              <a:spcAft>
                <a:spcPts val="0"/>
              </a:spcAft>
            </a:pP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dirty="0">
              <a:latin typeface="Calibri"/>
              <a:ea typeface="Calibri"/>
              <a:cs typeface="Calibri"/>
              <a:sym typeface="Calibri"/>
            </a:endParaRPr>
          </a:p>
        </p:txBody>
      </p:sp>
      <p:sp>
        <p:nvSpPr>
          <p:cNvPr id="267" name="Google Shape;267;p25"/>
          <p:cNvSpPr txBox="1"/>
          <p:nvPr/>
        </p:nvSpPr>
        <p:spPr>
          <a:xfrm>
            <a:off x="3104373" y="2075198"/>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878004" y="1428750"/>
            <a:ext cx="11352246"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4">
            <a:extLst>
              <a:ext uri="{FF2B5EF4-FFF2-40B4-BE49-F238E27FC236}">
                <a16:creationId xmlns:a16="http://schemas.microsoft.com/office/drawing/2014/main" id="{67D110BF-CFF5-A634-9FBE-7F219BEEDC8B}"/>
              </a:ext>
            </a:extLst>
          </p:cNvPr>
          <p:cNvPicPr>
            <a:picLocks noChangeAspect="1"/>
          </p:cNvPicPr>
          <p:nvPr/>
        </p:nvPicPr>
        <p:blipFill>
          <a:blip r:embed="rId4"/>
          <a:stretch>
            <a:fillRect/>
          </a:stretch>
        </p:blipFill>
        <p:spPr>
          <a:xfrm>
            <a:off x="0" y="792359"/>
            <a:ext cx="7406640" cy="5724187"/>
          </a:xfrm>
          <a:prstGeom prst="rect">
            <a:avLst/>
          </a:prstGeom>
        </p:spPr>
      </p:pic>
      <p:sp>
        <p:nvSpPr>
          <p:cNvPr id="7" name="TextBox 6">
            <a:extLst>
              <a:ext uri="{FF2B5EF4-FFF2-40B4-BE49-F238E27FC236}">
                <a16:creationId xmlns:a16="http://schemas.microsoft.com/office/drawing/2014/main" id="{C9DD7CB9-2444-8253-2851-CFF5A014FE08}"/>
              </a:ext>
            </a:extLst>
          </p:cNvPr>
          <p:cNvSpPr txBox="1"/>
          <p:nvPr/>
        </p:nvSpPr>
        <p:spPr>
          <a:xfrm>
            <a:off x="8028227" y="2054523"/>
            <a:ext cx="3611325" cy="329320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X-axis – value</a:t>
            </a: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Y-axis – density</a:t>
            </a: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legend(blue shaded)  - KDE</a:t>
            </a: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Dashed lines – Mean &amp; Median</a:t>
            </a: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Bell shaped, normally distributed</a:t>
            </a: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Symmetric distribution</a:t>
            </a:r>
          </a:p>
          <a:p>
            <a:pPr marL="285750" indent="-285750">
              <a:buFont typeface="Wingdings" panose="05000000000000000000" pitchFamily="2" charset="2"/>
              <a:buChar char="Ø"/>
            </a:pPr>
            <a:r>
              <a:rPr lang="en-IN" sz="2000" dirty="0">
                <a:latin typeface="Calibri" panose="020F0502020204030204" pitchFamily="34" charset="0"/>
                <a:cs typeface="Calibri" panose="020F0502020204030204" pitchFamily="34" charset="0"/>
              </a:rPr>
              <a:t>+ve kurtosis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974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1739880"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Missing Values Observation </a:t>
            </a:r>
            <a:endParaRPr dirty="0"/>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7" name="Google Shape;297;p28"/>
          <p:cNvSpPr txBox="1"/>
          <p:nvPr/>
        </p:nvSpPr>
        <p:spPr>
          <a:xfrm>
            <a:off x="304800" y="1124938"/>
            <a:ext cx="11663680" cy="4832062"/>
          </a:xfrm>
          <a:prstGeom prst="rect">
            <a:avLst/>
          </a:prstGeom>
          <a:noFill/>
          <a:ln>
            <a:noFill/>
          </a:ln>
        </p:spPr>
        <p:txBody>
          <a:bodyPr spcFirstLastPara="1" wrap="square" lIns="91425" tIns="91425" rIns="91425" bIns="91425" anchor="t" anchorCtr="0">
            <a:spAutoFit/>
          </a:bodyPr>
          <a:lstStyle/>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Hydraulic Pressure(bar)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10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Coolant Pressure(bar)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19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Air System Pressure(bar)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17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Coolant Temperature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12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Hydraulic Oil Temperature (°C)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16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Spindle Bearing Temperature (°C)</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7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Spindle Vibration (µm)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11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Tool Vibration (µm)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11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Spindle Speed (RPM)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6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Voltage (volts)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6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Torque (Nm)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21 missing values</a:t>
            </a:r>
          </a:p>
          <a:p>
            <a:pPr marL="342900" indent="-342900" algn="l">
              <a:buFont typeface="Wingdings" panose="05000000000000000000" pitchFamily="2" charset="2"/>
              <a:buChar char="Ø"/>
            </a:pP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Cutting (</a:t>
            </a:r>
            <a:r>
              <a:rPr lang="en-IN" sz="2400" b="1" i="0" dirty="0" err="1">
                <a:solidFill>
                  <a:srgbClr val="020817"/>
                </a:solidFill>
                <a:effectLst/>
                <a:highlight>
                  <a:srgbClr val="FFFFFF"/>
                </a:highlight>
                <a:latin typeface="Calibri" panose="020F0502020204030204" pitchFamily="34" charset="0"/>
                <a:cs typeface="Calibri" panose="020F0502020204030204" pitchFamily="34" charset="0"/>
              </a:rPr>
              <a:t>kN</a:t>
            </a:r>
            <a:r>
              <a:rPr lang="en-IN" sz="2400" b="1" i="0" dirty="0">
                <a:solidFill>
                  <a:srgbClr val="020817"/>
                </a:solidFill>
                <a:effectLst/>
                <a:highlight>
                  <a:srgbClr val="FFFFFF"/>
                </a:highlight>
                <a:latin typeface="Calibri" panose="020F0502020204030204" pitchFamily="34" charset="0"/>
                <a:cs typeface="Calibri" panose="020F0502020204030204" pitchFamily="34" charset="0"/>
              </a:rPr>
              <a:t>)                                         </a:t>
            </a:r>
            <a:r>
              <a:rPr lang="en-IN" sz="2400" b="0" i="0" dirty="0">
                <a:solidFill>
                  <a:srgbClr val="020817"/>
                </a:solidFill>
                <a:effectLst/>
                <a:highlight>
                  <a:srgbClr val="FFFFFF"/>
                </a:highlight>
                <a:latin typeface="Calibri" panose="020F0502020204030204" pitchFamily="34" charset="0"/>
                <a:cs typeface="Calibri" panose="020F0502020204030204" pitchFamily="34" charset="0"/>
              </a:rPr>
              <a:t>: 7 missing values</a:t>
            </a:r>
          </a:p>
          <a:p>
            <a:pPr marL="0" lvl="0" indent="0" algn="l" rtl="0">
              <a:spcBef>
                <a:spcPts val="0"/>
              </a:spcBef>
              <a:spcAft>
                <a:spcPts val="0"/>
              </a:spcAft>
              <a:buNone/>
            </a:pP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FBA08262-283F-48F0-3891-DEE7229E8BAA}"/>
              </a:ext>
            </a:extLst>
          </p:cNvPr>
          <p:cNvPicPr>
            <a:picLocks noChangeAspect="1"/>
          </p:cNvPicPr>
          <p:nvPr/>
        </p:nvPicPr>
        <p:blipFill>
          <a:blip r:embed="rId4"/>
          <a:stretch>
            <a:fillRect/>
          </a:stretch>
        </p:blipFill>
        <p:spPr>
          <a:xfrm>
            <a:off x="7399176" y="835257"/>
            <a:ext cx="4773787" cy="53623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599" y="177790"/>
            <a:ext cx="11739623"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228601" y="1184910"/>
            <a:ext cx="6816012" cy="4308842"/>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2800" b="1" dirty="0">
                <a:solidFill>
                  <a:srgbClr val="FF0000"/>
                </a:solidFill>
                <a:latin typeface="+mj-lt"/>
                <a:ea typeface="Calibri"/>
                <a:cs typeface="Calibri"/>
                <a:sym typeface="Calibri"/>
              </a:rPr>
              <a:t>   </a:t>
            </a:r>
            <a:r>
              <a:rPr lang="en-US" sz="2800" b="1" dirty="0">
                <a:solidFill>
                  <a:srgbClr val="FF0000"/>
                </a:solidFill>
                <a:latin typeface="Calibri" panose="020F0502020204030204" pitchFamily="34" charset="0"/>
                <a:ea typeface="Calibri"/>
                <a:cs typeface="Calibri" panose="020F0502020204030204" pitchFamily="34" charset="0"/>
                <a:sym typeface="Calibri"/>
              </a:rPr>
              <a:t>Handling Missing Values:- </a:t>
            </a:r>
          </a:p>
          <a:p>
            <a:pPr lvl="0" algn="l" rtl="0">
              <a:spcBef>
                <a:spcPts val="0"/>
              </a:spcBef>
              <a:spcAft>
                <a:spcPts val="0"/>
              </a:spcAft>
            </a:pPr>
            <a:endParaRPr lang="en-US" sz="2800" b="1" dirty="0">
              <a:solidFill>
                <a:srgbClr val="FF0000"/>
              </a:solidFill>
              <a:latin typeface="+mj-lt"/>
              <a:ea typeface="Calibri"/>
              <a:cs typeface="Calibri"/>
              <a:sym typeface="Calibri"/>
            </a:endParaRPr>
          </a:p>
          <a:p>
            <a:pPr marL="342900" lvl="0" indent="-342900" algn="just" rtl="0">
              <a:spcBef>
                <a:spcPts val="0"/>
              </a:spcBef>
              <a:spcAft>
                <a:spcPts val="0"/>
              </a:spcAft>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The code identifies that there are missing values</a:t>
            </a:r>
          </a:p>
          <a:p>
            <a:pPr lvl="0" algn="just" rtl="0">
              <a:spcBef>
                <a:spcPts val="0"/>
              </a:spcBef>
              <a:spcAft>
                <a:spcPts val="0"/>
              </a:spcAft>
            </a:pPr>
            <a:r>
              <a:rPr lang="en-US" sz="2400" dirty="0">
                <a:latin typeface="Calibri" panose="020F0502020204030204" pitchFamily="34" charset="0"/>
                <a:ea typeface="Calibri"/>
                <a:cs typeface="Calibri" panose="020F0502020204030204" pitchFamily="34" charset="0"/>
                <a:sym typeface="Calibri"/>
              </a:rPr>
              <a:t> in the dataset and that imputation is required.It uses the </a:t>
            </a:r>
            <a:r>
              <a:rPr lang="en-US" sz="2400" dirty="0">
                <a:solidFill>
                  <a:srgbClr val="000099"/>
                </a:solidFill>
                <a:latin typeface="Calibri" panose="020F0502020204030204" pitchFamily="34" charset="0"/>
                <a:ea typeface="Calibri"/>
                <a:cs typeface="Calibri" panose="020F0502020204030204" pitchFamily="34" charset="0"/>
                <a:sym typeface="Calibri"/>
              </a:rPr>
              <a:t>‘SimpleImputer’ </a:t>
            </a:r>
            <a:r>
              <a:rPr lang="en-US" sz="2400" dirty="0">
                <a:latin typeface="Calibri" panose="020F0502020204030204" pitchFamily="34" charset="0"/>
                <a:ea typeface="Calibri"/>
                <a:cs typeface="Calibri" panose="020F0502020204030204" pitchFamily="34" charset="0"/>
                <a:sym typeface="Calibri"/>
              </a:rPr>
              <a:t>from the ‘sklearn.impute’ module to impute the missing values using the </a:t>
            </a:r>
            <a:r>
              <a:rPr lang="en-US" sz="2400" dirty="0">
                <a:solidFill>
                  <a:srgbClr val="C00000"/>
                </a:solidFill>
                <a:latin typeface="Calibri" panose="020F0502020204030204" pitchFamily="34" charset="0"/>
                <a:ea typeface="Calibri"/>
                <a:cs typeface="Calibri" panose="020F0502020204030204" pitchFamily="34" charset="0"/>
                <a:sym typeface="Calibri"/>
              </a:rPr>
              <a:t>mean strategy</a:t>
            </a:r>
            <a:r>
              <a:rPr lang="en-US" sz="2400" dirty="0">
                <a:latin typeface="Calibri" panose="020F0502020204030204" pitchFamily="34" charset="0"/>
                <a:ea typeface="Calibri"/>
                <a:cs typeface="Calibri" panose="020F0502020204030204" pitchFamily="34" charset="0"/>
                <a:sym typeface="Calibri"/>
              </a:rPr>
              <a:t>.The imputation is done as part of a ‘num_pipeline’ that is created using the ‘Pipeline’ class from ‘sklearn.pipeline’.</a:t>
            </a:r>
          </a:p>
          <a:p>
            <a:pPr lvl="0" algn="just" rtl="0">
              <a:spcBef>
                <a:spcPts val="0"/>
              </a:spcBef>
              <a:spcAft>
                <a:spcPts val="0"/>
              </a:spcAft>
            </a:pPr>
            <a:endParaRPr lang="en-US" sz="2400" dirty="0">
              <a:latin typeface="Calibri" panose="020F0502020204030204" pitchFamily="34" charset="0"/>
              <a:ea typeface="Calibri"/>
              <a:cs typeface="Calibri" panose="020F0502020204030204" pitchFamily="34" charset="0"/>
              <a:sym typeface="Calibri"/>
            </a:endParaRPr>
          </a:p>
          <a:p>
            <a:pPr marL="342900" lvl="0" indent="-342900" algn="l" rtl="0">
              <a:spcBef>
                <a:spcPts val="0"/>
              </a:spcBef>
              <a:spcAft>
                <a:spcPts val="0"/>
              </a:spcAft>
              <a:buFont typeface="Wingdings" panose="05000000000000000000" pitchFamily="2" charset="2"/>
              <a:buChar char="Ø"/>
            </a:pPr>
            <a:r>
              <a:rPr lang="en-US" sz="2000" b="1" dirty="0">
                <a:solidFill>
                  <a:srgbClr val="FF0000"/>
                </a:solidFill>
                <a:latin typeface="+mj-lt"/>
                <a:ea typeface="Calibri"/>
                <a:cs typeface="Calibri"/>
                <a:sym typeface="Calibri"/>
              </a:rPr>
              <a:t>WINSORIZER:- </a:t>
            </a:r>
            <a:r>
              <a:rPr lang="en-US" sz="2000" dirty="0">
                <a:solidFill>
                  <a:schemeClr val="tx1"/>
                </a:solidFill>
                <a:latin typeface="+mj-lt"/>
                <a:ea typeface="Calibri"/>
                <a:cs typeface="Calibri"/>
                <a:sym typeface="Calibri"/>
              </a:rPr>
              <a:t>Method to handle outliers.</a:t>
            </a:r>
          </a:p>
        </p:txBody>
      </p:sp>
      <p:graphicFrame>
        <p:nvGraphicFramePr>
          <p:cNvPr id="6" name="Diagram 5">
            <a:extLst>
              <a:ext uri="{FF2B5EF4-FFF2-40B4-BE49-F238E27FC236}">
                <a16:creationId xmlns:a16="http://schemas.microsoft.com/office/drawing/2014/main" id="{893A959B-21E2-9F39-27A8-88AB7B0E6CC9}"/>
              </a:ext>
            </a:extLst>
          </p:cNvPr>
          <p:cNvGraphicFramePr/>
          <p:nvPr>
            <p:extLst>
              <p:ext uri="{D42A27DB-BD31-4B8C-83A1-F6EECF244321}">
                <p14:modId xmlns:p14="http://schemas.microsoft.com/office/powerpoint/2010/main" val="3120310848"/>
              </p:ext>
            </p:extLst>
          </p:nvPr>
        </p:nvGraphicFramePr>
        <p:xfrm>
          <a:off x="6946416" y="1184910"/>
          <a:ext cx="4686141" cy="48551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239969D0-D891-4514-98ED-D800DDE5D63E}"/>
                                            </p:graphicEl>
                                          </p:spTgt>
                                        </p:tgtEl>
                                        <p:attrNameLst>
                                          <p:attrName>style.visibility</p:attrName>
                                        </p:attrNameLst>
                                      </p:cBhvr>
                                      <p:to>
                                        <p:strVal val="visible"/>
                                      </p:to>
                                    </p:set>
                                    <p:animEffect transition="in" filter="fade">
                                      <p:cBhvr>
                                        <p:cTn id="7" dur="500"/>
                                        <p:tgtEl>
                                          <p:spTgt spid="6">
                                            <p:graphicEl>
                                              <a:dgm id="{239969D0-D891-4514-98ED-D800DDE5D63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8CEA25D-406C-4EF5-A424-4E4E5C5C952E}"/>
                                            </p:graphicEl>
                                          </p:spTgt>
                                        </p:tgtEl>
                                        <p:attrNameLst>
                                          <p:attrName>style.visibility</p:attrName>
                                        </p:attrNameLst>
                                      </p:cBhvr>
                                      <p:to>
                                        <p:strVal val="visible"/>
                                      </p:to>
                                    </p:set>
                                    <p:animEffect transition="in" filter="fade">
                                      <p:cBhvr>
                                        <p:cTn id="12" dur="500"/>
                                        <p:tgtEl>
                                          <p:spTgt spid="6">
                                            <p:graphicEl>
                                              <a:dgm id="{38CEA25D-406C-4EF5-A424-4E4E5C5C952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2770D304-B2D9-4872-8486-DCAB3BA4FFD3}"/>
                                            </p:graphicEl>
                                          </p:spTgt>
                                        </p:tgtEl>
                                        <p:attrNameLst>
                                          <p:attrName>style.visibility</p:attrName>
                                        </p:attrNameLst>
                                      </p:cBhvr>
                                      <p:to>
                                        <p:strVal val="visible"/>
                                      </p:to>
                                    </p:set>
                                    <p:animEffect transition="in" filter="fade">
                                      <p:cBhvr>
                                        <p:cTn id="15" dur="500"/>
                                        <p:tgtEl>
                                          <p:spTgt spid="6">
                                            <p:graphicEl>
                                              <a:dgm id="{2770D304-B2D9-4872-8486-DCAB3BA4FFD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CB8C1FEA-6683-43FF-B0D6-BDEB7AB0AD5D}"/>
                                            </p:graphicEl>
                                          </p:spTgt>
                                        </p:tgtEl>
                                        <p:attrNameLst>
                                          <p:attrName>style.visibility</p:attrName>
                                        </p:attrNameLst>
                                      </p:cBhvr>
                                      <p:to>
                                        <p:strVal val="visible"/>
                                      </p:to>
                                    </p:set>
                                    <p:animEffect transition="in" filter="fade">
                                      <p:cBhvr>
                                        <p:cTn id="20" dur="500"/>
                                        <p:tgtEl>
                                          <p:spTgt spid="6">
                                            <p:graphicEl>
                                              <a:dgm id="{CB8C1FEA-6683-43FF-B0D6-BDEB7AB0AD5D}"/>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BEA2BDE0-3E9F-4DBB-B56C-69598C84EA1C}"/>
                                            </p:graphicEl>
                                          </p:spTgt>
                                        </p:tgtEl>
                                        <p:attrNameLst>
                                          <p:attrName>style.visibility</p:attrName>
                                        </p:attrNameLst>
                                      </p:cBhvr>
                                      <p:to>
                                        <p:strVal val="visible"/>
                                      </p:to>
                                    </p:set>
                                    <p:animEffect transition="in" filter="fade">
                                      <p:cBhvr>
                                        <p:cTn id="23" dur="500"/>
                                        <p:tgtEl>
                                          <p:spTgt spid="6">
                                            <p:graphicEl>
                                              <a:dgm id="{BEA2BDE0-3E9F-4DBB-B56C-69598C84EA1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ED6A5D1C-A7B3-4691-8398-780D0489B4F7}"/>
                                            </p:graphicEl>
                                          </p:spTgt>
                                        </p:tgtEl>
                                        <p:attrNameLst>
                                          <p:attrName>style.visibility</p:attrName>
                                        </p:attrNameLst>
                                      </p:cBhvr>
                                      <p:to>
                                        <p:strVal val="visible"/>
                                      </p:to>
                                    </p:set>
                                    <p:animEffect transition="in" filter="fade">
                                      <p:cBhvr>
                                        <p:cTn id="28" dur="500"/>
                                        <p:tgtEl>
                                          <p:spTgt spid="6">
                                            <p:graphicEl>
                                              <a:dgm id="{ED6A5D1C-A7B3-4691-8398-780D0489B4F7}"/>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F025FBE0-A9EB-4454-A694-5030AEBF70D3}"/>
                                            </p:graphicEl>
                                          </p:spTgt>
                                        </p:tgtEl>
                                        <p:attrNameLst>
                                          <p:attrName>style.visibility</p:attrName>
                                        </p:attrNameLst>
                                      </p:cBhvr>
                                      <p:to>
                                        <p:strVal val="visible"/>
                                      </p:to>
                                    </p:set>
                                    <p:animEffect transition="in" filter="fade">
                                      <p:cBhvr>
                                        <p:cTn id="31" dur="500"/>
                                        <p:tgtEl>
                                          <p:spTgt spid="6">
                                            <p:graphicEl>
                                              <a:dgm id="{F025FBE0-A9EB-4454-A694-5030AEBF70D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C2B2D1B8-AC7D-4344-B5EC-85E3E5468C39}"/>
                                            </p:graphicEl>
                                          </p:spTgt>
                                        </p:tgtEl>
                                        <p:attrNameLst>
                                          <p:attrName>style.visibility</p:attrName>
                                        </p:attrNameLst>
                                      </p:cBhvr>
                                      <p:to>
                                        <p:strVal val="visible"/>
                                      </p:to>
                                    </p:set>
                                    <p:animEffect transition="in" filter="fade">
                                      <p:cBhvr>
                                        <p:cTn id="36" dur="500"/>
                                        <p:tgtEl>
                                          <p:spTgt spid="6">
                                            <p:graphicEl>
                                              <a:dgm id="{C2B2D1B8-AC7D-4344-B5EC-85E3E5468C39}"/>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6D3EBBD9-090D-446B-B813-AC6837081203}"/>
                                            </p:graphicEl>
                                          </p:spTgt>
                                        </p:tgtEl>
                                        <p:attrNameLst>
                                          <p:attrName>style.visibility</p:attrName>
                                        </p:attrNameLst>
                                      </p:cBhvr>
                                      <p:to>
                                        <p:strVal val="visible"/>
                                      </p:to>
                                    </p:set>
                                    <p:animEffect transition="in" filter="fade">
                                      <p:cBhvr>
                                        <p:cTn id="39" dur="500"/>
                                        <p:tgtEl>
                                          <p:spTgt spid="6">
                                            <p:graphicEl>
                                              <a:dgm id="{6D3EBBD9-090D-446B-B813-AC683708120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graphicEl>
                                              <a:dgm id="{D4CC7504-9E26-4482-A05D-DF2B44389165}"/>
                                            </p:graphicEl>
                                          </p:spTgt>
                                        </p:tgtEl>
                                        <p:attrNameLst>
                                          <p:attrName>style.visibility</p:attrName>
                                        </p:attrNameLst>
                                      </p:cBhvr>
                                      <p:to>
                                        <p:strVal val="visible"/>
                                      </p:to>
                                    </p:set>
                                    <p:animEffect transition="in" filter="fade">
                                      <p:cBhvr>
                                        <p:cTn id="44" dur="500"/>
                                        <p:tgtEl>
                                          <p:spTgt spid="6">
                                            <p:graphicEl>
                                              <a:dgm id="{D4CC7504-9E26-4482-A05D-DF2B44389165}"/>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graphicEl>
                                              <a:dgm id="{A97298DD-8530-44A6-8170-11BABA6DE874}"/>
                                            </p:graphicEl>
                                          </p:spTgt>
                                        </p:tgtEl>
                                        <p:attrNameLst>
                                          <p:attrName>style.visibility</p:attrName>
                                        </p:attrNameLst>
                                      </p:cBhvr>
                                      <p:to>
                                        <p:strVal val="visible"/>
                                      </p:to>
                                    </p:set>
                                    <p:animEffect transition="in" filter="fade">
                                      <p:cBhvr>
                                        <p:cTn id="47" dur="500"/>
                                        <p:tgtEl>
                                          <p:spTgt spid="6">
                                            <p:graphicEl>
                                              <a:dgm id="{A97298DD-8530-44A6-8170-11BABA6DE874}"/>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84C34FAA-EA75-4F8E-ADD1-CB4FFB1D3170}"/>
                                            </p:graphicEl>
                                          </p:spTgt>
                                        </p:tgtEl>
                                        <p:attrNameLst>
                                          <p:attrName>style.visibility</p:attrName>
                                        </p:attrNameLst>
                                      </p:cBhvr>
                                      <p:to>
                                        <p:strVal val="visible"/>
                                      </p:to>
                                    </p:set>
                                    <p:animEffect transition="in" filter="fade">
                                      <p:cBhvr>
                                        <p:cTn id="52" dur="500"/>
                                        <p:tgtEl>
                                          <p:spTgt spid="6">
                                            <p:graphicEl>
                                              <a:dgm id="{84C34FAA-EA75-4F8E-ADD1-CB4FFB1D3170}"/>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graphicEl>
                                              <a:dgm id="{3A24F19F-8D27-48E3-9352-1D53F1FF0F95}"/>
                                            </p:graphicEl>
                                          </p:spTgt>
                                        </p:tgtEl>
                                        <p:attrNameLst>
                                          <p:attrName>style.visibility</p:attrName>
                                        </p:attrNameLst>
                                      </p:cBhvr>
                                      <p:to>
                                        <p:strVal val="visible"/>
                                      </p:to>
                                    </p:set>
                                    <p:animEffect transition="in" filter="fade">
                                      <p:cBhvr>
                                        <p:cTn id="55" dur="500"/>
                                        <p:tgtEl>
                                          <p:spTgt spid="6">
                                            <p:graphicEl>
                                              <a:dgm id="{3A24F19F-8D27-48E3-9352-1D53F1FF0F9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xfrm>
            <a:off x="228600" y="177844"/>
            <a:ext cx="11762772" cy="535440"/>
          </a:xfrm>
          <a:prstGeom prst="rect">
            <a:avLst/>
          </a:prstGeom>
        </p:spPr>
        <p:txBody>
          <a:bodyPr spcFirstLastPara="1" wrap="square" lIns="91400" tIns="45675" rIns="91400" bIns="45675" anchor="ctr" anchorCtr="0">
            <a:sp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Data</a:t>
            </a:r>
            <a:r>
              <a:rPr lang="en-US" dirty="0"/>
              <a:t> </a:t>
            </a:r>
            <a:r>
              <a:rPr lang="en-US" sz="3200" b="1" dirty="0">
                <a:latin typeface="Times New Roman" panose="02020603050405020304" pitchFamily="18" charset="0"/>
                <a:cs typeface="Times New Roman" panose="02020603050405020304" pitchFamily="18" charset="0"/>
              </a:rPr>
              <a:t>Preprocessing</a:t>
            </a:r>
            <a:endParaRPr sz="3200" b="1" dirty="0">
              <a:latin typeface="Times New Roman" panose="02020603050405020304" pitchFamily="18" charset="0"/>
              <a:cs typeface="Times New Roman" panose="02020603050405020304" pitchFamily="18" charset="0"/>
            </a:endParaRPr>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8A16844A-0DDE-0675-80FC-F3C85E14BDA4}"/>
              </a:ext>
            </a:extLst>
          </p:cNvPr>
          <p:cNvSpPr txBox="1"/>
          <p:nvPr/>
        </p:nvSpPr>
        <p:spPr>
          <a:xfrm>
            <a:off x="372964" y="1106927"/>
            <a:ext cx="11044161" cy="4862870"/>
          </a:xfrm>
          <a:prstGeom prst="rect">
            <a:avLst/>
          </a:prstGeom>
          <a:noFill/>
        </p:spPr>
        <p:txBody>
          <a:bodyPr wrap="square" rtlCol="0">
            <a:spAutoFit/>
          </a:bodyPr>
          <a:lstStyle/>
          <a:p>
            <a:pPr lvl="0" algn="l" rtl="0">
              <a:spcBef>
                <a:spcPts val="0"/>
              </a:spcBef>
              <a:spcAft>
                <a:spcPts val="0"/>
              </a:spcAft>
            </a:pPr>
            <a:r>
              <a:rPr lang="en-US" sz="2800" b="1" dirty="0">
                <a:solidFill>
                  <a:srgbClr val="FF0000"/>
                </a:solidFill>
                <a:latin typeface="Calibri" panose="020F0502020204030204" pitchFamily="34" charset="0"/>
                <a:ea typeface="Calibri"/>
                <a:cs typeface="Calibri" panose="020F0502020204030204" pitchFamily="34" charset="0"/>
                <a:sym typeface="Calibri"/>
              </a:rPr>
              <a:t> Scaling the Data:- </a:t>
            </a:r>
          </a:p>
          <a:p>
            <a:pPr lvl="0" algn="l" rtl="0">
              <a:spcBef>
                <a:spcPts val="0"/>
              </a:spcBef>
              <a:spcAft>
                <a:spcPts val="0"/>
              </a:spcAft>
            </a:pPr>
            <a:endParaRPr lang="en-US" sz="2800" b="1" dirty="0">
              <a:solidFill>
                <a:srgbClr val="FF0000"/>
              </a:solidFill>
              <a:latin typeface="+mj-lt"/>
              <a:ea typeface="Calibri"/>
              <a:cs typeface="Calibri"/>
              <a:sym typeface="Calibri"/>
            </a:endParaRPr>
          </a:p>
          <a:p>
            <a:pPr lvl="0" algn="l" rtl="0">
              <a:spcBef>
                <a:spcPts val="0"/>
              </a:spcBef>
              <a:spcAft>
                <a:spcPts val="0"/>
              </a:spcAft>
            </a:pPr>
            <a:r>
              <a:rPr lang="en-US" sz="2400" dirty="0">
                <a:latin typeface="Calibri" panose="020F0502020204030204" pitchFamily="34" charset="0"/>
                <a:ea typeface="Calibri"/>
                <a:cs typeface="Calibri" panose="020F0502020204030204" pitchFamily="34" charset="0"/>
                <a:sym typeface="Calibri"/>
              </a:rPr>
              <a:t>After imputing the missing values, the code scales the numeric features using the </a:t>
            </a:r>
            <a:r>
              <a:rPr lang="en-US" sz="2400" dirty="0">
                <a:solidFill>
                  <a:schemeClr val="accent1"/>
                </a:solidFill>
                <a:latin typeface="Calibri" panose="020F0502020204030204" pitchFamily="34" charset="0"/>
                <a:ea typeface="Calibri"/>
                <a:cs typeface="Calibri" panose="020F0502020204030204" pitchFamily="34" charset="0"/>
                <a:sym typeface="Calibri"/>
              </a:rPr>
              <a:t>‘MinMaxScaler’ </a:t>
            </a:r>
            <a:r>
              <a:rPr lang="en-US" sz="2400" dirty="0">
                <a:latin typeface="Calibri" panose="020F0502020204030204" pitchFamily="34" charset="0"/>
                <a:ea typeface="Calibri"/>
                <a:cs typeface="Calibri" panose="020F0502020204030204" pitchFamily="34" charset="0"/>
                <a:sym typeface="Calibri"/>
              </a:rPr>
              <a:t>from the ‘sklearn.preprocessing’ module.</a:t>
            </a:r>
          </a:p>
          <a:p>
            <a:pPr marL="342900" lvl="0" indent="-342900" algn="l" rtl="0">
              <a:spcBef>
                <a:spcPts val="0"/>
              </a:spcBef>
              <a:spcAft>
                <a:spcPts val="0"/>
              </a:spcAft>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The scaling is also done as part of the ‘num_pipeline’ along with the imputation step.</a:t>
            </a:r>
          </a:p>
          <a:p>
            <a:pPr marL="342900" lvl="0" indent="-342900" algn="l" rtl="0">
              <a:spcBef>
                <a:spcPts val="0"/>
              </a:spcBef>
              <a:spcAft>
                <a:spcPts val="0"/>
              </a:spcAft>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The code then creates a ‘preprocessor’ using the ‘ColumnTransformer’ from ‘sklearn.compose’. This ‘preprocessor’ applies the ‘num_pipeline’ to the numeric features and an ‘encoding_pipeline’ to the categorical features. The </a:t>
            </a:r>
            <a:r>
              <a:rPr lang="en-US" sz="2400" b="1" dirty="0">
                <a:latin typeface="Calibri" panose="020F0502020204030204" pitchFamily="34" charset="0"/>
                <a:ea typeface="Calibri"/>
                <a:cs typeface="Calibri" panose="020F0502020204030204" pitchFamily="34" charset="0"/>
                <a:sym typeface="Calibri"/>
              </a:rPr>
              <a:t>‘encoding_pipeline’ </a:t>
            </a:r>
            <a:r>
              <a:rPr lang="en-US" sz="2400" dirty="0">
                <a:latin typeface="Calibri" panose="020F0502020204030204" pitchFamily="34" charset="0"/>
                <a:ea typeface="Calibri"/>
                <a:cs typeface="Calibri" panose="020F0502020204030204" pitchFamily="34" charset="0"/>
                <a:sym typeface="Calibri"/>
              </a:rPr>
              <a:t>uses the </a:t>
            </a:r>
            <a:r>
              <a:rPr lang="en-US" sz="2400" b="1" dirty="0">
                <a:latin typeface="Calibri" panose="020F0502020204030204" pitchFamily="34" charset="0"/>
                <a:ea typeface="Calibri"/>
                <a:cs typeface="Calibri" panose="020F0502020204030204" pitchFamily="34" charset="0"/>
                <a:sym typeface="Calibri"/>
              </a:rPr>
              <a:t>‘OneHotEncoder’ </a:t>
            </a:r>
            <a:r>
              <a:rPr lang="en-US" sz="2400" dirty="0">
                <a:latin typeface="Calibri" panose="020F0502020204030204" pitchFamily="34" charset="0"/>
                <a:ea typeface="Calibri"/>
                <a:cs typeface="Calibri" panose="020F0502020204030204" pitchFamily="34" charset="0"/>
                <a:sym typeface="Calibri"/>
              </a:rPr>
              <a:t>from ‘sklearn.preprocessing’ to encode the categorical features.</a:t>
            </a:r>
          </a:p>
          <a:p>
            <a:pPr marL="342900" lvl="0" indent="-342900" algn="l" rtl="0">
              <a:spcBef>
                <a:spcPts val="0"/>
              </a:spcBef>
              <a:spcAft>
                <a:spcPts val="0"/>
              </a:spcAft>
              <a:buFont typeface="Wingdings" panose="05000000000000000000" pitchFamily="2" charset="2"/>
              <a:buChar char="Ø"/>
            </a:pPr>
            <a:r>
              <a:rPr lang="en-US" sz="2400" dirty="0">
                <a:latin typeface="Calibri" panose="020F0502020204030204" pitchFamily="34" charset="0"/>
                <a:ea typeface="Calibri"/>
                <a:cs typeface="Calibri" panose="020F0502020204030204" pitchFamily="34" charset="0"/>
                <a:sym typeface="Calibri"/>
              </a:rPr>
              <a:t>The final preprocessed data is stored in the ‘X’ DataFrame, which is then used for further analysis and modeling.</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Sharat 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Innodatatics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dirty="0">
              <a:solidFill>
                <a:srgbClr val="2E75B5"/>
              </a:solidFill>
              <a:latin typeface="Times New Roman"/>
              <a:ea typeface="Times New Roman"/>
              <a:cs typeface="Times New Roman"/>
              <a:sym typeface="Times New Roman"/>
            </a:endParaRPr>
          </a:p>
        </p:txBody>
      </p:sp>
      <p:sp>
        <p:nvSpPr>
          <p:cNvPr id="6" name="Rectangle 2">
            <a:extLst>
              <a:ext uri="{FF2B5EF4-FFF2-40B4-BE49-F238E27FC236}">
                <a16:creationId xmlns:a16="http://schemas.microsoft.com/office/drawing/2014/main" id="{2DA94922-D9BF-D5EB-9D6A-A8BF0912D44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5E5FD615-BC3A-D69F-94EF-7B5AD3C778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a:extLst>
              <a:ext uri="{FF2B5EF4-FFF2-40B4-BE49-F238E27FC236}">
                <a16:creationId xmlns:a16="http://schemas.microsoft.com/office/drawing/2014/main" id="{4671786C-425A-74B5-6323-1E8CD9970D7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6">
            <a:extLst>
              <a:ext uri="{FF2B5EF4-FFF2-40B4-BE49-F238E27FC236}">
                <a16:creationId xmlns:a16="http://schemas.microsoft.com/office/drawing/2014/main" id="{5F76610F-7194-6E68-9184-E980E6CFF4A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Rounded Corners 16">
            <a:extLst>
              <a:ext uri="{FF2B5EF4-FFF2-40B4-BE49-F238E27FC236}">
                <a16:creationId xmlns:a16="http://schemas.microsoft.com/office/drawing/2014/main" id="{F5793CCB-50A4-B7F3-FC17-E4FEC7BD4601}"/>
              </a:ext>
            </a:extLst>
          </p:cNvPr>
          <p:cNvSpPr/>
          <p:nvPr/>
        </p:nvSpPr>
        <p:spPr>
          <a:xfrm>
            <a:off x="6248400" y="4862641"/>
            <a:ext cx="3228235" cy="107644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rtl="0">
              <a:lnSpc>
                <a:spcPct val="100000"/>
              </a:lnSpc>
              <a:spcBef>
                <a:spcPts val="0"/>
              </a:spcBef>
              <a:spcAft>
                <a:spcPts val="0"/>
              </a:spcAft>
              <a:buNone/>
            </a:pPr>
            <a:r>
              <a:rPr lang="en-US" b="0" i="0" u="none" strike="noStrike" cap="none" dirty="0">
                <a:solidFill>
                  <a:srgbClr val="000000"/>
                </a:solidFill>
                <a:latin typeface="Times New Roman"/>
                <a:ea typeface="Times New Roman"/>
                <a:cs typeface="Times New Roman"/>
                <a:sym typeface="Times New Roman"/>
              </a:rPr>
              <a:t>Sai Sanjana Kotha</a:t>
            </a:r>
          </a:p>
          <a:p>
            <a:pPr marL="0" marR="0" lvl="0" indent="0" algn="l" rtl="0">
              <a:lnSpc>
                <a:spcPct val="100000"/>
              </a:lnSpc>
              <a:spcBef>
                <a:spcPts val="0"/>
              </a:spcBef>
              <a:spcAft>
                <a:spcPts val="0"/>
              </a:spcAft>
              <a:buNone/>
            </a:pPr>
            <a:r>
              <a:rPr lang="en-US" dirty="0">
                <a:solidFill>
                  <a:srgbClr val="000000"/>
                </a:solidFill>
                <a:latin typeface="Times New Roman"/>
                <a:ea typeface="Times New Roman"/>
                <a:cs typeface="Times New Roman"/>
                <a:sym typeface="Times New Roman"/>
              </a:rPr>
              <a:t>Student at StFrancis College For Women</a:t>
            </a:r>
            <a:endParaRPr lang="en-US"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b="1" u="sng" dirty="0">
                <a:solidFill>
                  <a:srgbClr val="2E75B5"/>
                </a:solidFill>
                <a:latin typeface="Times New Roman"/>
                <a:ea typeface="Times New Roman"/>
                <a:cs typeface="Times New Roman"/>
                <a:sym typeface="Times New Roman"/>
              </a:rPr>
              <a:t>linkedin.com/in/saisanjana-kotha</a:t>
            </a:r>
            <a:endParaRPr lang="en-US" b="1" i="0" u="none" strike="noStrike" cap="none" dirty="0">
              <a:solidFill>
                <a:srgbClr val="2E75B5"/>
              </a:solidFill>
              <a:latin typeface="Times New Roman"/>
              <a:ea typeface="Times New Roman"/>
              <a:cs typeface="Times New Roman"/>
              <a:sym typeface="Times New Roman"/>
            </a:endParaRPr>
          </a:p>
          <a:p>
            <a:pPr algn="ctr"/>
            <a:endParaRPr lang="en-IN" dirty="0">
              <a:ln>
                <a:solidFill>
                  <a:schemeClr val="bg1"/>
                </a:solidFill>
              </a:ln>
              <a:noFill/>
            </a:endParaRPr>
          </a:p>
        </p:txBody>
      </p:sp>
      <p:pic>
        <p:nvPicPr>
          <p:cNvPr id="21" name="Picture 20">
            <a:extLst>
              <a:ext uri="{FF2B5EF4-FFF2-40B4-BE49-F238E27FC236}">
                <a16:creationId xmlns:a16="http://schemas.microsoft.com/office/drawing/2014/main" id="{83FCF8B7-97A6-A9FE-9E62-403D133BB501}"/>
              </a:ext>
            </a:extLst>
          </p:cNvPr>
          <p:cNvPicPr>
            <a:picLocks noChangeAspect="1"/>
          </p:cNvPicPr>
          <p:nvPr/>
        </p:nvPicPr>
        <p:blipFill>
          <a:blip r:embed="rId6"/>
          <a:stretch>
            <a:fillRect/>
          </a:stretch>
        </p:blipFill>
        <p:spPr>
          <a:xfrm>
            <a:off x="9644343" y="4262148"/>
            <a:ext cx="1658211" cy="18898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C06DEE01-66E6-0CAF-8305-0E4EA294AB53}"/>
              </a:ext>
            </a:extLst>
          </p:cNvPr>
          <p:cNvPicPr>
            <a:picLocks noChangeAspect="1"/>
          </p:cNvPicPr>
          <p:nvPr/>
        </p:nvPicPr>
        <p:blipFill>
          <a:blip r:embed="rId7"/>
          <a:stretch>
            <a:fillRect/>
          </a:stretch>
        </p:blipFill>
        <p:spPr>
          <a:xfrm>
            <a:off x="420992" y="2921286"/>
            <a:ext cx="1452233" cy="1459985"/>
          </a:xfrm>
          <a:prstGeom prst="ellipse">
            <a:avLst/>
          </a:prstGeom>
        </p:spPr>
      </p:pic>
      <p:sp>
        <p:nvSpPr>
          <p:cNvPr id="8" name="Rectangle: Rounded Corners 7">
            <a:extLst>
              <a:ext uri="{FF2B5EF4-FFF2-40B4-BE49-F238E27FC236}">
                <a16:creationId xmlns:a16="http://schemas.microsoft.com/office/drawing/2014/main" id="{6E6D1DC1-AA96-92F4-E7AF-B1DEAD8F2E94}"/>
              </a:ext>
            </a:extLst>
          </p:cNvPr>
          <p:cNvSpPr/>
          <p:nvPr/>
        </p:nvSpPr>
        <p:spPr>
          <a:xfrm>
            <a:off x="2035714" y="3023118"/>
            <a:ext cx="4060286" cy="11070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4D56FA5-99FA-CFFB-E63C-E5F17556C278}"/>
              </a:ext>
            </a:extLst>
          </p:cNvPr>
          <p:cNvSpPr txBox="1"/>
          <p:nvPr/>
        </p:nvSpPr>
        <p:spPr>
          <a:xfrm>
            <a:off x="2143709" y="3161147"/>
            <a:ext cx="5190152" cy="830997"/>
          </a:xfrm>
          <a:prstGeom prst="rect">
            <a:avLst/>
          </a:prstGeom>
          <a:noFill/>
        </p:spPr>
        <p:txBody>
          <a:bodyPr wrap="square">
            <a:spAutoFit/>
          </a:bodyPr>
          <a:lstStyle/>
          <a:p>
            <a:pPr marL="0" marR="0" lvl="0" indent="0" algn="l" rtl="0">
              <a:lnSpc>
                <a:spcPct val="100000"/>
              </a:lnSpc>
              <a:spcBef>
                <a:spcPts val="0"/>
              </a:spcBef>
              <a:spcAft>
                <a:spcPts val="0"/>
              </a:spcAft>
              <a:buNone/>
            </a:pPr>
            <a:r>
              <a:rPr lang="en-US" sz="1600" dirty="0">
                <a:latin typeface="Times New Roman"/>
                <a:ea typeface="Times New Roman"/>
                <a:cs typeface="Times New Roman"/>
                <a:sym typeface="Times New Roman"/>
              </a:rPr>
              <a:t>Bharani Kumar Depuru</a:t>
            </a:r>
            <a:endParaRPr lang="en-US"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dirty="0">
                <a:latin typeface="Times New Roman"/>
                <a:ea typeface="Times New Roman"/>
                <a:cs typeface="Times New Roman"/>
                <a:sym typeface="Times New Roman"/>
              </a:rPr>
              <a:t>CEO &amp; Managing director of 360DigiTMG</a:t>
            </a:r>
            <a:endParaRPr lang="en-US" sz="1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1" u="sng" dirty="0">
                <a:solidFill>
                  <a:srgbClr val="2E75B5"/>
                </a:solidFill>
                <a:latin typeface="Times New Roman"/>
                <a:ea typeface="Times New Roman"/>
                <a:cs typeface="Times New Roman"/>
                <a:sym typeface="Times New Roman"/>
              </a:rPr>
              <a:t>linkedin.com/in/bharanikumardepuru</a:t>
            </a:r>
            <a:endParaRPr lang="en-US" sz="1600" b="1" i="0" u="none" strike="noStrike" cap="none" dirty="0">
              <a:solidFill>
                <a:srgbClr val="2E75B5"/>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barn(inVertical)">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599" y="177790"/>
            <a:ext cx="11944363"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 name="Picture 3">
            <a:extLst>
              <a:ext uri="{FF2B5EF4-FFF2-40B4-BE49-F238E27FC236}">
                <a16:creationId xmlns:a16="http://schemas.microsoft.com/office/drawing/2014/main" id="{CA4A576D-A4C3-31A3-CEAD-86185BA2369F}"/>
              </a:ext>
            </a:extLst>
          </p:cNvPr>
          <p:cNvPicPr>
            <a:picLocks noChangeAspect="1"/>
          </p:cNvPicPr>
          <p:nvPr/>
        </p:nvPicPr>
        <p:blipFill>
          <a:blip r:embed="rId4"/>
          <a:stretch>
            <a:fillRect/>
          </a:stretch>
        </p:blipFill>
        <p:spPr>
          <a:xfrm>
            <a:off x="69321" y="733014"/>
            <a:ext cx="12053358" cy="53919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1963400"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 name="Picture 10">
            <a:extLst>
              <a:ext uri="{FF2B5EF4-FFF2-40B4-BE49-F238E27FC236}">
                <a16:creationId xmlns:a16="http://schemas.microsoft.com/office/drawing/2014/main" id="{E3967993-7AC6-A0C3-35B1-2B99F7BF28E4}"/>
              </a:ext>
            </a:extLst>
          </p:cNvPr>
          <p:cNvPicPr>
            <a:picLocks noChangeAspect="1"/>
          </p:cNvPicPr>
          <p:nvPr/>
        </p:nvPicPr>
        <p:blipFill>
          <a:blip r:embed="rId4"/>
          <a:stretch>
            <a:fillRect/>
          </a:stretch>
        </p:blipFill>
        <p:spPr>
          <a:xfrm>
            <a:off x="87889" y="802519"/>
            <a:ext cx="4020528" cy="3440728"/>
          </a:xfrm>
          <a:prstGeom prst="rect">
            <a:avLst/>
          </a:prstGeom>
        </p:spPr>
      </p:pic>
      <p:pic>
        <p:nvPicPr>
          <p:cNvPr id="13" name="Picture 12">
            <a:extLst>
              <a:ext uri="{FF2B5EF4-FFF2-40B4-BE49-F238E27FC236}">
                <a16:creationId xmlns:a16="http://schemas.microsoft.com/office/drawing/2014/main" id="{65707C27-868E-D0C5-833B-55E0BA83605F}"/>
              </a:ext>
            </a:extLst>
          </p:cNvPr>
          <p:cNvPicPr>
            <a:picLocks noChangeAspect="1"/>
          </p:cNvPicPr>
          <p:nvPr/>
        </p:nvPicPr>
        <p:blipFill>
          <a:blip r:embed="rId5"/>
          <a:stretch>
            <a:fillRect/>
          </a:stretch>
        </p:blipFill>
        <p:spPr>
          <a:xfrm>
            <a:off x="1841879" y="3848388"/>
            <a:ext cx="3260330" cy="2569751"/>
          </a:xfrm>
          <a:prstGeom prst="rect">
            <a:avLst/>
          </a:prstGeom>
        </p:spPr>
      </p:pic>
      <p:pic>
        <p:nvPicPr>
          <p:cNvPr id="15" name="Picture 14">
            <a:extLst>
              <a:ext uri="{FF2B5EF4-FFF2-40B4-BE49-F238E27FC236}">
                <a16:creationId xmlns:a16="http://schemas.microsoft.com/office/drawing/2014/main" id="{854FA31A-2BB6-B56B-740E-5555AD0363F7}"/>
              </a:ext>
            </a:extLst>
          </p:cNvPr>
          <p:cNvPicPr>
            <a:picLocks noChangeAspect="1"/>
          </p:cNvPicPr>
          <p:nvPr/>
        </p:nvPicPr>
        <p:blipFill>
          <a:blip r:embed="rId6"/>
          <a:stretch>
            <a:fillRect/>
          </a:stretch>
        </p:blipFill>
        <p:spPr>
          <a:xfrm>
            <a:off x="7890984" y="850709"/>
            <a:ext cx="3673239" cy="2860249"/>
          </a:xfrm>
          <a:prstGeom prst="rect">
            <a:avLst/>
          </a:prstGeom>
        </p:spPr>
      </p:pic>
      <p:pic>
        <p:nvPicPr>
          <p:cNvPr id="17" name="Picture 16">
            <a:extLst>
              <a:ext uri="{FF2B5EF4-FFF2-40B4-BE49-F238E27FC236}">
                <a16:creationId xmlns:a16="http://schemas.microsoft.com/office/drawing/2014/main" id="{E582FD2B-ED26-4CE9-3089-C31ED6E8DA63}"/>
              </a:ext>
            </a:extLst>
          </p:cNvPr>
          <p:cNvPicPr>
            <a:picLocks noChangeAspect="1"/>
          </p:cNvPicPr>
          <p:nvPr/>
        </p:nvPicPr>
        <p:blipFill>
          <a:blip r:embed="rId7"/>
          <a:stretch>
            <a:fillRect/>
          </a:stretch>
        </p:blipFill>
        <p:spPr>
          <a:xfrm>
            <a:off x="6096000" y="3647827"/>
            <a:ext cx="3516401" cy="2739096"/>
          </a:xfrm>
          <a:prstGeom prst="rect">
            <a:avLst/>
          </a:prstGeom>
        </p:spPr>
      </p:pic>
      <p:pic>
        <p:nvPicPr>
          <p:cNvPr id="19" name="Picture 18">
            <a:extLst>
              <a:ext uri="{FF2B5EF4-FFF2-40B4-BE49-F238E27FC236}">
                <a16:creationId xmlns:a16="http://schemas.microsoft.com/office/drawing/2014/main" id="{E823EDE1-5F45-987A-9AA3-7CC879CCE598}"/>
              </a:ext>
            </a:extLst>
          </p:cNvPr>
          <p:cNvPicPr>
            <a:picLocks noChangeAspect="1"/>
          </p:cNvPicPr>
          <p:nvPr/>
        </p:nvPicPr>
        <p:blipFill>
          <a:blip r:embed="rId8"/>
          <a:stretch>
            <a:fillRect/>
          </a:stretch>
        </p:blipFill>
        <p:spPr>
          <a:xfrm>
            <a:off x="4455528" y="995957"/>
            <a:ext cx="3088345" cy="2569751"/>
          </a:xfrm>
          <a:prstGeom prst="rect">
            <a:avLst/>
          </a:prstGeom>
        </p:spPr>
      </p:pic>
    </p:spTree>
    <p:extLst>
      <p:ext uri="{BB962C8B-B14F-4D97-AF65-F5344CB8AC3E}">
        <p14:creationId xmlns:p14="http://schemas.microsoft.com/office/powerpoint/2010/main" val="2959789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599" y="177790"/>
            <a:ext cx="11944363"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Model Building </a:t>
            </a:r>
            <a:endParaRPr dirty="0"/>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285377" y="902529"/>
            <a:ext cx="12072395" cy="86792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rgbClr val="FF0000"/>
                </a:solidFill>
                <a:latin typeface="Calibri"/>
                <a:ea typeface="Calibri"/>
                <a:cs typeface="Calibri"/>
                <a:sym typeface="Calibri"/>
              </a:rPr>
              <a:t>                                       By using the preprocessing code we build 5 models</a:t>
            </a: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342900" lvl="0" indent="-342900" algn="l" rtl="0">
              <a:spcBef>
                <a:spcPts val="0"/>
              </a:spcBef>
              <a:spcAft>
                <a:spcPts val="0"/>
              </a:spcAft>
              <a:buFont typeface="Wingdings" panose="05000000000000000000" pitchFamily="2" charset="2"/>
              <a:buChar char="Ø"/>
            </a:pPr>
            <a:r>
              <a:rPr lang="en-US" sz="2400" b="1" dirty="0">
                <a:solidFill>
                  <a:srgbClr val="FF0000"/>
                </a:solidFill>
                <a:latin typeface="Calibri"/>
                <a:ea typeface="Calibri"/>
                <a:cs typeface="Calibri"/>
                <a:sym typeface="Calibri"/>
              </a:rPr>
              <a:t>DECISION TREE                                    : </a:t>
            </a:r>
            <a:r>
              <a:rPr lang="en-US" sz="2400" dirty="0">
                <a:solidFill>
                  <a:schemeClr val="tx1"/>
                </a:solidFill>
                <a:latin typeface="Calibri"/>
                <a:ea typeface="Calibri"/>
                <a:cs typeface="Calibri"/>
                <a:sym typeface="Calibri"/>
              </a:rPr>
              <a:t>Model is trained on training data and performance is 						      evaluated on both  training and testing data. </a:t>
            </a:r>
          </a:p>
          <a:p>
            <a:pPr marL="342900" lvl="0" indent="-342900" algn="l" rtl="0">
              <a:spcBef>
                <a:spcPts val="0"/>
              </a:spcBef>
              <a:spcAft>
                <a:spcPts val="0"/>
              </a:spcAft>
              <a:buFont typeface="Wingdings" panose="05000000000000000000" pitchFamily="2" charset="2"/>
              <a:buChar char="Ø"/>
            </a:pPr>
            <a:r>
              <a:rPr lang="en-US" sz="2400" b="1" dirty="0">
                <a:solidFill>
                  <a:srgbClr val="FF0000"/>
                </a:solidFill>
                <a:latin typeface="Calibri"/>
                <a:ea typeface="Calibri"/>
                <a:cs typeface="Calibri"/>
                <a:sym typeface="Calibri"/>
              </a:rPr>
              <a:t>K-NEAREST NEIGHBORS(KNN)         : </a:t>
            </a:r>
            <a:r>
              <a:rPr lang="en-US" sz="2400" dirty="0">
                <a:solidFill>
                  <a:schemeClr val="tx1"/>
                </a:solidFill>
                <a:latin typeface="Calibri"/>
                <a:ea typeface="Calibri"/>
                <a:cs typeface="Calibri"/>
                <a:sym typeface="Calibri"/>
              </a:rPr>
              <a:t>Model is trained on training data and performance is    	 	                                                 	     evaluated on both training and testing data. </a:t>
            </a:r>
          </a:p>
          <a:p>
            <a:pPr marL="342900" lvl="0" indent="-342900" algn="l" rtl="0">
              <a:spcBef>
                <a:spcPts val="0"/>
              </a:spcBef>
              <a:spcAft>
                <a:spcPts val="0"/>
              </a:spcAft>
              <a:buFont typeface="Wingdings" panose="05000000000000000000" pitchFamily="2" charset="2"/>
              <a:buChar char="Ø"/>
            </a:pPr>
            <a:r>
              <a:rPr lang="en-US" sz="2400" b="1" dirty="0">
                <a:solidFill>
                  <a:srgbClr val="FF0000"/>
                </a:solidFill>
                <a:latin typeface="Calibri"/>
                <a:ea typeface="Calibri"/>
                <a:cs typeface="Calibri"/>
                <a:sym typeface="Calibri"/>
              </a:rPr>
              <a:t>GRADIENT BOOSTING                        : </a:t>
            </a:r>
            <a:r>
              <a:rPr lang="en-US" sz="2400" dirty="0">
                <a:solidFill>
                  <a:schemeClr val="tx1"/>
                </a:solidFill>
                <a:latin typeface="Calibri"/>
                <a:ea typeface="Calibri"/>
                <a:cs typeface="Calibri"/>
                <a:sym typeface="Calibri"/>
              </a:rPr>
              <a:t>Model is trained and evaluated on training and testing   	  					     data.</a:t>
            </a:r>
          </a:p>
          <a:p>
            <a:pPr marL="342900" lvl="0" indent="-342900" algn="l" rtl="0">
              <a:spcBef>
                <a:spcPts val="0"/>
              </a:spcBef>
              <a:spcAft>
                <a:spcPts val="0"/>
              </a:spcAft>
              <a:buFont typeface="Wingdings" panose="05000000000000000000" pitchFamily="2" charset="2"/>
              <a:buChar char="Ø"/>
            </a:pPr>
            <a:r>
              <a:rPr lang="en-US" sz="2400" b="1" dirty="0">
                <a:solidFill>
                  <a:srgbClr val="FF0000"/>
                </a:solidFill>
                <a:latin typeface="Calibri"/>
                <a:ea typeface="Calibri"/>
                <a:cs typeface="Calibri"/>
                <a:sym typeface="Calibri"/>
              </a:rPr>
              <a:t>LOGISTIC REGRESSION                      : </a:t>
            </a:r>
            <a:r>
              <a:rPr lang="en-US" sz="2400" dirty="0">
                <a:solidFill>
                  <a:schemeClr val="tx1"/>
                </a:solidFill>
                <a:latin typeface="Calibri"/>
                <a:ea typeface="Calibri"/>
                <a:cs typeface="Calibri"/>
                <a:sym typeface="Calibri"/>
              </a:rPr>
              <a:t>Training and evaluation is performed.</a:t>
            </a:r>
          </a:p>
          <a:p>
            <a:pPr marL="342900" lvl="0" indent="-342900" algn="l" rtl="0">
              <a:spcBef>
                <a:spcPts val="0"/>
              </a:spcBef>
              <a:spcAft>
                <a:spcPts val="0"/>
              </a:spcAft>
              <a:buFont typeface="Wingdings" panose="05000000000000000000" pitchFamily="2" charset="2"/>
              <a:buChar char="Ø"/>
            </a:pPr>
            <a:r>
              <a:rPr lang="en-US" sz="2400" b="1" dirty="0">
                <a:solidFill>
                  <a:srgbClr val="FF0000"/>
                </a:solidFill>
                <a:latin typeface="Calibri"/>
                <a:ea typeface="Calibri"/>
                <a:cs typeface="Calibri"/>
                <a:sym typeface="Calibri"/>
              </a:rPr>
              <a:t>SUPPORT VECTOR MACHINE(SVM):</a:t>
            </a:r>
            <a:r>
              <a:rPr lang="en-US" sz="2400" dirty="0">
                <a:solidFill>
                  <a:schemeClr val="tx1"/>
                </a:solidFill>
                <a:latin typeface="Calibri"/>
                <a:ea typeface="Calibri"/>
                <a:cs typeface="Calibri"/>
                <a:sym typeface="Calibri"/>
              </a:rPr>
              <a:t> Model is trained on training data and performance is    	 	                                                          evaluated on both training and testing data. </a:t>
            </a: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r>
              <a:rPr lang="en-US" sz="2400" b="1" dirty="0">
                <a:solidFill>
                  <a:srgbClr val="FF0000"/>
                </a:solidFill>
                <a:latin typeface="Calibri"/>
                <a:ea typeface="Calibri"/>
                <a:cs typeface="Calibri"/>
                <a:sym typeface="Calibri"/>
              </a:rPr>
              <a:t> </a:t>
            </a:r>
          </a:p>
          <a:p>
            <a:pPr marL="0" lvl="0" indent="0" algn="l" rtl="0">
              <a:spcBef>
                <a:spcPts val="0"/>
              </a:spcBef>
              <a:spcAft>
                <a:spcPts val="0"/>
              </a:spcAft>
              <a:buNone/>
            </a:pPr>
            <a:r>
              <a:rPr lang="en-US" sz="2400" b="1" dirty="0">
                <a:solidFill>
                  <a:srgbClr val="FF0000"/>
                </a:solidFill>
                <a:latin typeface="Calibri"/>
                <a:ea typeface="Calibri"/>
                <a:cs typeface="Calibri"/>
                <a:sym typeface="Calibri"/>
              </a:rPr>
              <a:t>NOTE: </a:t>
            </a:r>
            <a:r>
              <a:rPr lang="en-US" sz="2400" dirty="0">
                <a:solidFill>
                  <a:schemeClr val="tx1"/>
                </a:solidFill>
                <a:latin typeface="Calibri"/>
                <a:ea typeface="Calibri"/>
                <a:cs typeface="Calibri"/>
                <a:sym typeface="Calibri"/>
              </a:rPr>
              <a:t>Hyper parameter tuning using GridSearchCV and performance metrics like precision, recall, roc_auc score, accuracy and f1 score are performed for every model.</a:t>
            </a: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endParaRPr lang="en-US" sz="2400" b="1" dirty="0">
              <a:solidFill>
                <a:srgbClr val="FF0000"/>
              </a:solidFill>
              <a:latin typeface="Calibri"/>
              <a:ea typeface="Calibri"/>
              <a:cs typeface="Calibri"/>
              <a:sym typeface="Calibri"/>
            </a:endParaRPr>
          </a:p>
          <a:p>
            <a:pPr marL="0" lvl="0" indent="0" algn="l" rtl="0">
              <a:spcBef>
                <a:spcPts val="0"/>
              </a:spcBef>
              <a:spcAft>
                <a:spcPts val="0"/>
              </a:spcAft>
              <a:buNone/>
            </a:pPr>
            <a:r>
              <a:rPr lang="en-US" sz="2400" b="1" dirty="0">
                <a:solidFill>
                  <a:srgbClr val="FF0000"/>
                </a:solidFill>
                <a:latin typeface="Calibri"/>
                <a:ea typeface="Calibri"/>
                <a:cs typeface="Calibri"/>
                <a:sym typeface="Calibri"/>
              </a:rPr>
              <a:t> </a:t>
            </a:r>
            <a:endParaRPr sz="2400" b="1" dirty="0">
              <a:solidFill>
                <a:srgbClr val="FF0000"/>
              </a:solidFill>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1452758"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599" y="177790"/>
            <a:ext cx="11944363"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Model Accuracy Comparison</a:t>
            </a:r>
            <a:endParaRPr sz="3200" dirty="0"/>
          </a:p>
        </p:txBody>
      </p:sp>
      <p:pic>
        <p:nvPicPr>
          <p:cNvPr id="411" name="Google Shape;411;p5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3" name="Table 2">
            <a:extLst>
              <a:ext uri="{FF2B5EF4-FFF2-40B4-BE49-F238E27FC236}">
                <a16:creationId xmlns:a16="http://schemas.microsoft.com/office/drawing/2014/main" id="{485D3BE2-BECC-A428-580D-520E0D14E543}"/>
              </a:ext>
            </a:extLst>
          </p:cNvPr>
          <p:cNvGraphicFramePr>
            <a:graphicFrameLocks noGrp="1"/>
          </p:cNvGraphicFramePr>
          <p:nvPr>
            <p:extLst>
              <p:ext uri="{D42A27DB-BD31-4B8C-83A1-F6EECF244321}">
                <p14:modId xmlns:p14="http://schemas.microsoft.com/office/powerpoint/2010/main" val="641900156"/>
              </p:ext>
            </p:extLst>
          </p:nvPr>
        </p:nvGraphicFramePr>
        <p:xfrm>
          <a:off x="228599" y="1111171"/>
          <a:ext cx="11704903" cy="4903277"/>
        </p:xfrm>
        <a:graphic>
          <a:graphicData uri="http://schemas.openxmlformats.org/drawingml/2006/table">
            <a:tbl>
              <a:tblPr firstRow="1" bandRow="1">
                <a:tableStyleId>{74C1A8A3-306A-4EB7-A6B1-4F7E0EB9C5D6}</a:tableStyleId>
              </a:tblPr>
              <a:tblGrid>
                <a:gridCol w="674226">
                  <a:extLst>
                    <a:ext uri="{9D8B030D-6E8A-4147-A177-3AD203B41FA5}">
                      <a16:colId xmlns:a16="http://schemas.microsoft.com/office/drawing/2014/main" val="1225555737"/>
                    </a:ext>
                  </a:extLst>
                </a:gridCol>
                <a:gridCol w="1122745">
                  <a:extLst>
                    <a:ext uri="{9D8B030D-6E8A-4147-A177-3AD203B41FA5}">
                      <a16:colId xmlns:a16="http://schemas.microsoft.com/office/drawing/2014/main" val="3265525854"/>
                    </a:ext>
                  </a:extLst>
                </a:gridCol>
                <a:gridCol w="1423686">
                  <a:extLst>
                    <a:ext uri="{9D8B030D-6E8A-4147-A177-3AD203B41FA5}">
                      <a16:colId xmlns:a16="http://schemas.microsoft.com/office/drawing/2014/main" val="962155336"/>
                    </a:ext>
                  </a:extLst>
                </a:gridCol>
                <a:gridCol w="1354238">
                  <a:extLst>
                    <a:ext uri="{9D8B030D-6E8A-4147-A177-3AD203B41FA5}">
                      <a16:colId xmlns:a16="http://schemas.microsoft.com/office/drawing/2014/main" val="3497469265"/>
                    </a:ext>
                  </a:extLst>
                </a:gridCol>
                <a:gridCol w="1342663">
                  <a:extLst>
                    <a:ext uri="{9D8B030D-6E8A-4147-A177-3AD203B41FA5}">
                      <a16:colId xmlns:a16="http://schemas.microsoft.com/office/drawing/2014/main" val="3847268094"/>
                    </a:ext>
                  </a:extLst>
                </a:gridCol>
                <a:gridCol w="1310996">
                  <a:extLst>
                    <a:ext uri="{9D8B030D-6E8A-4147-A177-3AD203B41FA5}">
                      <a16:colId xmlns:a16="http://schemas.microsoft.com/office/drawing/2014/main" val="1266486841"/>
                    </a:ext>
                  </a:extLst>
                </a:gridCol>
                <a:gridCol w="801676">
                  <a:extLst>
                    <a:ext uri="{9D8B030D-6E8A-4147-A177-3AD203B41FA5}">
                      <a16:colId xmlns:a16="http://schemas.microsoft.com/office/drawing/2014/main" val="1666935011"/>
                    </a:ext>
                  </a:extLst>
                </a:gridCol>
                <a:gridCol w="1046885">
                  <a:extLst>
                    <a:ext uri="{9D8B030D-6E8A-4147-A177-3AD203B41FA5}">
                      <a16:colId xmlns:a16="http://schemas.microsoft.com/office/drawing/2014/main" val="711635404"/>
                    </a:ext>
                  </a:extLst>
                </a:gridCol>
                <a:gridCol w="1065202">
                  <a:extLst>
                    <a:ext uri="{9D8B030D-6E8A-4147-A177-3AD203B41FA5}">
                      <a16:colId xmlns:a16="http://schemas.microsoft.com/office/drawing/2014/main" val="4117634467"/>
                    </a:ext>
                  </a:extLst>
                </a:gridCol>
                <a:gridCol w="868458">
                  <a:extLst>
                    <a:ext uri="{9D8B030D-6E8A-4147-A177-3AD203B41FA5}">
                      <a16:colId xmlns:a16="http://schemas.microsoft.com/office/drawing/2014/main" val="3557008501"/>
                    </a:ext>
                  </a:extLst>
                </a:gridCol>
                <a:gridCol w="694128">
                  <a:extLst>
                    <a:ext uri="{9D8B030D-6E8A-4147-A177-3AD203B41FA5}">
                      <a16:colId xmlns:a16="http://schemas.microsoft.com/office/drawing/2014/main" val="1629601301"/>
                    </a:ext>
                  </a:extLst>
                </a:gridCol>
              </a:tblGrid>
              <a:tr h="1032635">
                <a:tc>
                  <a:txBody>
                    <a:bodyPr/>
                    <a:lstStyle/>
                    <a:p>
                      <a:pPr algn="ctr"/>
                      <a:endParaRPr lang="en-US" dirty="0"/>
                    </a:p>
                    <a:p>
                      <a:pPr algn="ctr"/>
                      <a:r>
                        <a:rPr lang="en-US" dirty="0"/>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r>
                        <a:rPr lang="en-US" dirty="0"/>
                        <a:t> MODEL</a:t>
                      </a:r>
                    </a:p>
                    <a:p>
                      <a:r>
                        <a:rPr lang="en-US" dirty="0"/>
                        <a:t>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Train</a:t>
                      </a:r>
                    </a:p>
                    <a:p>
                      <a:r>
                        <a:rPr lang="en-US" dirty="0"/>
                        <a:t>accuracy before tuning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Test accuracy before tuning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Train accuracy after tuning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Test accuracy after tuning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F1 value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ROC_AUC value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Final 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1369511"/>
                  </a:ext>
                </a:extLst>
              </a:tr>
              <a:tr h="679516">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DECISION </a:t>
                      </a:r>
                    </a:p>
                    <a:p>
                      <a:r>
                        <a:rPr lang="en-US" dirty="0"/>
                        <a:t>   TREE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1400" b="0" u="none" strike="noStrike" dirty="0">
                          <a:solidFill>
                            <a:srgbClr val="000000"/>
                          </a:solidFill>
                          <a:effectLst/>
                        </a:rPr>
                        <a:t>100%</a:t>
                      </a:r>
                      <a:endParaRPr lang="en-IN" sz="1400" b="0" i="0" u="none" strike="noStrike" dirty="0">
                        <a:solidFill>
                          <a:srgbClr val="000000"/>
                        </a:solidFill>
                        <a:effectLst/>
                        <a:latin typeface="+mn-lt"/>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96.80%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98.51%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70843"/>
                  </a:ext>
                </a:extLst>
              </a:tr>
              <a:tr h="679516">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KNN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88.20%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93.61%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94.68%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92.57%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508516"/>
                  </a:ext>
                </a:extLst>
              </a:tr>
              <a:tr h="1032635">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GRADIENT BOOSTING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97.75%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98.40%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98.52%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98.88%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277438"/>
                  </a:ext>
                </a:extLst>
              </a:tr>
              <a:tr h="799459">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LOGISTIC REGRESSION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86.10%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84.20%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86.10%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84.20%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85.18%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85.98%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91.54%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84.39%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356571"/>
                  </a:ext>
                </a:extLst>
              </a:tr>
              <a:tr h="679516">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SVM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87.10%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83.80%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86.60%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83.60%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84.59%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85.55%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91.37%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83.64%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46645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599" y="177784"/>
            <a:ext cx="11944363" cy="535488"/>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Best Model   </a:t>
            </a:r>
            <a:endParaRPr dirty="0"/>
          </a:p>
        </p:txBody>
      </p:sp>
      <p:pic>
        <p:nvPicPr>
          <p:cNvPr id="419" name="Google Shape;419;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1" name="Google Shape;421;p56"/>
          <p:cNvSpPr txBox="1"/>
          <p:nvPr/>
        </p:nvSpPr>
        <p:spPr>
          <a:xfrm>
            <a:off x="593850" y="20114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7D496F6F-CDBF-739F-1583-B9015CEB1DE9}"/>
              </a:ext>
            </a:extLst>
          </p:cNvPr>
          <p:cNvSpPr txBox="1"/>
          <p:nvPr/>
        </p:nvSpPr>
        <p:spPr>
          <a:xfrm>
            <a:off x="332770" y="1046415"/>
            <a:ext cx="11840191" cy="10649069"/>
          </a:xfrm>
          <a:prstGeom prst="rect">
            <a:avLst/>
          </a:prstGeom>
          <a:noFill/>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DECISION TREE :</a:t>
            </a:r>
          </a:p>
          <a:p>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Decision tree helps in interpretability and are easy to understand.</a:t>
            </a: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They capture non-linear relationships between features and target variable.</a:t>
            </a: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They can handle missing values in the data without requiring imputation or preprocessing.</a:t>
            </a: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Decision trees are robust to outliers in data.</a:t>
            </a: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They are scalable and versatile, handling larger data sets, and both regression and classification tasks.</a:t>
            </a: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Decision trees are fundamental building blocks for ensemble methods such as random forest,gradient boosting and adaboost.</a:t>
            </a:r>
          </a:p>
          <a:p>
            <a:pPr marL="342900" indent="-342900">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Decision trees helps in controlling overfit.</a:t>
            </a:r>
          </a:p>
          <a:p>
            <a:endParaRPr lang="en-US" sz="2400" b="1" dirty="0">
              <a:solidFill>
                <a:srgbClr val="FF0000"/>
              </a:solidFill>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NOTE: </a:t>
            </a:r>
            <a:r>
              <a:rPr lang="en-US" sz="2400" dirty="0">
                <a:solidFill>
                  <a:schemeClr val="tx1"/>
                </a:solidFill>
                <a:latin typeface="Calibri" panose="020F0502020204030204" pitchFamily="34" charset="0"/>
                <a:cs typeface="Calibri" panose="020F0502020204030204" pitchFamily="34" charset="0"/>
              </a:rPr>
              <a:t>As the train and test accuracy score after tuning,  f1 score, precision, roc_auc score, 	recall, final accuracy for decision tree is high so we consider it as best model. </a:t>
            </a:r>
          </a:p>
          <a:p>
            <a:endParaRPr lang="en-US" sz="240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IN"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987092" cy="1068966"/>
          </a:xfrm>
          <a:prstGeom prst="rect">
            <a:avLst/>
          </a:prstGeom>
          <a:noFill/>
          <a:ln>
            <a:noFill/>
          </a:ln>
        </p:spPr>
        <p:txBody>
          <a:bodyPr spcFirstLastPara="1" wrap="square" lIns="91425" tIns="45675" rIns="91425" bIns="45675" anchor="ctr" anchorCtr="0">
            <a:spAutoFit/>
          </a:bodyPr>
          <a:lstStyle/>
          <a:p>
            <a:pPr marL="0" lvl="0" indent="0" algn="ctr" rtl="0">
              <a:lnSpc>
                <a:spcPct val="115000"/>
              </a:lnSpc>
              <a:spcBef>
                <a:spcPts val="1600"/>
              </a:spcBef>
              <a:spcAft>
                <a:spcPts val="1600"/>
              </a:spcAft>
              <a:buSzPts val="2300"/>
              <a:buNone/>
            </a:pPr>
            <a:r>
              <a:rPr lang="en-US" sz="3200" b="1" dirty="0">
                <a:latin typeface="Times New Roman"/>
                <a:ea typeface="Times New Roman"/>
                <a:cs typeface="Times New Roman"/>
                <a:sym typeface="Times New Roman"/>
              </a:rPr>
              <a:t>Model Deployment - </a:t>
            </a:r>
            <a:r>
              <a:rPr lang="en-US" sz="3200" b="1" dirty="0">
                <a:solidFill>
                  <a:schemeClr val="dk1"/>
                </a:solidFill>
                <a:latin typeface="Times New Roman"/>
                <a:ea typeface="Times New Roman"/>
                <a:cs typeface="Times New Roman"/>
                <a:sym typeface="Times New Roman"/>
              </a:rPr>
              <a:t>Strategy</a:t>
            </a:r>
            <a:endParaRPr sz="4700" dirty="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AEB862B5-B56F-AC36-123B-1B29A097269E}"/>
              </a:ext>
            </a:extLst>
          </p:cNvPr>
          <p:cNvSpPr txBox="1"/>
          <p:nvPr/>
        </p:nvSpPr>
        <p:spPr>
          <a:xfrm>
            <a:off x="128567" y="911450"/>
            <a:ext cx="12044395" cy="10064294"/>
          </a:xfrm>
          <a:prstGeom prst="rect">
            <a:avLst/>
          </a:prstGeom>
          <a:noFill/>
        </p:spPr>
        <p:txBody>
          <a:bodyPr wrap="square" rtlCol="0">
            <a:spAutoFit/>
          </a:bodyPr>
          <a:lstStyle/>
          <a:p>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a:solidFill>
                  <a:srgbClr val="FF0000"/>
                </a:solidFill>
                <a:latin typeface="Calibri" panose="020F0502020204030204" pitchFamily="34" charset="0"/>
                <a:cs typeface="Calibri" panose="020F0502020204030204" pitchFamily="34" charset="0"/>
              </a:rPr>
              <a:t>LOAD MODEL AND COMPONENTS    : </a:t>
            </a:r>
            <a:r>
              <a:rPr lang="en-US" sz="2400" dirty="0">
                <a:solidFill>
                  <a:schemeClr val="tx1"/>
                </a:solidFill>
                <a:latin typeface="Calibri" panose="020F0502020204030204" pitchFamily="34" charset="0"/>
                <a:cs typeface="Calibri" panose="020F0502020204030204" pitchFamily="34" charset="0"/>
              </a:rPr>
              <a:t>we use pre-trained decision tree model and two pre-		                                                processing components(imputer &amp; winsorizer) using 					       the ‘joblib’ library.</a:t>
            </a:r>
          </a:p>
          <a:p>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a:solidFill>
                  <a:srgbClr val="FF0000"/>
                </a:solidFill>
                <a:latin typeface="Calibri" panose="020F0502020204030204" pitchFamily="34" charset="0"/>
                <a:cs typeface="Calibri" panose="020F0502020204030204" pitchFamily="34" charset="0"/>
              </a:rPr>
              <a:t>DEFINE THE PREDICTION FUNCTION: </a:t>
            </a:r>
            <a:r>
              <a:rPr lang="en-US" sz="2400" dirty="0">
                <a:solidFill>
                  <a:schemeClr val="tx1"/>
                </a:solidFill>
                <a:latin typeface="Calibri" panose="020F0502020204030204" pitchFamily="34" charset="0"/>
                <a:cs typeface="Calibri" panose="020F0502020204030204" pitchFamily="34" charset="0"/>
              </a:rPr>
              <a:t>A function ‘predict_downtime’ which takes Dataset as 	                                                            input preprocesses it and then use trained model to           	                                                            make predictions which formatted as a dataframe.</a:t>
            </a:r>
          </a:p>
          <a:p>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a:solidFill>
                  <a:srgbClr val="FF0000"/>
                </a:solidFill>
                <a:latin typeface="Calibri" panose="020F0502020204030204" pitchFamily="34" charset="0"/>
                <a:cs typeface="Calibri" panose="020F0502020204030204" pitchFamily="34" charset="0"/>
              </a:rPr>
              <a:t>CREATE A STREAMLIT APP                  : </a:t>
            </a:r>
            <a:r>
              <a:rPr lang="en-US" sz="2400" dirty="0">
                <a:solidFill>
                  <a:schemeClr val="tx1"/>
                </a:solidFill>
                <a:latin typeface="Calibri" panose="020F0502020204030204" pitchFamily="34" charset="0"/>
                <a:cs typeface="Calibri" panose="020F0502020204030204" pitchFamily="34" charset="0"/>
              </a:rPr>
              <a:t>It contains file uploader to upload csv or excel file  					       containing the data to be predicted.</a:t>
            </a:r>
          </a:p>
          <a:p>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a:solidFill>
                  <a:srgbClr val="FF0000"/>
                </a:solidFill>
                <a:latin typeface="Calibri" panose="020F0502020204030204" pitchFamily="34" charset="0"/>
                <a:cs typeface="Calibri" panose="020F0502020204030204" pitchFamily="34" charset="0"/>
              </a:rPr>
              <a:t>PREDICT AND DISPLAY THE RESULTS: </a:t>
            </a:r>
            <a:r>
              <a:rPr lang="en-US" sz="2400" dirty="0">
                <a:solidFill>
                  <a:schemeClr val="tx1"/>
                </a:solidFill>
                <a:latin typeface="Calibri" panose="020F0502020204030204" pitchFamily="34" charset="0"/>
                <a:cs typeface="Calibri" panose="020F0502020204030204" pitchFamily="34" charset="0"/>
              </a:rPr>
              <a:t>Upon clicking the predict button in streamlit app </a:t>
            </a:r>
          </a:p>
          <a:p>
            <a:r>
              <a:rPr lang="en-US" sz="2400" dirty="0">
                <a:solidFill>
                  <a:schemeClr val="tx1"/>
                </a:solidFill>
                <a:latin typeface="Calibri" panose="020F0502020204030204" pitchFamily="34" charset="0"/>
                <a:cs typeface="Calibri" panose="020F0502020204030204" pitchFamily="34" charset="0"/>
              </a:rPr>
              <a:t>					        upload file and then it shows the results.</a:t>
            </a: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US" sz="2400" b="1" dirty="0">
              <a:solidFill>
                <a:srgbClr val="FF0000"/>
              </a:solidFill>
              <a:latin typeface="Calibri" panose="020F0502020204030204" pitchFamily="34" charset="0"/>
              <a:cs typeface="Calibri" panose="020F0502020204030204" pitchFamily="34" charset="0"/>
            </a:endParaRPr>
          </a:p>
          <a:p>
            <a:endParaRPr lang="en-IN" sz="2400" b="1"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Screen shot of output </a:t>
            </a:r>
            <a:endParaRPr sz="3200" b="1" dirty="0">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3" name="Picture 2">
            <a:extLst>
              <a:ext uri="{FF2B5EF4-FFF2-40B4-BE49-F238E27FC236}">
                <a16:creationId xmlns:a16="http://schemas.microsoft.com/office/drawing/2014/main" id="{08AF9AA4-DFF1-CD8B-F473-B975C10E1B27}"/>
              </a:ext>
            </a:extLst>
          </p:cNvPr>
          <p:cNvPicPr>
            <a:picLocks noChangeAspect="1"/>
          </p:cNvPicPr>
          <p:nvPr/>
        </p:nvPicPr>
        <p:blipFill>
          <a:blip r:embed="rId4"/>
          <a:stretch>
            <a:fillRect/>
          </a:stretch>
        </p:blipFill>
        <p:spPr>
          <a:xfrm>
            <a:off x="0" y="806636"/>
            <a:ext cx="12172963" cy="605136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599" y="177777"/>
            <a:ext cx="11944363" cy="535491"/>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Challenges</a:t>
            </a:r>
            <a:endParaRPr sz="3200" b="1" dirty="0">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23A50DB7-A3F0-7852-9B2E-46C13AD1FFC0}"/>
              </a:ext>
            </a:extLst>
          </p:cNvPr>
          <p:cNvSpPr txBox="1"/>
          <p:nvPr/>
        </p:nvSpPr>
        <p:spPr>
          <a:xfrm>
            <a:off x="228599" y="959517"/>
            <a:ext cx="11484980" cy="6370975"/>
          </a:xfrm>
          <a:prstGeom prst="rect">
            <a:avLst/>
          </a:prstGeom>
          <a:noFill/>
        </p:spPr>
        <p:txBody>
          <a:bodyPr wrap="square" rtlCol="0">
            <a:spAutoFit/>
          </a:bodyPr>
          <a:lstStyle/>
          <a:p>
            <a:pPr marL="342900" indent="-342900">
              <a:buFont typeface="Wingdings" panose="05000000000000000000" pitchFamily="2" charset="2"/>
              <a:buChar char="Ø"/>
            </a:pPr>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a:solidFill>
                  <a:srgbClr val="FF0000"/>
                </a:solidFill>
                <a:latin typeface="Calibri" panose="020F0502020204030204" pitchFamily="34" charset="0"/>
                <a:cs typeface="Calibri" panose="020F0502020204030204" pitchFamily="34" charset="0"/>
              </a:rPr>
              <a:t>COMPLEX DATA TYPES              : </a:t>
            </a:r>
            <a:r>
              <a:rPr lang="en-US" sz="2400" dirty="0">
                <a:solidFill>
                  <a:schemeClr val="tx1"/>
                </a:solidFill>
                <a:latin typeface="Calibri" panose="020F0502020204030204" pitchFamily="34" charset="0"/>
                <a:cs typeface="Calibri" panose="020F0502020204030204" pitchFamily="34" charset="0"/>
              </a:rPr>
              <a:t>The dataset contains a mix of numerical and categorical 				          data which may require different preprocessing 					          strategies. machine ids and assembly no are categorical 		                                    need encoding while pressure and temperature are                      				          numerical need scaling.</a:t>
            </a:r>
          </a:p>
          <a:p>
            <a:pPr marL="342900" indent="-342900">
              <a:buFont typeface="Wingdings" panose="05000000000000000000" pitchFamily="2" charset="2"/>
              <a:buChar char="Ø"/>
            </a:pPr>
            <a:endParaRPr lang="en-US" sz="2400" b="1"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b="1" dirty="0">
                <a:solidFill>
                  <a:srgbClr val="FF0000"/>
                </a:solidFill>
                <a:latin typeface="Calibri" panose="020F0502020204030204" pitchFamily="34" charset="0"/>
                <a:cs typeface="Calibri" panose="020F0502020204030204" pitchFamily="34" charset="0"/>
              </a:rPr>
              <a:t>MISSING/INCONSISTENT DATA :</a:t>
            </a:r>
            <a:r>
              <a:rPr lang="en-US" sz="2400" dirty="0">
                <a:solidFill>
                  <a:schemeClr val="tx1"/>
                </a:solidFill>
                <a:latin typeface="Calibri" panose="020F0502020204030204" pitchFamily="34" charset="0"/>
                <a:cs typeface="Calibri" panose="020F0502020204030204" pitchFamily="34" charset="0"/>
              </a:rPr>
              <a:t> because of many technical measurements there are 					          missing values which affect the accuracy of predicted 				          models.</a:t>
            </a:r>
            <a:endParaRPr lang="en-US" sz="2400" b="1" dirty="0">
              <a:solidFill>
                <a:srgbClr val="FF0000"/>
              </a:solidFill>
              <a:latin typeface="Calibri" panose="020F0502020204030204" pitchFamily="34" charset="0"/>
              <a:cs typeface="Calibri" panose="020F0502020204030204" pitchFamily="34" charset="0"/>
            </a:endParaRPr>
          </a:p>
          <a:p>
            <a:pPr lvl="1"/>
            <a:endParaRPr lang="en-US" sz="2400" b="1" dirty="0">
              <a:solidFill>
                <a:schemeClr val="tx1"/>
              </a:solidFill>
              <a:latin typeface="Calibri" panose="020F0502020204030204" pitchFamily="34" charset="0"/>
              <a:cs typeface="Calibri" panose="020F0502020204030204" pitchFamily="34" charset="0"/>
            </a:endParaRPr>
          </a:p>
          <a:p>
            <a:pPr lvl="1"/>
            <a:endParaRPr lang="en-US" sz="2400" b="1" dirty="0">
              <a:solidFill>
                <a:schemeClr val="tx1"/>
              </a:solidFill>
              <a:latin typeface="Calibri" panose="020F0502020204030204" pitchFamily="34" charset="0"/>
              <a:cs typeface="Calibri" panose="020F0502020204030204" pitchFamily="34" charset="0"/>
            </a:endParaRPr>
          </a:p>
          <a:p>
            <a:pPr lvl="1"/>
            <a:endParaRPr lang="en-US" sz="2400" b="1" dirty="0">
              <a:solidFill>
                <a:schemeClr val="tx1"/>
              </a:solidFill>
              <a:latin typeface="Calibri" panose="020F0502020204030204" pitchFamily="34" charset="0"/>
              <a:cs typeface="Calibri" panose="020F0502020204030204" pitchFamily="34" charset="0"/>
            </a:endParaRPr>
          </a:p>
          <a:p>
            <a:pPr lvl="1"/>
            <a:endParaRPr lang="en-US" sz="2400" b="1" dirty="0">
              <a:solidFill>
                <a:schemeClr val="tx1"/>
              </a:solidFill>
              <a:latin typeface="Calibri" panose="020F0502020204030204" pitchFamily="34" charset="0"/>
              <a:cs typeface="Calibri" panose="020F0502020204030204" pitchFamily="34" charset="0"/>
            </a:endParaRPr>
          </a:p>
          <a:p>
            <a:pPr lvl="1"/>
            <a:endParaRPr lang="en-US" sz="2400" b="1" dirty="0">
              <a:solidFill>
                <a:schemeClr val="tx1"/>
              </a:solidFill>
              <a:latin typeface="Calibri" panose="020F0502020204030204" pitchFamily="34" charset="0"/>
              <a:cs typeface="Calibri" panose="020F0502020204030204" pitchFamily="34" charset="0"/>
            </a:endParaRPr>
          </a:p>
          <a:p>
            <a:pPr lvl="1"/>
            <a:endParaRPr lang="en-US" sz="2400" b="1" dirty="0">
              <a:solidFill>
                <a:schemeClr val="tx1"/>
              </a:solidFill>
              <a:latin typeface="Calibri" panose="020F0502020204030204" pitchFamily="34" charset="0"/>
              <a:cs typeface="Calibri" panose="020F0502020204030204" pitchFamily="34" charset="0"/>
            </a:endParaRPr>
          </a:p>
          <a:p>
            <a:pPr lvl="1"/>
            <a:endParaRPr lang="en-IN" sz="2400" b="1"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2017388" cy="535500"/>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Future Scopes </a:t>
            </a:r>
            <a:endParaRPr sz="3200" b="1" dirty="0">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5" name="TextBox 4">
            <a:extLst>
              <a:ext uri="{FF2B5EF4-FFF2-40B4-BE49-F238E27FC236}">
                <a16:creationId xmlns:a16="http://schemas.microsoft.com/office/drawing/2014/main" id="{E4D1BE6D-97DC-CD1D-C77A-35543D5AB798}"/>
              </a:ext>
            </a:extLst>
          </p:cNvPr>
          <p:cNvSpPr txBox="1"/>
          <p:nvPr/>
        </p:nvSpPr>
        <p:spPr>
          <a:xfrm>
            <a:off x="636606" y="1111170"/>
            <a:ext cx="11555394" cy="2893100"/>
          </a:xfrm>
          <a:prstGeom prst="rect">
            <a:avLst/>
          </a:prstGeom>
          <a:noFill/>
        </p:spPr>
        <p:txBody>
          <a:bodyPr wrap="square" rtlCol="0">
            <a:spAutoFit/>
          </a:bodyPr>
          <a:lstStyle/>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The dataset, which include detailed machine performance metrics and downtime incidents, offers potential for predictive maintenance and optimization of manufacturing processes. By analyzing trends and correlations in the data, it could be used to enhance </a:t>
            </a:r>
            <a:r>
              <a:rPr lang="en-IN" sz="2400" b="1" dirty="0"/>
              <a:t>machine uptime,reduce costs,and improve overall operational efficiency.</a:t>
            </a:r>
          </a:p>
          <a:p>
            <a:endParaRPr lang="en-US" sz="2400" dirty="0">
              <a:latin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50" y="2743200"/>
            <a:ext cx="2455800" cy="14469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a:solidFill>
                  <a:schemeClr val="dk1"/>
                </a:solidFill>
              </a:rPr>
              <a:t>                N</a:t>
            </a:r>
            <a:r>
              <a:rPr lang="en-US" sz="1200" b="1" i="0" u="none" strike="noStrike" cap="none">
                <a:solidFill>
                  <a:schemeClr val="dk1"/>
                </a:solidFill>
                <a:latin typeface="Arial"/>
                <a:ea typeface="Arial"/>
                <a:cs typeface="Arial"/>
                <a:sym typeface="Arial"/>
              </a:rPr>
              <a:t>ame:</a:t>
            </a:r>
            <a:endParaRPr/>
          </a:p>
          <a:p>
            <a:pPr marL="0" marR="0" lvl="0" indent="0" algn="ctr" rtl="0">
              <a:lnSpc>
                <a:spcPct val="100000"/>
              </a:lnSpc>
              <a:spcBef>
                <a:spcPts val="0"/>
              </a:spcBef>
              <a:spcAft>
                <a:spcPts val="0"/>
              </a:spcAft>
              <a:buNone/>
            </a:pPr>
            <a:r>
              <a:rPr lang="en-US" sz="1200" b="1" i="0" u="sng" strike="noStrike" cap="none">
                <a:solidFill>
                  <a:srgbClr val="0070C0"/>
                </a:solidFill>
                <a:latin typeface="Arial"/>
                <a:ea typeface="Arial"/>
                <a:cs typeface="Arial"/>
                <a:sym typeface="Arial"/>
              </a:rPr>
              <a:t>https://www.linkedin.com/profilelink</a:t>
            </a: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221569"/>
            <a:ext cx="10515600" cy="9786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                                                 </a:t>
            </a:r>
            <a:br>
              <a:rPr lang="en-US" sz="32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                                              Contents</a:t>
            </a:r>
            <a:endParaRPr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3674822"/>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Business objective</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Business Constraints</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Project Architecture</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Data collection and details</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Exploratory Data Analysis</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Visualization</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Modeling </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Evaluation</a:t>
            </a:r>
            <a:endParaRPr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dirty="0">
                <a:solidFill>
                  <a:schemeClr val="dk1"/>
                </a:solidFill>
                <a:latin typeface="Times New Roman"/>
                <a:ea typeface="Times New Roman"/>
                <a:cs typeface="Times New Roman"/>
                <a:sym typeface="Times New Roman"/>
              </a:rPr>
              <a:t>Deployment</a:t>
            </a:r>
            <a:endParaRPr sz="28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3" name="Picture 2">
            <a:extLst>
              <a:ext uri="{FF2B5EF4-FFF2-40B4-BE49-F238E27FC236}">
                <a16:creationId xmlns:a16="http://schemas.microsoft.com/office/drawing/2014/main" id="{B8A58098-AFF9-7EE9-ADEC-D27D108FB964}"/>
              </a:ext>
            </a:extLst>
          </p:cNvPr>
          <p:cNvPicPr>
            <a:picLocks noChangeAspect="1"/>
          </p:cNvPicPr>
          <p:nvPr/>
        </p:nvPicPr>
        <p:blipFill>
          <a:blip r:embed="rId4"/>
          <a:stretch>
            <a:fillRect/>
          </a:stretch>
        </p:blipFill>
        <p:spPr>
          <a:xfrm>
            <a:off x="567159" y="925668"/>
            <a:ext cx="11072390" cy="52638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normAutofit/>
          </a:bodyPr>
          <a:lstStyle/>
          <a:p>
            <a:pPr marL="114300" indent="0">
              <a:buNone/>
            </a:pPr>
            <a:r>
              <a:rPr lang="en-US" sz="2400" dirty="0">
                <a:effectLst/>
                <a:latin typeface="Arial" panose="020B0604020202020204" pitchFamily="34" charset="0"/>
                <a:ea typeface="Arial" panose="020B0604020202020204" pitchFamily="34" charset="0"/>
              </a:rPr>
              <a:t>Unplanned </a:t>
            </a:r>
            <a:r>
              <a:rPr lang="en-US" sz="2400" dirty="0">
                <a:solidFill>
                  <a:srgbClr val="FF0000"/>
                </a:solidFill>
                <a:effectLst/>
                <a:latin typeface="Arial" panose="020B0604020202020204" pitchFamily="34" charset="0"/>
                <a:ea typeface="Arial" panose="020B0604020202020204" pitchFamily="34" charset="0"/>
              </a:rPr>
              <a:t>machine downtime </a:t>
            </a:r>
            <a:r>
              <a:rPr lang="en-US" sz="2400" dirty="0">
                <a:latin typeface="Arial" panose="020B0604020202020204" pitchFamily="34" charset="0"/>
                <a:ea typeface="Arial" panose="020B0604020202020204" pitchFamily="34" charset="0"/>
              </a:rPr>
              <a:t>of machines which manufacture </a:t>
            </a:r>
            <a:r>
              <a:rPr lang="en-US" sz="2400" dirty="0">
                <a:solidFill>
                  <a:srgbClr val="0070C0"/>
                </a:solidFill>
                <a:latin typeface="Arial" panose="020B0604020202020204" pitchFamily="34" charset="0"/>
                <a:ea typeface="Arial" panose="020B0604020202020204" pitchFamily="34" charset="0"/>
              </a:rPr>
              <a:t>pumps</a:t>
            </a:r>
            <a:r>
              <a:rPr lang="en-US" sz="2400" dirty="0">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is leading to loss of productivity.</a:t>
            </a:r>
            <a:endParaRPr lang="en-IN" sz="2400" dirty="0"/>
          </a:p>
        </p:txBody>
      </p:sp>
      <p:pic>
        <p:nvPicPr>
          <p:cNvPr id="4" name="Picture 3">
            <a:extLst>
              <a:ext uri="{FF2B5EF4-FFF2-40B4-BE49-F238E27FC236}">
                <a16:creationId xmlns:a16="http://schemas.microsoft.com/office/drawing/2014/main" id="{D01B508C-8FEA-299F-C956-6BBB672B04F0}"/>
              </a:ext>
            </a:extLst>
          </p:cNvPr>
          <p:cNvPicPr>
            <a:picLocks noChangeAspect="1"/>
          </p:cNvPicPr>
          <p:nvPr/>
        </p:nvPicPr>
        <p:blipFill>
          <a:blip r:embed="rId4"/>
          <a:stretch>
            <a:fillRect/>
          </a:stretch>
        </p:blipFill>
        <p:spPr>
          <a:xfrm>
            <a:off x="1679509" y="2962469"/>
            <a:ext cx="8144037" cy="2718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739776" y="40059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Objective</a:t>
            </a:r>
            <a:endParaRPr sz="3200" b="1" dirty="0">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6609" y="114790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b="1" dirty="0">
                <a:latin typeface="Calibri" panose="020F0502020204030204" pitchFamily="34" charset="0"/>
                <a:ea typeface="Times New Roman"/>
                <a:cs typeface="Calibri" panose="020F0502020204030204" pitchFamily="34" charset="0"/>
                <a:sym typeface="Times New Roman"/>
              </a:rPr>
              <a:t>Objective</a:t>
            </a:r>
            <a:endParaRPr sz="3200" dirty="0">
              <a:latin typeface="Calibri" panose="020F0502020204030204" pitchFamily="34" charset="0"/>
              <a:cs typeface="Calibri" panose="020F0502020204030204" pitchFamily="34" charset="0"/>
            </a:endParaRPr>
          </a:p>
        </p:txBody>
      </p:sp>
      <p:sp>
        <p:nvSpPr>
          <p:cNvPr id="168" name="Google Shape;168;p7"/>
          <p:cNvSpPr txBox="1">
            <a:spLocks noGrp="1"/>
          </p:cNvSpPr>
          <p:nvPr>
            <p:ph type="body" idx="2"/>
          </p:nvPr>
        </p:nvSpPr>
        <p:spPr>
          <a:xfrm>
            <a:off x="836552" y="2103859"/>
            <a:ext cx="5157900" cy="1015200"/>
          </a:xfrm>
          <a:prstGeom prst="rect">
            <a:avLst/>
          </a:prstGeom>
          <a:noFill/>
          <a:ln>
            <a:noFill/>
          </a:ln>
        </p:spPr>
        <p:txBody>
          <a:bodyPr spcFirstLastPara="1" wrap="square" lIns="91400" tIns="45675" rIns="91400" bIns="45675" anchor="t" anchorCtr="0">
            <a:normAutofit/>
          </a:bodyPr>
          <a:lstStyle/>
          <a:p>
            <a:pPr marL="342900"/>
            <a:r>
              <a:rPr lang="en-US" sz="2400" dirty="0">
                <a:solidFill>
                  <a:srgbClr val="FF0000"/>
                </a:solidFill>
                <a:effectLst/>
                <a:latin typeface="+mn-lt"/>
                <a:ea typeface="Noto Sans Symbols"/>
                <a:cs typeface="Noto Sans Symbols"/>
              </a:rPr>
              <a:t>Minimize</a:t>
            </a:r>
            <a:r>
              <a:rPr lang="en-US" sz="2400" dirty="0">
                <a:effectLst/>
                <a:latin typeface="+mn-lt"/>
                <a:ea typeface="Noto Sans Symbols"/>
                <a:cs typeface="Noto Sans Symbols"/>
              </a:rPr>
              <a:t> unplanned </a:t>
            </a:r>
            <a:r>
              <a:rPr lang="en-US" sz="2400" dirty="0">
                <a:solidFill>
                  <a:srgbClr val="0070C0"/>
                </a:solidFill>
                <a:effectLst/>
                <a:latin typeface="+mn-lt"/>
                <a:ea typeface="Noto Sans Symbols"/>
                <a:cs typeface="Noto Sans Symbols"/>
              </a:rPr>
              <a:t>machine downtime.</a:t>
            </a:r>
            <a:endParaRPr lang="en-IN" sz="2400" dirty="0">
              <a:solidFill>
                <a:srgbClr val="0070C0"/>
              </a:solidFill>
              <a:effectLst/>
              <a:latin typeface="+mn-lt"/>
              <a:ea typeface="Noto Sans Symbols"/>
              <a:cs typeface="Noto Sans Symbols"/>
            </a:endParaRPr>
          </a:p>
          <a:p>
            <a:pPr marL="0" lvl="0" indent="0" algn="l" rtl="0">
              <a:lnSpc>
                <a:spcPct val="90000"/>
              </a:lnSpc>
              <a:spcBef>
                <a:spcPts val="1000"/>
              </a:spcBef>
              <a:spcAft>
                <a:spcPts val="0"/>
              </a:spcAft>
              <a:buNone/>
            </a:pPr>
            <a:endParaRPr sz="1800"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197606" y="114790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dirty="0"/>
              <a:t>Constraints</a:t>
            </a:r>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a:xfrm>
            <a:off x="6172316" y="2103859"/>
            <a:ext cx="5183188" cy="3684588"/>
          </a:xfrm>
        </p:spPr>
        <p:txBody>
          <a:bodyPr>
            <a:normAutofit/>
          </a:bodyPr>
          <a:lstStyle/>
          <a:p>
            <a:r>
              <a:rPr lang="en-US" sz="2400" dirty="0">
                <a:solidFill>
                  <a:srgbClr val="FF0000"/>
                </a:solidFill>
                <a:effectLst/>
                <a:latin typeface="Arial" panose="020B0604020202020204" pitchFamily="34" charset="0"/>
                <a:ea typeface="Arial" panose="020B0604020202020204" pitchFamily="34" charset="0"/>
              </a:rPr>
              <a:t>Minimize</a:t>
            </a:r>
            <a:r>
              <a:rPr lang="en-US" sz="2400" dirty="0">
                <a:effectLst/>
                <a:latin typeface="Arial" panose="020B0604020202020204" pitchFamily="34" charset="0"/>
                <a:ea typeface="Arial" panose="020B0604020202020204" pitchFamily="34" charset="0"/>
              </a:rPr>
              <a:t> maintenance </a:t>
            </a:r>
            <a:r>
              <a:rPr lang="en-US" sz="2400" dirty="0">
                <a:solidFill>
                  <a:srgbClr val="0070C0"/>
                </a:solidFill>
                <a:effectLst/>
                <a:latin typeface="Arial" panose="020B0604020202020204" pitchFamily="34" charset="0"/>
                <a:ea typeface="Arial" panose="020B0604020202020204" pitchFamily="34" charset="0"/>
              </a:rPr>
              <a:t>cost</a:t>
            </a:r>
            <a:r>
              <a:rPr lang="en-US" sz="2400" dirty="0">
                <a:effectLst/>
                <a:latin typeface="Arial" panose="020B0604020202020204" pitchFamily="34" charset="0"/>
                <a:ea typeface="Arial" panose="020B0604020202020204" pitchFamily="34" charset="0"/>
              </a:rPr>
              <a:t>.</a:t>
            </a:r>
            <a:endParaRPr lang="en-IN" sz="2400" dirty="0"/>
          </a:p>
        </p:txBody>
      </p:sp>
      <p:pic>
        <p:nvPicPr>
          <p:cNvPr id="10" name="Picture 9">
            <a:extLst>
              <a:ext uri="{FF2B5EF4-FFF2-40B4-BE49-F238E27FC236}">
                <a16:creationId xmlns:a16="http://schemas.microsoft.com/office/drawing/2014/main" id="{BF979655-AA2B-EDA7-3104-9CEAE932F469}"/>
              </a:ext>
            </a:extLst>
          </p:cNvPr>
          <p:cNvPicPr>
            <a:picLocks noChangeAspect="1"/>
          </p:cNvPicPr>
          <p:nvPr/>
        </p:nvPicPr>
        <p:blipFill>
          <a:blip r:embed="rId4"/>
          <a:stretch>
            <a:fillRect/>
          </a:stretch>
        </p:blipFill>
        <p:spPr>
          <a:xfrm>
            <a:off x="2997140" y="3444606"/>
            <a:ext cx="5066975" cy="27404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78907" y="1414628"/>
            <a:ext cx="10476185" cy="325003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There are six stages of CRISP-ML(Q) Methodology</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dirty="0">
                <a:latin typeface="Calibri" panose="020F0502020204030204" pitchFamily="34" charset="0"/>
                <a:ea typeface="Times New Roman"/>
                <a:cs typeface="Calibri" panose="020F0502020204030204" pitchFamily="34" charset="0"/>
                <a:sym typeface="Times New Roman"/>
              </a:rPr>
              <a:t>1.  Business and data understanding</a:t>
            </a:r>
            <a:endParaRPr sz="28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dirty="0">
                <a:latin typeface="Calibri" panose="020F0502020204030204" pitchFamily="34" charset="0"/>
                <a:ea typeface="Times New Roman"/>
                <a:cs typeface="Calibri" panose="020F0502020204030204" pitchFamily="34" charset="0"/>
                <a:sym typeface="Times New Roman"/>
              </a:rPr>
              <a:t>2.  Data preparation</a:t>
            </a:r>
            <a:endParaRPr sz="28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dirty="0">
                <a:latin typeface="Calibri" panose="020F0502020204030204" pitchFamily="34" charset="0"/>
                <a:ea typeface="Times New Roman"/>
                <a:cs typeface="Calibri" panose="020F0502020204030204" pitchFamily="34" charset="0"/>
                <a:sym typeface="Times New Roman"/>
              </a:rPr>
              <a:t>3.  Model building </a:t>
            </a:r>
            <a:endParaRPr sz="28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dirty="0">
                <a:latin typeface="Calibri" panose="020F0502020204030204" pitchFamily="34" charset="0"/>
                <a:ea typeface="Times New Roman"/>
                <a:cs typeface="Calibri" panose="020F0502020204030204" pitchFamily="34" charset="0"/>
                <a:sym typeface="Times New Roman"/>
              </a:rPr>
              <a:t>4.  Model evaluation</a:t>
            </a:r>
            <a:endParaRPr sz="28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dirty="0">
                <a:latin typeface="Calibri" panose="020F0502020204030204" pitchFamily="34" charset="0"/>
                <a:ea typeface="Times New Roman"/>
                <a:cs typeface="Calibri" panose="020F0502020204030204" pitchFamily="34" charset="0"/>
                <a:sym typeface="Times New Roman"/>
              </a:rPr>
              <a:t>5.  Model deployment</a:t>
            </a:r>
            <a:endParaRPr sz="28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90000"/>
              </a:lnSpc>
              <a:spcBef>
                <a:spcPts val="0"/>
              </a:spcBef>
              <a:spcAft>
                <a:spcPts val="0"/>
              </a:spcAft>
              <a:buSzPts val="1200"/>
              <a:buNone/>
            </a:pPr>
            <a:r>
              <a:rPr lang="en-US" sz="2800" dirty="0">
                <a:latin typeface="Calibri" panose="020F0502020204030204" pitchFamily="34" charset="0"/>
                <a:ea typeface="Times New Roman"/>
                <a:cs typeface="Calibri" panose="020F0502020204030204" pitchFamily="34" charset="0"/>
                <a:sym typeface="Times New Roman"/>
              </a:rPr>
              <a:t>6.  Monitoring and maintenance</a:t>
            </a:r>
            <a:endParaRPr sz="2800" dirty="0">
              <a:latin typeface="Calibri" panose="020F0502020204030204" pitchFamily="34" charset="0"/>
              <a:ea typeface="Times New Roman"/>
              <a:cs typeface="Calibri" panose="020F0502020204030204" pitchFamily="34" charset="0"/>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1BD8B66C-0761-32B4-8E96-E4447E935F57}"/>
              </a:ext>
            </a:extLst>
          </p:cNvPr>
          <p:cNvSpPr txBox="1"/>
          <p:nvPr/>
        </p:nvSpPr>
        <p:spPr>
          <a:xfrm>
            <a:off x="3237722" y="73710"/>
            <a:ext cx="5868956" cy="584775"/>
          </a:xfrm>
          <a:prstGeom prst="rect">
            <a:avLst/>
          </a:prstGeom>
          <a:noFill/>
        </p:spPr>
        <p:txBody>
          <a:bodyPr wrap="square" rtlCol="0">
            <a:spAutoFit/>
          </a:bodyPr>
          <a:lstStyle/>
          <a:p>
            <a:r>
              <a:rPr lang="en-US" sz="3200" b="1" dirty="0">
                <a:latin typeface="Times New Roman"/>
                <a:ea typeface="Times New Roman"/>
                <a:cs typeface="Times New Roman"/>
                <a:sym typeface="Times New Roman"/>
              </a:rPr>
              <a:t>CRISP-ML(Q) Methodology</a:t>
            </a:r>
            <a:endParaRPr lang="en-IN" sz="3200" dirty="0"/>
          </a:p>
        </p:txBody>
      </p:sp>
      <p:pic>
        <p:nvPicPr>
          <p:cNvPr id="6" name="Picture 5">
            <a:extLst>
              <a:ext uri="{FF2B5EF4-FFF2-40B4-BE49-F238E27FC236}">
                <a16:creationId xmlns:a16="http://schemas.microsoft.com/office/drawing/2014/main" id="{5B2511C4-9148-A58D-4DCD-ECB6B287B278}"/>
              </a:ext>
            </a:extLst>
          </p:cNvPr>
          <p:cNvPicPr>
            <a:picLocks noChangeAspect="1"/>
          </p:cNvPicPr>
          <p:nvPr/>
        </p:nvPicPr>
        <p:blipFill>
          <a:blip r:embed="rId4"/>
          <a:stretch>
            <a:fillRect/>
          </a:stretch>
        </p:blipFill>
        <p:spPr>
          <a:xfrm>
            <a:off x="6172200" y="2033929"/>
            <a:ext cx="5244281" cy="3933209"/>
          </a:xfrm>
          <a:prstGeom prst="rect">
            <a:avLst/>
          </a:prstGeom>
          <a:effectLst>
            <a:innerShdw blurRad="63500" dist="50800">
              <a:prstClr val="black">
                <a:alpha val="5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45"/>
            <a:ext cx="110493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Technical Stacks</a:t>
            </a:r>
            <a:endParaRPr sz="3200" b="1" dirty="0">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1A98ED74-AE63-A6E0-986F-1171ACF9EB49}"/>
              </a:ext>
            </a:extLst>
          </p:cNvPr>
          <p:cNvSpPr txBox="1"/>
          <p:nvPr/>
        </p:nvSpPr>
        <p:spPr>
          <a:xfrm>
            <a:off x="307975" y="892194"/>
            <a:ext cx="11672531" cy="584775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PANDAS</a:t>
            </a:r>
            <a:r>
              <a:rPr lang="en-US" sz="2800" dirty="0"/>
              <a:t>            – </a:t>
            </a:r>
            <a:r>
              <a:rPr lang="en-US" sz="2400" dirty="0">
                <a:latin typeface="Calibri" panose="020F0502020204030204" pitchFamily="34" charset="0"/>
                <a:cs typeface="Calibri" panose="020F0502020204030204" pitchFamily="34" charset="0"/>
              </a:rPr>
              <a:t>Library used for </a:t>
            </a:r>
            <a:r>
              <a:rPr lang="en-US" sz="2400" dirty="0">
                <a:solidFill>
                  <a:srgbClr val="C00000"/>
                </a:solidFill>
                <a:latin typeface="Calibri" panose="020F0502020204030204" pitchFamily="34" charset="0"/>
                <a:cs typeface="Calibri" panose="020F0502020204030204" pitchFamily="34" charset="0"/>
              </a:rPr>
              <a:t>data manipulation.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NUMPY</a:t>
            </a:r>
            <a:r>
              <a:rPr lang="en-US" sz="2400" dirty="0"/>
              <a:t>               </a:t>
            </a:r>
            <a:r>
              <a:rPr lang="en-US" sz="2800" dirty="0"/>
              <a:t>– </a:t>
            </a:r>
            <a:r>
              <a:rPr lang="en-US" sz="2400" dirty="0">
                <a:latin typeface="Calibri" panose="020F0502020204030204" pitchFamily="34" charset="0"/>
                <a:cs typeface="Calibri" panose="020F0502020204030204" pitchFamily="34" charset="0"/>
              </a:rPr>
              <a:t>Library used for </a:t>
            </a:r>
            <a:r>
              <a:rPr lang="en-US" sz="2400" dirty="0">
                <a:solidFill>
                  <a:srgbClr val="C00000"/>
                </a:solidFill>
                <a:latin typeface="Calibri" panose="020F0502020204030204" pitchFamily="34" charset="0"/>
                <a:cs typeface="Calibri" panose="020F0502020204030204" pitchFamily="34" charset="0"/>
              </a:rPr>
              <a:t>numerical calculations.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SKLEARN                 </a:t>
            </a:r>
            <a:r>
              <a:rPr lang="en-US" sz="2800" dirty="0"/>
              <a:t>–</a:t>
            </a:r>
            <a:r>
              <a:rPr lang="en-US" sz="2400" dirty="0"/>
              <a:t> </a:t>
            </a:r>
            <a:r>
              <a:rPr lang="en-US" sz="2400" dirty="0">
                <a:latin typeface="Calibri" panose="020F0502020204030204" pitchFamily="34" charset="0"/>
                <a:cs typeface="Calibri" panose="020F0502020204030204" pitchFamily="34" charset="0"/>
              </a:rPr>
              <a:t>Library used for </a:t>
            </a:r>
            <a:r>
              <a:rPr lang="en-US" sz="2400" dirty="0">
                <a:solidFill>
                  <a:srgbClr val="C00000"/>
                </a:solidFill>
                <a:latin typeface="Calibri" panose="020F0502020204030204" pitchFamily="34" charset="0"/>
                <a:cs typeface="Calibri" panose="020F0502020204030204" pitchFamily="34" charset="0"/>
              </a:rPr>
              <a:t>machine learning algorithms.</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MATPLOTLIB         </a:t>
            </a:r>
            <a:r>
              <a:rPr lang="en-US" sz="2800" dirty="0"/>
              <a:t> – </a:t>
            </a:r>
            <a:r>
              <a:rPr lang="en-US" sz="2400" dirty="0">
                <a:latin typeface="Calibri" panose="020F0502020204030204" pitchFamily="34" charset="0"/>
                <a:cs typeface="Calibri" panose="020F0502020204030204" pitchFamily="34" charset="0"/>
              </a:rPr>
              <a:t>Library used for </a:t>
            </a:r>
            <a:r>
              <a:rPr lang="en-US" sz="2400" dirty="0">
                <a:solidFill>
                  <a:srgbClr val="C00000"/>
                </a:solidFill>
                <a:latin typeface="Calibri" panose="020F0502020204030204" pitchFamily="34" charset="0"/>
                <a:cs typeface="Calibri" panose="020F0502020204030204" pitchFamily="34" charset="0"/>
              </a:rPr>
              <a:t>visualization.</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SEABORN               </a:t>
            </a:r>
            <a:r>
              <a:rPr lang="en-US" sz="2800" dirty="0"/>
              <a:t> – </a:t>
            </a:r>
            <a:r>
              <a:rPr lang="en-US" sz="2400" dirty="0">
                <a:latin typeface="Calibri" panose="020F0502020204030204" pitchFamily="34" charset="0"/>
                <a:cs typeface="Calibri" panose="020F0502020204030204" pitchFamily="34" charset="0"/>
              </a:rPr>
              <a:t>Library used for advanced data visualization.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PICKLE</a:t>
            </a:r>
            <a:r>
              <a:rPr lang="en-US" sz="2800" dirty="0"/>
              <a:t>               – </a:t>
            </a:r>
            <a:r>
              <a:rPr lang="en-US" sz="2400" dirty="0">
                <a:latin typeface="Calibri" panose="020F0502020204030204" pitchFamily="34" charset="0"/>
                <a:cs typeface="Calibri" panose="020F0502020204030204" pitchFamily="34" charset="0"/>
              </a:rPr>
              <a:t>Python module used for </a:t>
            </a:r>
            <a:r>
              <a:rPr lang="en-US" sz="2400" dirty="0">
                <a:solidFill>
                  <a:srgbClr val="C00000"/>
                </a:solidFill>
                <a:latin typeface="Calibri" panose="020F0502020204030204" pitchFamily="34" charset="0"/>
                <a:cs typeface="Calibri" panose="020F0502020204030204" pitchFamily="34" charset="0"/>
              </a:rPr>
              <a:t>serializing and deserializing objects.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JOB LIB                     </a:t>
            </a:r>
            <a:r>
              <a:rPr lang="en-US" sz="2800" dirty="0"/>
              <a:t>– </a:t>
            </a:r>
            <a:r>
              <a:rPr lang="en-US" sz="2400" dirty="0">
                <a:latin typeface="Calibri" panose="020F0502020204030204" pitchFamily="34" charset="0"/>
                <a:cs typeface="Calibri" panose="020F0502020204030204" pitchFamily="34" charset="0"/>
              </a:rPr>
              <a:t>Library used for </a:t>
            </a:r>
            <a:r>
              <a:rPr lang="en-US" sz="2400" dirty="0">
                <a:solidFill>
                  <a:srgbClr val="C00000"/>
                </a:solidFill>
                <a:latin typeface="Calibri" panose="020F0502020204030204" pitchFamily="34" charset="0"/>
                <a:cs typeface="Calibri" panose="020F0502020204030204" pitchFamily="34" charset="0"/>
              </a:rPr>
              <a:t>saving and loading </a:t>
            </a:r>
            <a:r>
              <a:rPr lang="en-US" sz="2400" dirty="0">
                <a:latin typeface="Calibri" panose="020F0502020204030204" pitchFamily="34" charset="0"/>
                <a:cs typeface="Calibri" panose="020F0502020204030204" pitchFamily="34" charset="0"/>
              </a:rPr>
              <a:t>Python objects to disk.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STATS MODEL         </a:t>
            </a:r>
            <a:r>
              <a:rPr lang="en-US" sz="2800" dirty="0"/>
              <a:t>– </a:t>
            </a:r>
            <a:r>
              <a:rPr lang="en-US" sz="2400" dirty="0">
                <a:latin typeface="Calibri" panose="020F0502020204030204" pitchFamily="34" charset="0"/>
                <a:cs typeface="Calibri" panose="020F0502020204030204" pitchFamily="34" charset="0"/>
              </a:rPr>
              <a:t>Library used for </a:t>
            </a:r>
            <a:r>
              <a:rPr lang="en-US" sz="2400" dirty="0">
                <a:solidFill>
                  <a:srgbClr val="C00000"/>
                </a:solidFill>
                <a:latin typeface="Calibri" panose="020F0502020204030204" pitchFamily="34" charset="0"/>
                <a:cs typeface="Calibri" panose="020F0502020204030204" pitchFamily="34" charset="0"/>
              </a:rPr>
              <a:t>statistical calculations.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FEATURE ENGINE   </a:t>
            </a:r>
            <a:r>
              <a:rPr lang="en-US" sz="2800" dirty="0"/>
              <a:t>– </a:t>
            </a:r>
            <a:r>
              <a:rPr lang="en-US" sz="2400" dirty="0">
                <a:latin typeface="Calibri" panose="020F0502020204030204" pitchFamily="34" charset="0"/>
                <a:cs typeface="Calibri" panose="020F0502020204030204" pitchFamily="34" charset="0"/>
              </a:rPr>
              <a:t>It transforming </a:t>
            </a:r>
            <a:r>
              <a:rPr lang="en-US" sz="2400" dirty="0">
                <a:solidFill>
                  <a:srgbClr val="C00000"/>
                </a:solidFill>
                <a:latin typeface="Calibri" panose="020F0502020204030204" pitchFamily="34" charset="0"/>
                <a:cs typeface="Calibri" panose="020F0502020204030204" pitchFamily="34" charset="0"/>
              </a:rPr>
              <a:t>raw data into meaningful features</a:t>
            </a:r>
            <a:r>
              <a:rPr lang="en-US" sz="2400" dirty="0">
                <a:solidFill>
                  <a:srgbClr val="C00000"/>
                </a:solidFill>
                <a:latin typeface="+mj-lt"/>
              </a:rPr>
              <a:t> </a:t>
            </a:r>
            <a:r>
              <a:rPr lang="en-US" sz="2400" dirty="0">
                <a:latin typeface="Calibri" panose="020F0502020204030204" pitchFamily="34" charset="0"/>
                <a:cs typeface="Calibri" panose="020F0502020204030204" pitchFamily="34" charset="0"/>
              </a:rPr>
              <a:t>used by ML model 			    to improve predictive performance.</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SWEETVIZ</a:t>
            </a:r>
            <a:r>
              <a:rPr lang="en-US" sz="2800" dirty="0"/>
              <a:t>           – </a:t>
            </a:r>
            <a:r>
              <a:rPr lang="en-US" sz="2400" dirty="0">
                <a:latin typeface="Calibri" panose="020F0502020204030204" pitchFamily="34" charset="0"/>
                <a:cs typeface="Calibri" panose="020F0502020204030204" pitchFamily="34" charset="0"/>
              </a:rPr>
              <a:t>Library </a:t>
            </a:r>
            <a:r>
              <a:rPr lang="en-US" sz="2400" dirty="0">
                <a:solidFill>
                  <a:srgbClr val="C00000"/>
                </a:solidFill>
                <a:latin typeface="Calibri" panose="020F0502020204030204" pitchFamily="34" charset="0"/>
                <a:cs typeface="Calibri" panose="020F0502020204030204" pitchFamily="34" charset="0"/>
              </a:rPr>
              <a:t>for </a:t>
            </a:r>
            <a:r>
              <a:rPr lang="en-IN" sz="2400" dirty="0">
                <a:solidFill>
                  <a:srgbClr val="C00000"/>
                </a:solidFill>
                <a:latin typeface="Calibri" panose="020F0502020204030204" pitchFamily="34" charset="0"/>
                <a:cs typeface="Calibri" panose="020F0502020204030204" pitchFamily="34" charset="0"/>
              </a:rPr>
              <a:t>visualizing and analysing data. </a:t>
            </a:r>
            <a:r>
              <a:rPr lang="en-US" sz="2400" dirty="0">
                <a:solidFill>
                  <a:srgbClr val="C00000"/>
                </a:solidFill>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STREAMLIT             </a:t>
            </a:r>
            <a:r>
              <a:rPr lang="en-US" sz="2400" dirty="0"/>
              <a:t> </a:t>
            </a:r>
            <a:r>
              <a:rPr lang="en-US" sz="2800" dirty="0"/>
              <a:t>– </a:t>
            </a:r>
            <a:r>
              <a:rPr lang="en-US" sz="2400" dirty="0">
                <a:latin typeface="Calibri" panose="020F0502020204030204" pitchFamily="34" charset="0"/>
                <a:cs typeface="Calibri" panose="020F0502020204030204" pitchFamily="34" charset="0"/>
              </a:rPr>
              <a:t>Library that enables rapid development of </a:t>
            </a:r>
            <a:r>
              <a:rPr lang="en-US" sz="2400" dirty="0">
                <a:solidFill>
                  <a:srgbClr val="C00000"/>
                </a:solidFill>
                <a:latin typeface="Calibri" panose="020F0502020204030204" pitchFamily="34" charset="0"/>
                <a:cs typeface="Calibri" panose="020F0502020204030204" pitchFamily="34" charset="0"/>
              </a:rPr>
              <a:t>web applications.       </a:t>
            </a:r>
          </a:p>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POWER BI                </a:t>
            </a:r>
            <a:r>
              <a:rPr lang="en-US" sz="2800" dirty="0"/>
              <a:t>– </a:t>
            </a:r>
            <a:r>
              <a:rPr lang="en-US" sz="2400" dirty="0">
                <a:solidFill>
                  <a:srgbClr val="C00000"/>
                </a:solidFill>
                <a:latin typeface="Calibri" panose="020F0502020204030204" pitchFamily="34" charset="0"/>
                <a:cs typeface="Calibri" panose="020F0502020204030204" pitchFamily="34" charset="0"/>
              </a:rPr>
              <a:t>Visualization tool.            </a:t>
            </a:r>
          </a:p>
          <a:p>
            <a:pPr marL="285750" indent="-285750">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0E1D04A5-F31B-0DF2-7FA2-87E312FBB53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468091" y="1113114"/>
            <a:ext cx="2415934" cy="16069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TotalTime>
  <Words>2500</Words>
  <Application>Microsoft Office PowerPoint</Application>
  <PresentationFormat>Widescreen</PresentationFormat>
  <Paragraphs>365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Proxima Nova</vt:lpstr>
      <vt:lpstr>Wingdings</vt:lpstr>
      <vt:lpstr>Times New Roman</vt:lpstr>
      <vt:lpstr>Georgia</vt:lpstr>
      <vt:lpstr>Arial</vt:lpstr>
      <vt:lpstr>Calibri</vt:lpstr>
      <vt:lpstr>Office Theme</vt:lpstr>
      <vt:lpstr>                             Optimization Machine Downtime </vt:lpstr>
      <vt:lpstr>Project Leadership</vt:lpstr>
      <vt:lpstr>Team Members</vt:lpstr>
      <vt:lpstr>                                                                                                Contents</vt:lpstr>
      <vt:lpstr>Project Overview and Scope</vt:lpstr>
      <vt:lpstr>Business Problem</vt:lpstr>
      <vt:lpstr>Business Objective</vt:lpstr>
      <vt:lpstr>There are six stages of CRISP-ML(Q) Methodology  1.  Business and data understanding 2.  Data preparation 3.  Model building  4.  Model evaluation 5.  Model deployment 6.  Monitoring and maintenance</vt:lpstr>
      <vt:lpstr>Technical Stacks</vt:lpstr>
      <vt:lpstr>Data Collection and Understanding </vt:lpstr>
      <vt:lpstr>Data Information </vt:lpstr>
      <vt:lpstr>Data  Information </vt:lpstr>
      <vt:lpstr>Data Dictionary </vt:lpstr>
      <vt:lpstr>System Requirements</vt:lpstr>
      <vt:lpstr>Exploratory Data Analysis [EDA]</vt:lpstr>
      <vt:lpstr>Exploratory Data Analysis [EDA]</vt:lpstr>
      <vt:lpstr>Missing Values Observation </vt:lpstr>
      <vt:lpstr>Data Preprocessing</vt:lpstr>
      <vt:lpstr>Data Preprocessing</vt:lpstr>
      <vt:lpstr>Data Visualization </vt:lpstr>
      <vt:lpstr>Data Visualization </vt:lpstr>
      <vt:lpstr>Model Building </vt:lpstr>
      <vt:lpstr>Model Accuracy Comparison</vt:lpstr>
      <vt:lpstr>Best Model   </vt:lpstr>
      <vt:lpstr>Model Deployment - Strategy</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Sai Sanjana</cp:lastModifiedBy>
  <cp:revision>40</cp:revision>
  <dcterms:created xsi:type="dcterms:W3CDTF">2022-02-16T01:47:29Z</dcterms:created>
  <dcterms:modified xsi:type="dcterms:W3CDTF">2024-05-17T05:58:37Z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