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014137546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40141375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014137546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40141375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014137546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40141375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014137546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40141375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014137546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401413754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014137546_0_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Google Shape;134;g401413754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014137546_0_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401413754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014137546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40141375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014137546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401413754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b0466eb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b0466e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eb0466eb4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eb0466e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b0466eb4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b0466eb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0135fee30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40135fee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0135fee30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40135fee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0135fee30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40135fee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0135fee30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Google Shape;93;g40135fee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0135fee30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40135fee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android.com/topic/libraries/architecture/livedata.html" TargetMode="External"/><Relationship Id="rId4" Type="http://schemas.openxmlformats.org/officeDocument/2006/relationships/hyperlink" Target="https://developer.android.com/topic/libraries/architecture/lifecycle.html" TargetMode="External"/><Relationship Id="rId5" Type="http://schemas.openxmlformats.org/officeDocument/2006/relationships/hyperlink" Target="https://developer.android.com/reference/android/arch/lifecycle/LiveData.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gi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android.com/topic/libraries/architecture/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android.com/reference/android/database/sqlite/SQLiteOpenHelp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Observer_patter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topic/libraries/architecture/adding-compone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Room Database</a:t>
            </a:r>
            <a:endParaRPr b="1">
              <a:latin typeface="Roboto"/>
              <a:ea typeface="Roboto"/>
              <a:cs typeface="Roboto"/>
              <a:sym typeface="Roboto"/>
            </a:endParaRPr>
          </a:p>
          <a:p>
            <a:pPr indent="0" lvl="0" marL="0">
              <a:spcBef>
                <a:spcPts val="0"/>
              </a:spcBef>
              <a:spcAft>
                <a:spcPts val="0"/>
              </a:spcAft>
              <a:buNone/>
            </a:pPr>
            <a:r>
              <a:rPr b="1" lang="en">
                <a:latin typeface="Roboto"/>
                <a:ea typeface="Roboto"/>
                <a:cs typeface="Roboto"/>
                <a:sym typeface="Roboto"/>
              </a:rPr>
              <a:t>ViewModel</a:t>
            </a:r>
            <a:endParaRPr b="1">
              <a:latin typeface="Roboto"/>
              <a:ea typeface="Roboto"/>
              <a:cs typeface="Roboto"/>
              <a:sym typeface="Roboto"/>
            </a:endParaRPr>
          </a:p>
          <a:p>
            <a:pPr indent="0" lvl="0" marL="0">
              <a:spcBef>
                <a:spcPts val="0"/>
              </a:spcBef>
              <a:spcAft>
                <a:spcPts val="0"/>
              </a:spcAft>
              <a:buNone/>
            </a:pPr>
            <a:r>
              <a:rPr b="1" lang="en">
                <a:latin typeface="Roboto"/>
                <a:ea typeface="Roboto"/>
                <a:cs typeface="Roboto"/>
                <a:sym typeface="Roboto"/>
              </a:rPr>
              <a:t>LiveData</a:t>
            </a:r>
            <a:endParaRPr b="1">
              <a:latin typeface="Roboto"/>
              <a:ea typeface="Roboto"/>
              <a:cs typeface="Roboto"/>
              <a:sym typeface="Roboto"/>
            </a:endParaRPr>
          </a:p>
        </p:txBody>
      </p:sp>
      <p:sp>
        <p:nvSpPr>
          <p:cNvPr id="55" name="Google Shape;55;p13"/>
          <p:cNvSpPr txBox="1"/>
          <p:nvPr>
            <p:ph idx="1" type="subTitle"/>
          </p:nvPr>
        </p:nvSpPr>
        <p:spPr>
          <a:xfrm>
            <a:off x="311700" y="389345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(Architecture Components in Android)</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3. Create the DAO</a:t>
            </a:r>
            <a:endParaRPr b="1"/>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500"/>
              </a:spcBef>
              <a:spcAft>
                <a:spcPts val="0"/>
              </a:spcAft>
              <a:buClr>
                <a:schemeClr val="dk1"/>
              </a:buClr>
              <a:buSzPts val="1800"/>
              <a:buFont typeface="Roboto"/>
              <a:buChar char="●"/>
            </a:pPr>
            <a:r>
              <a:rPr lang="en">
                <a:solidFill>
                  <a:schemeClr val="dk1"/>
                </a:solidFill>
                <a:latin typeface="Roboto"/>
                <a:ea typeface="Roboto"/>
                <a:cs typeface="Roboto"/>
                <a:sym typeface="Roboto"/>
              </a:rPr>
              <a:t>Create a new Interface </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Annotate the class with </a:t>
            </a:r>
            <a:r>
              <a:rPr lang="en">
                <a:solidFill>
                  <a:schemeClr val="dk1"/>
                </a:solidFill>
                <a:highlight>
                  <a:srgbClr val="E8EAED"/>
                </a:highlight>
                <a:latin typeface="Roboto"/>
                <a:ea typeface="Roboto"/>
                <a:cs typeface="Roboto"/>
                <a:sym typeface="Roboto"/>
              </a:rPr>
              <a:t>@Dao</a:t>
            </a:r>
            <a:r>
              <a:rPr lang="en">
                <a:solidFill>
                  <a:schemeClr val="dk1"/>
                </a:solidFill>
                <a:latin typeface="Roboto"/>
                <a:ea typeface="Roboto"/>
                <a:cs typeface="Roboto"/>
                <a:sym typeface="Roboto"/>
              </a:rPr>
              <a:t> to identify it as a DAO class for Room.</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Declare a method to insert values: </a:t>
            </a:r>
            <a:r>
              <a:rPr lang="en">
                <a:solidFill>
                  <a:schemeClr val="dk1"/>
                </a:solidFill>
                <a:highlight>
                  <a:srgbClr val="E8EAED"/>
                </a:highlight>
                <a:latin typeface="Roboto"/>
                <a:ea typeface="Roboto"/>
                <a:cs typeface="Roboto"/>
                <a:sym typeface="Roboto"/>
              </a:rPr>
              <a:t>void insert(Entity object);</a:t>
            </a:r>
            <a:endParaRPr>
              <a:solidFill>
                <a:schemeClr val="dk1"/>
              </a:solidFill>
              <a:highlight>
                <a:srgbClr val="E8EAED"/>
              </a:highlight>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Annotate the method with </a:t>
            </a:r>
            <a:r>
              <a:rPr lang="en">
                <a:solidFill>
                  <a:schemeClr val="dk1"/>
                </a:solidFill>
                <a:highlight>
                  <a:srgbClr val="E8EAED"/>
                </a:highlight>
                <a:latin typeface="Roboto"/>
                <a:ea typeface="Roboto"/>
                <a:cs typeface="Roboto"/>
                <a:sym typeface="Roboto"/>
              </a:rPr>
              <a:t>@Insert</a:t>
            </a:r>
            <a:r>
              <a:rPr lang="en">
                <a:solidFill>
                  <a:schemeClr val="dk1"/>
                </a:solidFill>
                <a:latin typeface="Roboto"/>
                <a:ea typeface="Roboto"/>
                <a:cs typeface="Roboto"/>
                <a:sym typeface="Roboto"/>
              </a:rPr>
              <a:t>. You don't have to provide any SQL! (There are also </a:t>
            </a:r>
            <a:r>
              <a:rPr lang="en">
                <a:solidFill>
                  <a:schemeClr val="dk1"/>
                </a:solidFill>
                <a:highlight>
                  <a:srgbClr val="E8EAED"/>
                </a:highlight>
                <a:latin typeface="Roboto"/>
                <a:ea typeface="Roboto"/>
                <a:cs typeface="Roboto"/>
                <a:sym typeface="Roboto"/>
              </a:rPr>
              <a:t>@Delete</a:t>
            </a:r>
            <a:r>
              <a:rPr lang="en">
                <a:solidFill>
                  <a:schemeClr val="dk1"/>
                </a:solidFill>
                <a:latin typeface="Roboto"/>
                <a:ea typeface="Roboto"/>
                <a:cs typeface="Roboto"/>
                <a:sym typeface="Roboto"/>
              </a:rPr>
              <a:t> and </a:t>
            </a:r>
            <a:r>
              <a:rPr lang="en">
                <a:solidFill>
                  <a:schemeClr val="dk1"/>
                </a:solidFill>
                <a:highlight>
                  <a:srgbClr val="E8EAED"/>
                </a:highlight>
                <a:latin typeface="Roboto"/>
                <a:ea typeface="Roboto"/>
                <a:cs typeface="Roboto"/>
                <a:sym typeface="Roboto"/>
              </a:rPr>
              <a:t>@Update</a:t>
            </a:r>
            <a:r>
              <a:rPr lang="en">
                <a:solidFill>
                  <a:schemeClr val="dk1"/>
                </a:solidFill>
                <a:latin typeface="Roboto"/>
                <a:ea typeface="Roboto"/>
                <a:cs typeface="Roboto"/>
                <a:sym typeface="Roboto"/>
              </a:rPr>
              <a:t> annotations for deleting and updating a row.)</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Declare a method to delete all the values: </a:t>
            </a:r>
            <a:r>
              <a:rPr lang="en">
                <a:solidFill>
                  <a:schemeClr val="dk1"/>
                </a:solidFill>
                <a:highlight>
                  <a:srgbClr val="E8EAED"/>
                </a:highlight>
                <a:latin typeface="Roboto"/>
                <a:ea typeface="Roboto"/>
                <a:cs typeface="Roboto"/>
                <a:sym typeface="Roboto"/>
              </a:rPr>
              <a:t>void deleteAll();</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There is no convenience annotation for deleting multiple entities, so annotate the method with the generic </a:t>
            </a:r>
            <a:r>
              <a:rPr lang="en">
                <a:solidFill>
                  <a:schemeClr val="dk1"/>
                </a:solidFill>
                <a:highlight>
                  <a:srgbClr val="E8EAED"/>
                </a:highlight>
                <a:latin typeface="Roboto"/>
                <a:ea typeface="Roboto"/>
                <a:cs typeface="Roboto"/>
                <a:sym typeface="Roboto"/>
              </a:rPr>
              <a:t>@Query</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a:spcBef>
                <a:spcPts val="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t>Create the DAO (cntd.)</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500"/>
              </a:spcBef>
              <a:spcAft>
                <a:spcPts val="0"/>
              </a:spcAft>
              <a:buClr>
                <a:schemeClr val="dk1"/>
              </a:buClr>
              <a:buSzPts val="1800"/>
              <a:buFont typeface="Roboto"/>
              <a:buChar char="●"/>
            </a:pPr>
            <a:r>
              <a:rPr lang="en">
                <a:solidFill>
                  <a:schemeClr val="dk1"/>
                </a:solidFill>
                <a:latin typeface="Roboto"/>
                <a:ea typeface="Roboto"/>
                <a:cs typeface="Roboto"/>
                <a:sym typeface="Roboto"/>
              </a:rPr>
              <a:t>Provide the SQL query as a string parameter to </a:t>
            </a:r>
            <a:r>
              <a:rPr lang="en">
                <a:solidFill>
                  <a:schemeClr val="dk1"/>
                </a:solidFill>
                <a:highlight>
                  <a:srgbClr val="E8EAED"/>
                </a:highlight>
                <a:latin typeface="Roboto"/>
                <a:ea typeface="Roboto"/>
                <a:cs typeface="Roboto"/>
                <a:sym typeface="Roboto"/>
              </a:rPr>
              <a:t>@Query</a:t>
            </a:r>
            <a:r>
              <a:rPr lang="en">
                <a:solidFill>
                  <a:schemeClr val="dk1"/>
                </a:solidFill>
                <a:latin typeface="Roboto"/>
                <a:ea typeface="Roboto"/>
                <a:cs typeface="Roboto"/>
                <a:sym typeface="Roboto"/>
              </a:rPr>
              <a:t>. Use </a:t>
            </a:r>
            <a:r>
              <a:rPr lang="en">
                <a:solidFill>
                  <a:schemeClr val="dk1"/>
                </a:solidFill>
                <a:highlight>
                  <a:srgbClr val="E8EAED"/>
                </a:highlight>
                <a:latin typeface="Roboto"/>
                <a:ea typeface="Roboto"/>
                <a:cs typeface="Roboto"/>
                <a:sym typeface="Roboto"/>
              </a:rPr>
              <a:t>@Query</a:t>
            </a:r>
            <a:r>
              <a:rPr lang="en">
                <a:solidFill>
                  <a:schemeClr val="dk1"/>
                </a:solidFill>
                <a:latin typeface="Roboto"/>
                <a:ea typeface="Roboto"/>
                <a:cs typeface="Roboto"/>
                <a:sym typeface="Roboto"/>
              </a:rPr>
              <a:t> for read and complicated queries and provide SQL.</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highlight>
                  <a:srgbClr val="E8EAED"/>
                </a:highlight>
                <a:latin typeface="Roboto"/>
                <a:ea typeface="Roboto"/>
                <a:cs typeface="Roboto"/>
                <a:sym typeface="Roboto"/>
              </a:rPr>
              <a:t>@Query("DELETE FROM your_table_name")</a:t>
            </a:r>
            <a:endParaRPr>
              <a:solidFill>
                <a:schemeClr val="dk1"/>
              </a:solidFill>
              <a:highlight>
                <a:srgbClr val="E8EAED"/>
              </a:highlight>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Create a method to get all the words: </a:t>
            </a:r>
            <a:r>
              <a:rPr lang="en">
                <a:solidFill>
                  <a:schemeClr val="dk1"/>
                </a:solidFill>
                <a:highlight>
                  <a:srgbClr val="E8EAED"/>
                </a:highlight>
                <a:latin typeface="Roboto"/>
                <a:ea typeface="Roboto"/>
                <a:cs typeface="Roboto"/>
                <a:sym typeface="Roboto"/>
              </a:rPr>
              <a:t>getAllValues();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Have the method return a </a:t>
            </a:r>
            <a:r>
              <a:rPr lang="en">
                <a:solidFill>
                  <a:schemeClr val="dk1"/>
                </a:solidFill>
                <a:highlight>
                  <a:srgbClr val="E8EAED"/>
                </a:highlight>
                <a:latin typeface="Roboto"/>
                <a:ea typeface="Roboto"/>
                <a:cs typeface="Roboto"/>
                <a:sym typeface="Roboto"/>
              </a:rPr>
              <a:t>List</a:t>
            </a:r>
            <a:r>
              <a:rPr lang="en">
                <a:solidFill>
                  <a:schemeClr val="dk1"/>
                </a:solidFill>
                <a:latin typeface="Roboto"/>
                <a:ea typeface="Roboto"/>
                <a:cs typeface="Roboto"/>
                <a:sym typeface="Roboto"/>
              </a:rPr>
              <a:t> of </a:t>
            </a:r>
            <a:r>
              <a:rPr lang="en">
                <a:solidFill>
                  <a:schemeClr val="dk1"/>
                </a:solidFill>
                <a:highlight>
                  <a:srgbClr val="E8EAED"/>
                </a:highlight>
                <a:latin typeface="Roboto"/>
                <a:ea typeface="Roboto"/>
                <a:cs typeface="Roboto"/>
                <a:sym typeface="Roboto"/>
              </a:rPr>
              <a:t>values</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highlight>
                  <a:srgbClr val="E8EAED"/>
                </a:highlight>
                <a:latin typeface="Roboto"/>
                <a:ea typeface="Roboto"/>
                <a:cs typeface="Roboto"/>
                <a:sym typeface="Roboto"/>
              </a:rPr>
              <a:t>List&lt;EntityClass&gt; getAllValues();</a:t>
            </a:r>
            <a:endParaRPr>
              <a:solidFill>
                <a:schemeClr val="dk1"/>
              </a:solidFill>
              <a:highlight>
                <a:srgbClr val="E8EAED"/>
              </a:highlight>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Annotate the method with the SQL query: </a:t>
            </a:r>
            <a:endParaRPr>
              <a:solidFill>
                <a:schemeClr val="dk1"/>
              </a:solidFill>
              <a:latin typeface="Roboto"/>
              <a:ea typeface="Roboto"/>
              <a:cs typeface="Roboto"/>
              <a:sym typeface="Roboto"/>
            </a:endParaRPr>
          </a:p>
          <a:p>
            <a:pPr indent="-342900" lvl="0" marL="457200" rtl="0">
              <a:spcBef>
                <a:spcPts val="0"/>
              </a:spcBef>
              <a:spcAft>
                <a:spcPts val="0"/>
              </a:spcAft>
              <a:buClr>
                <a:schemeClr val="dk1"/>
              </a:buClr>
              <a:buSzPts val="1800"/>
              <a:buFont typeface="Roboto"/>
              <a:buChar char="●"/>
            </a:pPr>
            <a:r>
              <a:rPr lang="en">
                <a:solidFill>
                  <a:schemeClr val="dk1"/>
                </a:solidFill>
                <a:highlight>
                  <a:srgbClr val="E8EAED"/>
                </a:highlight>
                <a:latin typeface="Roboto"/>
                <a:ea typeface="Roboto"/>
                <a:cs typeface="Roboto"/>
                <a:sym typeface="Roboto"/>
              </a:rPr>
              <a:t>@Query("SELECT * from your_table_name")</a:t>
            </a:r>
            <a:endParaRPr>
              <a:solidFill>
                <a:schemeClr val="dk1"/>
              </a:solidFill>
              <a:highlight>
                <a:srgbClr val="E8EAED"/>
              </a:highlight>
              <a:latin typeface="Roboto"/>
              <a:ea typeface="Roboto"/>
              <a:cs typeface="Roboto"/>
              <a:sym typeface="Roboto"/>
            </a:endParaRPr>
          </a:p>
          <a:p>
            <a:pPr indent="0" lvl="0" marL="0">
              <a:spcBef>
                <a:spcPts val="5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100">
                <a:latin typeface="Roboto"/>
                <a:ea typeface="Roboto"/>
                <a:cs typeface="Roboto"/>
                <a:sym typeface="Roboto"/>
              </a:rPr>
              <a:t> 4. The LiveData class</a:t>
            </a:r>
            <a:endParaRPr b="1" sz="2100">
              <a:latin typeface="Roboto"/>
              <a:ea typeface="Roboto"/>
              <a:cs typeface="Roboto"/>
              <a:sym typeface="Roboto"/>
            </a:endParaRPr>
          </a:p>
          <a:p>
            <a:pPr indent="0" lvl="0" marL="0">
              <a:spcBef>
                <a:spcPts val="230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Roboto"/>
                <a:ea typeface="Roboto"/>
                <a:cs typeface="Roboto"/>
                <a:sym typeface="Roboto"/>
              </a:rPr>
              <a:t>When data changes you usually want to take some action, such as displaying the updated data in the UI. This means you have to observe the data so that when it changes, you can react. Depending on how the data is stored, this can be tricky. Observing changes to data across multiple components of your app can create explicit, rigid dependency paths between the components. This makes testing and debugging difficult, among other things.</a:t>
            </a:r>
            <a:endParaRPr>
              <a:solidFill>
                <a:schemeClr val="dk1"/>
              </a:solidFill>
              <a:highlight>
                <a:srgbClr val="FFFFFF"/>
              </a:highlight>
              <a:latin typeface="Roboto"/>
              <a:ea typeface="Roboto"/>
              <a:cs typeface="Roboto"/>
              <a:sym typeface="Roboto"/>
            </a:endParaRPr>
          </a:p>
          <a:p>
            <a:pPr indent="0" lvl="0" marL="0">
              <a:spcBef>
                <a:spcPts val="1600"/>
              </a:spcBef>
              <a:spcAft>
                <a:spcPts val="1600"/>
              </a:spcAft>
              <a:buNone/>
            </a:pPr>
            <a:r>
              <a:rPr lang="en" u="sng">
                <a:solidFill>
                  <a:srgbClr val="1A73E8"/>
                </a:solidFill>
                <a:highlight>
                  <a:srgbClr val="E8EAED"/>
                </a:highlight>
                <a:latin typeface="Roboto"/>
                <a:ea typeface="Roboto"/>
                <a:cs typeface="Roboto"/>
                <a:sym typeface="Roboto"/>
                <a:hlinkClick r:id="rId3"/>
              </a:rPr>
              <a:t>LiveData</a:t>
            </a:r>
            <a:r>
              <a:rPr lang="en">
                <a:solidFill>
                  <a:schemeClr val="dk1"/>
                </a:solidFill>
                <a:highlight>
                  <a:srgbClr val="FFFFFF"/>
                </a:highlight>
                <a:latin typeface="Roboto"/>
                <a:ea typeface="Roboto"/>
                <a:cs typeface="Roboto"/>
                <a:sym typeface="Roboto"/>
              </a:rPr>
              <a:t>, a </a:t>
            </a:r>
            <a:r>
              <a:rPr lang="en" u="sng">
                <a:solidFill>
                  <a:srgbClr val="1A73E8"/>
                </a:solidFill>
                <a:highlight>
                  <a:srgbClr val="FFFFFF"/>
                </a:highlight>
                <a:latin typeface="Roboto"/>
                <a:ea typeface="Roboto"/>
                <a:cs typeface="Roboto"/>
                <a:sym typeface="Roboto"/>
                <a:hlinkClick r:id="rId4"/>
              </a:rPr>
              <a:t>lifecycle library </a:t>
            </a:r>
            <a:r>
              <a:rPr lang="en">
                <a:solidFill>
                  <a:schemeClr val="dk1"/>
                </a:solidFill>
                <a:highlight>
                  <a:srgbClr val="FFFFFF"/>
                </a:highlight>
                <a:latin typeface="Roboto"/>
                <a:ea typeface="Roboto"/>
                <a:cs typeface="Roboto"/>
                <a:sym typeface="Roboto"/>
              </a:rPr>
              <a:t>class for data observation, solves this problem. Use a return value of type </a:t>
            </a:r>
            <a:r>
              <a:rPr lang="en" u="sng">
                <a:solidFill>
                  <a:srgbClr val="1A73E8"/>
                </a:solidFill>
                <a:highlight>
                  <a:srgbClr val="E8EAED"/>
                </a:highlight>
                <a:latin typeface="Roboto"/>
                <a:ea typeface="Roboto"/>
                <a:cs typeface="Roboto"/>
                <a:sym typeface="Roboto"/>
                <a:hlinkClick r:id="rId5"/>
              </a:rPr>
              <a:t>LiveData</a:t>
            </a:r>
            <a:r>
              <a:rPr lang="en">
                <a:solidFill>
                  <a:schemeClr val="dk1"/>
                </a:solidFill>
                <a:highlight>
                  <a:srgbClr val="FFFFFF"/>
                </a:highlight>
                <a:latin typeface="Roboto"/>
                <a:ea typeface="Roboto"/>
                <a:cs typeface="Roboto"/>
                <a:sym typeface="Roboto"/>
              </a:rPr>
              <a:t> in your method description, and Room generates all necessary code to update the </a:t>
            </a:r>
            <a:r>
              <a:rPr lang="en">
                <a:solidFill>
                  <a:schemeClr val="dk1"/>
                </a:solidFill>
                <a:highlight>
                  <a:srgbClr val="E8EAED"/>
                </a:highlight>
                <a:latin typeface="Roboto"/>
                <a:ea typeface="Roboto"/>
                <a:cs typeface="Roboto"/>
                <a:sym typeface="Roboto"/>
              </a:rPr>
              <a:t>LiveData</a:t>
            </a:r>
            <a:r>
              <a:rPr lang="en">
                <a:solidFill>
                  <a:schemeClr val="dk1"/>
                </a:solidFill>
                <a:highlight>
                  <a:srgbClr val="FFFFFF"/>
                </a:highlight>
                <a:latin typeface="Roboto"/>
                <a:ea typeface="Roboto"/>
                <a:cs typeface="Roboto"/>
                <a:sym typeface="Roboto"/>
              </a:rPr>
              <a:t> when the database is updated.</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100">
                <a:latin typeface="Roboto"/>
                <a:ea typeface="Roboto"/>
                <a:cs typeface="Roboto"/>
                <a:sym typeface="Roboto"/>
              </a:rPr>
              <a:t> 5. Add a Room database</a:t>
            </a:r>
            <a:endParaRPr b="1" sz="2100">
              <a:latin typeface="Roboto"/>
              <a:ea typeface="Roboto"/>
              <a:cs typeface="Roboto"/>
              <a:sym typeface="Roboto"/>
            </a:endParaRPr>
          </a:p>
          <a:p>
            <a:pPr indent="0" lvl="0" marL="0" algn="ctr">
              <a:spcBef>
                <a:spcPts val="23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100">
                <a:latin typeface="Roboto"/>
                <a:ea typeface="Roboto"/>
                <a:cs typeface="Roboto"/>
                <a:sym typeface="Roboto"/>
              </a:rPr>
              <a:t>6. Create the Repository</a:t>
            </a:r>
            <a:endParaRPr b="1" sz="2100">
              <a:latin typeface="Roboto"/>
              <a:ea typeface="Roboto"/>
              <a:cs typeface="Roboto"/>
              <a:sym typeface="Roboto"/>
            </a:endParaRPr>
          </a:p>
          <a:p>
            <a:pPr indent="0" lvl="0" marL="0">
              <a:spcBef>
                <a:spcPts val="2300"/>
              </a:spcBef>
              <a:spcAft>
                <a:spcPts val="0"/>
              </a:spcAft>
              <a:buNone/>
            </a:pPr>
            <a:r>
              <a:t/>
            </a:r>
            <a:endParaRPr/>
          </a:p>
        </p:txBody>
      </p:sp>
      <p:pic>
        <p:nvPicPr>
          <p:cNvPr id="131" name="Google Shape;131;p26"/>
          <p:cNvPicPr preferRelativeResize="0"/>
          <p:nvPr/>
        </p:nvPicPr>
        <p:blipFill>
          <a:blip r:embed="rId3">
            <a:alphaModFix/>
          </a:blip>
          <a:stretch>
            <a:fillRect/>
          </a:stretch>
        </p:blipFill>
        <p:spPr>
          <a:xfrm>
            <a:off x="283625" y="1320025"/>
            <a:ext cx="8548675" cy="28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Why use Repository ?</a:t>
            </a:r>
            <a:endParaRPr b="1">
              <a:latin typeface="Roboto"/>
              <a:ea typeface="Roboto"/>
              <a:cs typeface="Roboto"/>
              <a:sym typeface="Roboto"/>
            </a:endParaRPr>
          </a:p>
        </p:txBody>
      </p:sp>
      <p:sp>
        <p:nvSpPr>
          <p:cNvPr id="137" name="Google Shape;137;p27"/>
          <p:cNvSpPr txBox="1"/>
          <p:nvPr>
            <p:ph idx="1" type="body"/>
          </p:nvPr>
        </p:nvSpPr>
        <p:spPr>
          <a:xfrm>
            <a:off x="311700" y="2081250"/>
            <a:ext cx="8520600" cy="2487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highlight>
                  <a:srgbClr val="FFFFFF"/>
                </a:highlight>
                <a:latin typeface="Roboto Medium"/>
                <a:ea typeface="Roboto Medium"/>
                <a:cs typeface="Roboto Medium"/>
                <a:sym typeface="Roboto Medium"/>
              </a:rPr>
              <a:t>A Repository manages query threads and allows you to use multiple backends. In the most common example, the Repository implements the logic for deciding whether to fetch data from a network or use results cached in a local database.</a:t>
            </a:r>
            <a:endParaRPr>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7. Create ViewModel</a:t>
            </a:r>
            <a:endParaRPr b="1">
              <a:latin typeface="Roboto"/>
              <a:ea typeface="Roboto"/>
              <a:cs typeface="Roboto"/>
              <a:sym typeface="Roboto"/>
            </a:endParaRPr>
          </a:p>
        </p:txBody>
      </p:sp>
      <p:pic>
        <p:nvPicPr>
          <p:cNvPr id="143" name="Google Shape;143;p28"/>
          <p:cNvPicPr preferRelativeResize="0"/>
          <p:nvPr/>
        </p:nvPicPr>
        <p:blipFill>
          <a:blip r:embed="rId3">
            <a:alphaModFix/>
          </a:blip>
          <a:stretch>
            <a:fillRect/>
          </a:stretch>
        </p:blipFill>
        <p:spPr>
          <a:xfrm>
            <a:off x="1433513" y="1170125"/>
            <a:ext cx="6276975" cy="388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1533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Why Use ViewModel ?</a:t>
            </a:r>
            <a:endParaRPr b="1">
              <a:latin typeface="Roboto"/>
              <a:ea typeface="Roboto"/>
              <a:cs typeface="Roboto"/>
              <a:sym typeface="Roboto"/>
            </a:endParaRPr>
          </a:p>
        </p:txBody>
      </p:sp>
      <p:sp>
        <p:nvSpPr>
          <p:cNvPr id="149" name="Google Shape;149;p29"/>
          <p:cNvSpPr txBox="1"/>
          <p:nvPr>
            <p:ph idx="1" type="body"/>
          </p:nvPr>
        </p:nvSpPr>
        <p:spPr>
          <a:xfrm>
            <a:off x="311700" y="863550"/>
            <a:ext cx="8520600" cy="39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A </a:t>
            </a:r>
            <a:r>
              <a:rPr lang="en" sz="1600">
                <a:solidFill>
                  <a:schemeClr val="dk1"/>
                </a:solidFill>
                <a:highlight>
                  <a:srgbClr val="E8EAED"/>
                </a:highlight>
                <a:latin typeface="Roboto"/>
                <a:ea typeface="Roboto"/>
                <a:cs typeface="Roboto"/>
                <a:sym typeface="Roboto"/>
              </a:rPr>
              <a:t>ViewModel</a:t>
            </a:r>
            <a:r>
              <a:rPr lang="en" sz="1600">
                <a:solidFill>
                  <a:schemeClr val="dk1"/>
                </a:solidFill>
                <a:latin typeface="Roboto"/>
                <a:ea typeface="Roboto"/>
                <a:cs typeface="Roboto"/>
                <a:sym typeface="Roboto"/>
              </a:rPr>
              <a:t> holds your app's UI data in a lifecycle-conscious way that survives configuration changes. Separating your app's UI data from your </a:t>
            </a:r>
            <a:r>
              <a:rPr lang="en" sz="1600">
                <a:solidFill>
                  <a:schemeClr val="dk1"/>
                </a:solidFill>
                <a:highlight>
                  <a:srgbClr val="E8EAED"/>
                </a:highlight>
                <a:latin typeface="Roboto"/>
                <a:ea typeface="Roboto"/>
                <a:cs typeface="Roboto"/>
                <a:sym typeface="Roboto"/>
              </a:rPr>
              <a:t>Activity</a:t>
            </a:r>
            <a:r>
              <a:rPr lang="en" sz="1600">
                <a:solidFill>
                  <a:schemeClr val="dk1"/>
                </a:solidFill>
                <a:latin typeface="Roboto"/>
                <a:ea typeface="Roboto"/>
                <a:cs typeface="Roboto"/>
                <a:sym typeface="Roboto"/>
              </a:rPr>
              <a:t> and </a:t>
            </a:r>
            <a:r>
              <a:rPr lang="en" sz="1600">
                <a:solidFill>
                  <a:schemeClr val="dk1"/>
                </a:solidFill>
                <a:highlight>
                  <a:srgbClr val="E8EAED"/>
                </a:highlight>
                <a:latin typeface="Roboto"/>
                <a:ea typeface="Roboto"/>
                <a:cs typeface="Roboto"/>
                <a:sym typeface="Roboto"/>
              </a:rPr>
              <a:t>Fragment</a:t>
            </a:r>
            <a:r>
              <a:rPr lang="en" sz="1600">
                <a:solidFill>
                  <a:schemeClr val="dk1"/>
                </a:solidFill>
                <a:latin typeface="Roboto"/>
                <a:ea typeface="Roboto"/>
                <a:cs typeface="Roboto"/>
                <a:sym typeface="Roboto"/>
              </a:rPr>
              <a:t> classes lets you better follow the single responsibility principle: Your activities and fragments are responsible for drawing data to the screen, while your </a:t>
            </a:r>
            <a:r>
              <a:rPr lang="en" sz="1600">
                <a:solidFill>
                  <a:schemeClr val="dk1"/>
                </a:solidFill>
                <a:highlight>
                  <a:srgbClr val="E8EAED"/>
                </a:highlight>
                <a:latin typeface="Roboto"/>
                <a:ea typeface="Roboto"/>
                <a:cs typeface="Roboto"/>
                <a:sym typeface="Roboto"/>
              </a:rPr>
              <a:t>ViewModel</a:t>
            </a:r>
            <a:r>
              <a:rPr lang="en" sz="1600">
                <a:solidFill>
                  <a:schemeClr val="dk1"/>
                </a:solidFill>
                <a:latin typeface="Roboto"/>
                <a:ea typeface="Roboto"/>
                <a:cs typeface="Roboto"/>
                <a:sym typeface="Roboto"/>
              </a:rPr>
              <a:t> can take care of holding and processing all the data needed for the UI.</a:t>
            </a:r>
            <a:endParaRPr sz="1600">
              <a:solidFill>
                <a:schemeClr val="dk1"/>
              </a:solidFill>
              <a:latin typeface="Roboto"/>
              <a:ea typeface="Roboto"/>
              <a:cs typeface="Roboto"/>
              <a:sym typeface="Roboto"/>
            </a:endParaRPr>
          </a:p>
          <a:p>
            <a:pPr indent="0" lvl="0" marL="0" rtl="0">
              <a:spcBef>
                <a:spcPts val="1600"/>
              </a:spcBef>
              <a:spcAft>
                <a:spcPts val="0"/>
              </a:spcAft>
              <a:buClr>
                <a:schemeClr val="dk1"/>
              </a:buClr>
              <a:buSzPts val="1100"/>
              <a:buFont typeface="Arial"/>
              <a:buNone/>
            </a:pPr>
            <a:r>
              <a:rPr lang="en" sz="1600">
                <a:solidFill>
                  <a:schemeClr val="dk1"/>
                </a:solidFill>
                <a:latin typeface="Roboto"/>
                <a:ea typeface="Roboto"/>
                <a:cs typeface="Roboto"/>
                <a:sym typeface="Roboto"/>
              </a:rPr>
              <a:t>In the </a:t>
            </a:r>
            <a:r>
              <a:rPr lang="en" sz="1600">
                <a:solidFill>
                  <a:schemeClr val="dk1"/>
                </a:solidFill>
                <a:highlight>
                  <a:srgbClr val="E8EAED"/>
                </a:highlight>
                <a:latin typeface="Roboto"/>
                <a:ea typeface="Roboto"/>
                <a:cs typeface="Roboto"/>
                <a:sym typeface="Roboto"/>
              </a:rPr>
              <a:t>ViewModel</a:t>
            </a:r>
            <a:r>
              <a:rPr lang="en" sz="1600">
                <a:solidFill>
                  <a:schemeClr val="dk1"/>
                </a:solidFill>
                <a:latin typeface="Roboto"/>
                <a:ea typeface="Roboto"/>
                <a:cs typeface="Roboto"/>
                <a:sym typeface="Roboto"/>
              </a:rPr>
              <a:t>, use </a:t>
            </a:r>
            <a:r>
              <a:rPr lang="en" sz="1600">
                <a:solidFill>
                  <a:schemeClr val="dk1"/>
                </a:solidFill>
                <a:highlight>
                  <a:srgbClr val="E8EAED"/>
                </a:highlight>
                <a:latin typeface="Roboto"/>
                <a:ea typeface="Roboto"/>
                <a:cs typeface="Roboto"/>
                <a:sym typeface="Roboto"/>
              </a:rPr>
              <a:t>LiveData</a:t>
            </a:r>
            <a:r>
              <a:rPr lang="en" sz="1600">
                <a:solidFill>
                  <a:schemeClr val="dk1"/>
                </a:solidFill>
                <a:latin typeface="Roboto"/>
                <a:ea typeface="Roboto"/>
                <a:cs typeface="Roboto"/>
                <a:sym typeface="Roboto"/>
              </a:rPr>
              <a:t> for changeable data that the UI will use or display. Using </a:t>
            </a:r>
            <a:r>
              <a:rPr lang="en" sz="1600">
                <a:solidFill>
                  <a:schemeClr val="dk1"/>
                </a:solidFill>
                <a:highlight>
                  <a:srgbClr val="E8EAED"/>
                </a:highlight>
                <a:latin typeface="Roboto"/>
                <a:ea typeface="Roboto"/>
                <a:cs typeface="Roboto"/>
                <a:sym typeface="Roboto"/>
              </a:rPr>
              <a:t>LiveData</a:t>
            </a:r>
            <a:r>
              <a:rPr lang="en" sz="1600">
                <a:solidFill>
                  <a:schemeClr val="dk1"/>
                </a:solidFill>
                <a:latin typeface="Roboto"/>
                <a:ea typeface="Roboto"/>
                <a:cs typeface="Roboto"/>
                <a:sym typeface="Roboto"/>
              </a:rPr>
              <a:t> has several benefits:</a:t>
            </a:r>
            <a:endParaRPr sz="1600">
              <a:solidFill>
                <a:schemeClr val="dk1"/>
              </a:solidFill>
              <a:latin typeface="Roboto"/>
              <a:ea typeface="Roboto"/>
              <a:cs typeface="Roboto"/>
              <a:sym typeface="Roboto"/>
            </a:endParaRPr>
          </a:p>
          <a:p>
            <a:pPr indent="-330200" lvl="0" marL="457200" rtl="0">
              <a:spcBef>
                <a:spcPts val="1600"/>
              </a:spcBef>
              <a:spcAft>
                <a:spcPts val="0"/>
              </a:spcAft>
              <a:buClr>
                <a:schemeClr val="dk1"/>
              </a:buClr>
              <a:buSzPts val="1600"/>
              <a:buFont typeface="Roboto"/>
              <a:buChar char="●"/>
            </a:pPr>
            <a:r>
              <a:rPr lang="en" sz="1600">
                <a:solidFill>
                  <a:schemeClr val="dk1"/>
                </a:solidFill>
                <a:latin typeface="Roboto"/>
                <a:ea typeface="Roboto"/>
                <a:cs typeface="Roboto"/>
                <a:sym typeface="Roboto"/>
              </a:rPr>
              <a:t>You can put an observer on the data (instead of polling for changes) and only update</a:t>
            </a:r>
            <a:endParaRPr sz="1600">
              <a:solidFill>
                <a:schemeClr val="dk1"/>
              </a:solidFill>
              <a:latin typeface="Roboto"/>
              <a:ea typeface="Roboto"/>
              <a:cs typeface="Roboto"/>
              <a:sym typeface="Roboto"/>
            </a:endParaRPr>
          </a:p>
          <a:p>
            <a:pPr indent="-330200" lvl="0" marL="457200"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UI when the data actually changes.</a:t>
            </a:r>
            <a:endParaRPr sz="1600">
              <a:solidFill>
                <a:schemeClr val="dk1"/>
              </a:solidFill>
              <a:latin typeface="Roboto"/>
              <a:ea typeface="Roboto"/>
              <a:cs typeface="Roboto"/>
              <a:sym typeface="Roboto"/>
            </a:endParaRPr>
          </a:p>
          <a:p>
            <a:pPr indent="-330200" lvl="0" marL="457200"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Repository and the UI are completely separated by the </a:t>
            </a:r>
            <a:r>
              <a:rPr lang="en" sz="1600">
                <a:solidFill>
                  <a:schemeClr val="dk1"/>
                </a:solidFill>
                <a:highlight>
                  <a:srgbClr val="E8EAED"/>
                </a:highlight>
                <a:latin typeface="Roboto"/>
                <a:ea typeface="Roboto"/>
                <a:cs typeface="Roboto"/>
                <a:sym typeface="Roboto"/>
              </a:rPr>
              <a:t>ViewModel</a:t>
            </a:r>
            <a:r>
              <a:rPr lang="en" sz="1600">
                <a:solidFill>
                  <a:schemeClr val="dk1"/>
                </a:solidFill>
                <a:latin typeface="Roboto"/>
                <a:ea typeface="Roboto"/>
                <a:cs typeface="Roboto"/>
                <a:sym typeface="Roboto"/>
              </a:rPr>
              <a:t>. There are no database calls from the </a:t>
            </a:r>
            <a:r>
              <a:rPr lang="en" sz="1600">
                <a:solidFill>
                  <a:schemeClr val="dk1"/>
                </a:solidFill>
                <a:highlight>
                  <a:srgbClr val="E8EAED"/>
                </a:highlight>
                <a:latin typeface="Roboto"/>
                <a:ea typeface="Roboto"/>
                <a:cs typeface="Roboto"/>
                <a:sym typeface="Roboto"/>
              </a:rPr>
              <a:t>ViewModel</a:t>
            </a:r>
            <a:r>
              <a:rPr lang="en" sz="1600">
                <a:solidFill>
                  <a:schemeClr val="dk1"/>
                </a:solidFill>
                <a:latin typeface="Roboto"/>
                <a:ea typeface="Roboto"/>
                <a:cs typeface="Roboto"/>
                <a:sym typeface="Roboto"/>
              </a:rPr>
              <a:t>, making the code more testable.</a:t>
            </a:r>
            <a:endParaRPr sz="1600">
              <a:solidFill>
                <a:schemeClr val="dk1"/>
              </a:solidFill>
              <a:latin typeface="Roboto"/>
              <a:ea typeface="Roboto"/>
              <a:cs typeface="Roboto"/>
              <a:sym typeface="Roboto"/>
            </a:endParaRPr>
          </a:p>
          <a:p>
            <a:pPr indent="0" lvl="0" marL="0">
              <a:spcBef>
                <a:spcPts val="500"/>
              </a:spcBef>
              <a:spcAft>
                <a:spcPts val="1600"/>
              </a:spcAft>
              <a:buNone/>
            </a:pPr>
            <a:r>
              <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55" name="Google Shape;155;p30"/>
          <p:cNvPicPr preferRelativeResize="0"/>
          <p:nvPr/>
        </p:nvPicPr>
        <p:blipFill>
          <a:blip r:embed="rId4">
            <a:alphaModFix/>
          </a:blip>
          <a:stretch>
            <a:fillRect/>
          </a:stretch>
        </p:blipFill>
        <p:spPr>
          <a:xfrm>
            <a:off x="4991100" y="1609725"/>
            <a:ext cx="3848100"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Why Use Architecture Components ?</a:t>
            </a:r>
            <a:endParaRPr b="1">
              <a:latin typeface="Roboto"/>
              <a:ea typeface="Roboto"/>
              <a:cs typeface="Roboto"/>
              <a:sym typeface="Roboto"/>
            </a:endParaRPr>
          </a:p>
        </p:txBody>
      </p:sp>
      <p:sp>
        <p:nvSpPr>
          <p:cNvPr id="61" name="Google Shape;61;p14"/>
          <p:cNvSpPr txBox="1"/>
          <p:nvPr>
            <p:ph idx="1" type="body"/>
          </p:nvPr>
        </p:nvSpPr>
        <p:spPr>
          <a:xfrm>
            <a:off x="311700" y="1282925"/>
            <a:ext cx="8520600" cy="3285900"/>
          </a:xfrm>
          <a:prstGeom prst="rect">
            <a:avLst/>
          </a:prstGeom>
        </p:spPr>
        <p:txBody>
          <a:bodyPr anchorCtr="0" anchor="t" bIns="91425" lIns="91425" spcFirstLastPara="1" rIns="91425" wrap="square" tIns="91425">
            <a:noAutofit/>
          </a:bodyPr>
          <a:lstStyle/>
          <a:p>
            <a:pPr indent="-346075" lvl="0" marL="457200" rtl="0">
              <a:spcBef>
                <a:spcPts val="0"/>
              </a:spcBef>
              <a:spcAft>
                <a:spcPts val="0"/>
              </a:spcAft>
              <a:buSzPts val="1850"/>
              <a:buFont typeface="Roboto"/>
              <a:buAutoNum type="arabicPeriod"/>
            </a:pPr>
            <a:r>
              <a:rPr lang="en" sz="1850">
                <a:solidFill>
                  <a:schemeClr val="dk1"/>
                </a:solidFill>
                <a:latin typeface="Roboto"/>
                <a:ea typeface="Roboto"/>
                <a:cs typeface="Roboto"/>
                <a:sym typeface="Roboto"/>
              </a:rPr>
              <a:t>The purpose of </a:t>
            </a:r>
            <a:r>
              <a:rPr lang="en" sz="1850" u="sng">
                <a:solidFill>
                  <a:srgbClr val="1A73E8"/>
                </a:solidFill>
                <a:latin typeface="Roboto"/>
                <a:ea typeface="Roboto"/>
                <a:cs typeface="Roboto"/>
                <a:sym typeface="Roboto"/>
                <a:hlinkClick r:id="rId3"/>
              </a:rPr>
              <a:t>Architecture Components</a:t>
            </a:r>
            <a:r>
              <a:rPr lang="en" sz="1850">
                <a:solidFill>
                  <a:schemeClr val="dk1"/>
                </a:solidFill>
                <a:latin typeface="Roboto"/>
                <a:ea typeface="Roboto"/>
                <a:cs typeface="Roboto"/>
                <a:sym typeface="Roboto"/>
              </a:rPr>
              <a:t> is to provide guidance on app architecture, with libraries for common tasks like </a:t>
            </a:r>
            <a:r>
              <a:rPr b="1" lang="en" sz="1850">
                <a:solidFill>
                  <a:schemeClr val="dk1"/>
                </a:solidFill>
                <a:latin typeface="Roboto"/>
                <a:ea typeface="Roboto"/>
                <a:cs typeface="Roboto"/>
                <a:sym typeface="Roboto"/>
              </a:rPr>
              <a:t>lifecycle management</a:t>
            </a:r>
            <a:r>
              <a:rPr lang="en" sz="1850">
                <a:solidFill>
                  <a:schemeClr val="dk1"/>
                </a:solidFill>
                <a:latin typeface="Roboto"/>
                <a:ea typeface="Roboto"/>
                <a:cs typeface="Roboto"/>
                <a:sym typeface="Roboto"/>
              </a:rPr>
              <a:t> and </a:t>
            </a:r>
            <a:r>
              <a:rPr b="1" lang="en" sz="1850">
                <a:solidFill>
                  <a:schemeClr val="dk1"/>
                </a:solidFill>
                <a:latin typeface="Roboto"/>
                <a:ea typeface="Roboto"/>
                <a:cs typeface="Roboto"/>
                <a:sym typeface="Roboto"/>
              </a:rPr>
              <a:t>data persistence.</a:t>
            </a:r>
            <a:endParaRPr b="1" sz="1850">
              <a:solidFill>
                <a:schemeClr val="dk1"/>
              </a:solidFill>
              <a:latin typeface="Roboto"/>
              <a:ea typeface="Roboto"/>
              <a:cs typeface="Roboto"/>
              <a:sym typeface="Roboto"/>
            </a:endParaRPr>
          </a:p>
          <a:p>
            <a:pPr indent="-346075" lvl="0" marL="457200" rtl="0">
              <a:spcBef>
                <a:spcPts val="0"/>
              </a:spcBef>
              <a:spcAft>
                <a:spcPts val="0"/>
              </a:spcAft>
              <a:buClr>
                <a:schemeClr val="dk1"/>
              </a:buClr>
              <a:buSzPts val="1850"/>
              <a:buFont typeface="Roboto"/>
              <a:buAutoNum type="arabicPeriod"/>
            </a:pPr>
            <a:r>
              <a:rPr lang="en" sz="1850">
                <a:solidFill>
                  <a:schemeClr val="dk1"/>
                </a:solidFill>
                <a:latin typeface="Roboto"/>
                <a:ea typeface="Roboto"/>
                <a:cs typeface="Roboto"/>
                <a:sym typeface="Roboto"/>
              </a:rPr>
              <a:t>Architecture components help you structure your app in a way that is robust, testable, and maintainable with less boilerplate code(</a:t>
            </a:r>
            <a:r>
              <a:rPr lang="en" sz="1850">
                <a:solidFill>
                  <a:schemeClr val="dk1"/>
                </a:solidFill>
                <a:latin typeface="Roboto"/>
                <a:ea typeface="Roboto"/>
                <a:cs typeface="Roboto"/>
                <a:sym typeface="Roboto"/>
              </a:rPr>
              <a:t>Repetitive</a:t>
            </a:r>
            <a:r>
              <a:rPr lang="en" sz="1850">
                <a:solidFill>
                  <a:schemeClr val="dk1"/>
                </a:solidFill>
                <a:latin typeface="Roboto"/>
                <a:ea typeface="Roboto"/>
                <a:cs typeface="Roboto"/>
                <a:sym typeface="Roboto"/>
              </a:rPr>
              <a:t> Code).</a:t>
            </a:r>
            <a:endParaRPr sz="1850">
              <a:solidFill>
                <a:schemeClr val="dk1"/>
              </a:solidFill>
              <a:latin typeface="Roboto"/>
              <a:ea typeface="Roboto"/>
              <a:cs typeface="Roboto"/>
              <a:sym typeface="Roboto"/>
            </a:endParaRPr>
          </a:p>
          <a:p>
            <a:pPr indent="-346075" lvl="0" marL="457200" rtl="0">
              <a:spcBef>
                <a:spcPts val="0"/>
              </a:spcBef>
              <a:spcAft>
                <a:spcPts val="0"/>
              </a:spcAft>
              <a:buClr>
                <a:schemeClr val="dk1"/>
              </a:buClr>
              <a:buSzPts val="1850"/>
              <a:buFont typeface="Roboto"/>
              <a:buAutoNum type="arabicPeriod"/>
            </a:pPr>
            <a:r>
              <a:rPr lang="en" sz="1850">
                <a:solidFill>
                  <a:schemeClr val="dk1"/>
                </a:solidFill>
                <a:latin typeface="Roboto"/>
                <a:ea typeface="Roboto"/>
                <a:cs typeface="Roboto"/>
                <a:sym typeface="Roboto"/>
              </a:rPr>
              <a:t>Architecture Components provide a simple, flexible, and practical approach that frees you from some common problems so you can focus on building great experiences easily.</a:t>
            </a:r>
            <a:endParaRPr sz="1850">
              <a:solidFill>
                <a:schemeClr val="dk1"/>
              </a:solidFill>
              <a:latin typeface="Roboto"/>
              <a:ea typeface="Roboto"/>
              <a:cs typeface="Roboto"/>
              <a:sym typeface="Roboto"/>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50">
                <a:highlight>
                  <a:srgbClr val="FFFFFF"/>
                </a:highlight>
                <a:latin typeface="Roboto"/>
                <a:ea typeface="Roboto"/>
                <a:cs typeface="Roboto"/>
                <a:sym typeface="Roboto"/>
              </a:rPr>
              <a:t> Introduction to the Architecture Components and how they work together?</a:t>
            </a:r>
            <a:endParaRPr b="1" sz="4200">
              <a:latin typeface="Roboto"/>
              <a:ea typeface="Roboto"/>
              <a:cs typeface="Roboto"/>
              <a:sym typeface="Roboto"/>
            </a:endParaRPr>
          </a:p>
        </p:txBody>
      </p:sp>
      <p:pic>
        <p:nvPicPr>
          <p:cNvPr id="67" name="Google Shape;67;p15"/>
          <p:cNvPicPr preferRelativeResize="0"/>
          <p:nvPr/>
        </p:nvPicPr>
        <p:blipFill>
          <a:blip r:embed="rId3">
            <a:alphaModFix/>
          </a:blip>
          <a:stretch>
            <a:fillRect/>
          </a:stretch>
        </p:blipFill>
        <p:spPr>
          <a:xfrm>
            <a:off x="1147438" y="1017725"/>
            <a:ext cx="6849133" cy="397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Terminology:</a:t>
            </a:r>
            <a:endParaRPr b="1">
              <a:latin typeface="Roboto"/>
              <a:ea typeface="Roboto"/>
              <a:cs typeface="Roboto"/>
              <a:sym typeface="Roboto"/>
            </a:endParaRPr>
          </a:p>
        </p:txBody>
      </p:sp>
      <p:sp>
        <p:nvSpPr>
          <p:cNvPr id="73" name="Google Shape;73;p16"/>
          <p:cNvSpPr txBox="1"/>
          <p:nvPr>
            <p:ph idx="1" type="body"/>
          </p:nvPr>
        </p:nvSpPr>
        <p:spPr>
          <a:xfrm>
            <a:off x="311700" y="1152475"/>
            <a:ext cx="8520600" cy="3873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highlight>
                  <a:srgbClr val="FFFFFF"/>
                </a:highlight>
                <a:latin typeface="Roboto"/>
                <a:ea typeface="Roboto"/>
                <a:cs typeface="Roboto"/>
                <a:sym typeface="Roboto"/>
              </a:rPr>
              <a:t>Entity</a:t>
            </a:r>
            <a:r>
              <a:rPr lang="en">
                <a:solidFill>
                  <a:schemeClr val="dk1"/>
                </a:solidFill>
                <a:highlight>
                  <a:srgbClr val="FFFFFF"/>
                </a:highlight>
                <a:latin typeface="Roboto"/>
                <a:ea typeface="Roboto"/>
                <a:cs typeface="Roboto"/>
                <a:sym typeface="Roboto"/>
              </a:rPr>
              <a:t>: This is an annotated class that describes a database table.</a:t>
            </a:r>
            <a:endParaRPr>
              <a:solidFill>
                <a:schemeClr val="dk1"/>
              </a:solidFill>
              <a:highlight>
                <a:srgbClr val="FFFFFF"/>
              </a:highlight>
              <a:latin typeface="Roboto"/>
              <a:ea typeface="Roboto"/>
              <a:cs typeface="Roboto"/>
              <a:sym typeface="Roboto"/>
            </a:endParaRPr>
          </a:p>
          <a:p>
            <a:pPr indent="0" lvl="0" marL="0" rtl="0">
              <a:spcBef>
                <a:spcPts val="1600"/>
              </a:spcBef>
              <a:spcAft>
                <a:spcPts val="0"/>
              </a:spcAft>
              <a:buNone/>
            </a:pPr>
            <a:r>
              <a:rPr b="1" lang="en">
                <a:solidFill>
                  <a:schemeClr val="dk1"/>
                </a:solidFill>
                <a:highlight>
                  <a:srgbClr val="FFFFFF"/>
                </a:highlight>
                <a:latin typeface="Roboto"/>
                <a:ea typeface="Roboto"/>
                <a:cs typeface="Roboto"/>
                <a:sym typeface="Roboto"/>
              </a:rPr>
              <a:t>SQLite database</a:t>
            </a:r>
            <a:r>
              <a:rPr lang="en">
                <a:solidFill>
                  <a:schemeClr val="dk1"/>
                </a:solidFill>
                <a:highlight>
                  <a:srgbClr val="FFFFFF"/>
                </a:highlight>
                <a:latin typeface="Roboto"/>
                <a:ea typeface="Roboto"/>
                <a:cs typeface="Roboto"/>
                <a:sym typeface="Roboto"/>
              </a:rPr>
              <a:t>: On the device, data is stored in an SQLite database.The Room persistence library creates and maintains this database for you.</a:t>
            </a:r>
            <a:endParaRPr>
              <a:solidFill>
                <a:schemeClr val="dk1"/>
              </a:solidFill>
              <a:highlight>
                <a:srgbClr val="FFFFFF"/>
              </a:highlight>
              <a:latin typeface="Roboto"/>
              <a:ea typeface="Roboto"/>
              <a:cs typeface="Roboto"/>
              <a:sym typeface="Roboto"/>
            </a:endParaRPr>
          </a:p>
          <a:p>
            <a:pPr indent="0" lvl="0" marL="0" rtl="0">
              <a:spcBef>
                <a:spcPts val="1600"/>
              </a:spcBef>
              <a:spcAft>
                <a:spcPts val="0"/>
              </a:spcAft>
              <a:buNone/>
            </a:pPr>
            <a:r>
              <a:rPr b="1" lang="en">
                <a:solidFill>
                  <a:schemeClr val="dk1"/>
                </a:solidFill>
                <a:highlight>
                  <a:srgbClr val="FFFFFF"/>
                </a:highlight>
                <a:latin typeface="Roboto"/>
                <a:ea typeface="Roboto"/>
                <a:cs typeface="Roboto"/>
                <a:sym typeface="Roboto"/>
              </a:rPr>
              <a:t>DAO</a:t>
            </a:r>
            <a:r>
              <a:rPr lang="en">
                <a:solidFill>
                  <a:schemeClr val="dk1"/>
                </a:solidFill>
                <a:highlight>
                  <a:srgbClr val="FFFFFF"/>
                </a:highlight>
                <a:latin typeface="Roboto"/>
                <a:ea typeface="Roboto"/>
                <a:cs typeface="Roboto"/>
                <a:sym typeface="Roboto"/>
              </a:rPr>
              <a:t>: Data access object. A mapping of SQL queries to functions. You used to have to define these painstakingly in your </a:t>
            </a:r>
            <a:r>
              <a:rPr lang="en" u="sng">
                <a:solidFill>
                  <a:srgbClr val="1A73E8"/>
                </a:solidFill>
                <a:highlight>
                  <a:srgbClr val="E8EAED"/>
                </a:highlight>
                <a:latin typeface="Roboto"/>
                <a:ea typeface="Roboto"/>
                <a:cs typeface="Roboto"/>
                <a:sym typeface="Roboto"/>
                <a:hlinkClick r:id="rId3"/>
              </a:rPr>
              <a:t>SQLiteOpenHelper</a:t>
            </a:r>
            <a:r>
              <a:rPr lang="en">
                <a:solidFill>
                  <a:schemeClr val="dk1"/>
                </a:solidFill>
                <a:highlight>
                  <a:srgbClr val="FFFFFF"/>
                </a:highlight>
                <a:latin typeface="Roboto"/>
                <a:ea typeface="Roboto"/>
                <a:cs typeface="Roboto"/>
                <a:sym typeface="Roboto"/>
              </a:rPr>
              <a:t> class. When you use a DAO, you call the methods, and Room takes care of the rest.</a:t>
            </a:r>
            <a:endParaRPr>
              <a:solidFill>
                <a:schemeClr val="dk1"/>
              </a:solidFill>
              <a:highlight>
                <a:srgbClr val="FFFFFF"/>
              </a:highlight>
              <a:latin typeface="Roboto"/>
              <a:ea typeface="Roboto"/>
              <a:cs typeface="Roboto"/>
              <a:sym typeface="Roboto"/>
            </a:endParaRPr>
          </a:p>
          <a:p>
            <a:pPr indent="0" lvl="0" marL="0">
              <a:spcBef>
                <a:spcPts val="1600"/>
              </a:spcBef>
              <a:spcAft>
                <a:spcPts val="1600"/>
              </a:spcAft>
              <a:buNone/>
            </a:pPr>
            <a:r>
              <a:rPr b="1" lang="en">
                <a:solidFill>
                  <a:schemeClr val="dk1"/>
                </a:solidFill>
                <a:highlight>
                  <a:srgbClr val="FFFFFF"/>
                </a:highlight>
                <a:latin typeface="Roboto"/>
                <a:ea typeface="Roboto"/>
                <a:cs typeface="Roboto"/>
                <a:sym typeface="Roboto"/>
              </a:rPr>
              <a:t>Room database</a:t>
            </a:r>
            <a:r>
              <a:rPr lang="en">
                <a:solidFill>
                  <a:schemeClr val="dk1"/>
                </a:solidFill>
                <a:highlight>
                  <a:srgbClr val="FFFFFF"/>
                </a:highlight>
                <a:latin typeface="Roboto"/>
                <a:ea typeface="Roboto"/>
                <a:cs typeface="Roboto"/>
                <a:sym typeface="Roboto"/>
              </a:rPr>
              <a:t>: Database layer on top of SQLite database that takes care of mundane tasks that you used to handle with an </a:t>
            </a:r>
            <a:r>
              <a:rPr lang="en">
                <a:solidFill>
                  <a:schemeClr val="dk1"/>
                </a:solidFill>
                <a:highlight>
                  <a:srgbClr val="E8EAED"/>
                </a:highlight>
                <a:latin typeface="Roboto"/>
                <a:ea typeface="Roboto"/>
                <a:cs typeface="Roboto"/>
                <a:sym typeface="Roboto"/>
              </a:rPr>
              <a:t>SQLiteOpenHelper</a:t>
            </a:r>
            <a:r>
              <a:rPr lang="en">
                <a:solidFill>
                  <a:schemeClr val="dk1"/>
                </a:solidFill>
                <a:highlight>
                  <a:srgbClr val="FFFFFF"/>
                </a:highlight>
                <a:latin typeface="Roboto"/>
                <a:ea typeface="Roboto"/>
                <a:cs typeface="Roboto"/>
                <a:sym typeface="Roboto"/>
              </a:rPr>
              <a:t>. Database holder that serves as an access point to the underlying SQLite database. The Room database uses the DAO to issue queries to the SQLite database.</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latin typeface="Roboto"/>
                <a:ea typeface="Roboto"/>
                <a:cs typeface="Roboto"/>
                <a:sym typeface="Roboto"/>
              </a:rPr>
              <a:t>Terminology (Ctnd.)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Repository</a:t>
            </a:r>
            <a:r>
              <a:rPr lang="en">
                <a:solidFill>
                  <a:schemeClr val="dk1"/>
                </a:solidFill>
                <a:latin typeface="Roboto"/>
                <a:ea typeface="Roboto"/>
                <a:cs typeface="Roboto"/>
                <a:sym typeface="Roboto"/>
              </a:rPr>
              <a:t>: You use the Repository for </a:t>
            </a:r>
            <a:r>
              <a:rPr b="1" lang="en">
                <a:solidFill>
                  <a:schemeClr val="dk1"/>
                </a:solidFill>
                <a:latin typeface="Roboto"/>
                <a:ea typeface="Roboto"/>
                <a:cs typeface="Roboto"/>
                <a:sym typeface="Roboto"/>
              </a:rPr>
              <a:t>managing multiple data sources</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spcBef>
                <a:spcPts val="1600"/>
              </a:spcBef>
              <a:spcAft>
                <a:spcPts val="0"/>
              </a:spcAft>
              <a:buClr>
                <a:schemeClr val="dk1"/>
              </a:buClr>
              <a:buSzPts val="1100"/>
              <a:buFont typeface="Arial"/>
              <a:buNone/>
            </a:pPr>
            <a:r>
              <a:rPr b="1" lang="en">
                <a:solidFill>
                  <a:schemeClr val="dk1"/>
                </a:solidFill>
                <a:highlight>
                  <a:srgbClr val="E8EAED"/>
                </a:highlight>
                <a:latin typeface="Roboto"/>
                <a:ea typeface="Roboto"/>
                <a:cs typeface="Roboto"/>
                <a:sym typeface="Roboto"/>
              </a:rPr>
              <a:t>ViewModel</a:t>
            </a:r>
            <a:r>
              <a:rPr lang="en">
                <a:solidFill>
                  <a:schemeClr val="dk1"/>
                </a:solidFill>
                <a:latin typeface="Roboto"/>
                <a:ea typeface="Roboto"/>
                <a:cs typeface="Roboto"/>
                <a:sym typeface="Roboto"/>
              </a:rPr>
              <a:t>: Provides data to the UI. Acts as a communication center between the Repository and the UI. Hides where the data originates from the UI. ViewModel instances survive configuration changes.</a:t>
            </a:r>
            <a:endParaRPr>
              <a:solidFill>
                <a:schemeClr val="dk1"/>
              </a:solidFill>
              <a:latin typeface="Roboto"/>
              <a:ea typeface="Roboto"/>
              <a:cs typeface="Roboto"/>
              <a:sym typeface="Roboto"/>
            </a:endParaRPr>
          </a:p>
          <a:p>
            <a:pPr indent="0" lvl="0" marL="0" rtl="0">
              <a:spcBef>
                <a:spcPts val="1600"/>
              </a:spcBef>
              <a:spcAft>
                <a:spcPts val="0"/>
              </a:spcAft>
              <a:buClr>
                <a:schemeClr val="dk1"/>
              </a:buClr>
              <a:buSzPts val="1100"/>
              <a:buFont typeface="Arial"/>
              <a:buNone/>
            </a:pPr>
            <a:r>
              <a:rPr b="1" lang="en">
                <a:solidFill>
                  <a:schemeClr val="dk1"/>
                </a:solidFill>
                <a:highlight>
                  <a:srgbClr val="E8EAED"/>
                </a:highlight>
                <a:latin typeface="Roboto"/>
                <a:ea typeface="Roboto"/>
                <a:cs typeface="Roboto"/>
                <a:sym typeface="Roboto"/>
              </a:rPr>
              <a:t>LiveData</a:t>
            </a:r>
            <a:r>
              <a:rPr lang="en">
                <a:solidFill>
                  <a:schemeClr val="dk1"/>
                </a:solidFill>
                <a:latin typeface="Roboto"/>
                <a:ea typeface="Roboto"/>
                <a:cs typeface="Roboto"/>
                <a:sym typeface="Roboto"/>
              </a:rPr>
              <a:t>: A data holder class that can be </a:t>
            </a:r>
            <a:r>
              <a:rPr lang="en" u="sng">
                <a:solidFill>
                  <a:srgbClr val="1A73E8"/>
                </a:solidFill>
                <a:latin typeface="Roboto"/>
                <a:ea typeface="Roboto"/>
                <a:cs typeface="Roboto"/>
                <a:sym typeface="Roboto"/>
                <a:hlinkClick r:id="rId3"/>
              </a:rPr>
              <a:t>observed</a:t>
            </a:r>
            <a:r>
              <a:rPr lang="en">
                <a:solidFill>
                  <a:schemeClr val="dk1"/>
                </a:solidFill>
                <a:latin typeface="Roboto"/>
                <a:ea typeface="Roboto"/>
                <a:cs typeface="Roboto"/>
                <a:sym typeface="Roboto"/>
              </a:rPr>
              <a:t>. Always holds/caches latest version of data. </a:t>
            </a:r>
            <a:r>
              <a:rPr b="1" lang="en">
                <a:solidFill>
                  <a:schemeClr val="dk1"/>
                </a:solidFill>
                <a:latin typeface="Roboto"/>
                <a:ea typeface="Roboto"/>
                <a:cs typeface="Roboto"/>
                <a:sym typeface="Roboto"/>
              </a:rPr>
              <a:t>Notifies its observers when the data has changed. </a:t>
            </a:r>
            <a:r>
              <a:rPr lang="en">
                <a:solidFill>
                  <a:schemeClr val="dk1"/>
                </a:solidFill>
                <a:highlight>
                  <a:srgbClr val="E8EAED"/>
                </a:highlight>
                <a:latin typeface="Roboto"/>
                <a:ea typeface="Roboto"/>
                <a:cs typeface="Roboto"/>
                <a:sym typeface="Roboto"/>
              </a:rPr>
              <a:t>LiveData</a:t>
            </a:r>
            <a:r>
              <a:rPr lang="en">
                <a:solidFill>
                  <a:schemeClr val="dk1"/>
                </a:solidFill>
                <a:latin typeface="Roboto"/>
                <a:ea typeface="Roboto"/>
                <a:cs typeface="Roboto"/>
                <a:sym typeface="Roboto"/>
              </a:rPr>
              <a:t> is lifecycle aware. UI components just observe relevant data and don't stop or resume observation. LiveData automatically manages all of this since it's aware of the relevant lifecycle status changes while observing.</a:t>
            </a:r>
            <a:endParaRPr>
              <a:solidFill>
                <a:schemeClr val="dk1"/>
              </a:solidFill>
              <a:latin typeface="Roboto"/>
              <a:ea typeface="Roboto"/>
              <a:cs typeface="Roboto"/>
              <a:sym typeface="Roboto"/>
            </a:endParaRPr>
          </a:p>
          <a:p>
            <a:pPr indent="0" lvl="0" marL="0">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459025"/>
            <a:ext cx="8520600" cy="41100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en" sz="4100">
                <a:solidFill>
                  <a:srgbClr val="000000"/>
                </a:solidFill>
                <a:latin typeface="Roboto Black"/>
                <a:ea typeface="Roboto Black"/>
                <a:cs typeface="Roboto Black"/>
                <a:sym typeface="Roboto Black"/>
              </a:rPr>
              <a:t>Implementation Procedure</a:t>
            </a:r>
            <a:endParaRPr sz="4100">
              <a:solidFill>
                <a:srgbClr val="000000"/>
              </a:solidFill>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a:spcBef>
                <a:spcPts val="0"/>
              </a:spcBef>
              <a:spcAft>
                <a:spcPts val="0"/>
              </a:spcAft>
              <a:buSzPts val="2800"/>
              <a:buFont typeface="Roboto"/>
              <a:buAutoNum type="arabicPeriod"/>
            </a:pPr>
            <a:r>
              <a:rPr b="1" lang="en">
                <a:latin typeface="Roboto"/>
                <a:ea typeface="Roboto"/>
                <a:cs typeface="Roboto"/>
                <a:sym typeface="Roboto"/>
              </a:rPr>
              <a:t>Add Dependencies</a:t>
            </a:r>
            <a:endParaRPr b="1">
              <a:latin typeface="Roboto"/>
              <a:ea typeface="Roboto"/>
              <a:cs typeface="Roboto"/>
              <a:sym typeface="Roboto"/>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000">
                <a:solidFill>
                  <a:schemeClr val="accent2"/>
                </a:solidFill>
                <a:latin typeface="Roboto"/>
                <a:ea typeface="Roboto"/>
                <a:cs typeface="Roboto"/>
                <a:sym typeface="Roboto"/>
              </a:rPr>
              <a:t>open the </a:t>
            </a:r>
            <a:r>
              <a:rPr b="1" lang="en" sz="1900">
                <a:solidFill>
                  <a:srgbClr val="37474F"/>
                </a:solidFill>
                <a:highlight>
                  <a:srgbClr val="F7F7F7"/>
                </a:highlight>
                <a:latin typeface="Roboto Mono"/>
                <a:ea typeface="Roboto Mono"/>
                <a:cs typeface="Roboto Mono"/>
                <a:sym typeface="Roboto Mono"/>
              </a:rPr>
              <a:t>build.gradle</a:t>
            </a:r>
            <a:r>
              <a:rPr lang="en" sz="2000">
                <a:solidFill>
                  <a:schemeClr val="accent2"/>
                </a:solidFill>
                <a:latin typeface="Roboto"/>
                <a:ea typeface="Roboto"/>
                <a:cs typeface="Roboto"/>
                <a:sym typeface="Roboto"/>
              </a:rPr>
              <a:t> file for </a:t>
            </a:r>
            <a:r>
              <a:rPr b="1" lang="en" sz="2000">
                <a:solidFill>
                  <a:schemeClr val="accent2"/>
                </a:solidFill>
                <a:latin typeface="Roboto"/>
                <a:ea typeface="Roboto"/>
                <a:cs typeface="Roboto"/>
                <a:sym typeface="Roboto"/>
              </a:rPr>
              <a:t>your project</a:t>
            </a:r>
            <a:endParaRPr b="1" sz="2000">
              <a:solidFill>
                <a:schemeClr val="accent2"/>
              </a:solidFill>
              <a:latin typeface="Roboto"/>
              <a:ea typeface="Roboto"/>
              <a:cs typeface="Roboto"/>
              <a:sym typeface="Roboto"/>
            </a:endParaRPr>
          </a:p>
          <a:p>
            <a:pPr indent="0" lvl="0" marL="0" rtl="0">
              <a:lnSpc>
                <a:spcPct val="100000"/>
              </a:lnSpc>
              <a:spcBef>
                <a:spcPts val="1600"/>
              </a:spcBef>
              <a:spcAft>
                <a:spcPts val="0"/>
              </a:spcAft>
              <a:buNone/>
            </a:pPr>
            <a:r>
              <a:rPr lang="en" sz="2000">
                <a:solidFill>
                  <a:schemeClr val="accent2"/>
                </a:solidFill>
                <a:latin typeface="Roboto"/>
                <a:ea typeface="Roboto"/>
                <a:cs typeface="Roboto"/>
                <a:sym typeface="Roboto"/>
              </a:rPr>
              <a:t>add the </a:t>
            </a:r>
            <a:r>
              <a:rPr b="1" lang="en" sz="1900">
                <a:solidFill>
                  <a:srgbClr val="37474F"/>
                </a:solidFill>
                <a:highlight>
                  <a:srgbClr val="F7F7F7"/>
                </a:highlight>
                <a:latin typeface="Roboto Mono"/>
                <a:ea typeface="Roboto Mono"/>
                <a:cs typeface="Roboto Mono"/>
                <a:sym typeface="Roboto Mono"/>
              </a:rPr>
              <a:t>google()</a:t>
            </a:r>
            <a:r>
              <a:rPr lang="en" sz="2000">
                <a:solidFill>
                  <a:schemeClr val="accent2"/>
                </a:solidFill>
                <a:latin typeface="Roboto"/>
                <a:ea typeface="Roboto"/>
                <a:cs typeface="Roboto"/>
                <a:sym typeface="Roboto"/>
              </a:rPr>
              <a:t> repository as shown below</a:t>
            </a:r>
            <a:endParaRPr sz="2000">
              <a:solidFill>
                <a:schemeClr val="accent2"/>
              </a:solidFill>
              <a:latin typeface="Roboto"/>
              <a:ea typeface="Roboto"/>
              <a:cs typeface="Roboto"/>
              <a:sym typeface="Roboto"/>
            </a:endParaRPr>
          </a:p>
          <a:p>
            <a:pPr indent="381000" lvl="0" marL="1447800" marR="76200" rtl="0">
              <a:lnSpc>
                <a:spcPct val="100000"/>
              </a:lnSpc>
              <a:spcBef>
                <a:spcPts val="1600"/>
              </a:spcBef>
              <a:spcAft>
                <a:spcPts val="0"/>
              </a:spcAft>
              <a:buClr>
                <a:schemeClr val="dk1"/>
              </a:buClr>
              <a:buSzPts val="1100"/>
              <a:buFont typeface="Arial"/>
              <a:buNone/>
            </a:pPr>
            <a:r>
              <a:rPr lang="en" sz="1850">
                <a:solidFill>
                  <a:srgbClr val="37474F"/>
                </a:solidFill>
                <a:highlight>
                  <a:srgbClr val="F7F7F7"/>
                </a:highlight>
                <a:latin typeface="Roboto Mono"/>
                <a:ea typeface="Roboto Mono"/>
                <a:cs typeface="Roboto Mono"/>
                <a:sym typeface="Roboto Mono"/>
              </a:rPr>
              <a:t>allprojects {</a:t>
            </a:r>
            <a:endParaRPr sz="1850">
              <a:solidFill>
                <a:srgbClr val="37474F"/>
              </a:solidFill>
              <a:highlight>
                <a:srgbClr val="F7F7F7"/>
              </a:highlight>
              <a:latin typeface="Roboto Mono"/>
              <a:ea typeface="Roboto Mono"/>
              <a:cs typeface="Roboto Mono"/>
              <a:sym typeface="Roboto Mono"/>
            </a:endParaRPr>
          </a:p>
          <a:p>
            <a:pPr indent="0" lvl="0" marL="76200" marR="76200" rtl="0">
              <a:lnSpc>
                <a:spcPct val="100000"/>
              </a:lnSpc>
              <a:spcBef>
                <a:spcPts val="1200"/>
              </a:spcBef>
              <a:spcAft>
                <a:spcPts val="0"/>
              </a:spcAft>
              <a:buClr>
                <a:schemeClr val="dk1"/>
              </a:buClr>
              <a:buSzPts val="1100"/>
              <a:buFont typeface="Arial"/>
              <a:buNone/>
            </a:pPr>
            <a:r>
              <a:rPr lang="en" sz="1850">
                <a:solidFill>
                  <a:srgbClr val="37474F"/>
                </a:solidFill>
                <a:highlight>
                  <a:srgbClr val="F7F7F7"/>
                </a:highlight>
                <a:latin typeface="Roboto Mono"/>
                <a:ea typeface="Roboto Mono"/>
                <a:cs typeface="Roboto Mono"/>
                <a:sym typeface="Roboto Mono"/>
              </a:rPr>
              <a:t>    				repositories {</a:t>
            </a:r>
            <a:endParaRPr sz="1850">
              <a:solidFill>
                <a:srgbClr val="37474F"/>
              </a:solidFill>
              <a:highlight>
                <a:srgbClr val="F7F7F7"/>
              </a:highlight>
              <a:latin typeface="Roboto Mono"/>
              <a:ea typeface="Roboto Mono"/>
              <a:cs typeface="Roboto Mono"/>
              <a:sym typeface="Roboto Mono"/>
            </a:endParaRPr>
          </a:p>
          <a:p>
            <a:pPr indent="0" lvl="0" marL="76200" marR="76200" rtl="0">
              <a:lnSpc>
                <a:spcPct val="100000"/>
              </a:lnSpc>
              <a:spcBef>
                <a:spcPts val="1200"/>
              </a:spcBef>
              <a:spcAft>
                <a:spcPts val="0"/>
              </a:spcAft>
              <a:buClr>
                <a:schemeClr val="dk1"/>
              </a:buClr>
              <a:buSzPts val="1100"/>
              <a:buFont typeface="Arial"/>
              <a:buNone/>
            </a:pPr>
            <a:r>
              <a:rPr lang="en" sz="1850">
                <a:solidFill>
                  <a:srgbClr val="37474F"/>
                </a:solidFill>
                <a:highlight>
                  <a:srgbClr val="F7F7F7"/>
                </a:highlight>
                <a:latin typeface="Roboto Mono"/>
                <a:ea typeface="Roboto Mono"/>
                <a:cs typeface="Roboto Mono"/>
                <a:sym typeface="Roboto Mono"/>
              </a:rPr>
              <a:t>        				jcenter()</a:t>
            </a:r>
            <a:endParaRPr sz="1850">
              <a:solidFill>
                <a:srgbClr val="37474F"/>
              </a:solidFill>
              <a:highlight>
                <a:srgbClr val="F7F7F7"/>
              </a:highlight>
              <a:latin typeface="Roboto Mono"/>
              <a:ea typeface="Roboto Mono"/>
              <a:cs typeface="Roboto Mono"/>
              <a:sym typeface="Roboto Mono"/>
            </a:endParaRPr>
          </a:p>
          <a:p>
            <a:pPr indent="0" lvl="0" marL="76200" marR="76200" rtl="0">
              <a:lnSpc>
                <a:spcPct val="100000"/>
              </a:lnSpc>
              <a:spcBef>
                <a:spcPts val="1200"/>
              </a:spcBef>
              <a:spcAft>
                <a:spcPts val="0"/>
              </a:spcAft>
              <a:buClr>
                <a:schemeClr val="dk1"/>
              </a:buClr>
              <a:buSzPts val="1100"/>
              <a:buFont typeface="Arial"/>
              <a:buNone/>
            </a:pPr>
            <a:r>
              <a:rPr lang="en" sz="1850">
                <a:solidFill>
                  <a:srgbClr val="37474F"/>
                </a:solidFill>
                <a:highlight>
                  <a:srgbClr val="F7F7F7"/>
                </a:highlight>
                <a:latin typeface="Roboto Mono"/>
                <a:ea typeface="Roboto Mono"/>
                <a:cs typeface="Roboto Mono"/>
                <a:sym typeface="Roboto Mono"/>
              </a:rPr>
              <a:t>        				</a:t>
            </a:r>
            <a:r>
              <a:rPr b="1" lang="en" sz="1850">
                <a:solidFill>
                  <a:srgbClr val="37474F"/>
                </a:solidFill>
                <a:highlight>
                  <a:srgbClr val="F7F7F7"/>
                </a:highlight>
                <a:latin typeface="Roboto Mono"/>
                <a:ea typeface="Roboto Mono"/>
                <a:cs typeface="Roboto Mono"/>
                <a:sym typeface="Roboto Mono"/>
              </a:rPr>
              <a:t>google()</a:t>
            </a:r>
            <a:endParaRPr b="1" sz="1850">
              <a:solidFill>
                <a:srgbClr val="37474F"/>
              </a:solidFill>
              <a:highlight>
                <a:srgbClr val="F7F7F7"/>
              </a:highlight>
              <a:latin typeface="Roboto Mono"/>
              <a:ea typeface="Roboto Mono"/>
              <a:cs typeface="Roboto Mono"/>
              <a:sym typeface="Roboto Mono"/>
            </a:endParaRPr>
          </a:p>
          <a:p>
            <a:pPr indent="0" lvl="0" marL="76200" marR="76200" rtl="0">
              <a:lnSpc>
                <a:spcPct val="100000"/>
              </a:lnSpc>
              <a:spcBef>
                <a:spcPts val="1200"/>
              </a:spcBef>
              <a:spcAft>
                <a:spcPts val="0"/>
              </a:spcAft>
              <a:buNone/>
            </a:pPr>
            <a:r>
              <a:rPr lang="en" sz="1850">
                <a:solidFill>
                  <a:srgbClr val="37474F"/>
                </a:solidFill>
                <a:highlight>
                  <a:srgbClr val="F7F7F7"/>
                </a:highlight>
                <a:latin typeface="Roboto Mono"/>
                <a:ea typeface="Roboto Mono"/>
                <a:cs typeface="Roboto Mono"/>
                <a:sym typeface="Roboto Mono"/>
              </a:rPr>
              <a:t>    				}</a:t>
            </a:r>
            <a:endParaRPr sz="1850">
              <a:solidFill>
                <a:srgbClr val="37474F"/>
              </a:solidFill>
              <a:highlight>
                <a:srgbClr val="F7F7F7"/>
              </a:highlight>
              <a:latin typeface="Roboto Mono"/>
              <a:ea typeface="Roboto Mono"/>
              <a:cs typeface="Roboto Mono"/>
              <a:sym typeface="Roboto Mono"/>
            </a:endParaRPr>
          </a:p>
          <a:p>
            <a:pPr indent="0" lvl="0" marL="76200" marR="76200" rtl="0">
              <a:lnSpc>
                <a:spcPct val="100000"/>
              </a:lnSpc>
              <a:spcBef>
                <a:spcPts val="1200"/>
              </a:spcBef>
              <a:spcAft>
                <a:spcPts val="0"/>
              </a:spcAft>
              <a:buClr>
                <a:schemeClr val="dk1"/>
              </a:buClr>
              <a:buSzPts val="1100"/>
              <a:buFont typeface="Arial"/>
              <a:buNone/>
            </a:pPr>
            <a:r>
              <a:rPr lang="en" sz="1850">
                <a:solidFill>
                  <a:srgbClr val="37474F"/>
                </a:solidFill>
                <a:highlight>
                  <a:srgbClr val="F7F7F7"/>
                </a:highlight>
                <a:latin typeface="Roboto Mono"/>
                <a:ea typeface="Roboto Mono"/>
                <a:cs typeface="Roboto Mono"/>
                <a:sym typeface="Roboto Mono"/>
              </a:rPr>
              <a:t>            }</a:t>
            </a:r>
            <a:endParaRPr sz="1850">
              <a:solidFill>
                <a:srgbClr val="37474F"/>
              </a:solidFill>
              <a:highlight>
                <a:srgbClr val="F7F7F7"/>
              </a:highlight>
              <a:latin typeface="Roboto Mono"/>
              <a:ea typeface="Roboto Mono"/>
              <a:cs typeface="Roboto Mono"/>
              <a:sym typeface="Roboto Mono"/>
            </a:endParaRPr>
          </a:p>
          <a:p>
            <a:pPr indent="0" lvl="0" marL="0">
              <a:spcBef>
                <a:spcPts val="1200"/>
              </a:spcBef>
              <a:spcAft>
                <a:spcPts val="1600"/>
              </a:spcAft>
              <a:buNone/>
            </a:pPr>
            <a:r>
              <a:t/>
            </a:r>
            <a:endParaRPr sz="1200">
              <a:solidFill>
                <a:schemeClr val="accen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Dependencies (ctnd.)</a:t>
            </a:r>
            <a:endParaRPr/>
          </a:p>
        </p:txBody>
      </p:sp>
      <p:sp>
        <p:nvSpPr>
          <p:cNvPr id="96" name="Google Shape;96;p20"/>
          <p:cNvSpPr txBox="1"/>
          <p:nvPr>
            <p:ph idx="1" type="body"/>
          </p:nvPr>
        </p:nvSpPr>
        <p:spPr>
          <a:xfrm>
            <a:off x="311700" y="1152475"/>
            <a:ext cx="8520600" cy="36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chemeClr val="accent2"/>
                </a:solidFill>
                <a:latin typeface="Roboto"/>
                <a:ea typeface="Roboto"/>
                <a:cs typeface="Roboto"/>
                <a:sym typeface="Roboto"/>
              </a:rPr>
              <a:t>Open the </a:t>
            </a:r>
            <a:r>
              <a:rPr b="1" lang="en" sz="1400">
                <a:solidFill>
                  <a:srgbClr val="37474F"/>
                </a:solidFill>
                <a:highlight>
                  <a:srgbClr val="F7F7F7"/>
                </a:highlight>
                <a:latin typeface="Roboto"/>
                <a:ea typeface="Roboto"/>
                <a:cs typeface="Roboto"/>
                <a:sym typeface="Roboto"/>
              </a:rPr>
              <a:t>build.gradle</a:t>
            </a:r>
            <a:r>
              <a:rPr b="1" lang="en" sz="1400">
                <a:solidFill>
                  <a:schemeClr val="accent2"/>
                </a:solidFill>
                <a:latin typeface="Roboto"/>
                <a:ea typeface="Roboto"/>
                <a:cs typeface="Roboto"/>
                <a:sym typeface="Roboto"/>
              </a:rPr>
              <a:t> file for your app or module </a:t>
            </a:r>
            <a:endParaRPr b="1" sz="1400">
              <a:solidFill>
                <a:schemeClr val="accent2"/>
              </a:solidFill>
              <a:latin typeface="Roboto"/>
              <a:ea typeface="Roboto"/>
              <a:cs typeface="Roboto"/>
              <a:sym typeface="Roboto"/>
            </a:endParaRPr>
          </a:p>
          <a:p>
            <a:pPr indent="0" lvl="0" marL="76200" marR="76200" rtl="0">
              <a:lnSpc>
                <a:spcPct val="100000"/>
              </a:lnSpc>
              <a:spcBef>
                <a:spcPts val="1600"/>
              </a:spcBef>
              <a:spcAft>
                <a:spcPts val="0"/>
              </a:spcAft>
              <a:buNone/>
            </a:pPr>
            <a:r>
              <a:rPr b="1" lang="en" sz="1400">
                <a:solidFill>
                  <a:srgbClr val="37474F"/>
                </a:solidFill>
                <a:highlight>
                  <a:srgbClr val="F7F7F7"/>
                </a:highlight>
                <a:latin typeface="Roboto"/>
                <a:ea typeface="Roboto"/>
                <a:cs typeface="Roboto"/>
                <a:sym typeface="Roboto"/>
              </a:rPr>
              <a:t>dependencies </a:t>
            </a:r>
            <a:endParaRPr b="1" sz="1400">
              <a:solidFill>
                <a:srgbClr val="37474F"/>
              </a:solidFill>
              <a:highlight>
                <a:srgbClr val="F7F7F7"/>
              </a:highlight>
              <a:latin typeface="Roboto"/>
              <a:ea typeface="Roboto"/>
              <a:cs typeface="Roboto"/>
              <a:sym typeface="Roboto"/>
            </a:endParaRPr>
          </a:p>
          <a:p>
            <a:pPr indent="0" lvl="0" marL="76200" marR="76200" rtl="0">
              <a:lnSpc>
                <a:spcPct val="100000"/>
              </a:lnSpc>
              <a:spcBef>
                <a:spcPts val="1200"/>
              </a:spcBef>
              <a:spcAft>
                <a:spcPts val="0"/>
              </a:spcAft>
              <a:buClr>
                <a:schemeClr val="dk1"/>
              </a:buClr>
              <a:buSzPts val="1100"/>
              <a:buFont typeface="Arial"/>
              <a:buNone/>
            </a:pPr>
            <a:r>
              <a:rPr b="1" lang="en" sz="1400">
                <a:solidFill>
                  <a:srgbClr val="37474F"/>
                </a:solidFill>
                <a:highlight>
                  <a:srgbClr val="F7F7F7"/>
                </a:highlight>
                <a:latin typeface="Roboto"/>
                <a:ea typeface="Roboto"/>
                <a:cs typeface="Roboto"/>
                <a:sym typeface="Roboto"/>
              </a:rPr>
              <a:t>{</a:t>
            </a:r>
            <a:endParaRPr b="1" sz="1400">
              <a:solidFill>
                <a:srgbClr val="37474F"/>
              </a:solidFill>
              <a:highlight>
                <a:srgbClr val="F7F7F7"/>
              </a:highlight>
              <a:latin typeface="Roboto"/>
              <a:ea typeface="Roboto"/>
              <a:cs typeface="Roboto"/>
              <a:sym typeface="Roboto"/>
            </a:endParaRPr>
          </a:p>
          <a:p>
            <a:pPr indent="0" lvl="0" marL="76200" marR="76200" rtl="0">
              <a:lnSpc>
                <a:spcPct val="100000"/>
              </a:lnSpc>
              <a:spcBef>
                <a:spcPts val="1200"/>
              </a:spcBef>
              <a:spcAft>
                <a:spcPts val="0"/>
              </a:spcAft>
              <a:buNone/>
            </a:pPr>
            <a:r>
              <a:rPr b="1" lang="en" sz="1400">
                <a:solidFill>
                  <a:srgbClr val="37474F"/>
                </a:solidFill>
                <a:highlight>
                  <a:srgbClr val="F7F7F7"/>
                </a:highlight>
                <a:latin typeface="Roboto"/>
                <a:ea typeface="Roboto"/>
                <a:cs typeface="Roboto"/>
                <a:sym typeface="Roboto"/>
              </a:rPr>
              <a:t>    implementation </a:t>
            </a:r>
            <a:r>
              <a:rPr b="1" lang="en" sz="1400">
                <a:solidFill>
                  <a:srgbClr val="0D904F"/>
                </a:solidFill>
                <a:highlight>
                  <a:srgbClr val="F7F7F7"/>
                </a:highlight>
                <a:latin typeface="Roboto"/>
                <a:ea typeface="Roboto"/>
                <a:cs typeface="Roboto"/>
                <a:sym typeface="Roboto"/>
              </a:rPr>
              <a:t>"android.arch.persistence.room:runtime:1.1.1"</a:t>
            </a:r>
            <a:endParaRPr b="1" sz="1400">
              <a:solidFill>
                <a:srgbClr val="0D904F"/>
              </a:solidFill>
              <a:highlight>
                <a:srgbClr val="F7F7F7"/>
              </a:highlight>
              <a:latin typeface="Roboto"/>
              <a:ea typeface="Roboto"/>
              <a:cs typeface="Roboto"/>
              <a:sym typeface="Roboto"/>
            </a:endParaRPr>
          </a:p>
          <a:p>
            <a:pPr indent="0" lvl="0" marL="76200" marR="76200" rtl="0">
              <a:lnSpc>
                <a:spcPct val="142857"/>
              </a:lnSpc>
              <a:spcBef>
                <a:spcPts val="1200"/>
              </a:spcBef>
              <a:spcAft>
                <a:spcPts val="0"/>
              </a:spcAft>
              <a:buNone/>
            </a:pPr>
            <a:r>
              <a:rPr b="1" lang="en" sz="1400">
                <a:solidFill>
                  <a:srgbClr val="37474F"/>
                </a:solidFill>
                <a:highlight>
                  <a:srgbClr val="F7F7F7"/>
                </a:highlight>
                <a:latin typeface="Roboto"/>
                <a:ea typeface="Roboto"/>
                <a:cs typeface="Roboto"/>
                <a:sym typeface="Roboto"/>
              </a:rPr>
              <a:t>    annotationProcessor </a:t>
            </a:r>
            <a:r>
              <a:rPr b="1" lang="en" sz="1400">
                <a:solidFill>
                  <a:srgbClr val="0D904F"/>
                </a:solidFill>
                <a:highlight>
                  <a:srgbClr val="F7F7F7"/>
                </a:highlight>
                <a:latin typeface="Roboto"/>
                <a:ea typeface="Roboto"/>
                <a:cs typeface="Roboto"/>
                <a:sym typeface="Roboto"/>
              </a:rPr>
              <a:t>"android.arch.persistence.room:compiler:</a:t>
            </a:r>
            <a:r>
              <a:rPr b="1" lang="en" sz="1400">
                <a:solidFill>
                  <a:srgbClr val="0D904F"/>
                </a:solidFill>
                <a:highlight>
                  <a:srgbClr val="F7F7F7"/>
                </a:highlight>
                <a:latin typeface="Roboto"/>
                <a:ea typeface="Roboto"/>
                <a:cs typeface="Roboto"/>
                <a:sym typeface="Roboto"/>
              </a:rPr>
              <a:t>1.1.1</a:t>
            </a:r>
            <a:r>
              <a:rPr b="1" lang="en" sz="1400">
                <a:solidFill>
                  <a:srgbClr val="0D904F"/>
                </a:solidFill>
                <a:highlight>
                  <a:srgbClr val="F7F7F7"/>
                </a:highlight>
                <a:latin typeface="Roboto"/>
                <a:ea typeface="Roboto"/>
                <a:cs typeface="Roboto"/>
                <a:sym typeface="Roboto"/>
              </a:rPr>
              <a:t>”</a:t>
            </a:r>
            <a:endParaRPr b="1" sz="1400">
              <a:solidFill>
                <a:srgbClr val="D81B60"/>
              </a:solidFill>
              <a:highlight>
                <a:srgbClr val="F7F7F7"/>
              </a:highlight>
              <a:latin typeface="Roboto"/>
              <a:ea typeface="Roboto"/>
              <a:cs typeface="Roboto"/>
              <a:sym typeface="Roboto"/>
            </a:endParaRPr>
          </a:p>
          <a:p>
            <a:pPr indent="0" lvl="0" marL="76200" marR="76200" rtl="0">
              <a:lnSpc>
                <a:spcPct val="142857"/>
              </a:lnSpc>
              <a:spcBef>
                <a:spcPts val="1200"/>
              </a:spcBef>
              <a:spcAft>
                <a:spcPts val="0"/>
              </a:spcAft>
              <a:buClr>
                <a:schemeClr val="dk1"/>
              </a:buClr>
              <a:buSzPts val="1100"/>
              <a:buFont typeface="Arial"/>
              <a:buNone/>
            </a:pPr>
            <a:r>
              <a:rPr b="1" lang="en" sz="1400">
                <a:solidFill>
                  <a:srgbClr val="37474F"/>
                </a:solidFill>
                <a:highlight>
                  <a:srgbClr val="F7F7F7"/>
                </a:highlight>
                <a:latin typeface="Roboto"/>
                <a:ea typeface="Roboto"/>
                <a:cs typeface="Roboto"/>
                <a:sym typeface="Roboto"/>
              </a:rPr>
              <a:t>    implementation </a:t>
            </a:r>
            <a:r>
              <a:rPr b="1" lang="en" sz="1400">
                <a:solidFill>
                  <a:srgbClr val="0D904F"/>
                </a:solidFill>
                <a:highlight>
                  <a:srgbClr val="F7F7F7"/>
                </a:highlight>
                <a:latin typeface="Roboto"/>
                <a:ea typeface="Roboto"/>
                <a:cs typeface="Roboto"/>
                <a:sym typeface="Roboto"/>
              </a:rPr>
              <a:t>"android.arch.lifecycle:extensions:</a:t>
            </a:r>
            <a:r>
              <a:rPr b="1" lang="en" sz="1400">
                <a:solidFill>
                  <a:srgbClr val="0D904F"/>
                </a:solidFill>
                <a:highlight>
                  <a:srgbClr val="F7F7F7"/>
                </a:highlight>
                <a:latin typeface="Roboto"/>
                <a:ea typeface="Roboto"/>
                <a:cs typeface="Roboto"/>
                <a:sym typeface="Roboto"/>
              </a:rPr>
              <a:t>1.1.1</a:t>
            </a:r>
            <a:r>
              <a:rPr b="1" lang="en" sz="1400">
                <a:solidFill>
                  <a:srgbClr val="0D904F"/>
                </a:solidFill>
                <a:highlight>
                  <a:srgbClr val="F7F7F7"/>
                </a:highlight>
                <a:latin typeface="Roboto"/>
                <a:ea typeface="Roboto"/>
                <a:cs typeface="Roboto"/>
                <a:sym typeface="Roboto"/>
              </a:rPr>
              <a:t>"</a:t>
            </a:r>
            <a:endParaRPr b="1" sz="1400">
              <a:solidFill>
                <a:srgbClr val="0D904F"/>
              </a:solidFill>
              <a:highlight>
                <a:srgbClr val="F7F7F7"/>
              </a:highlight>
              <a:latin typeface="Roboto"/>
              <a:ea typeface="Roboto"/>
              <a:cs typeface="Roboto"/>
              <a:sym typeface="Roboto"/>
            </a:endParaRPr>
          </a:p>
          <a:p>
            <a:pPr indent="0" lvl="0" marL="0" rtl="0">
              <a:spcBef>
                <a:spcPts val="1200"/>
              </a:spcBef>
              <a:spcAft>
                <a:spcPts val="0"/>
              </a:spcAft>
              <a:buNone/>
            </a:pPr>
            <a:r>
              <a:rPr b="1" lang="en" sz="1400">
                <a:solidFill>
                  <a:schemeClr val="accent2"/>
                </a:solidFill>
                <a:latin typeface="Roboto"/>
                <a:ea typeface="Roboto"/>
                <a:cs typeface="Roboto"/>
                <a:sym typeface="Roboto"/>
              </a:rPr>
              <a:t>}</a:t>
            </a:r>
            <a:endParaRPr b="1" sz="1400">
              <a:solidFill>
                <a:schemeClr val="accent2"/>
              </a:solidFill>
              <a:latin typeface="Roboto"/>
              <a:ea typeface="Roboto"/>
              <a:cs typeface="Roboto"/>
              <a:sym typeface="Roboto"/>
            </a:endParaRPr>
          </a:p>
          <a:p>
            <a:pPr indent="0" lvl="0" marL="0" algn="ctr">
              <a:spcBef>
                <a:spcPts val="1600"/>
              </a:spcBef>
              <a:spcAft>
                <a:spcPts val="1600"/>
              </a:spcAft>
              <a:buNone/>
            </a:pPr>
            <a:r>
              <a:rPr b="1" lang="en" sz="1400">
                <a:solidFill>
                  <a:schemeClr val="accent2"/>
                </a:solidFill>
                <a:latin typeface="Roboto"/>
                <a:ea typeface="Roboto"/>
                <a:cs typeface="Roboto"/>
                <a:sym typeface="Roboto"/>
              </a:rPr>
              <a:t>For more information </a:t>
            </a:r>
            <a:r>
              <a:rPr b="1" lang="en" sz="1400" u="sng">
                <a:solidFill>
                  <a:schemeClr val="hlink"/>
                </a:solidFill>
                <a:latin typeface="Roboto"/>
                <a:ea typeface="Roboto"/>
                <a:cs typeface="Roboto"/>
                <a:sym typeface="Roboto"/>
                <a:hlinkClick r:id="rId3"/>
              </a:rPr>
              <a:t>click here</a:t>
            </a:r>
            <a:endParaRPr b="1" sz="1400">
              <a:solidFill>
                <a:schemeClr val="accen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2</a:t>
            </a:r>
            <a:r>
              <a:rPr lang="en"/>
              <a:t>. </a:t>
            </a:r>
            <a:r>
              <a:rPr b="1" lang="en" sz="3000">
                <a:latin typeface="Roboto"/>
                <a:ea typeface="Roboto"/>
                <a:cs typeface="Roboto"/>
                <a:sym typeface="Roboto"/>
              </a:rPr>
              <a:t>Create the entity</a:t>
            </a:r>
            <a:endParaRPr b="1" sz="3000">
              <a:latin typeface="Roboto"/>
              <a:ea typeface="Roboto"/>
              <a:cs typeface="Roboto"/>
              <a:sym typeface="Roboto"/>
            </a:endParaRPr>
          </a:p>
          <a:p>
            <a:pPr indent="0" lvl="0" marL="0">
              <a:spcBef>
                <a:spcPts val="0"/>
              </a:spcBef>
              <a:spcAft>
                <a:spcPts val="0"/>
              </a:spcAft>
              <a:buNone/>
            </a:pPr>
            <a:r>
              <a:t/>
            </a:r>
            <a:endParaRPr b="1" sz="3000">
              <a:latin typeface="Roboto"/>
              <a:ea typeface="Roboto"/>
              <a:cs typeface="Roboto"/>
              <a:sym typeface="Roboto"/>
            </a:endParaRPr>
          </a:p>
        </p:txBody>
      </p:sp>
      <p:sp>
        <p:nvSpPr>
          <p:cNvPr id="102" name="Google Shape;102;p21"/>
          <p:cNvSpPr txBox="1"/>
          <p:nvPr>
            <p:ph idx="1" type="body"/>
          </p:nvPr>
        </p:nvSpPr>
        <p:spPr>
          <a:xfrm>
            <a:off x="556775" y="1259350"/>
            <a:ext cx="8059800" cy="377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chemeClr val="dk1"/>
                </a:solidFill>
                <a:highlight>
                  <a:srgbClr val="E8EAED"/>
                </a:highlight>
                <a:latin typeface="Roboto"/>
                <a:ea typeface="Roboto"/>
                <a:cs typeface="Roboto"/>
                <a:sym typeface="Roboto"/>
              </a:rPr>
              <a:t>@Entity(tableName = "your_table_name")</a:t>
            </a:r>
            <a:br>
              <a:rPr b="1" lang="en" sz="1600">
                <a:solidFill>
                  <a:schemeClr val="dk1"/>
                </a:solidFill>
                <a:highlight>
                  <a:srgbClr val="E8EAED"/>
                </a:highlight>
                <a:latin typeface="Roboto"/>
                <a:ea typeface="Roboto"/>
                <a:cs typeface="Roboto"/>
                <a:sym typeface="Roboto"/>
              </a:rPr>
            </a:br>
            <a:r>
              <a:rPr lang="en" sz="1600">
                <a:solidFill>
                  <a:schemeClr val="dk1"/>
                </a:solidFill>
                <a:highlight>
                  <a:srgbClr val="FFFFFF"/>
                </a:highlight>
                <a:latin typeface="Roboto"/>
                <a:ea typeface="Roboto"/>
                <a:cs typeface="Roboto"/>
                <a:sym typeface="Roboto"/>
              </a:rPr>
              <a:t>Each </a:t>
            </a:r>
            <a:r>
              <a:rPr lang="en" sz="1600">
                <a:solidFill>
                  <a:schemeClr val="dk1"/>
                </a:solidFill>
                <a:highlight>
                  <a:srgbClr val="E8EAED"/>
                </a:highlight>
                <a:latin typeface="Roboto"/>
                <a:ea typeface="Roboto"/>
                <a:cs typeface="Roboto"/>
                <a:sym typeface="Roboto"/>
              </a:rPr>
              <a:t>@Entity</a:t>
            </a:r>
            <a:r>
              <a:rPr lang="en" sz="1600">
                <a:solidFill>
                  <a:schemeClr val="dk1"/>
                </a:solidFill>
                <a:highlight>
                  <a:srgbClr val="FFFFFF"/>
                </a:highlight>
                <a:latin typeface="Roboto"/>
                <a:ea typeface="Roboto"/>
                <a:cs typeface="Roboto"/>
                <a:sym typeface="Roboto"/>
              </a:rPr>
              <a:t> class represents an entity in a table. Annotate your class declaration to indicate that it's an entity. Specify the name of the table if you want it to be different from the name of the class.</a:t>
            </a:r>
            <a:br>
              <a:rPr lang="en" sz="1600">
                <a:solidFill>
                  <a:schemeClr val="dk1"/>
                </a:solidFill>
                <a:highlight>
                  <a:srgbClr val="FFFFFF"/>
                </a:highlight>
                <a:latin typeface="Roboto"/>
                <a:ea typeface="Roboto"/>
                <a:cs typeface="Roboto"/>
                <a:sym typeface="Roboto"/>
              </a:rPr>
            </a:br>
            <a:r>
              <a:rPr b="1" lang="en" sz="1600">
                <a:solidFill>
                  <a:schemeClr val="dk1"/>
                </a:solidFill>
                <a:highlight>
                  <a:srgbClr val="E8EAED"/>
                </a:highlight>
                <a:latin typeface="Roboto"/>
                <a:ea typeface="Roboto"/>
                <a:cs typeface="Roboto"/>
                <a:sym typeface="Roboto"/>
              </a:rPr>
              <a:t>@PrimaryKey</a:t>
            </a:r>
            <a:br>
              <a:rPr lang="en" sz="1600">
                <a:solidFill>
                  <a:schemeClr val="dk1"/>
                </a:solidFill>
                <a:highlight>
                  <a:srgbClr val="E8EAED"/>
                </a:highlight>
                <a:latin typeface="Roboto"/>
                <a:ea typeface="Roboto"/>
                <a:cs typeface="Roboto"/>
                <a:sym typeface="Roboto"/>
              </a:rPr>
            </a:br>
            <a:r>
              <a:rPr lang="en" sz="1600">
                <a:solidFill>
                  <a:schemeClr val="dk1"/>
                </a:solidFill>
                <a:latin typeface="Roboto"/>
                <a:ea typeface="Roboto"/>
                <a:cs typeface="Roboto"/>
                <a:sym typeface="Roboto"/>
              </a:rPr>
              <a:t>Every entity needs a primary key. </a:t>
            </a:r>
            <a:endParaRPr sz="1600">
              <a:solidFill>
                <a:schemeClr val="dk1"/>
              </a:solidFill>
              <a:latin typeface="Roboto"/>
              <a:ea typeface="Roboto"/>
              <a:cs typeface="Roboto"/>
              <a:sym typeface="Roboto"/>
            </a:endParaRPr>
          </a:p>
          <a:p>
            <a:pPr indent="0" lvl="0" marL="0" rtl="0">
              <a:spcBef>
                <a:spcPts val="1600"/>
              </a:spcBef>
              <a:spcAft>
                <a:spcPts val="0"/>
              </a:spcAft>
              <a:buNone/>
            </a:pPr>
            <a:r>
              <a:rPr b="1" lang="en" sz="1600">
                <a:solidFill>
                  <a:schemeClr val="dk1"/>
                </a:solidFill>
                <a:highlight>
                  <a:srgbClr val="E8EAED"/>
                </a:highlight>
                <a:latin typeface="Roboto"/>
                <a:ea typeface="Roboto"/>
                <a:cs typeface="Roboto"/>
                <a:sym typeface="Roboto"/>
              </a:rPr>
              <a:t>@NonNull</a:t>
            </a:r>
            <a:br>
              <a:rPr lang="en" sz="1600">
                <a:solidFill>
                  <a:schemeClr val="dk1"/>
                </a:solidFill>
                <a:highlight>
                  <a:srgbClr val="E8EAED"/>
                </a:highlight>
                <a:latin typeface="Roboto"/>
                <a:ea typeface="Roboto"/>
                <a:cs typeface="Roboto"/>
                <a:sym typeface="Roboto"/>
              </a:rPr>
            </a:br>
            <a:r>
              <a:rPr lang="en" sz="1600">
                <a:solidFill>
                  <a:schemeClr val="dk1"/>
                </a:solidFill>
                <a:latin typeface="Roboto"/>
                <a:ea typeface="Roboto"/>
                <a:cs typeface="Roboto"/>
                <a:sym typeface="Roboto"/>
              </a:rPr>
              <a:t>Denotes that a parameter, field, or method return value can never be null.</a:t>
            </a:r>
            <a:br>
              <a:rPr lang="en" sz="1600">
                <a:solidFill>
                  <a:schemeClr val="dk1"/>
                </a:solidFill>
                <a:latin typeface="Roboto"/>
                <a:ea typeface="Roboto"/>
                <a:cs typeface="Roboto"/>
                <a:sym typeface="Roboto"/>
              </a:rPr>
            </a:br>
            <a:r>
              <a:rPr b="1" lang="en" sz="1600">
                <a:solidFill>
                  <a:schemeClr val="dk1"/>
                </a:solidFill>
                <a:highlight>
                  <a:srgbClr val="E8EAED"/>
                </a:highlight>
                <a:latin typeface="Roboto"/>
                <a:ea typeface="Roboto"/>
                <a:cs typeface="Roboto"/>
                <a:sym typeface="Roboto"/>
              </a:rPr>
              <a:t>@ColumnInfo(name = "your_coloumn_name")</a:t>
            </a:r>
            <a:br>
              <a:rPr lang="en" sz="1600">
                <a:solidFill>
                  <a:schemeClr val="dk1"/>
                </a:solidFill>
                <a:highlight>
                  <a:srgbClr val="E8EAED"/>
                </a:highlight>
                <a:latin typeface="Roboto"/>
                <a:ea typeface="Roboto"/>
                <a:cs typeface="Roboto"/>
                <a:sym typeface="Roboto"/>
              </a:rPr>
            </a:br>
            <a:r>
              <a:rPr lang="en" sz="1600">
                <a:solidFill>
                  <a:schemeClr val="dk1"/>
                </a:solidFill>
                <a:latin typeface="Roboto"/>
                <a:ea typeface="Roboto"/>
                <a:cs typeface="Roboto"/>
                <a:sym typeface="Roboto"/>
              </a:rPr>
              <a:t>Specify the name of the column in the table if you want it to be different from the name of the member variable.</a:t>
            </a:r>
            <a:endParaRPr sz="1600">
              <a:solidFill>
                <a:schemeClr val="dk1"/>
              </a:solidFill>
              <a:latin typeface="Roboto"/>
              <a:ea typeface="Roboto"/>
              <a:cs typeface="Roboto"/>
              <a:sym typeface="Roboto"/>
            </a:endParaRPr>
          </a:p>
          <a:p>
            <a:pPr indent="0" lvl="0" marL="0">
              <a:spcBef>
                <a:spcPts val="1600"/>
              </a:spcBef>
              <a:spcAft>
                <a:spcPts val="1600"/>
              </a:spcAft>
              <a:buNone/>
            </a:pPr>
            <a:r>
              <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