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italic.fntdata"/><Relationship Id="rId14" Type="http://schemas.openxmlformats.org/officeDocument/2006/relationships/slide" Target="slides/slide8.xml"/><Relationship Id="rId36" Type="http://schemas.openxmlformats.org/officeDocument/2006/relationships/font" Target="fonts/Robo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hyperlink" Target="http://creativecommons.org/licenses/by-nc/4.0/" TargetMode="Externa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Relationship Id="rId3" Type="http://schemas.openxmlformats.org/officeDocument/2006/relationships/image" Target="../media/image6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Shape 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2" name="Shape 62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5" name="Shape 65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6" name="Shape 6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8" name="Shape 9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2" name="Shape 10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Shape 1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7" name="Shape 127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28" name="Shape 128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30" name="Shape 130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131" name="Shape 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33" name="Shape 13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Storing Data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51" name="Shape 151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63" name="Shape 163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5" name="Shape 16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9" name="Shape 169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81" name="Shape 18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82" name="Shape 18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2" name="Shape 19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3" name="Shape 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6" name="Shape 196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97" name="Shape 197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98" name="Shape 198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99" name="Shape 199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00" name="Shape 20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" name="Shape 3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" name="Shape 3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6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7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Shape 7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77" name="Shape 7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Storing Data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Shape 1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44" name="Shape 14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radle.org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reativecommons.org/licenses/by-nc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jpg"/><Relationship Id="rId4" Type="http://schemas.openxmlformats.org/officeDocument/2006/relationships/hyperlink" Target="http://developer.android.com/tools/device.html" TargetMode="External"/><Relationship Id="rId5" Type="http://schemas.openxmlformats.org/officeDocument/2006/relationships/hyperlink" Target="http://developer.android.com/tools/extras/oem-usb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studio/intro/index.html" TargetMode="External"/><Relationship Id="rId4" Type="http://schemas.openxmlformats.org/officeDocument/2006/relationships/hyperlink" Target="https://developer.android.com/index.html" TargetMode="External"/><Relationship Id="rId5" Type="http://schemas.openxmlformats.org/officeDocument/2006/relationships/hyperlink" Target="https://developer.android.com/studio/run/managing-avds.html" TargetMode="External"/><Relationship Id="rId6" Type="http://schemas.openxmlformats.org/officeDocument/2006/relationships/hyperlink" Target="https://developer.android.com/training/basics/supporting-devices/platforms.html" TargetMode="External"/><Relationship Id="rId7" Type="http://schemas.openxmlformats.org/officeDocument/2006/relationships/hyperlink" Target="https://developer.android.com/guide/practices/screens_support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en.wikipedia.org/wiki/Gradle" TargetMode="External"/><Relationship Id="rId4" Type="http://schemas.openxmlformats.org/officeDocument/2006/relationships/hyperlink" Target="http://google.github.io/styleguide/javaguide.html" TargetMode="External"/><Relationship Id="rId5" Type="http://schemas.openxmlformats.org/officeDocument/2006/relationships/hyperlink" Target="http://stackoverflow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android-developer-training.gitbooks.io/android-developer-fundamentals-course-concepts/content/Unit%201/11_c_create_your_first_android_app.html" TargetMode="External"/><Relationship Id="rId4" Type="http://schemas.openxmlformats.org/officeDocument/2006/relationships/hyperlink" Target="https://android-developer-training.gitbooks.io/android-developer-course/content/Unit%201/11_p_hello_world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creativecommons.org/licenses/by-nc/4.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oracle.com/technetwork/java/javase/downloads/index.html" TargetMode="External"/><Relationship Id="rId4" Type="http://schemas.openxmlformats.org/officeDocument/2006/relationships/hyperlink" Target="http://developer.android.com/sdk/index.html" TargetMode="External"/><Relationship Id="rId5" Type="http://schemas.openxmlformats.org/officeDocument/2006/relationships/hyperlink" Target="https://android-developer-training.gitbooks.io/android-developer-course/content/Unit%201/11_p_hello_world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creativecommons.org/licenses/by-nc/4.0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1" name="Shape 211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2" name="Shape 212"/>
          <p:cNvSpPr txBox="1"/>
          <p:nvPr>
            <p:ph type="title"/>
          </p:nvPr>
        </p:nvSpPr>
        <p:spPr>
          <a:xfrm>
            <a:off x="195700" y="98568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6190"/>
              <a:buFont typeface="Arial"/>
              <a:buNone/>
            </a:pPr>
            <a:r>
              <a:rPr lang="en"/>
              <a:t>Hello World</a:t>
            </a:r>
          </a:p>
        </p:txBody>
      </p:sp>
      <p:sp>
        <p:nvSpPr>
          <p:cNvPr id="213" name="Shape 213"/>
          <p:cNvSpPr txBox="1"/>
          <p:nvPr>
            <p:ph idx="1" type="subTitle"/>
          </p:nvPr>
        </p:nvSpPr>
        <p:spPr>
          <a:xfrm>
            <a:off x="265500" y="3497900"/>
            <a:ext cx="42366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1</a:t>
            </a:r>
          </a:p>
        </p:txBody>
      </p:sp>
      <p:sp>
        <p:nvSpPr>
          <p:cNvPr id="214" name="Shape 214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5" name="Shape 21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Developer Fundamentals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Create a project </a:t>
            </a:r>
            <a:r>
              <a:rPr lang="en"/>
              <a:t>inside Android Studio</a:t>
            </a:r>
          </a:p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266207" y="1031789"/>
            <a:ext cx="5662942" cy="3457462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4293800" y="1292425"/>
            <a:ext cx="1023600" cy="19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Name your app</a:t>
            </a:r>
          </a:p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3" name="Shape 293"/>
          <p:cNvSpPr txBox="1"/>
          <p:nvPr>
            <p:ph idx="12" type="sldNum"/>
          </p:nvPr>
        </p:nvSpPr>
        <p:spPr>
          <a:xfrm>
            <a:off x="8890857" y="491026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400" y="0"/>
            <a:ext cx="5606600" cy="489962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/>
          <p:nvPr/>
        </p:nvSpPr>
        <p:spPr>
          <a:xfrm>
            <a:off x="4956992" y="1677732"/>
            <a:ext cx="1587600" cy="2733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4956992" y="3072509"/>
            <a:ext cx="2481300" cy="2733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Pick activity template</a:t>
            </a:r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03" name="Shape 303"/>
          <p:cNvSpPr txBox="1"/>
          <p:nvPr>
            <p:ph idx="12" type="sldNum"/>
          </p:nvPr>
        </p:nvSpPr>
        <p:spPr>
          <a:xfrm>
            <a:off x="8890857" y="491026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154" y="1022350"/>
            <a:ext cx="5597283" cy="362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 txBox="1"/>
          <p:nvPr/>
        </p:nvSpPr>
        <p:spPr>
          <a:xfrm>
            <a:off x="237775" y="1200675"/>
            <a:ext cx="30909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Choose templates for common activities, such as maps or navigation drawers.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Pick Empty Activity or Basic Activity for simple and custom activities.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Name your activity</a:t>
            </a:r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8890857" y="491026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3" name="Shape 313"/>
          <p:cNvSpPr txBox="1"/>
          <p:nvPr/>
        </p:nvSpPr>
        <p:spPr>
          <a:xfrm>
            <a:off x="76200" y="1200675"/>
            <a:ext cx="33771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Good practice to name main activity  MainActivity and activity_main layout</a:t>
            </a:r>
            <a:br>
              <a:rPr lang="en" sz="2400"/>
            </a:br>
            <a:r>
              <a:rPr lang="en" sz="2400"/>
              <a:t> 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Use AppCompat</a:t>
            </a:r>
            <a:br>
              <a:rPr lang="en" sz="2400"/>
            </a:b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Generating layout file is convenient</a:t>
            </a:r>
          </a:p>
        </p:txBody>
      </p: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876" y="1003263"/>
            <a:ext cx="5547848" cy="359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Screenshot from 2016-09-26 16:30:52.png" id="320" name="Shape 320"/>
          <p:cNvPicPr preferRelativeResize="0"/>
          <p:nvPr/>
        </p:nvPicPr>
        <p:blipFill rotWithShape="1">
          <a:blip r:embed="rId3">
            <a:alphaModFix/>
          </a:blip>
          <a:srcRect b="0" l="0" r="0" t="2505"/>
          <a:stretch/>
        </p:blipFill>
        <p:spPr>
          <a:xfrm>
            <a:off x="666049" y="89099"/>
            <a:ext cx="7811899" cy="4517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/>
        </p:nvSpPr>
        <p:spPr>
          <a:xfrm>
            <a:off x="861900" y="2001175"/>
            <a:ext cx="1000500" cy="762900"/>
          </a:xfrm>
          <a:prstGeom prst="rect">
            <a:avLst/>
          </a:prstGeom>
          <a:solidFill>
            <a:srgbClr val="4CAF50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Project  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Files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5418900" y="-49525"/>
            <a:ext cx="3725100" cy="465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Android Studio Panes</a:t>
            </a:r>
          </a:p>
        </p:txBody>
      </p:sp>
      <p:sp>
        <p:nvSpPr>
          <p:cNvPr id="323" name="Shape 323"/>
          <p:cNvSpPr/>
          <p:nvPr/>
        </p:nvSpPr>
        <p:spPr>
          <a:xfrm>
            <a:off x="2209225" y="534975"/>
            <a:ext cx="6152100" cy="25560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 txBox="1"/>
          <p:nvPr/>
        </p:nvSpPr>
        <p:spPr>
          <a:xfrm>
            <a:off x="2209225" y="534975"/>
            <a:ext cx="1000500" cy="762900"/>
          </a:xfrm>
          <a:prstGeom prst="rect">
            <a:avLst/>
          </a:prstGeom>
          <a:solidFill>
            <a:srgbClr val="4CAF50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Layout Editor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862400" y="3465075"/>
            <a:ext cx="2377800" cy="762900"/>
          </a:xfrm>
          <a:prstGeom prst="rect">
            <a:avLst/>
          </a:prstGeom>
          <a:solidFill>
            <a:srgbClr val="4CAF50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Android Monitors: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logcat: log messages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Project folders</a:t>
            </a:r>
          </a:p>
        </p:txBody>
      </p:sp>
      <p:sp>
        <p:nvSpPr>
          <p:cNvPr id="331" name="Shape 3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32" name="Shape 332"/>
          <p:cNvSpPr txBox="1"/>
          <p:nvPr/>
        </p:nvSpPr>
        <p:spPr>
          <a:xfrm>
            <a:off x="104200" y="1066875"/>
            <a:ext cx="5495100" cy="3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b="1" lang="en" sz="2400"/>
              <a:t>manifests</a:t>
            </a:r>
            <a:r>
              <a:rPr lang="en" sz="2400"/>
              <a:t>—Android Manifest file - description of app read by the Android runtime 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java</a:t>
            </a:r>
            <a:r>
              <a:rPr lang="en" sz="2400">
                <a:solidFill>
                  <a:schemeClr val="dk1"/>
                </a:solidFill>
              </a:rPr>
              <a:t>—Java source code packages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res</a:t>
            </a:r>
            <a:r>
              <a:rPr lang="en" sz="2400">
                <a:solidFill>
                  <a:schemeClr val="dk1"/>
                </a:solidFill>
              </a:rPr>
              <a:t>—Resources (XML) - layout, strings, images, dimensions, colors...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build.gradle</a:t>
            </a:r>
            <a:r>
              <a:rPr lang="en" sz="2400">
                <a:solidFill>
                  <a:schemeClr val="dk1"/>
                </a:solidFill>
              </a:rPr>
              <a:t>—Gradle build files</a:t>
            </a:r>
          </a:p>
        </p:txBody>
      </p:sp>
      <p:pic>
        <p:nvPicPr>
          <p:cNvPr id="333" name="Shape 333"/>
          <p:cNvPicPr preferRelativeResize="0"/>
          <p:nvPr/>
        </p:nvPicPr>
        <p:blipFill rotWithShape="1">
          <a:blip r:embed="rId3">
            <a:alphaModFix/>
          </a:blip>
          <a:srcRect b="17450" l="0" r="0" t="0"/>
          <a:stretch/>
        </p:blipFill>
        <p:spPr>
          <a:xfrm>
            <a:off x="5446849" y="209850"/>
            <a:ext cx="3544749" cy="422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Gradle build system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Modern build subsystem in Android Studio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Three build.gradle:</a:t>
            </a:r>
          </a:p>
          <a:p>
            <a:pPr indent="-228600" lvl="1" marL="914400" rtl="0">
              <a:spcBef>
                <a:spcPts val="500"/>
              </a:spcBef>
              <a:buChar char="○"/>
            </a:pPr>
            <a:r>
              <a:rPr lang="en"/>
              <a:t>project</a:t>
            </a:r>
          </a:p>
          <a:p>
            <a:pPr indent="-228600" lvl="1" marL="914400" rtl="0">
              <a:spcBef>
                <a:spcPts val="500"/>
              </a:spcBef>
              <a:buChar char="○"/>
            </a:pPr>
            <a:r>
              <a:rPr lang="en"/>
              <a:t>module</a:t>
            </a:r>
          </a:p>
          <a:p>
            <a:pPr indent="-228600" lvl="1" marL="914400" rtl="0">
              <a:spcBef>
                <a:spcPts val="500"/>
              </a:spcBef>
              <a:buChar char="○"/>
            </a:pPr>
            <a:r>
              <a:rPr lang="en"/>
              <a:t>settings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sz="2400"/>
              <a:t>Typically not necessary to know low-level Gradle details</a:t>
            </a:r>
          </a:p>
          <a:p>
            <a:pPr indent="-228600" lvl="0" marL="457200" rtl="0">
              <a:lnSpc>
                <a:spcPct val="115000"/>
              </a:lnSpc>
              <a:spcBef>
                <a:spcPts val="1000"/>
              </a:spcBef>
              <a:buChar char="●"/>
            </a:pPr>
            <a:r>
              <a:rPr lang="en">
                <a:solidFill>
                  <a:srgbClr val="000000"/>
                </a:solidFill>
              </a:rPr>
              <a:t>Learn more about gradle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https://gradle.org/</a:t>
            </a:r>
          </a:p>
        </p:txBody>
      </p:sp>
      <p:sp>
        <p:nvSpPr>
          <p:cNvPr id="340" name="Shape 3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Run your app</a:t>
            </a:r>
          </a:p>
        </p:txBody>
      </p:sp>
      <p:sp>
        <p:nvSpPr>
          <p:cNvPr id="346" name="Shape 34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47" name="Shape 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3025"/>
            <a:ext cx="6249674" cy="3417202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 txBox="1"/>
          <p:nvPr>
            <p:ph idx="12" type="sldNum"/>
          </p:nvPr>
        </p:nvSpPr>
        <p:spPr>
          <a:xfrm>
            <a:off x="7489732" y="4741500"/>
            <a:ext cx="519600" cy="33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49" name="Shape 349"/>
          <p:cNvSpPr/>
          <p:nvPr/>
        </p:nvSpPr>
        <p:spPr>
          <a:xfrm>
            <a:off x="3229185" y="1133666"/>
            <a:ext cx="519600" cy="3315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 txBox="1"/>
          <p:nvPr/>
        </p:nvSpPr>
        <p:spPr>
          <a:xfrm>
            <a:off x="6416575" y="1143625"/>
            <a:ext cx="1441799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Run</a:t>
            </a:r>
          </a:p>
        </p:txBody>
      </p:sp>
      <p:cxnSp>
        <p:nvCxnSpPr>
          <p:cNvPr id="351" name="Shape 351"/>
          <p:cNvCxnSpPr>
            <a:endCxn id="349" idx="3"/>
          </p:cNvCxnSpPr>
          <p:nvPr/>
        </p:nvCxnSpPr>
        <p:spPr>
          <a:xfrm rot="10800000">
            <a:off x="3748785" y="1299416"/>
            <a:ext cx="2591700" cy="1371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2" name="Shape 352"/>
          <p:cNvSpPr txBox="1"/>
          <p:nvPr/>
        </p:nvSpPr>
        <p:spPr>
          <a:xfrm>
            <a:off x="6340375" y="2237925"/>
            <a:ext cx="2803500" cy="167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2. </a:t>
            </a:r>
            <a:r>
              <a:rPr lang="en" sz="3000"/>
              <a:t>Select virtual or physical device</a:t>
            </a:r>
          </a:p>
        </p:txBody>
      </p:sp>
      <p:cxnSp>
        <p:nvCxnSpPr>
          <p:cNvPr id="353" name="Shape 353"/>
          <p:cNvCxnSpPr/>
          <p:nvPr/>
        </p:nvCxnSpPr>
        <p:spPr>
          <a:xfrm rot="10800000">
            <a:off x="3727975" y="2329175"/>
            <a:ext cx="2632200" cy="2565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4" name="Shape 354"/>
          <p:cNvSpPr/>
          <p:nvPr/>
        </p:nvSpPr>
        <p:spPr>
          <a:xfrm>
            <a:off x="5438876" y="4092256"/>
            <a:ext cx="810900" cy="4467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 txBox="1"/>
          <p:nvPr/>
        </p:nvSpPr>
        <p:spPr>
          <a:xfrm>
            <a:off x="6340375" y="3844750"/>
            <a:ext cx="1441799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000"/>
              <a:t>3. OK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Create a virtual device</a:t>
            </a:r>
          </a:p>
        </p:txBody>
      </p:sp>
      <p:sp>
        <p:nvSpPr>
          <p:cNvPr id="361" name="Shape 36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62" name="Shape 362"/>
          <p:cNvSpPr txBox="1"/>
          <p:nvPr/>
        </p:nvSpPr>
        <p:spPr>
          <a:xfrm>
            <a:off x="148600" y="996800"/>
            <a:ext cx="8747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Use emulators to test app on different versions of Android and form factors.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pic>
        <p:nvPicPr>
          <p:cNvPr id="363" name="Shape 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2090325"/>
            <a:ext cx="4991974" cy="24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/>
          <p:nvPr/>
        </p:nvSpPr>
        <p:spPr>
          <a:xfrm>
            <a:off x="311697" y="4257918"/>
            <a:ext cx="1114800" cy="2733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65" name="Shape 365"/>
          <p:cNvPicPr preferRelativeResize="0"/>
          <p:nvPr/>
        </p:nvPicPr>
        <p:blipFill rotWithShape="1">
          <a:blip r:embed="rId4">
            <a:alphaModFix/>
          </a:blip>
          <a:srcRect b="0" l="35666" r="0" t="20785"/>
          <a:stretch/>
        </p:blipFill>
        <p:spPr>
          <a:xfrm>
            <a:off x="5329874" y="1486775"/>
            <a:ext cx="3750824" cy="2634474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Shape 366"/>
          <p:cNvSpPr/>
          <p:nvPr/>
        </p:nvSpPr>
        <p:spPr>
          <a:xfrm>
            <a:off x="5485599" y="3735016"/>
            <a:ext cx="1544999" cy="1719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 txBox="1"/>
          <p:nvPr/>
        </p:nvSpPr>
        <p:spPr>
          <a:xfrm>
            <a:off x="159300" y="1543575"/>
            <a:ext cx="50943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Tools &gt; Android &gt; AVD Manager                  </a:t>
            </a:r>
            <a:r>
              <a:rPr lang="en" sz="1800"/>
              <a:t>or: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Configure virtual device</a:t>
            </a:r>
          </a:p>
        </p:txBody>
      </p:sp>
      <p:sp>
        <p:nvSpPr>
          <p:cNvPr id="373" name="Shape 37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99" y="1376572"/>
            <a:ext cx="4036306" cy="272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Shape 3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5535" y="1594982"/>
            <a:ext cx="4036306" cy="27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Shape 3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4842" y="1824666"/>
            <a:ext cx="4036306" cy="2724682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Shape 377"/>
          <p:cNvSpPr txBox="1"/>
          <p:nvPr/>
        </p:nvSpPr>
        <p:spPr>
          <a:xfrm>
            <a:off x="9300" y="947250"/>
            <a:ext cx="31500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Choose hardware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3132400" y="1071775"/>
            <a:ext cx="3751500" cy="52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2. Select Android Version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6798050" y="1378625"/>
            <a:ext cx="222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3. Finalize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ctrTitle"/>
          </p:nvPr>
        </p:nvSpPr>
        <p:spPr>
          <a:xfrm>
            <a:off x="311708" y="7781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1.1 Create Your First Android App</a:t>
            </a: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3" name="Shape 223"/>
          <p:cNvSpPr txBox="1"/>
          <p:nvPr/>
        </p:nvSpPr>
        <p:spPr>
          <a:xfrm>
            <a:off x="5603150" y="46179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Run on a virtual device</a:t>
            </a:r>
          </a:p>
        </p:txBody>
      </p:sp>
      <p:sp>
        <p:nvSpPr>
          <p:cNvPr id="385" name="Shape 38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86" name="Shape 3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150" y="969150"/>
            <a:ext cx="2163314" cy="36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Shape 3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3819" y="969150"/>
            <a:ext cx="433931" cy="31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Shape 388"/>
          <p:cNvSpPr/>
          <p:nvPr/>
        </p:nvSpPr>
        <p:spPr>
          <a:xfrm rot="-5400000">
            <a:off x="2342712" y="3378225"/>
            <a:ext cx="548700" cy="70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5502872" y="5555718"/>
            <a:ext cx="1114800" cy="2733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Run on a physical device</a:t>
            </a:r>
          </a:p>
        </p:txBody>
      </p:sp>
      <p:sp>
        <p:nvSpPr>
          <p:cNvPr id="395" name="Shape 39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96" name="Shape 3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900" y="987873"/>
            <a:ext cx="2732176" cy="3642901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 txBox="1"/>
          <p:nvPr/>
        </p:nvSpPr>
        <p:spPr>
          <a:xfrm>
            <a:off x="52600" y="987875"/>
            <a:ext cx="6303300" cy="3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Turn on Developer Options: 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b="1" lang="en" sz="1800">
                <a:solidFill>
                  <a:schemeClr val="dk1"/>
                </a:solidFill>
              </a:rPr>
              <a:t>Settings &gt; About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phone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Tap </a:t>
            </a:r>
            <a:r>
              <a:rPr b="1" lang="en" sz="1800">
                <a:solidFill>
                  <a:schemeClr val="dk1"/>
                </a:solidFill>
              </a:rPr>
              <a:t>Build number</a:t>
            </a:r>
            <a:r>
              <a:rPr lang="en" sz="1800">
                <a:solidFill>
                  <a:schemeClr val="dk1"/>
                </a:solidFill>
              </a:rPr>
              <a:t> seven times</a:t>
            </a:r>
            <a:r>
              <a:rPr lang="en" sz="1800"/>
              <a:t> </a:t>
            </a:r>
          </a:p>
          <a:p>
            <a:pPr indent="-342900" lvl="0" marL="457200" rtl="0">
              <a:spcBef>
                <a:spcPts val="1000"/>
              </a:spcBef>
              <a:buSzPct val="100000"/>
              <a:buAutoNum type="arabicPeriod"/>
            </a:pPr>
            <a:r>
              <a:rPr lang="en" sz="1800"/>
              <a:t>Turn on USB Debugging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b="1" lang="en" sz="1800"/>
              <a:t>Settings &gt; Developer Options &gt; USB Debugging</a:t>
            </a:r>
          </a:p>
          <a:p>
            <a:pPr indent="-342900" lvl="0" marL="457200" rtl="0">
              <a:spcBef>
                <a:spcPts val="1000"/>
              </a:spcBef>
              <a:buSzPct val="100000"/>
              <a:buAutoNum type="arabicPeriod"/>
            </a:pPr>
            <a:r>
              <a:rPr lang="en" sz="1800"/>
              <a:t>Connect phone to computer with cable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Windows/Linux additional setup: 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Using Hardware Devices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Windows drivers: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OEM USB Drivers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 feedback as your app runs</a:t>
            </a:r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As the app runs, Android Monitor logcat shows information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You can add logging statements to your app that will show up in logcat. </a:t>
            </a:r>
          </a:p>
        </p:txBody>
      </p:sp>
      <p:sp>
        <p:nvSpPr>
          <p:cNvPr id="404" name="Shape 40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05" name="Shape 4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525" y="2721025"/>
            <a:ext cx="7924800" cy="15430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Logging</a:t>
            </a:r>
          </a:p>
        </p:txBody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311700" y="923875"/>
            <a:ext cx="8520600" cy="366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android.util.Log;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Use class name as tag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static final String TAG =  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MainActivity.class.getSimpleName();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Show message in Android Monitor, logcat pane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Log.&lt;log-level&gt;(TAG, "Message");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Log.d(TAG, “Creating the URI…”);</a:t>
            </a:r>
          </a:p>
        </p:txBody>
      </p:sp>
      <p:sp>
        <p:nvSpPr>
          <p:cNvPr id="412" name="Shape 41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Android Monitor &gt; logcat pane</a:t>
            </a:r>
          </a:p>
        </p:txBody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4629300" y="1417425"/>
            <a:ext cx="44496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Log statements in code.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logcat pane shows system and logging messages</a:t>
            </a:r>
          </a:p>
        </p:txBody>
      </p:sp>
      <p:sp>
        <p:nvSpPr>
          <p:cNvPr id="419" name="Shape 41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20" name="Shape 4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" y="931875"/>
            <a:ext cx="459105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Shape 421"/>
          <p:cNvSpPr txBox="1"/>
          <p:nvPr>
            <p:ph idx="1" type="body"/>
          </p:nvPr>
        </p:nvSpPr>
        <p:spPr>
          <a:xfrm>
            <a:off x="46425" y="3471625"/>
            <a:ext cx="8520600" cy="105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Set filters to see what's important to you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Search using tags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Learn more</a:t>
            </a:r>
          </a:p>
        </p:txBody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311700" y="1291975"/>
            <a:ext cx="8520600" cy="337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Meet Android Studio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Official Android documentation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developer.android.com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Create and Manage Virtual Devices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Supporting Different Platform Versions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Supporting Multiple Screens</a:t>
            </a:r>
          </a:p>
        </p:txBody>
      </p:sp>
      <p:sp>
        <p:nvSpPr>
          <p:cNvPr id="428" name="Shape 42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Learn even more</a:t>
            </a:r>
          </a:p>
        </p:txBody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311700" y="1596775"/>
            <a:ext cx="8520600" cy="269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Gradle Wikipedia page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Google Java Programming Language style guide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Find answers at </a:t>
            </a:r>
            <a:r>
              <a:rPr lang="en" u="sng">
                <a:solidFill>
                  <a:schemeClr val="hlink"/>
                </a:solidFill>
                <a:hlinkClick r:id="rId5"/>
              </a:rPr>
              <a:t>Stackoverflow.com</a:t>
            </a:r>
          </a:p>
        </p:txBody>
      </p:sp>
      <p:sp>
        <p:nvSpPr>
          <p:cNvPr id="435" name="Shape 43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What's Next?</a:t>
            </a:r>
          </a:p>
        </p:txBody>
      </p:sp>
      <p:sp>
        <p:nvSpPr>
          <p:cNvPr id="441" name="Shape 44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42" name="Shape 442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1.1 C Create Your First Android App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1.1 P Install Android Studio and Run Hello World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448" name="Shape 4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50" name="Shape 4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Android Studio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Creating "Hello World" app in Android Studio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Basic app development workflow with Android Studio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Running apps on virtual and physical devices</a:t>
            </a:r>
          </a:p>
          <a:p>
            <a:pPr indent="-69850" lvl="0" marL="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Prerequisites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Java Programming Language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Object-oriented programming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XML - properties / attributes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Using an IDE for development and debugging</a:t>
            </a:r>
          </a:p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ctrTitle"/>
          </p:nvPr>
        </p:nvSpPr>
        <p:spPr>
          <a:xfrm>
            <a:off x="311708" y="7781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Android Studio</a:t>
            </a:r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4" name="Shape 244"/>
          <p:cNvSpPr txBox="1"/>
          <p:nvPr/>
        </p:nvSpPr>
        <p:spPr>
          <a:xfrm>
            <a:off x="5603150" y="46179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What is Android Studio?</a:t>
            </a: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75" y="1025924"/>
            <a:ext cx="4618549" cy="350994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/>
          <p:nvPr/>
        </p:nvSpPr>
        <p:spPr>
          <a:xfrm>
            <a:off x="5514325" y="870200"/>
            <a:ext cx="3432000" cy="3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Android IDE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Project structure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Templates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Layout Editor</a:t>
            </a:r>
          </a:p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" sz="2400"/>
              <a:t>Testing tools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Gradle-based build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Log Console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Debugger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Monitors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Emulators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Installation Overview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Mac, Windows, or Linux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Requires Java Development Kit (JDK) 1.7 or better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Oracle Java SE  downloads page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Set JAVA_HOME to JDK installation location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Download and install Android Studio 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http://developer.android.com/sdk/index.html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See </a:t>
            </a:r>
            <a:r>
              <a:rPr lang="en" u="sng">
                <a:solidFill>
                  <a:schemeClr val="hlink"/>
                </a:solidFill>
                <a:hlinkClick r:id="rId5"/>
              </a:rPr>
              <a:t>1.1 P Install Android Studio for details</a:t>
            </a:r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ctrTitle"/>
          </p:nvPr>
        </p:nvSpPr>
        <p:spPr>
          <a:xfrm>
            <a:off x="311708" y="7781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Your </a:t>
            </a:r>
            <a:br>
              <a:rPr lang="en"/>
            </a:br>
            <a:r>
              <a:rPr lang="en"/>
              <a:t>First Android App</a:t>
            </a:r>
          </a:p>
        </p:txBody>
      </p:sp>
      <p:sp>
        <p:nvSpPr>
          <p:cNvPr id="265" name="Shape 26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66" name="Shape 266"/>
          <p:cNvSpPr txBox="1"/>
          <p:nvPr/>
        </p:nvSpPr>
        <p:spPr>
          <a:xfrm>
            <a:off x="5603150" y="46179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Start Android Studio</a:t>
            </a:r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2" y="929850"/>
            <a:ext cx="6051099" cy="35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/>
          <p:nvPr/>
        </p:nvSpPr>
        <p:spPr>
          <a:xfrm>
            <a:off x="4958925" y="2813025"/>
            <a:ext cx="2385300" cy="19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3662750" y="2517475"/>
            <a:ext cx="1616700" cy="198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6" name="Shape 2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287" y="164947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/>
          <p:nvPr/>
        </p:nvSpPr>
        <p:spPr>
          <a:xfrm>
            <a:off x="1257512" y="871800"/>
            <a:ext cx="548700" cy="70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 rot="5400000">
            <a:off x="1731125" y="3355725"/>
            <a:ext cx="768000" cy="1317600"/>
          </a:xfrm>
          <a:prstGeom prst="bentUpArrow">
            <a:avLst>
              <a:gd fmla="val 33707" name="adj1"/>
              <a:gd fmla="val 25000" name="adj2"/>
              <a:gd fmla="val 19102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