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08" r:id="rId3"/>
    <p:sldMasterId id="2147483709" r:id="rId4"/>
    <p:sldMasterId id="2147483710" r:id="rId5"/>
    <p:sldMasterId id="2147483711" r:id="rId6"/>
    <p:sldMasterId id="2147483712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</p:sldIdLst>
  <p:sldSz cy="5143500" cx="9144000"/>
  <p:notesSz cx="6858000" cy="9144000"/>
  <p:embeddedFontLst>
    <p:embeddedFont>
      <p:font typeface="Roboto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" Type="http://schemas.openxmlformats.org/officeDocument/2006/relationships/theme" Target="theme/theme5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9" Type="http://schemas.openxmlformats.org/officeDocument/2006/relationships/slide" Target="slides/slide41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11" Type="http://schemas.openxmlformats.org/officeDocument/2006/relationships/slide" Target="slides/slide3.xml"/><Relationship Id="rId55" Type="http://schemas.openxmlformats.org/officeDocument/2006/relationships/font" Target="fonts/Roboto-bold.fntdata"/><Relationship Id="rId10" Type="http://schemas.openxmlformats.org/officeDocument/2006/relationships/slide" Target="slides/slide2.xml"/><Relationship Id="rId54" Type="http://schemas.openxmlformats.org/officeDocument/2006/relationships/font" Target="fonts/Roboto-regular.fntdata"/><Relationship Id="rId13" Type="http://schemas.openxmlformats.org/officeDocument/2006/relationships/slide" Target="slides/slide5.xml"/><Relationship Id="rId57" Type="http://schemas.openxmlformats.org/officeDocument/2006/relationships/font" Target="fonts/Roboto-boldItalic.fntdata"/><Relationship Id="rId12" Type="http://schemas.openxmlformats.org/officeDocument/2006/relationships/slide" Target="slides/slide4.xml"/><Relationship Id="rId56" Type="http://schemas.openxmlformats.org/officeDocument/2006/relationships/font" Target="fonts/Roboto-italic.fntdata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Shape 4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Shape 4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Shape 4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Shape 4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Shape 4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Shape 4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Shape 4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Shape 4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Shape 5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Shape 5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Shape 5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Shape 5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Shape 5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Shape 5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Shape 5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Shape 5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Shape 5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Shape 5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Shape 5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Shape 5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Shape 5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Shape 6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Shape 6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Shape 6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Shape 6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Shape 6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Shape 6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Shape 6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Shape 6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On measurements that you should use for your dimensions.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Device independent pixels are independent of screen resolution.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For example, 10px will look a lot smaller on a higher resolution screen, but Android will scale 10dp to look right on different resolution screens.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SP does the same for text size. 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Shape 6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Shape 6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Shape 6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Shape 6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Shape 6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Relationship Id="rId3" Type="http://schemas.openxmlformats.org/officeDocument/2006/relationships/image" Target="../media/image14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1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jpg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jpg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3.jpg"/><Relationship Id="rId3" Type="http://schemas.openxmlformats.org/officeDocument/2006/relationships/image" Target="../media/image10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Shape 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Shape 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/>
        </p:nvSpPr>
        <p:spPr>
          <a:xfrm>
            <a:off x="2381682" y="4761375"/>
            <a:ext cx="2248199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2" name="Shape 62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63" name="Shape 63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5" name="Shape 65"/>
          <p:cNvSpPr txBox="1"/>
          <p:nvPr>
            <p:ph idx="3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66" name="Shape 66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92" name="Shape 92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4" name="Shape 94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8" name="Shape 98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10" name="Shape 1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11" name="Shape 1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1" name="Shape 1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23" name="Shape 123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24" name="Shape 124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25" name="Shape 125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26" name="Shape 126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descr="footer.png" id="127" name="Shape 1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29" name="Shape 129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44" name="Shape 144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56" name="Shape 156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58" name="Shape 158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62" name="Shape 162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>
              <a:spcBef>
                <a:spcPts val="0"/>
              </a:spcBef>
              <a:buAutoNum type="romanLcPeriod"/>
              <a:defRPr/>
            </a:lvl3pPr>
            <a:lvl4pPr lvl="3">
              <a:spcBef>
                <a:spcPts val="0"/>
              </a:spcBef>
              <a:buAutoNum type="arabicPeriod"/>
              <a:defRPr/>
            </a:lvl4pPr>
            <a:lvl5pPr lvl="4">
              <a:spcBef>
                <a:spcPts val="0"/>
              </a:spcBef>
              <a:buAutoNum type="alphaLcPeriod"/>
              <a:defRPr/>
            </a:lvl5pPr>
            <a:lvl6pPr lvl="5">
              <a:spcBef>
                <a:spcPts val="0"/>
              </a:spcBef>
              <a:buAutoNum type="romanLcPeriod"/>
              <a:defRPr/>
            </a:lvl6pPr>
            <a:lvl7pPr lvl="6">
              <a:spcBef>
                <a:spcPts val="0"/>
              </a:spcBef>
              <a:buAutoNum type="arabicPeriod"/>
              <a:defRPr/>
            </a:lvl7pPr>
            <a:lvl8pPr lvl="7">
              <a:spcBef>
                <a:spcPts val="0"/>
              </a:spcBef>
              <a:buAutoNum type="alphaLcPeriod"/>
              <a:defRPr/>
            </a:lvl8pPr>
            <a:lvl9pPr lvl="8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67" name="Shape 16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4" name="Shape 17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75" name="Shape 17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79" name="Shape 17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5" name="Shape 18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86" name="Shape 1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</a:p>
        </p:txBody>
      </p:sp>
      <p:sp>
        <p:nvSpPr>
          <p:cNvPr id="188" name="Shape 18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89" name="Shape 189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90" name="Shape 190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91" name="Shape 191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92" name="Shape 192"/>
          <p:cNvSpPr txBox="1"/>
          <p:nvPr>
            <p:ph idx="3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93" name="Shape 193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id="194" name="Shape 1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211" name="Shape 211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212" name="Shape 21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15" name="Shape 21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220" name="Shape 22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1" name="Shape 31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3" name="Shape 223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4" name="Shape 22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25" name="Shape 225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29" name="Shape 229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237" name="Shape 23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241" name="Shape 24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242" name="Shape 24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3" name="Shape 24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246" name="Shape 24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50" name="Shape 25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2" name="Shape 2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53" name="Shape 2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Shape 254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</a:p>
        </p:txBody>
      </p:sp>
      <p:sp>
        <p:nvSpPr>
          <p:cNvPr id="255" name="Shape 25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56" name="Shape 256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57" name="Shape 257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258" name="Shape 258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259" name="Shape 259"/>
          <p:cNvSpPr txBox="1"/>
          <p:nvPr>
            <p:ph idx="3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60" name="Shape 260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id="261" name="Shape 2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279" name="Shape 27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5" name="Shape 35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82" name="Shape 28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287" name="Shape 28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0" name="Shape 290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1" name="Shape 29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92" name="Shape 292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96" name="Shape 296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1" name="Shape 30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04" name="Shape 30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08" name="Shape 30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09" name="Shape 30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0" name="Shape 31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313" name="Shape 31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317" name="Shape 31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19" name="Shape 3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320" name="Shape 3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Shape 32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22" name="Shape 322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323" name="Shape 323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24" name="Shape 324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25" name="Shape 325"/>
          <p:cNvSpPr txBox="1"/>
          <p:nvPr>
            <p:ph idx="3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326" name="Shape 326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327" name="Shape 327"/>
          <p:cNvSpPr txBox="1"/>
          <p:nvPr/>
        </p:nvSpPr>
        <p:spPr>
          <a:xfrm>
            <a:off x="58471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</a:p>
        </p:txBody>
      </p:sp>
      <p:pic>
        <p:nvPicPr>
          <p:cNvPr id="328" name="Shape 3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02375" y="47482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Shape 329"/>
          <p:cNvSpPr txBox="1"/>
          <p:nvPr/>
        </p:nvSpPr>
        <p:spPr>
          <a:xfrm>
            <a:off x="2381682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4481226" y="4668925"/>
            <a:ext cx="13383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Text and  </a:t>
            </a:r>
          </a:p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Scrolling Views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4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2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6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4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7.xml"/><Relationship Id="rId1" Type="http://schemas.openxmlformats.org/officeDocument/2006/relationships/image" Target="../media/image10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59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0" name="Shape 1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12" name="Shape 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13" name="Shape 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/>
        </p:nvSpPr>
        <p:spPr>
          <a:xfrm>
            <a:off x="4407225" y="4658275"/>
            <a:ext cx="11508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View, Layouts, and Resources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2" name="Shape 7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76" name="Shape 7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3" name="Shape 13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37" name="Shape 13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View, Layouts, and Resources</a:t>
            </a:r>
          </a:p>
          <a:p>
            <a:pPr lvl="0" rtl="0" algn="ctr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0" name="Shape 20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3" name="Shape 20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04" name="Shape 20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View, Layouts, and Resources</a:t>
            </a:r>
          </a:p>
          <a:p>
            <a:pPr lvl="0" rtl="0" algn="ctr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67" name="Shape 26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Shape 2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71" name="Shape 27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 txBox="1"/>
          <p:nvPr/>
        </p:nvSpPr>
        <p:spPr>
          <a:xfrm>
            <a:off x="58471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273" name="Shape 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0775" y="47011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Shape 274"/>
          <p:cNvSpPr txBox="1"/>
          <p:nvPr/>
        </p:nvSpPr>
        <p:spPr>
          <a:xfrm>
            <a:off x="2381682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4481226" y="4668925"/>
            <a:ext cx="13383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Text and  </a:t>
            </a:r>
          </a:p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Scrolling Views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reference/android/content/Context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android.com/reference/android/view/View.html" TargetMode="External"/><Relationship Id="rId4" Type="http://schemas.openxmlformats.org/officeDocument/2006/relationships/hyperlink" Target="https://developer.android.com/training/custom-views/create-view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android.com/reference/android/view/ViewGroup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creativecommons.org/licenses/by-nc/4.0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eveloper.android.com/reference/android/view/ViewGroup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25.png"/><Relationship Id="rId6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developers.google.com/android/reference/com/google/android/gms/location/DetectedActivity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://developer.android.com/reference/android/view/View.html" TargetMode="External"/><Relationship Id="rId4" Type="http://schemas.openxmlformats.org/officeDocument/2006/relationships/hyperlink" Target="https://en.wikipedia.org/wiki/Device_independent_pixel" TargetMode="External"/><Relationship Id="rId9" Type="http://schemas.openxmlformats.org/officeDocument/2006/relationships/hyperlink" Target="https://developer.android.com/guide/topics/ui/layout-objects.html" TargetMode="External"/><Relationship Id="rId5" Type="http://schemas.openxmlformats.org/officeDocument/2006/relationships/hyperlink" Target="http://developer.android.com/reference/android/widget/Button.html" TargetMode="External"/><Relationship Id="rId6" Type="http://schemas.openxmlformats.org/officeDocument/2006/relationships/hyperlink" Target="http://developer.android.com/reference/android/widget/TextView.html" TargetMode="External"/><Relationship Id="rId7" Type="http://schemas.openxmlformats.org/officeDocument/2006/relationships/hyperlink" Target="https://developer.android.com/studio/profile/hierarchy-viewer-walkthru.html" TargetMode="External"/><Relationship Id="rId8" Type="http://schemas.openxmlformats.org/officeDocument/2006/relationships/hyperlink" Target="http://developer.android.com/guide/topics/ui/declaring-layout.html" TargetMode="External"/></Relationships>
</file>

<file path=ppt/slides/_rels/slide43.xml.rels><?xml version="1.0" encoding="UTF-8" standalone="yes"?><Relationships xmlns="http://schemas.openxmlformats.org/package/2006/relationships"><Relationship Id="rId11" Type="http://schemas.openxmlformats.org/officeDocument/2006/relationships/hyperlink" Target="https://developers.google.com/android/for-all/vocab-words/" TargetMode="External"/><Relationship Id="rId10" Type="http://schemas.openxmlformats.org/officeDocument/2006/relationships/hyperlink" Target="https://developer.android.com/guide/topics/ui/overview.html" TargetMode="External"/><Relationship Id="rId13" Type="http://schemas.openxmlformats.org/officeDocument/2006/relationships/hyperlink" Target="https://en.wikipedia.org/wiki/Architectural_pattern" TargetMode="External"/><Relationship Id="rId12" Type="http://schemas.openxmlformats.org/officeDocument/2006/relationships/hyperlink" Target="https://en.wikipedia.org/wiki/Model%E2%80%93view%E2%80%93presenter" TargetMode="External"/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://developer.android.com/guide/topics/resources/index.html" TargetMode="External"/><Relationship Id="rId4" Type="http://schemas.openxmlformats.org/officeDocument/2006/relationships/hyperlink" Target="https://developer.android.com/reference/android/graphics/Color.html" TargetMode="External"/><Relationship Id="rId9" Type="http://schemas.openxmlformats.org/officeDocument/2006/relationships/hyperlink" Target="http://developer.android.com/tools/help/image-asset-studio.html" TargetMode="External"/><Relationship Id="rId5" Type="http://schemas.openxmlformats.org/officeDocument/2006/relationships/hyperlink" Target="http://developer.android.com/reference/android/R.color.html" TargetMode="External"/><Relationship Id="rId6" Type="http://schemas.openxmlformats.org/officeDocument/2006/relationships/hyperlink" Target="http://developer.android.com/training/multiscreen/screendensities.html" TargetMode="External"/><Relationship Id="rId7" Type="http://schemas.openxmlformats.org/officeDocument/2006/relationships/hyperlink" Target="http://www.color-hex.com/" TargetMode="External"/><Relationship Id="rId8" Type="http://schemas.openxmlformats.org/officeDocument/2006/relationships/hyperlink" Target="http://developer.android.com/tools/studio/index.html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android-developer-training.gitbooks.io/android-developer-fundamentals-course-concepts/content/Unit%201/12_c_layouts,_views_and_resources.html" TargetMode="External"/><Relationship Id="rId4" Type="http://schemas.openxmlformats.org/officeDocument/2006/relationships/hyperlink" Target="https://android-developer-training.gitbooks.io/android-developer-course/content/Unit%201/12_p_make_your_first_interactive_ui.html" TargetMode="External"/><Relationship Id="rId5" Type="http://schemas.openxmlformats.org/officeDocument/2006/relationships/hyperlink" Target="https://android-developer-training.gitbooks.io/android-developer-course/content/Unit%201/12b_p_using_layouts.html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hyperlink" Target="https://developer.android.com/reference/android/view/package-summary.html" TargetMode="External"/><Relationship Id="rId10" Type="http://schemas.openxmlformats.org/officeDocument/2006/relationships/hyperlink" Target="https://developer.android.com/reference/android/widget/ImageView.html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eveloper.android.com/reference/android/view/View.html" TargetMode="External"/><Relationship Id="rId4" Type="http://schemas.openxmlformats.org/officeDocument/2006/relationships/hyperlink" Target="http://developer.android.com/reference/android/widget/TextView.html" TargetMode="External"/><Relationship Id="rId9" Type="http://schemas.openxmlformats.org/officeDocument/2006/relationships/hyperlink" Target="https://developer.android.com/reference/android/widget/RecyclerView.html" TargetMode="External"/><Relationship Id="rId5" Type="http://schemas.openxmlformats.org/officeDocument/2006/relationships/hyperlink" Target="https://developer.android.com/reference/android/widget/EditText.html" TargetMode="External"/><Relationship Id="rId6" Type="http://schemas.openxmlformats.org/officeDocument/2006/relationships/hyperlink" Target="https://developer.android.com/reference/android/widget/Button.html" TargetMode="External"/><Relationship Id="rId7" Type="http://schemas.openxmlformats.org/officeDocument/2006/relationships/hyperlink" Target="https://developer.android.com/guide/topics/ui/menus.html" TargetMode="External"/><Relationship Id="rId8" Type="http://schemas.openxmlformats.org/officeDocument/2006/relationships/hyperlink" Target="https://developer.android.com/reference/android/widget/ScrollView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38" name="Shape 338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39" name="Shape 339"/>
          <p:cNvSpPr txBox="1"/>
          <p:nvPr>
            <p:ph type="title"/>
          </p:nvPr>
        </p:nvSpPr>
        <p:spPr>
          <a:xfrm>
            <a:off x="195700" y="98568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6190"/>
              <a:buFont typeface="Arial"/>
              <a:buNone/>
            </a:pPr>
            <a:r>
              <a:rPr lang="en"/>
              <a:t>Hello World</a:t>
            </a:r>
          </a:p>
        </p:txBody>
      </p:sp>
      <p:sp>
        <p:nvSpPr>
          <p:cNvPr id="340" name="Shape 340"/>
          <p:cNvSpPr txBox="1"/>
          <p:nvPr>
            <p:ph idx="3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41" name="Shape 34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Android Developer Fundamentals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265500" y="3497910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Views defined in Layout Editor</a:t>
            </a:r>
          </a:p>
        </p:txBody>
      </p:sp>
      <p:sp>
        <p:nvSpPr>
          <p:cNvPr id="423" name="Shape 42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424" name="Shape 4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50" y="887775"/>
            <a:ext cx="7421976" cy="3753925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Shape 425"/>
          <p:cNvSpPr txBox="1"/>
          <p:nvPr/>
        </p:nvSpPr>
        <p:spPr>
          <a:xfrm>
            <a:off x="5154575" y="3236850"/>
            <a:ext cx="3814800" cy="140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" sz="2400"/>
              <a:t>Visual representation of 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what's in XML file.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Using the Layout Editor</a:t>
            </a:r>
          </a:p>
        </p:txBody>
      </p:sp>
      <p:sp>
        <p:nvSpPr>
          <p:cNvPr id="431" name="Shape 43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432" name="Shape 4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3900" y="919400"/>
            <a:ext cx="4667250" cy="3438525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Shape 433"/>
          <p:cNvSpPr txBox="1"/>
          <p:nvPr/>
        </p:nvSpPr>
        <p:spPr>
          <a:xfrm>
            <a:off x="97650" y="1020650"/>
            <a:ext cx="4196700" cy="3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>
              <a:spcBef>
                <a:spcPts val="1000"/>
              </a:spcBef>
              <a:buSzPct val="1000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Resizing handle</a:t>
            </a:r>
          </a:p>
          <a:p>
            <a:pPr indent="-381000" lvl="0" marL="457200" rtl="0">
              <a:spcBef>
                <a:spcPts val="1000"/>
              </a:spcBef>
              <a:buSzPct val="1000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Constraint line and handle</a:t>
            </a:r>
          </a:p>
          <a:p>
            <a:pPr indent="-381000" lvl="0" marL="457200" rtl="0">
              <a:spcBef>
                <a:spcPts val="1000"/>
              </a:spcBef>
              <a:buSzPct val="1000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Baseline handle</a:t>
            </a:r>
          </a:p>
          <a:p>
            <a:pPr indent="-381000" lvl="0" marL="457200" rtl="0">
              <a:spcBef>
                <a:spcPts val="1000"/>
              </a:spcBef>
              <a:buSzPct val="1000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Constraint handle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Views defined in XML</a:t>
            </a:r>
          </a:p>
        </p:txBody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x="311700" y="1076275"/>
            <a:ext cx="8520600" cy="353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&lt;TextView</a:t>
            </a:r>
          </a:p>
          <a:p>
            <a:pPr lvl="0" rtl="0"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android:id="@+id/show_count"</a:t>
            </a:r>
          </a:p>
          <a:p>
            <a:pPr lvl="0" rtl="0"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android:layout_width="match_parent"</a:t>
            </a:r>
          </a:p>
          <a:p>
            <a:pPr lvl="0" rtl="0"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android:layout_height="wrap_content"</a:t>
            </a:r>
          </a:p>
          <a:p>
            <a:pPr lvl="0" rtl="0"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android:background="@color/myBackgroundColor"</a:t>
            </a:r>
          </a:p>
          <a:p>
            <a:pPr lvl="0" rtl="0"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android:text="@string/count_initial_value"</a:t>
            </a:r>
          </a:p>
          <a:p>
            <a:pPr lvl="0" rtl="0"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android:textColor="@color/colorPrimary"</a:t>
            </a:r>
          </a:p>
          <a:p>
            <a:pPr lvl="0" rtl="0">
              <a:spcBef>
                <a:spcPts val="2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android:textSize="@dimen/count_text_size"</a:t>
            </a:r>
          </a:p>
          <a:p>
            <a:pPr lvl="0" rtl="0">
              <a:spcBef>
                <a:spcPts val="2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android:textStyle="bold"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</p:txBody>
      </p:sp>
      <p:sp>
        <p:nvSpPr>
          <p:cNvPr id="440" name="Shape 44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View properties in XML</a:t>
            </a:r>
          </a:p>
        </p:txBody>
      </p:sp>
      <p:sp>
        <p:nvSpPr>
          <p:cNvPr id="446" name="Shape 44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47" name="Shape 447"/>
          <p:cNvSpPr txBox="1"/>
          <p:nvPr>
            <p:ph idx="1" type="body"/>
          </p:nvPr>
        </p:nvSpPr>
        <p:spPr>
          <a:xfrm>
            <a:off x="311700" y="1076275"/>
            <a:ext cx="8520600" cy="353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android:&lt;property_name&gt;="&lt;property_value&gt;"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Example: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android:layout_width="match_parent"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android:&lt;property_name&gt;="@&lt;resource_type&gt;/resource_id"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Example: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android:text="@string/button_label_next"</a:t>
            </a:r>
          </a:p>
          <a:p>
            <a:pPr lvl="0" rtl="0">
              <a:spcBef>
                <a:spcPts val="4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android:&lt;property_name&gt;="@+id/view_id"</a:t>
            </a:r>
          </a:p>
          <a:p>
            <a:pPr lvl="0" rtl="0">
              <a:spcBef>
                <a:spcPts val="4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Example: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android:id="@+id/show_count"</a:t>
            </a:r>
          </a:p>
          <a:p>
            <a:pPr lvl="0" rtl="0"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Create View in Java code</a:t>
            </a:r>
          </a:p>
        </p:txBody>
      </p:sp>
      <p:sp>
        <p:nvSpPr>
          <p:cNvPr id="453" name="Shape 453"/>
          <p:cNvSpPr txBox="1"/>
          <p:nvPr>
            <p:ph idx="1" type="body"/>
          </p:nvPr>
        </p:nvSpPr>
        <p:spPr>
          <a:xfrm>
            <a:off x="311700" y="1457275"/>
            <a:ext cx="8423400" cy="260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In an Activity: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TextView myText = new TextView(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spcBef>
                <a:spcPts val="10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myText.setText("Display this text!");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4" name="Shape 45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55" name="Shape 455"/>
          <p:cNvSpPr txBox="1"/>
          <p:nvPr/>
        </p:nvSpPr>
        <p:spPr>
          <a:xfrm>
            <a:off x="5287625" y="1097425"/>
            <a:ext cx="1285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 sz="2400">
                <a:solidFill>
                  <a:srgbClr val="999999"/>
                </a:solidFill>
              </a:rPr>
              <a:t>context</a:t>
            </a:r>
          </a:p>
        </p:txBody>
      </p:sp>
      <p:cxnSp>
        <p:nvCxnSpPr>
          <p:cNvPr id="456" name="Shape 456"/>
          <p:cNvCxnSpPr/>
          <p:nvPr/>
        </p:nvCxnSpPr>
        <p:spPr>
          <a:xfrm flipH="1">
            <a:off x="5919425" y="1651525"/>
            <a:ext cx="11100" cy="487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What is the context? </a:t>
            </a:r>
          </a:p>
        </p:txBody>
      </p:sp>
      <p:sp>
        <p:nvSpPr>
          <p:cNvPr id="462" name="Shape 462"/>
          <p:cNvSpPr txBox="1"/>
          <p:nvPr>
            <p:ph idx="1" type="body"/>
          </p:nvPr>
        </p:nvSpPr>
        <p:spPr>
          <a:xfrm>
            <a:off x="249125" y="1068450"/>
            <a:ext cx="8520600" cy="353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Context</a:t>
            </a:r>
            <a:r>
              <a:rPr lang="en"/>
              <a:t> is an interface to global information about an application environment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Get the context: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Context context = getApplicationContext();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An activity is its own context:</a:t>
            </a:r>
            <a:br>
              <a:rPr lang="en"/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TextView myText = new TextView(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);</a:t>
            </a:r>
          </a:p>
        </p:txBody>
      </p:sp>
      <p:sp>
        <p:nvSpPr>
          <p:cNvPr id="463" name="Shape 46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Custom views</a:t>
            </a:r>
          </a:p>
        </p:txBody>
      </p:sp>
      <p:sp>
        <p:nvSpPr>
          <p:cNvPr id="469" name="Shape 469"/>
          <p:cNvSpPr txBox="1"/>
          <p:nvPr>
            <p:ph idx="1" type="body"/>
          </p:nvPr>
        </p:nvSpPr>
        <p:spPr>
          <a:xfrm>
            <a:off x="311700" y="1076275"/>
            <a:ext cx="8520600" cy="353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Over 100 (!) different types of views available from the Android system, all children of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View</a:t>
            </a:r>
            <a:r>
              <a:rPr lang="en"/>
              <a:t> class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If necessary, </a:t>
            </a:r>
            <a:r>
              <a:rPr lang="en" u="sng">
                <a:solidFill>
                  <a:schemeClr val="hlink"/>
                </a:solidFill>
                <a:hlinkClick r:id="rId4"/>
              </a:rPr>
              <a:t>create custom views</a:t>
            </a:r>
            <a:r>
              <a:rPr lang="en"/>
              <a:t> by subclassing existing views or the View class</a:t>
            </a:r>
          </a:p>
        </p:txBody>
      </p:sp>
      <p:sp>
        <p:nvSpPr>
          <p:cNvPr id="470" name="Shape 47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ViewGroup &amp; View Hierarchy</a:t>
            </a:r>
          </a:p>
        </p:txBody>
      </p:sp>
      <p:sp>
        <p:nvSpPr>
          <p:cNvPr id="476" name="Shape 47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ViewGroup views</a:t>
            </a:r>
          </a:p>
        </p:txBody>
      </p:sp>
      <p:sp>
        <p:nvSpPr>
          <p:cNvPr id="482" name="Shape 48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/>
              <a:t>A </a:t>
            </a:r>
            <a:r>
              <a:rPr lang="en" u="sng">
                <a:solidFill>
                  <a:schemeClr val="hlink"/>
                </a:solidFill>
                <a:hlinkClick r:id="rId3"/>
              </a:rPr>
              <a:t>ViewGroup</a:t>
            </a:r>
            <a:r>
              <a:rPr lang="en"/>
              <a:t> (parent) is a type of view that can contain other views (children)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ViewGroup is the base class for layouts and view containers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ScrollView—scrollable view that contains one child view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LinearLayout—arrange views in horizontal/vertical row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RecyclerView—scrollable "list" of views or view groups</a:t>
            </a:r>
          </a:p>
        </p:txBody>
      </p:sp>
      <p:sp>
        <p:nvSpPr>
          <p:cNvPr id="483" name="Shape 48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Hierarchy of view groups and views</a:t>
            </a:r>
          </a:p>
        </p:txBody>
      </p:sp>
      <p:sp>
        <p:nvSpPr>
          <p:cNvPr id="489" name="Shape 48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90" name="Shape 490"/>
          <p:cNvSpPr/>
          <p:nvPr/>
        </p:nvSpPr>
        <p:spPr>
          <a:xfrm>
            <a:off x="3577750" y="1294275"/>
            <a:ext cx="1566000" cy="5727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/>
              <a:t>ViewGroup</a:t>
            </a:r>
          </a:p>
        </p:txBody>
      </p:sp>
      <p:sp>
        <p:nvSpPr>
          <p:cNvPr id="491" name="Shape 491"/>
          <p:cNvSpPr/>
          <p:nvPr/>
        </p:nvSpPr>
        <p:spPr>
          <a:xfrm>
            <a:off x="1914000" y="2251450"/>
            <a:ext cx="1566000" cy="5727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ViewGroup</a:t>
            </a:r>
          </a:p>
        </p:txBody>
      </p:sp>
      <p:sp>
        <p:nvSpPr>
          <p:cNvPr id="492" name="Shape 492"/>
          <p:cNvSpPr/>
          <p:nvPr/>
        </p:nvSpPr>
        <p:spPr>
          <a:xfrm>
            <a:off x="3838900" y="2251450"/>
            <a:ext cx="1043700" cy="572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View</a:t>
            </a:r>
          </a:p>
        </p:txBody>
      </p:sp>
      <p:sp>
        <p:nvSpPr>
          <p:cNvPr id="493" name="Shape 493"/>
          <p:cNvSpPr/>
          <p:nvPr/>
        </p:nvSpPr>
        <p:spPr>
          <a:xfrm>
            <a:off x="5187475" y="2251450"/>
            <a:ext cx="1043700" cy="572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View</a:t>
            </a:r>
          </a:p>
        </p:txBody>
      </p:sp>
      <p:sp>
        <p:nvSpPr>
          <p:cNvPr id="494" name="Shape 494"/>
          <p:cNvSpPr/>
          <p:nvPr/>
        </p:nvSpPr>
        <p:spPr>
          <a:xfrm>
            <a:off x="718350" y="3284825"/>
            <a:ext cx="1043700" cy="572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View</a:t>
            </a:r>
          </a:p>
        </p:txBody>
      </p:sp>
      <p:sp>
        <p:nvSpPr>
          <p:cNvPr id="495" name="Shape 495"/>
          <p:cNvSpPr/>
          <p:nvPr/>
        </p:nvSpPr>
        <p:spPr>
          <a:xfrm>
            <a:off x="1914000" y="3284825"/>
            <a:ext cx="1043700" cy="572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View</a:t>
            </a:r>
          </a:p>
        </p:txBody>
      </p:sp>
      <p:sp>
        <p:nvSpPr>
          <p:cNvPr id="496" name="Shape 496"/>
          <p:cNvSpPr/>
          <p:nvPr/>
        </p:nvSpPr>
        <p:spPr>
          <a:xfrm>
            <a:off x="3109650" y="3284825"/>
            <a:ext cx="1043700" cy="572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View</a:t>
            </a:r>
          </a:p>
        </p:txBody>
      </p:sp>
      <p:cxnSp>
        <p:nvCxnSpPr>
          <p:cNvPr id="497" name="Shape 497"/>
          <p:cNvCxnSpPr>
            <a:stCxn id="490" idx="2"/>
            <a:endCxn id="491" idx="0"/>
          </p:cNvCxnSpPr>
          <p:nvPr/>
        </p:nvCxnSpPr>
        <p:spPr>
          <a:xfrm flipH="1">
            <a:off x="2696950" y="1866975"/>
            <a:ext cx="1663800" cy="384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98" name="Shape 498"/>
          <p:cNvCxnSpPr>
            <a:stCxn id="490" idx="2"/>
            <a:endCxn id="492" idx="0"/>
          </p:cNvCxnSpPr>
          <p:nvPr/>
        </p:nvCxnSpPr>
        <p:spPr>
          <a:xfrm>
            <a:off x="4360750" y="1866975"/>
            <a:ext cx="0" cy="384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99" name="Shape 499"/>
          <p:cNvCxnSpPr>
            <a:stCxn id="490" idx="2"/>
            <a:endCxn id="493" idx="0"/>
          </p:cNvCxnSpPr>
          <p:nvPr/>
        </p:nvCxnSpPr>
        <p:spPr>
          <a:xfrm>
            <a:off x="4360750" y="1866975"/>
            <a:ext cx="1348500" cy="384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00" name="Shape 500"/>
          <p:cNvCxnSpPr>
            <a:stCxn id="491" idx="2"/>
            <a:endCxn id="494" idx="0"/>
          </p:cNvCxnSpPr>
          <p:nvPr/>
        </p:nvCxnSpPr>
        <p:spPr>
          <a:xfrm flipH="1">
            <a:off x="1240200" y="2824150"/>
            <a:ext cx="1456800" cy="460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01" name="Shape 501"/>
          <p:cNvCxnSpPr>
            <a:stCxn id="491" idx="2"/>
            <a:endCxn id="495" idx="0"/>
          </p:cNvCxnSpPr>
          <p:nvPr/>
        </p:nvCxnSpPr>
        <p:spPr>
          <a:xfrm flipH="1">
            <a:off x="2436000" y="2824150"/>
            <a:ext cx="261000" cy="460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02" name="Shape 502"/>
          <p:cNvCxnSpPr>
            <a:stCxn id="491" idx="2"/>
            <a:endCxn id="496" idx="0"/>
          </p:cNvCxnSpPr>
          <p:nvPr/>
        </p:nvCxnSpPr>
        <p:spPr>
          <a:xfrm>
            <a:off x="2697000" y="2824150"/>
            <a:ext cx="934500" cy="460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03" name="Shape 503"/>
          <p:cNvSpPr txBox="1"/>
          <p:nvPr/>
        </p:nvSpPr>
        <p:spPr>
          <a:xfrm>
            <a:off x="5505975" y="1343325"/>
            <a:ext cx="3637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Root view is always a view group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type="ctrTitle"/>
          </p:nvPr>
        </p:nvSpPr>
        <p:spPr>
          <a:xfrm>
            <a:off x="311708" y="7781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1.2 Views, Layouts, and Resources</a:t>
            </a:r>
          </a:p>
        </p:txBody>
      </p:sp>
      <p:sp>
        <p:nvSpPr>
          <p:cNvPr id="349" name="Shape 34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50" name="Shape 35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View hierarchy and screen layout</a:t>
            </a:r>
          </a:p>
        </p:txBody>
      </p:sp>
      <p:sp>
        <p:nvSpPr>
          <p:cNvPr id="509" name="Shape 50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510" name="Shape 5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824" y="987799"/>
            <a:ext cx="6086400" cy="366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View hierarchy in the component tree</a:t>
            </a:r>
          </a:p>
        </p:txBody>
      </p:sp>
      <p:sp>
        <p:nvSpPr>
          <p:cNvPr id="516" name="Shape 51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517" name="Shape 517"/>
          <p:cNvPicPr preferRelativeResize="0"/>
          <p:nvPr/>
        </p:nvPicPr>
        <p:blipFill rotWithShape="1">
          <a:blip r:embed="rId3">
            <a:alphaModFix/>
          </a:blip>
          <a:srcRect b="36052" l="25718" r="21415" t="21287"/>
          <a:stretch/>
        </p:blipFill>
        <p:spPr>
          <a:xfrm>
            <a:off x="1702250" y="1012125"/>
            <a:ext cx="6048076" cy="3531975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Shape 518"/>
          <p:cNvSpPr/>
          <p:nvPr/>
        </p:nvSpPr>
        <p:spPr>
          <a:xfrm>
            <a:off x="1702212" y="1012125"/>
            <a:ext cx="2629200" cy="1149600"/>
          </a:xfrm>
          <a:prstGeom prst="rect">
            <a:avLst/>
          </a:pr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Best practices for view hierarchies</a:t>
            </a:r>
          </a:p>
        </p:txBody>
      </p:sp>
      <p:sp>
        <p:nvSpPr>
          <p:cNvPr id="524" name="Shape 52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25" name="Shape 525"/>
          <p:cNvSpPr txBox="1"/>
          <p:nvPr/>
        </p:nvSpPr>
        <p:spPr>
          <a:xfrm>
            <a:off x="87150" y="1088325"/>
            <a:ext cx="8868600" cy="3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Arrangement of view hierarchy affects app performance</a:t>
            </a: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Use smallest number of simplest views possible</a:t>
            </a: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Keep the hierarchy flat—limit nesting of views and view groups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Layouts</a:t>
            </a:r>
          </a:p>
        </p:txBody>
      </p:sp>
      <p:sp>
        <p:nvSpPr>
          <p:cNvPr id="531" name="Shape 53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Layout Views</a:t>
            </a:r>
          </a:p>
        </p:txBody>
      </p:sp>
      <p:sp>
        <p:nvSpPr>
          <p:cNvPr id="537" name="Shape 53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Layouts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are specific types of view groups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are subclasses of </a:t>
            </a:r>
            <a:r>
              <a:rPr lang="en" u="sng">
                <a:solidFill>
                  <a:schemeClr val="accent5"/>
                </a:solidFill>
                <a:hlinkClick r:id="rId3"/>
              </a:rPr>
              <a:t>ViewGroup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contain child views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can be in a row, column, grid, table, absolute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4CAF5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sp>
        <p:nvSpPr>
          <p:cNvPr id="538" name="Shape 53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Common Layout Classes</a:t>
            </a:r>
          </a:p>
        </p:txBody>
      </p:sp>
      <p:sp>
        <p:nvSpPr>
          <p:cNvPr id="544" name="Shape 54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545" name="Shape 5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925" y="1620047"/>
            <a:ext cx="1952225" cy="1439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Shape 5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4678" y="1620049"/>
            <a:ext cx="1952225" cy="1439762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Shape 547"/>
          <p:cNvSpPr txBox="1"/>
          <p:nvPr/>
        </p:nvSpPr>
        <p:spPr>
          <a:xfrm>
            <a:off x="172924" y="3265925"/>
            <a:ext cx="2279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LinearLayout</a:t>
            </a:r>
          </a:p>
        </p:txBody>
      </p:sp>
      <p:sp>
        <p:nvSpPr>
          <p:cNvPr id="548" name="Shape 548"/>
          <p:cNvSpPr txBox="1"/>
          <p:nvPr/>
        </p:nvSpPr>
        <p:spPr>
          <a:xfrm>
            <a:off x="2170936" y="3265925"/>
            <a:ext cx="2279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RelativeLayout</a:t>
            </a:r>
          </a:p>
        </p:txBody>
      </p:sp>
      <p:pic>
        <p:nvPicPr>
          <p:cNvPr id="549" name="Shape 5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6425" y="1620049"/>
            <a:ext cx="1952225" cy="1439765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Shape 550"/>
          <p:cNvSpPr txBox="1"/>
          <p:nvPr/>
        </p:nvSpPr>
        <p:spPr>
          <a:xfrm>
            <a:off x="4631937" y="3265925"/>
            <a:ext cx="1681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GridLayout</a:t>
            </a:r>
          </a:p>
        </p:txBody>
      </p:sp>
      <p:pic>
        <p:nvPicPr>
          <p:cNvPr id="551" name="Shape 5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58174" y="1620049"/>
            <a:ext cx="1952225" cy="1439766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Shape 552"/>
          <p:cNvSpPr txBox="1"/>
          <p:nvPr/>
        </p:nvSpPr>
        <p:spPr>
          <a:xfrm>
            <a:off x="6658233" y="3265925"/>
            <a:ext cx="195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TableLayout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Common Layout Classes</a:t>
            </a:r>
          </a:p>
        </p:txBody>
      </p:sp>
      <p:sp>
        <p:nvSpPr>
          <p:cNvPr id="558" name="Shape 558"/>
          <p:cNvSpPr txBox="1"/>
          <p:nvPr>
            <p:ph idx="1" type="body"/>
          </p:nvPr>
        </p:nvSpPr>
        <p:spPr>
          <a:xfrm>
            <a:off x="311700" y="1021675"/>
            <a:ext cx="8709300" cy="347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1000"/>
              </a:spcBef>
              <a:buClr>
                <a:srgbClr val="000000"/>
              </a:buClr>
              <a:buChar char="●"/>
            </a:pPr>
            <a:r>
              <a:rPr b="1" lang="en">
                <a:solidFill>
                  <a:srgbClr val="000000"/>
                </a:solidFill>
              </a:rPr>
              <a:t>ConstraintLayout - </a:t>
            </a:r>
            <a:r>
              <a:rPr lang="en"/>
              <a:t>connect views with constraints </a:t>
            </a:r>
          </a:p>
          <a:p>
            <a:pPr indent="-228600" lvl="0" marL="457200" rtl="0">
              <a:spcBef>
                <a:spcPts val="600"/>
              </a:spcBef>
              <a:buClr>
                <a:srgbClr val="000000"/>
              </a:buClr>
              <a:buChar char="●"/>
            </a:pPr>
            <a:r>
              <a:rPr b="1" lang="en">
                <a:solidFill>
                  <a:srgbClr val="000000"/>
                </a:solidFill>
              </a:rPr>
              <a:t>LinearLayout</a:t>
            </a:r>
            <a:r>
              <a:rPr lang="en">
                <a:solidFill>
                  <a:srgbClr val="000000"/>
                </a:solidFill>
              </a:rPr>
              <a:t> - horizontal or vertical row</a:t>
            </a:r>
          </a:p>
          <a:p>
            <a:pPr indent="-228600" lvl="0" marL="457200" rtl="0">
              <a:spcBef>
                <a:spcPts val="600"/>
              </a:spcBef>
              <a:buClr>
                <a:srgbClr val="000000"/>
              </a:buClr>
              <a:buChar char="●"/>
            </a:pPr>
            <a:r>
              <a:rPr b="1" lang="en">
                <a:solidFill>
                  <a:srgbClr val="000000"/>
                </a:solidFill>
              </a:rPr>
              <a:t>RelativeLayout</a:t>
            </a:r>
            <a:r>
              <a:rPr lang="en">
                <a:solidFill>
                  <a:srgbClr val="000000"/>
                </a:solidFill>
              </a:rPr>
              <a:t> - child views relative to each other</a:t>
            </a:r>
          </a:p>
          <a:p>
            <a:pPr indent="-228600" lvl="0" marL="457200" rtl="0">
              <a:spcBef>
                <a:spcPts val="600"/>
              </a:spcBef>
              <a:buClr>
                <a:srgbClr val="000000"/>
              </a:buClr>
              <a:buChar char="●"/>
            </a:pPr>
            <a:r>
              <a:rPr b="1" lang="en">
                <a:solidFill>
                  <a:srgbClr val="000000"/>
                </a:solidFill>
              </a:rPr>
              <a:t>TableLayout</a:t>
            </a:r>
            <a:r>
              <a:rPr lang="en">
                <a:solidFill>
                  <a:srgbClr val="000000"/>
                </a:solidFill>
              </a:rPr>
              <a:t> - rows and columns</a:t>
            </a:r>
          </a:p>
          <a:p>
            <a:pPr indent="-228600" lvl="0" marL="457200" rtl="0">
              <a:spcBef>
                <a:spcPts val="600"/>
              </a:spcBef>
              <a:buClr>
                <a:srgbClr val="000000"/>
              </a:buClr>
              <a:buChar char="●"/>
            </a:pPr>
            <a:r>
              <a:rPr b="1" lang="en">
                <a:solidFill>
                  <a:srgbClr val="000000"/>
                </a:solidFill>
              </a:rPr>
              <a:t>FrameLayout</a:t>
            </a:r>
            <a:r>
              <a:rPr lang="en">
                <a:solidFill>
                  <a:srgbClr val="000000"/>
                </a:solidFill>
              </a:rPr>
              <a:t> - shows one child of a stack of children</a:t>
            </a:r>
          </a:p>
          <a:p>
            <a:pPr indent="-228600" lvl="0" marL="457200" rtl="0">
              <a:spcBef>
                <a:spcPts val="600"/>
              </a:spcBef>
              <a:buClr>
                <a:srgbClr val="000000"/>
              </a:buClr>
              <a:buChar char="●"/>
            </a:pPr>
            <a:r>
              <a:rPr b="1" lang="en">
                <a:solidFill>
                  <a:srgbClr val="000000"/>
                </a:solidFill>
              </a:rPr>
              <a:t>GridView</a:t>
            </a:r>
            <a:r>
              <a:rPr lang="en">
                <a:solidFill>
                  <a:srgbClr val="000000"/>
                </a:solidFill>
              </a:rPr>
              <a:t> - 2D scrollable grid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4CAF5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sp>
        <p:nvSpPr>
          <p:cNvPr id="559" name="Shape 55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Class Hierarchy vs. Layout Hierarchy</a:t>
            </a:r>
          </a:p>
        </p:txBody>
      </p:sp>
      <p:sp>
        <p:nvSpPr>
          <p:cNvPr id="565" name="Shape 56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View class-hierarchy is standard object-oriented class inheritance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Char char="○"/>
            </a:pPr>
            <a:r>
              <a:rPr lang="en">
                <a:solidFill>
                  <a:schemeClr val="dk1"/>
                </a:solidFill>
              </a:rPr>
              <a:t>For example, Button is-a TextView is-a View is-a Object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Char char="○"/>
            </a:pPr>
            <a:r>
              <a:rPr lang="en">
                <a:solidFill>
                  <a:schemeClr val="dk1"/>
                </a:solidFill>
              </a:rPr>
              <a:t>Superclass-subclass relationship</a:t>
            </a:r>
            <a:br>
              <a:rPr lang="en">
                <a:solidFill>
                  <a:schemeClr val="dk1"/>
                </a:solidFill>
              </a:rPr>
            </a:b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Layout hierarchy is how Views are visually arranged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Char char="○"/>
            </a:pPr>
            <a:r>
              <a:rPr lang="en">
                <a:solidFill>
                  <a:schemeClr val="dk1"/>
                </a:solidFill>
              </a:rPr>
              <a:t>For example, LinearLayout can contain Buttons arranged in a row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Char char="○"/>
            </a:pPr>
            <a:r>
              <a:rPr lang="en">
                <a:solidFill>
                  <a:schemeClr val="dk1"/>
                </a:solidFill>
              </a:rPr>
              <a:t>Parent-child relationship</a:t>
            </a:r>
          </a:p>
        </p:txBody>
      </p:sp>
      <p:sp>
        <p:nvSpPr>
          <p:cNvPr id="566" name="Shape 56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Layout created in XML</a:t>
            </a:r>
          </a:p>
        </p:txBody>
      </p:sp>
      <p:sp>
        <p:nvSpPr>
          <p:cNvPr id="572" name="Shape 572"/>
          <p:cNvSpPr txBox="1"/>
          <p:nvPr>
            <p:ph idx="1" type="body"/>
          </p:nvPr>
        </p:nvSpPr>
        <p:spPr>
          <a:xfrm>
            <a:off x="311700" y="1076275"/>
            <a:ext cx="8520600" cy="3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LinearLayout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:orientation=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"vertical"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:layout_width=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"match_parent"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:layout_height=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"match_parent"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EditText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Button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&lt;/LinearLayout</a:t>
            </a:r>
          </a:p>
        </p:txBody>
      </p:sp>
      <p:sp>
        <p:nvSpPr>
          <p:cNvPr id="573" name="Shape 57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Layout created in Java Activity code</a:t>
            </a:r>
          </a:p>
        </p:txBody>
      </p:sp>
      <p:sp>
        <p:nvSpPr>
          <p:cNvPr id="579" name="Shape 579"/>
          <p:cNvSpPr txBox="1"/>
          <p:nvPr>
            <p:ph idx="1" type="body"/>
          </p:nvPr>
        </p:nvSpPr>
        <p:spPr>
          <a:xfrm>
            <a:off x="311700" y="1076275"/>
            <a:ext cx="8832300" cy="353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10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LinearLayout linearL = new LinearLayout(this);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linearL.setOrientation(LinearLayout.VERTICAL);</a:t>
            </a:r>
          </a:p>
          <a:p>
            <a:pPr lvl="0" rtl="0">
              <a:spcBef>
                <a:spcPts val="15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TextView myText = new TextView(this);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myText.setText("Display this text!");</a:t>
            </a:r>
          </a:p>
          <a:p>
            <a:pPr lvl="0" rtl="0">
              <a:spcBef>
                <a:spcPts val="15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linearL.addView(myText);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setContentView(linearL);</a:t>
            </a:r>
          </a:p>
        </p:txBody>
      </p:sp>
      <p:sp>
        <p:nvSpPr>
          <p:cNvPr id="580" name="Shape 58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311700" y="1152475"/>
            <a:ext cx="8398800" cy="312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Views, view groups, and view hierarchy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Layouts in XML and Java code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Event Handling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Resources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Screen Measurements</a:t>
            </a:r>
          </a:p>
          <a:p>
            <a:pPr indent="-69850" lvl="0" marL="0" rtl="0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57" name="Shape 35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Setting width and height in Java code</a:t>
            </a:r>
          </a:p>
        </p:txBody>
      </p:sp>
      <p:sp>
        <p:nvSpPr>
          <p:cNvPr id="586" name="Shape 586"/>
          <p:cNvSpPr txBox="1"/>
          <p:nvPr>
            <p:ph idx="1" type="body"/>
          </p:nvPr>
        </p:nvSpPr>
        <p:spPr>
          <a:xfrm>
            <a:off x="2355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Set the width and height of a view: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LinearLayout.LayoutParams layoutParams =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new Linear.LayoutParams(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LayoutParams.MATCH_PARENT, 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LayoutParams.WRAP_CONTENT);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myView.setLayoutParams(layoutParams);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587" name="Shape 58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Event Handling</a:t>
            </a:r>
          </a:p>
        </p:txBody>
      </p:sp>
      <p:sp>
        <p:nvSpPr>
          <p:cNvPr id="593" name="Shape 59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Events</a:t>
            </a:r>
          </a:p>
        </p:txBody>
      </p:sp>
      <p:sp>
        <p:nvSpPr>
          <p:cNvPr id="599" name="Shape 59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00" name="Shape 600"/>
          <p:cNvSpPr txBox="1"/>
          <p:nvPr>
            <p:ph idx="1" type="body"/>
          </p:nvPr>
        </p:nvSpPr>
        <p:spPr>
          <a:xfrm>
            <a:off x="311700" y="1152475"/>
            <a:ext cx="8520600" cy="318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Something that happens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har char="●"/>
            </a:pPr>
            <a:r>
              <a:rPr lang="en"/>
              <a:t>In UI: Click, tap, drag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har char="●"/>
            </a:pPr>
            <a:r>
              <a:rPr lang="en"/>
              <a:t>Device: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DetectedActivity</a:t>
            </a:r>
            <a:r>
              <a:rPr lang="en"/>
              <a:t> such as walking, driving, tilting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har char="●"/>
            </a:pPr>
            <a:r>
              <a:rPr lang="en"/>
              <a:t>Events are "noticed" by the Android system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Event Handlers</a:t>
            </a:r>
          </a:p>
        </p:txBody>
      </p:sp>
      <p:sp>
        <p:nvSpPr>
          <p:cNvPr id="606" name="Shape 60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07" name="Shape 607"/>
          <p:cNvSpPr txBox="1"/>
          <p:nvPr>
            <p:ph idx="1" type="body"/>
          </p:nvPr>
        </p:nvSpPr>
        <p:spPr>
          <a:xfrm>
            <a:off x="311700" y="1152475"/>
            <a:ext cx="8520600" cy="318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Methods that do something in response to a click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 method, called an </a:t>
            </a:r>
            <a:r>
              <a:rPr b="1" lang="en"/>
              <a:t>event handler</a:t>
            </a:r>
            <a:r>
              <a:rPr lang="en"/>
              <a:t>, is triggered by a specific event and does something in response to the event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Handling clicks in XML &amp; Java</a:t>
            </a:r>
          </a:p>
        </p:txBody>
      </p:sp>
      <p:sp>
        <p:nvSpPr>
          <p:cNvPr id="613" name="Shape 61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14" name="Shape 614"/>
          <p:cNvSpPr txBox="1"/>
          <p:nvPr>
            <p:ph idx="1" type="body"/>
          </p:nvPr>
        </p:nvSpPr>
        <p:spPr>
          <a:xfrm>
            <a:off x="311700" y="1152475"/>
            <a:ext cx="3594000" cy="318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Attach handler to view in layout: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android:onClick="showToast"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5" name="Shape 615"/>
          <p:cNvSpPr txBox="1"/>
          <p:nvPr>
            <p:ph idx="1" type="body"/>
          </p:nvPr>
        </p:nvSpPr>
        <p:spPr>
          <a:xfrm>
            <a:off x="4210400" y="1111425"/>
            <a:ext cx="4690800" cy="318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Implement handler in activity: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showToast(View view)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String msg = "Hello Toast!";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Toast toast = Toast.makeText(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this, msg, duration);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toast.show();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cxnSp>
        <p:nvCxnSpPr>
          <p:cNvPr id="616" name="Shape 616"/>
          <p:cNvCxnSpPr/>
          <p:nvPr/>
        </p:nvCxnSpPr>
        <p:spPr>
          <a:xfrm flipH="1">
            <a:off x="4055825" y="1099875"/>
            <a:ext cx="10800" cy="3234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Setting click handlers in Java</a:t>
            </a:r>
          </a:p>
        </p:txBody>
      </p:sp>
      <p:sp>
        <p:nvSpPr>
          <p:cNvPr id="622" name="Shape 62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23" name="Shape 623"/>
          <p:cNvSpPr txBox="1"/>
          <p:nvPr>
            <p:ph idx="1" type="body"/>
          </p:nvPr>
        </p:nvSpPr>
        <p:spPr>
          <a:xfrm>
            <a:off x="311700" y="1086350"/>
            <a:ext cx="8832300" cy="340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4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final Button button = (Button) findViewById(R.id.button_id);</a:t>
            </a:r>
          </a:p>
          <a:p>
            <a:pPr lvl="0">
              <a:spcBef>
                <a:spcPts val="4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button.setOnClickListener(new View.OnClickListener() {</a:t>
            </a:r>
          </a:p>
          <a:p>
            <a:pPr lvl="0">
              <a:spcBef>
                <a:spcPts val="4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public void onClick(View v) {</a:t>
            </a:r>
          </a:p>
          <a:p>
            <a:pPr lvl="0" rtl="0">
              <a:spcBef>
                <a:spcPts val="400"/>
              </a:spcBef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  String msg = "Hello Toast!";</a:t>
            </a:r>
          </a:p>
          <a:p>
            <a:pPr lvl="0" rtl="0">
              <a:spcBef>
                <a:spcPts val="400"/>
              </a:spcBef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  Toast toast = Toast.makeText(this, msg, duration);</a:t>
            </a:r>
          </a:p>
          <a:p>
            <a:pPr lvl="0">
              <a:spcBef>
                <a:spcPts val="4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  toast.show();</a:t>
            </a:r>
          </a:p>
          <a:p>
            <a:pPr lvl="0">
              <a:spcBef>
                <a:spcPts val="4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  }</a:t>
            </a:r>
          </a:p>
          <a:p>
            <a:pPr lvl="0" rtl="0">
              <a:spcBef>
                <a:spcPts val="4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});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Resources</a:t>
            </a:r>
          </a:p>
        </p:txBody>
      </p:sp>
      <p:sp>
        <p:nvSpPr>
          <p:cNvPr id="629" name="Shape 62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Resources</a:t>
            </a:r>
          </a:p>
        </p:txBody>
      </p:sp>
      <p:sp>
        <p:nvSpPr>
          <p:cNvPr id="635" name="Shape 635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Separate static data from code in your layouts.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Strings, dimensions, images, menu text, colors, styles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Useful for localization</a:t>
            </a:r>
          </a:p>
        </p:txBody>
      </p:sp>
      <p:sp>
        <p:nvSpPr>
          <p:cNvPr id="636" name="Shape 63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1" name="Shape 6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47249"/>
            <a:ext cx="2902999" cy="3634949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Shape 64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Where are the resources in your project?</a:t>
            </a:r>
          </a:p>
        </p:txBody>
      </p:sp>
      <p:sp>
        <p:nvSpPr>
          <p:cNvPr id="643" name="Shape 64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cxnSp>
        <p:nvCxnSpPr>
          <p:cNvPr id="644" name="Shape 644"/>
          <p:cNvCxnSpPr/>
          <p:nvPr/>
        </p:nvCxnSpPr>
        <p:spPr>
          <a:xfrm flipH="1" rot="10800000">
            <a:off x="3325550" y="1878175"/>
            <a:ext cx="1101000" cy="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triangle"/>
            <a:tailEnd len="lg" w="lg" type="none"/>
          </a:ln>
        </p:spPr>
      </p:cxnSp>
      <p:sp>
        <p:nvSpPr>
          <p:cNvPr id="645" name="Shape 645"/>
          <p:cNvSpPr txBox="1"/>
          <p:nvPr/>
        </p:nvSpPr>
        <p:spPr>
          <a:xfrm>
            <a:off x="4426500" y="1580650"/>
            <a:ext cx="4285800" cy="10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resources and resource files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400"/>
              <a:t>stored in </a:t>
            </a:r>
            <a:r>
              <a:rPr b="1" lang="en" sz="2400"/>
              <a:t>res</a:t>
            </a:r>
            <a:r>
              <a:rPr lang="en" sz="2400"/>
              <a:t> folder</a:t>
            </a:r>
          </a:p>
        </p:txBody>
      </p:sp>
      <p:sp>
        <p:nvSpPr>
          <p:cNvPr id="646" name="Shape 646"/>
          <p:cNvSpPr/>
          <p:nvPr/>
        </p:nvSpPr>
        <p:spPr>
          <a:xfrm>
            <a:off x="332550" y="1762525"/>
            <a:ext cx="2882100" cy="25827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Refer to resources in code</a:t>
            </a:r>
          </a:p>
        </p:txBody>
      </p:sp>
      <p:sp>
        <p:nvSpPr>
          <p:cNvPr id="652" name="Shape 65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53" name="Shape 653"/>
          <p:cNvSpPr txBox="1"/>
          <p:nvPr>
            <p:ph idx="1" type="body"/>
          </p:nvPr>
        </p:nvSpPr>
        <p:spPr>
          <a:xfrm>
            <a:off x="311700" y="1019825"/>
            <a:ext cx="8709300" cy="364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Layout:</a:t>
            </a:r>
          </a:p>
          <a:p>
            <a:pPr indent="-69850" lvl="0" marL="45720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R.layout.activity_main</a:t>
            </a:r>
          </a:p>
          <a:p>
            <a:pPr indent="-69850" lvl="0" marL="457200">
              <a:spcBef>
                <a:spcPts val="5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setContentView(R.layout.activity_main);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View: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R.id.recyclerview</a:t>
            </a:r>
          </a:p>
          <a:p>
            <a:pPr indent="0" lvl="0" marL="457200">
              <a:spcBef>
                <a:spcPts val="50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rv = (RecyclerView) findViewById(R.id.recyclerview);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String: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lang="en" sz="1800"/>
              <a:t>In Java: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R.string.title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lang="en" sz="1800"/>
              <a:t>In XML: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android:text="@string/title"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Views</a:t>
            </a:r>
          </a:p>
        </p:txBody>
      </p:sp>
      <p:sp>
        <p:nvSpPr>
          <p:cNvPr id="363" name="Shape 36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Measurements</a:t>
            </a:r>
          </a:p>
        </p:txBody>
      </p:sp>
      <p:sp>
        <p:nvSpPr>
          <p:cNvPr id="659" name="Shape 65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Device Independent Pixels (dp) - for Views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Scale Independent Pixels (sp) - for text</a:t>
            </a:r>
          </a:p>
          <a:p>
            <a:pPr lvl="0" rtl="0">
              <a:spcBef>
                <a:spcPts val="2000"/>
              </a:spcBef>
              <a:buNone/>
            </a:pPr>
            <a:r>
              <a:rPr lang="en"/>
              <a:t>Don't use device-dependent units: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Actual Pixels (px)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Actual Measurement (in, mm)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Points - typography 1/72 inch (pt)</a:t>
            </a:r>
          </a:p>
        </p:txBody>
      </p:sp>
      <p:sp>
        <p:nvSpPr>
          <p:cNvPr id="660" name="Shape 66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cxnSp>
        <p:nvCxnSpPr>
          <p:cNvPr id="661" name="Shape 661"/>
          <p:cNvCxnSpPr>
            <a:stCxn id="659" idx="1"/>
          </p:cNvCxnSpPr>
          <p:nvPr/>
        </p:nvCxnSpPr>
        <p:spPr>
          <a:xfrm>
            <a:off x="311700" y="2784475"/>
            <a:ext cx="4260300" cy="1708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62" name="Shape 662"/>
          <p:cNvCxnSpPr/>
          <p:nvPr/>
        </p:nvCxnSpPr>
        <p:spPr>
          <a:xfrm flipH="1" rot="10800000">
            <a:off x="454500" y="2760300"/>
            <a:ext cx="4245600" cy="1707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Learn more</a:t>
            </a:r>
          </a:p>
        </p:txBody>
      </p:sp>
      <p:sp>
        <p:nvSpPr>
          <p:cNvPr id="668" name="Shape 66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Learn more</a:t>
            </a:r>
          </a:p>
        </p:txBody>
      </p:sp>
      <p:sp>
        <p:nvSpPr>
          <p:cNvPr id="674" name="Shape 674"/>
          <p:cNvSpPr txBox="1"/>
          <p:nvPr>
            <p:ph idx="1" type="body"/>
          </p:nvPr>
        </p:nvSpPr>
        <p:spPr>
          <a:xfrm>
            <a:off x="311700" y="1030925"/>
            <a:ext cx="8520600" cy="353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Views: 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●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View class documentation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●"/>
            </a:pPr>
            <a:r>
              <a:rPr lang="en" sz="2000" u="sng">
                <a:solidFill>
                  <a:schemeClr val="hlink"/>
                </a:solidFill>
                <a:hlinkClick r:id="rId4"/>
              </a:rPr>
              <a:t>device independent pixels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●"/>
            </a:pPr>
            <a:r>
              <a:rPr lang="en" sz="2000" u="sng">
                <a:solidFill>
                  <a:schemeClr val="hlink"/>
                </a:solidFill>
                <a:hlinkClick r:id="rId5"/>
              </a:rPr>
              <a:t>Button class documentation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●"/>
            </a:pPr>
            <a:r>
              <a:rPr lang="en" sz="2000" u="sng">
                <a:solidFill>
                  <a:schemeClr val="hlink"/>
                </a:solidFill>
                <a:hlinkClick r:id="rId6"/>
              </a:rPr>
              <a:t>TextView class documentation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●"/>
            </a:pPr>
            <a:r>
              <a:rPr lang="en" sz="2000" u="sng">
                <a:solidFill>
                  <a:schemeClr val="hlink"/>
                </a:solidFill>
                <a:hlinkClick r:id="rId7"/>
              </a:rPr>
              <a:t>Hierarchy Viewer</a:t>
            </a:r>
            <a:r>
              <a:rPr lang="en" sz="2000"/>
              <a:t> for visualizing the view hierarchy</a:t>
            </a:r>
          </a:p>
          <a:p>
            <a:pPr lvl="0" rtl="0">
              <a:spcBef>
                <a:spcPts val="1000"/>
              </a:spcBef>
              <a:buNone/>
            </a:pPr>
            <a:r>
              <a:rPr lang="en" sz="2000"/>
              <a:t>Layouts: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●"/>
            </a:pPr>
            <a:r>
              <a:rPr lang="en" sz="2000" u="sng">
                <a:solidFill>
                  <a:schemeClr val="hlink"/>
                </a:solidFill>
                <a:hlinkClick r:id="rId8"/>
              </a:rPr>
              <a:t>developer.android.com Layouts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●"/>
            </a:pPr>
            <a:r>
              <a:rPr lang="en" sz="2000" u="sng">
                <a:solidFill>
                  <a:schemeClr val="hlink"/>
                </a:solidFill>
                <a:hlinkClick r:id="rId9"/>
              </a:rPr>
              <a:t>Common Layout Objects</a:t>
            </a:r>
          </a:p>
        </p:txBody>
      </p:sp>
      <p:sp>
        <p:nvSpPr>
          <p:cNvPr id="675" name="Shape 67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Learn </a:t>
            </a:r>
            <a:r>
              <a:rPr lang="en"/>
              <a:t>even more</a:t>
            </a:r>
          </a:p>
        </p:txBody>
      </p:sp>
      <p:sp>
        <p:nvSpPr>
          <p:cNvPr id="681" name="Shape 681"/>
          <p:cNvSpPr txBox="1"/>
          <p:nvPr>
            <p:ph idx="1" type="body"/>
          </p:nvPr>
        </p:nvSpPr>
        <p:spPr>
          <a:xfrm>
            <a:off x="235500" y="1096275"/>
            <a:ext cx="4354200" cy="319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Resources: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●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Android resources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●"/>
            </a:pPr>
            <a:r>
              <a:rPr lang="en" sz="2000" u="sng">
                <a:solidFill>
                  <a:schemeClr val="hlink"/>
                </a:solidFill>
                <a:hlinkClick r:id="rId4"/>
              </a:rPr>
              <a:t>Color</a:t>
            </a:r>
            <a:r>
              <a:rPr lang="en" sz="2000"/>
              <a:t> class definition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●"/>
            </a:pPr>
            <a:r>
              <a:rPr lang="en" sz="2000" u="sng">
                <a:solidFill>
                  <a:schemeClr val="hlink"/>
                </a:solidFill>
                <a:hlinkClick r:id="rId5"/>
              </a:rPr>
              <a:t>R.color resources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●"/>
            </a:pPr>
            <a:r>
              <a:rPr lang="en" sz="2000" u="sng">
                <a:solidFill>
                  <a:schemeClr val="hlink"/>
                </a:solidFill>
                <a:hlinkClick r:id="rId6"/>
              </a:rPr>
              <a:t>Supporting Different Densities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●"/>
            </a:pPr>
            <a:r>
              <a:rPr lang="en" sz="2000" u="sng">
                <a:solidFill>
                  <a:schemeClr val="hlink"/>
                </a:solidFill>
                <a:hlinkClick r:id="rId7"/>
              </a:rPr>
              <a:t>Color Hex Color Codes</a:t>
            </a:r>
          </a:p>
        </p:txBody>
      </p:sp>
      <p:sp>
        <p:nvSpPr>
          <p:cNvPr id="682" name="Shape 68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83" name="Shape 683"/>
          <p:cNvSpPr txBox="1"/>
          <p:nvPr>
            <p:ph idx="1" type="body"/>
          </p:nvPr>
        </p:nvSpPr>
        <p:spPr>
          <a:xfrm>
            <a:off x="4637400" y="1106760"/>
            <a:ext cx="4354200" cy="3198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Other: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●"/>
            </a:pPr>
            <a:r>
              <a:rPr lang="en" sz="2000" u="sng">
                <a:solidFill>
                  <a:schemeClr val="hlink"/>
                </a:solidFill>
                <a:hlinkClick r:id="rId8"/>
              </a:rPr>
              <a:t>Android Studio documentation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●"/>
            </a:pPr>
            <a:r>
              <a:rPr lang="en" sz="2000" u="sng">
                <a:solidFill>
                  <a:schemeClr val="hlink"/>
                </a:solidFill>
                <a:hlinkClick r:id="rId9"/>
              </a:rPr>
              <a:t>Image Asset Studio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●"/>
            </a:pPr>
            <a:r>
              <a:rPr lang="en" sz="2000" u="sng">
                <a:solidFill>
                  <a:schemeClr val="hlink"/>
                </a:solidFill>
                <a:hlinkClick r:id="rId10"/>
              </a:rPr>
              <a:t>UI Overview</a:t>
            </a:r>
            <a:r>
              <a:rPr lang="en" sz="2000"/>
              <a:t> 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●"/>
            </a:pPr>
            <a:r>
              <a:rPr lang="en" sz="2000" u="sng">
                <a:solidFill>
                  <a:schemeClr val="hlink"/>
                </a:solidFill>
                <a:hlinkClick r:id="rId11"/>
              </a:rPr>
              <a:t>Vocabulary words and concepts glossary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●"/>
            </a:pPr>
            <a:r>
              <a:rPr lang="en" sz="2000" u="sng">
                <a:solidFill>
                  <a:schemeClr val="hlink"/>
                </a:solidFill>
                <a:hlinkClick r:id="rId12"/>
              </a:rPr>
              <a:t>Model-View-Presenter</a:t>
            </a:r>
            <a:r>
              <a:rPr lang="en" sz="2000"/>
              <a:t> </a:t>
            </a:r>
            <a:br>
              <a:rPr lang="en" sz="2000"/>
            </a:br>
            <a:r>
              <a:rPr lang="en" sz="2000"/>
              <a:t>(MVP) architecture pattern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●"/>
            </a:pPr>
            <a:r>
              <a:rPr lang="en" sz="2000" u="sng">
                <a:solidFill>
                  <a:schemeClr val="hlink"/>
                </a:solidFill>
                <a:hlinkClick r:id="rId13"/>
              </a:rPr>
              <a:t>Architectural patterns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What's Next?</a:t>
            </a:r>
          </a:p>
        </p:txBody>
      </p:sp>
      <p:sp>
        <p:nvSpPr>
          <p:cNvPr id="689" name="Shape 68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90" name="Shape 690"/>
          <p:cNvSpPr txBox="1"/>
          <p:nvPr/>
        </p:nvSpPr>
        <p:spPr>
          <a:xfrm>
            <a:off x="311700" y="1530325"/>
            <a:ext cx="8520600" cy="24834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1.2 C Layouts, Views, and Resources</a:t>
            </a: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Practicals: </a:t>
            </a:r>
          </a:p>
          <a:p>
            <a:pPr indent="-355600" lvl="1" marL="9144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83333"/>
              <a:buFont typeface="Roboto"/>
              <a:buChar char="○"/>
            </a:pP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1.2A P Make Your First Interactive UI</a:t>
            </a:r>
          </a:p>
          <a:p>
            <a:pPr indent="-381000" lvl="1" marL="9144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100000"/>
              <a:buFont typeface="Roboto"/>
              <a:buChar char="○"/>
            </a:pP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1.2B P Using Layouts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END</a:t>
            </a:r>
          </a:p>
        </p:txBody>
      </p:sp>
      <p:sp>
        <p:nvSpPr>
          <p:cNvPr id="696" name="Shape 69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7" name="Shape 69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98" name="Shape 69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Everything you see is a view</a:t>
            </a:r>
          </a:p>
        </p:txBody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311700" y="1076275"/>
            <a:ext cx="4721400" cy="34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</a:rPr>
              <a:t>If you look at your mobile device, 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</a:rPr>
              <a:t>every user interface element that you see is a </a:t>
            </a:r>
            <a:r>
              <a:rPr b="1" lang="en">
                <a:solidFill>
                  <a:schemeClr val="dk1"/>
                </a:solidFill>
              </a:rPr>
              <a:t>View</a:t>
            </a:r>
            <a:r>
              <a:rPr lang="en">
                <a:solidFill>
                  <a:schemeClr val="dk1"/>
                </a:solidFill>
              </a:rPr>
              <a:t>. </a:t>
            </a:r>
          </a:p>
        </p:txBody>
      </p:sp>
      <p:sp>
        <p:nvSpPr>
          <p:cNvPr id="370" name="Shape 37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371" name="Shape 3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9175" y="977832"/>
            <a:ext cx="2038350" cy="3648075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372" name="Shape 372"/>
          <p:cNvSpPr txBox="1"/>
          <p:nvPr/>
        </p:nvSpPr>
        <p:spPr>
          <a:xfrm>
            <a:off x="7830450" y="2320100"/>
            <a:ext cx="1190700" cy="6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Views</a:t>
            </a:r>
          </a:p>
        </p:txBody>
      </p:sp>
      <p:cxnSp>
        <p:nvCxnSpPr>
          <p:cNvPr id="373" name="Shape 373"/>
          <p:cNvCxnSpPr>
            <a:stCxn id="372" idx="2"/>
          </p:cNvCxnSpPr>
          <p:nvPr/>
        </p:nvCxnSpPr>
        <p:spPr>
          <a:xfrm flipH="1">
            <a:off x="5941200" y="2970800"/>
            <a:ext cx="2484600" cy="3561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74" name="Shape 374"/>
          <p:cNvCxnSpPr>
            <a:stCxn id="372" idx="2"/>
          </p:cNvCxnSpPr>
          <p:nvPr/>
        </p:nvCxnSpPr>
        <p:spPr>
          <a:xfrm flipH="1">
            <a:off x="7451400" y="2970800"/>
            <a:ext cx="974400" cy="3804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75" name="Shape 375"/>
          <p:cNvCxnSpPr>
            <a:stCxn id="372" idx="2"/>
          </p:cNvCxnSpPr>
          <p:nvPr/>
        </p:nvCxnSpPr>
        <p:spPr>
          <a:xfrm flipH="1">
            <a:off x="6506100" y="2970800"/>
            <a:ext cx="1919700" cy="12153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76" name="Shape 376"/>
          <p:cNvCxnSpPr>
            <a:stCxn id="372" idx="0"/>
          </p:cNvCxnSpPr>
          <p:nvPr/>
        </p:nvCxnSpPr>
        <p:spPr>
          <a:xfrm rot="10800000">
            <a:off x="5794200" y="1694000"/>
            <a:ext cx="2631600" cy="6261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77" name="Shape 377"/>
          <p:cNvCxnSpPr>
            <a:stCxn id="372" idx="0"/>
          </p:cNvCxnSpPr>
          <p:nvPr/>
        </p:nvCxnSpPr>
        <p:spPr>
          <a:xfrm rot="10800000">
            <a:off x="6837600" y="1657100"/>
            <a:ext cx="1588200" cy="6630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78" name="Shape 378"/>
          <p:cNvCxnSpPr>
            <a:stCxn id="372" idx="2"/>
          </p:cNvCxnSpPr>
          <p:nvPr/>
        </p:nvCxnSpPr>
        <p:spPr>
          <a:xfrm flipH="1">
            <a:off x="7402200" y="2970800"/>
            <a:ext cx="1023600" cy="9573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79" name="Shape 379"/>
          <p:cNvCxnSpPr>
            <a:stCxn id="372" idx="0"/>
          </p:cNvCxnSpPr>
          <p:nvPr/>
        </p:nvCxnSpPr>
        <p:spPr>
          <a:xfrm rot="10800000">
            <a:off x="5916900" y="1988600"/>
            <a:ext cx="2508900" cy="3315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80" name="Shape 380"/>
          <p:cNvCxnSpPr>
            <a:stCxn id="372" idx="0"/>
          </p:cNvCxnSpPr>
          <p:nvPr/>
        </p:nvCxnSpPr>
        <p:spPr>
          <a:xfrm flipH="1">
            <a:off x="5892300" y="2320100"/>
            <a:ext cx="2533500" cy="3192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81" name="Shape 381"/>
          <p:cNvCxnSpPr>
            <a:stCxn id="372" idx="0"/>
          </p:cNvCxnSpPr>
          <p:nvPr/>
        </p:nvCxnSpPr>
        <p:spPr>
          <a:xfrm rot="10800000">
            <a:off x="6641100" y="2172800"/>
            <a:ext cx="1784700" cy="1473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82" name="Shape 382"/>
          <p:cNvCxnSpPr>
            <a:stCxn id="372" idx="0"/>
          </p:cNvCxnSpPr>
          <p:nvPr/>
        </p:nvCxnSpPr>
        <p:spPr>
          <a:xfrm rot="10800000">
            <a:off x="7267200" y="1964000"/>
            <a:ext cx="1158600" cy="3561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83" name="Shape 383"/>
          <p:cNvCxnSpPr>
            <a:stCxn id="372" idx="1"/>
          </p:cNvCxnSpPr>
          <p:nvPr/>
        </p:nvCxnSpPr>
        <p:spPr>
          <a:xfrm flipH="1">
            <a:off x="6579750" y="2645450"/>
            <a:ext cx="1250700" cy="1410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84" name="Shape 384"/>
          <p:cNvCxnSpPr>
            <a:stCxn id="372" idx="1"/>
          </p:cNvCxnSpPr>
          <p:nvPr/>
        </p:nvCxnSpPr>
        <p:spPr>
          <a:xfrm rot="10800000">
            <a:off x="7156650" y="2639150"/>
            <a:ext cx="673800" cy="63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85" name="Shape 385"/>
          <p:cNvCxnSpPr>
            <a:stCxn id="372" idx="2"/>
          </p:cNvCxnSpPr>
          <p:nvPr/>
        </p:nvCxnSpPr>
        <p:spPr>
          <a:xfrm flipH="1">
            <a:off x="6456900" y="2970800"/>
            <a:ext cx="1968900" cy="5031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86" name="Shape 386"/>
          <p:cNvCxnSpPr>
            <a:stCxn id="372" idx="2"/>
          </p:cNvCxnSpPr>
          <p:nvPr/>
        </p:nvCxnSpPr>
        <p:spPr>
          <a:xfrm flipH="1">
            <a:off x="5867700" y="2970800"/>
            <a:ext cx="2558100" cy="10557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87" name="Shape 387"/>
          <p:cNvCxnSpPr>
            <a:stCxn id="372" idx="2"/>
          </p:cNvCxnSpPr>
          <p:nvPr/>
        </p:nvCxnSpPr>
        <p:spPr>
          <a:xfrm flipH="1">
            <a:off x="7021800" y="2970800"/>
            <a:ext cx="1404000" cy="10680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a view</a:t>
            </a:r>
          </a:p>
        </p:txBody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311700" y="1076275"/>
            <a:ext cx="8520600" cy="34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Views</a:t>
            </a:r>
            <a:r>
              <a:rPr lang="en"/>
              <a:t> are Android's basic user interface building blocks.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display text (</a:t>
            </a:r>
            <a:r>
              <a:rPr lang="en" u="sng">
                <a:solidFill>
                  <a:schemeClr val="hlink"/>
                </a:solidFill>
                <a:hlinkClick r:id="rId4"/>
              </a:rPr>
              <a:t>TextView</a:t>
            </a:r>
            <a:r>
              <a:rPr lang="en"/>
              <a:t> class), edit text (</a:t>
            </a:r>
            <a:r>
              <a:rPr lang="en" u="sng">
                <a:solidFill>
                  <a:schemeClr val="hlink"/>
                </a:solidFill>
                <a:hlinkClick r:id="rId5"/>
              </a:rPr>
              <a:t>EditText</a:t>
            </a:r>
            <a:r>
              <a:rPr lang="en"/>
              <a:t> class)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buttons (</a:t>
            </a:r>
            <a:r>
              <a:rPr lang="en" u="sng">
                <a:solidFill>
                  <a:schemeClr val="hlink"/>
                </a:solidFill>
                <a:hlinkClick r:id="rId6"/>
              </a:rPr>
              <a:t>Button</a:t>
            </a:r>
            <a:r>
              <a:rPr lang="en"/>
              <a:t> class), </a:t>
            </a:r>
            <a:r>
              <a:rPr lang="en" u="sng">
                <a:solidFill>
                  <a:schemeClr val="accent5"/>
                </a:solidFill>
                <a:hlinkClick r:id="rId7"/>
              </a:rPr>
              <a:t>menus</a:t>
            </a:r>
            <a:r>
              <a:rPr lang="en"/>
              <a:t>, other controls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scrollable (</a:t>
            </a:r>
            <a:r>
              <a:rPr lang="en" u="sng">
                <a:solidFill>
                  <a:schemeClr val="hlink"/>
                </a:solidFill>
                <a:hlinkClick r:id="rId8"/>
              </a:rPr>
              <a:t>ScrollView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9"/>
              </a:rPr>
              <a:t>RecyclerView</a:t>
            </a:r>
            <a:r>
              <a:rPr lang="en"/>
              <a:t>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show images (</a:t>
            </a:r>
            <a:r>
              <a:rPr lang="en" u="sng">
                <a:solidFill>
                  <a:schemeClr val="hlink"/>
                </a:solidFill>
                <a:hlinkClick r:id="rId10"/>
              </a:rPr>
              <a:t>ImageView</a:t>
            </a:r>
            <a:r>
              <a:rPr lang="en"/>
              <a:t>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subclass of </a:t>
            </a:r>
            <a:r>
              <a:rPr lang="en" u="sng">
                <a:solidFill>
                  <a:schemeClr val="hlink"/>
                </a:solidFill>
                <a:hlinkClick r:id="rId11"/>
              </a:rPr>
              <a:t>View</a:t>
            </a:r>
            <a:r>
              <a:rPr lang="en"/>
              <a:t> class</a:t>
            </a:r>
          </a:p>
        </p:txBody>
      </p:sp>
      <p:sp>
        <p:nvSpPr>
          <p:cNvPr id="394" name="Shape 39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Views have properties</a:t>
            </a:r>
          </a:p>
        </p:txBody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Have properties (e.g., color, dimensions, positioning)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May have focus (e.g., selected to receive user input)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May be interactive (respond to user clicks)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May be visible or not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Have relationships to other views</a:t>
            </a:r>
          </a:p>
        </p:txBody>
      </p:sp>
      <p:sp>
        <p:nvSpPr>
          <p:cNvPr id="401" name="Shape 40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Examples of views</a:t>
            </a:r>
          </a:p>
        </p:txBody>
      </p:sp>
      <p:sp>
        <p:nvSpPr>
          <p:cNvPr id="407" name="Shape 40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408" name="Shape 4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4237" y="1530475"/>
            <a:ext cx="4053124" cy="2262475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Shape 409"/>
          <p:cNvSpPr txBox="1"/>
          <p:nvPr/>
        </p:nvSpPr>
        <p:spPr>
          <a:xfrm>
            <a:off x="328525" y="1567025"/>
            <a:ext cx="18273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Button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1000"/>
              </a:spcBef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EditText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SeekBar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6745775" y="1485400"/>
            <a:ext cx="2223600" cy="23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CheckBox</a:t>
            </a:r>
          </a:p>
          <a:p>
            <a:pPr lvl="0">
              <a:spcBef>
                <a:spcPts val="1000"/>
              </a:spcBef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RadioButton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Switch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Creating and laying out views</a:t>
            </a:r>
          </a:p>
        </p:txBody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311700" y="110075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Graphically within Android Studio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XML Files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2400">
                <a:solidFill>
                  <a:schemeClr val="dk1"/>
                </a:solidFill>
              </a:rPr>
              <a:t>Programmatically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17" name="Shape 41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