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" name="Shape 6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/>
        </p:nvSpPr>
        <p:spPr>
          <a:xfrm>
            <a:off x="58471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2375" y="47482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2381682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481226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2" name="Shape 10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Shape 1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9" name="Shape 129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32" name="Shape 132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3" name="Shape 13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2" name="Shape 16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6" name="Shape 16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Shape 1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1" name="Shape 19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3" name="Shape 19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4" name="Shape 19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7" name="Shape 19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12" name="Shape 212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4" name="Shape 224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6" name="Shape 22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0" name="Shape 23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42" name="Shape 2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43" name="Shape 2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Shape 2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7" name="Shape 25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58" name="Shape 258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59" name="Shape 259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60" name="Shape 260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1" name="Shape 26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0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58471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2" name="Shape 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775" y="47011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2381682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4481226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Shape 7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7" name="Shape 7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Scrolling Views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Shape 1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4" name="Shape 14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Shape 20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5" name="Shape 20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4410401" y="468517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widget/ScrollView.html" TargetMode="External"/><Relationship Id="rId4" Type="http://schemas.openxmlformats.org/officeDocument/2006/relationships/hyperlink" Target="https://developer.android.com/reference/android/widget/FrameLayout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reference/android/support/v7/widget/RecyclerView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eveloper.android.com/reference/android/widget/TextView.html" TargetMode="External"/><Relationship Id="rId4" Type="http://schemas.openxmlformats.org/officeDocument/2006/relationships/hyperlink" Target="https://developer.android.com/reference/android/widget/ScrollView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guide/topics/resources/string-resource.html" TargetMode="External"/><Relationship Id="rId7" Type="http://schemas.openxmlformats.org/officeDocument/2006/relationships/hyperlink" Target="http://android-developers.blogspot.com/2008/03/linkify-your-text.html" TargetMode="External"/><Relationship Id="rId8" Type="http://schemas.openxmlformats.org/officeDocument/2006/relationships/hyperlink" Target="https://guides.codepath.com/android/Working-with-the-TextVie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ndroid-developer-training.gitbooks.io/android-developer-fundamentals-course-concepts/content/Unit%201/13_c_text_and_scrolling_views.html" TargetMode="External"/><Relationship Id="rId4" Type="http://schemas.openxmlformats.org/officeDocument/2006/relationships/hyperlink" Target="https://android-developer-training.gitbooks.io/android-developer-course/content/Unit%201/13_p_working_with_textview_elements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widget/TextView.html" TargetMode="External"/><Relationship Id="rId4" Type="http://schemas.openxmlformats.org/officeDocument/2006/relationships/hyperlink" Target="https://developer.android.com/reference/android/widget/EditTex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widget/TextView.html#attr_android:textStyle" TargetMode="External"/><Relationship Id="rId10" Type="http://schemas.openxmlformats.org/officeDocument/2006/relationships/hyperlink" Target="https://developer.android.com/reference/android/widget/TextView.html#attr_android:textSize" TargetMode="External"/><Relationship Id="rId13" Type="http://schemas.openxmlformats.org/officeDocument/2006/relationships/hyperlink" Target="https://developer.android.com/reference/android/widget/TextView.html#attr_android:typeface" TargetMode="External"/><Relationship Id="rId12" Type="http://schemas.openxmlformats.org/officeDocument/2006/relationships/hyperlink" Target="https://developer.android.com/reference/android/widget/TextView.html#attr_android:textStyl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widget/TextView.html#attr_android:text" TargetMode="External"/><Relationship Id="rId4" Type="http://schemas.openxmlformats.org/officeDocument/2006/relationships/hyperlink" Target="https://developer.android.com/reference/android/widget/TextView.html#attr_android:text" TargetMode="External"/><Relationship Id="rId9" Type="http://schemas.openxmlformats.org/officeDocument/2006/relationships/hyperlink" Target="https://developer.android.com/reference/android/widget/TextView.html#attr_android:textSize" TargetMode="External"/><Relationship Id="rId15" Type="http://schemas.openxmlformats.org/officeDocument/2006/relationships/hyperlink" Target="https://developer.android.com/reference/android/widget/TextView.html#attr_android:lineSpacingExtra" TargetMode="External"/><Relationship Id="rId14" Type="http://schemas.openxmlformats.org/officeDocument/2006/relationships/hyperlink" Target="https://developer.android.com/reference/android/widget/TextView.html#attr_android:typeface" TargetMode="External"/><Relationship Id="rId16" Type="http://schemas.openxmlformats.org/officeDocument/2006/relationships/hyperlink" Target="https://developer.android.com/reference/android/widget/TextView.html#attr_android:lineSpacingExtra" TargetMode="External"/><Relationship Id="rId5" Type="http://schemas.openxmlformats.org/officeDocument/2006/relationships/hyperlink" Target="https://developer.android.com/reference/android/widget/TextView.html#attr_android:textColor" TargetMode="External"/><Relationship Id="rId6" Type="http://schemas.openxmlformats.org/officeDocument/2006/relationships/hyperlink" Target="https://developer.android.com/reference/android/widget/TextView.html#attr_android:textColor" TargetMode="External"/><Relationship Id="rId7" Type="http://schemas.openxmlformats.org/officeDocument/2006/relationships/hyperlink" Target="https://developer.android.com/reference/android/widget/TextView.html#attr_android:textAppearance" TargetMode="External"/><Relationship Id="rId8" Type="http://schemas.openxmlformats.org/officeDocument/2006/relationships/hyperlink" Target="https://developer.android.com/reference/android/widget/TextView.html#attr_android:textAppearan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widget/TextView.html#attr_android:auto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2" name="Shape 27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195700" y="98568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Hello World</a:t>
            </a:r>
          </a:p>
        </p:txBody>
      </p:sp>
      <p:sp>
        <p:nvSpPr>
          <p:cNvPr id="274" name="Shape 27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5" name="Shape 27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58471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TextView in Java code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5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myTextview = new TextView(this);</a:t>
            </a:r>
          </a:p>
          <a:p>
            <a:pPr lvl="0" rtl="0">
              <a:spcBef>
                <a:spcPts val="5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myTextView.setWidth(LayoutParams.MATCH_PARENT);</a:t>
            </a:r>
          </a:p>
          <a:p>
            <a:pPr lvl="0" rtl="0">
              <a:spcBef>
                <a:spcPts val="5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myTextView.setHeight(LayoutParams.WRAP_CONTENT);</a:t>
            </a:r>
          </a:p>
          <a:p>
            <a:pPr indent="-69850" lvl="0" marL="0" rtl="0">
              <a:spcBef>
                <a:spcPts val="5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myTextView.setMinLines(3);</a:t>
            </a:r>
          </a:p>
          <a:p>
            <a:pPr indent="-69850" lvl="0" marL="0">
              <a:spcBef>
                <a:spcPts val="5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myTextView.setText(R.string.my_story);</a:t>
            </a:r>
          </a:p>
          <a:p>
            <a:pPr indent="0" lvl="0" marL="0" rtl="0">
              <a:spcBef>
                <a:spcPts val="50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myTextView.append(userComment);</a:t>
            </a:r>
          </a:p>
          <a:p>
            <a:pPr indent="-69850" lvl="0" marL="0" rtl="0">
              <a:spcBef>
                <a:spcPts val="5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ScrollView</a:t>
            </a: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about large amounts of text?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171850" y="1228675"/>
            <a:ext cx="8470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The user may need to scroll.</a:t>
            </a:r>
          </a:p>
          <a:p>
            <a:pPr indent="-381000" lvl="1" marL="9144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○"/>
            </a:pPr>
            <a:r>
              <a:rPr lang="en" sz="2400">
                <a:solidFill>
                  <a:schemeClr val="dk1"/>
                </a:solidFill>
              </a:rPr>
              <a:t>News stories, articles, ...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To allow users to scroll a TextView, embed</a:t>
            </a:r>
            <a:r>
              <a:rPr lang="en">
                <a:solidFill>
                  <a:schemeClr val="dk1"/>
                </a:solidFill>
              </a:rPr>
              <a:t> it in</a:t>
            </a:r>
            <a:r>
              <a:rPr lang="en">
                <a:solidFill>
                  <a:schemeClr val="dk1"/>
                </a:solidFill>
              </a:rPr>
              <a:t>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r>
              <a:rPr lang="en">
                <a:solidFill>
                  <a:schemeClr val="dk1"/>
                </a:solidFill>
              </a:rPr>
              <a:t>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Other Views can be embedded in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r>
              <a:rPr lang="en">
                <a:solidFill>
                  <a:schemeClr val="dk1"/>
                </a:solidFill>
              </a:rPr>
              <a:t>.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LinearLayout,</a:t>
            </a:r>
            <a:r>
              <a:rPr lang="en"/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sz="2400">
                <a:solidFill>
                  <a:schemeClr val="dk1"/>
                </a:solidFill>
              </a:rPr>
              <a:t>,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2400">
                <a:solidFill>
                  <a:schemeClr val="dk1"/>
                </a:solidFill>
              </a:rPr>
              <a:t>, ...</a:t>
            </a:r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for scrolling content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7000" y="986550"/>
            <a:ext cx="8520600" cy="358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914400" rtl="0">
              <a:spcBef>
                <a:spcPts val="50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ScrollView</a:t>
            </a:r>
            <a:r>
              <a:rPr lang="en"/>
              <a:t> is a subclass of </a:t>
            </a:r>
            <a:r>
              <a:rPr lang="en" u="sng">
                <a:solidFill>
                  <a:schemeClr val="hlink"/>
                </a:solidFill>
                <a:hlinkClick r:id="rId4"/>
              </a:rPr>
              <a:t>FrameLayout</a:t>
            </a:r>
          </a:p>
          <a:p>
            <a:pPr indent="-228600" lvl="0" marL="914400" rtl="0">
              <a:spcBef>
                <a:spcPts val="5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Can only hold </a:t>
            </a:r>
            <a:r>
              <a:rPr b="1" lang="en">
                <a:solidFill>
                  <a:schemeClr val="dk1"/>
                </a:solidFill>
              </a:rPr>
              <a:t>one</a:t>
            </a:r>
            <a:r>
              <a:rPr lang="en">
                <a:solidFill>
                  <a:schemeClr val="dk1"/>
                </a:solidFill>
              </a:rPr>
              <a:t> view (which can be a ViewGroup)</a:t>
            </a:r>
          </a:p>
          <a:p>
            <a:pPr indent="-228600" lvl="0" marL="914400" rtl="0">
              <a:spcBef>
                <a:spcPts val="5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Holds all content in memory</a:t>
            </a:r>
          </a:p>
          <a:p>
            <a:pPr indent="-228600" lvl="0" marL="914400" rtl="0">
              <a:spcBef>
                <a:spcPts val="5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Not good for long texts, complex layouts</a:t>
            </a:r>
          </a:p>
          <a:p>
            <a:pPr indent="-228600" lvl="0" marL="914400" rtl="0">
              <a:spcBef>
                <a:spcPts val="5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Do not nest multiple scrolling views</a:t>
            </a:r>
          </a:p>
          <a:p>
            <a:pPr indent="-228600" lvl="0" marL="914400" rtl="0">
              <a:spcBef>
                <a:spcPts val="5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HorizontalScrollView</a:t>
            </a:r>
            <a:r>
              <a:rPr lang="en">
                <a:solidFill>
                  <a:schemeClr val="dk1"/>
                </a:solidFill>
              </a:rPr>
              <a:t> for horizontal scrolling</a:t>
            </a:r>
          </a:p>
          <a:p>
            <a:pPr indent="-228600" lvl="0" marL="914400" rtl="0">
              <a:spcBef>
                <a:spcPts val="50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Use a</a:t>
            </a: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hlinkClick r:id="rId6"/>
              </a:rPr>
              <a:t>RecyclerView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for lists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20850" y="1076275"/>
            <a:ext cx="7094700" cy="350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android:layout_width="wrap_content"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android:layout_below="@id/article_subheading"&gt;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900" y="1653325"/>
            <a:ext cx="3836225" cy="283934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one TextView</a:t>
            </a:r>
          </a:p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2" name="Shape 372"/>
          <p:cNvSpPr/>
          <p:nvPr/>
        </p:nvSpPr>
        <p:spPr>
          <a:xfrm>
            <a:off x="5440725" y="2504200"/>
            <a:ext cx="1974000" cy="18924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97050" y="1000075"/>
            <a:ext cx="5011800" cy="3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android:orientation="vertical"&gt;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android:id="@+id/article_subheading" 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.../&gt;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android:id="@+id/article" ... /&gt;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&lt;/LinearLayout&gt;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39" y="1656250"/>
            <a:ext cx="3712310" cy="2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a view group</a:t>
            </a: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1" name="Shape 381"/>
          <p:cNvSpPr/>
          <p:nvPr/>
        </p:nvSpPr>
        <p:spPr>
          <a:xfrm>
            <a:off x="5312800" y="2504200"/>
            <a:ext cx="1974000" cy="18273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with image and button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1002825" y="1076275"/>
            <a:ext cx="5865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&lt;ScrollView...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&lt;LinearLayout...&gt;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&lt;ImageView.../&gt;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</a:p>
        </p:txBody>
      </p:sp>
      <p:sp>
        <p:nvSpPr>
          <p:cNvPr id="388" name="Shape 3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9" name="Shape 389"/>
          <p:cNvSpPr txBox="1"/>
          <p:nvPr/>
        </p:nvSpPr>
        <p:spPr>
          <a:xfrm>
            <a:off x="5682525" y="2671525"/>
            <a:ext cx="283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Children of the layout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5100350" y="1622500"/>
            <a:ext cx="36303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One child of ScrollView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can be a layout</a:t>
            </a:r>
          </a:p>
        </p:txBody>
      </p:sp>
      <p:sp>
        <p:nvSpPr>
          <p:cNvPr id="391" name="Shape 391"/>
          <p:cNvSpPr/>
          <p:nvPr/>
        </p:nvSpPr>
        <p:spPr>
          <a:xfrm>
            <a:off x="4625925" y="2275225"/>
            <a:ext cx="345000" cy="11862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2" name="Shape 392"/>
          <p:cNvCxnSpPr>
            <a:stCxn id="391" idx="2"/>
            <a:endCxn id="389" idx="1"/>
          </p:cNvCxnSpPr>
          <p:nvPr/>
        </p:nvCxnSpPr>
        <p:spPr>
          <a:xfrm>
            <a:off x="4970925" y="2868325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393" name="Shape 393"/>
          <p:cNvCxnSpPr/>
          <p:nvPr/>
        </p:nvCxnSpPr>
        <p:spPr>
          <a:xfrm>
            <a:off x="4549725" y="1895500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/>
              <a:t>Developer Documentation: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TextView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ScrollView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5"/>
              </a:rPr>
              <a:t>HorizontalScrollView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String Resources</a:t>
            </a:r>
          </a:p>
          <a:p>
            <a:pPr lvl="0" rtl="0">
              <a:spcBef>
                <a:spcPts val="10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/>
              <a:t>Other: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Android Developers Blog: </a:t>
            </a:r>
            <a:r>
              <a:rPr lang="en" u="sng">
                <a:solidFill>
                  <a:schemeClr val="hlink"/>
                </a:solidFill>
                <a:hlinkClick r:id="rId7"/>
              </a:rPr>
              <a:t>Linkify your Text!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Codepath: </a:t>
            </a:r>
            <a:r>
              <a:rPr lang="en" u="sng">
                <a:solidFill>
                  <a:schemeClr val="hlink"/>
                </a:solidFill>
                <a:hlinkClick r:id="rId8"/>
              </a:rPr>
              <a:t>Working with a TextView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7" name="Shape 40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1.3 C Text and Scrolling Views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1.3 P Working with TextView Elements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413" name="Shape 4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5" name="Shape 4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ctrTitle"/>
          </p:nvPr>
        </p:nvSpPr>
        <p:spPr>
          <a:xfrm>
            <a:off x="311708" y="12353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1.3 Text and Scrolling Views</a:t>
            </a: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4" name="Shape 284"/>
          <p:cNvSpPr txBox="1"/>
          <p:nvPr/>
        </p:nvSpPr>
        <p:spPr>
          <a:xfrm>
            <a:off x="58471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TextView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ScrollView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TextView</a:t>
            </a:r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TextView for text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TextView</a:t>
            </a:r>
            <a:r>
              <a:rPr lang="en"/>
              <a:t> is a view for displaying single and multi-line text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EditText</a:t>
            </a:r>
            <a:r>
              <a:rPr lang="en"/>
              <a:t> is a subclass of TextView with editable text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Controlled with layout attributes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Set text statically from a string resource in XML, or dynamically from Java code and any source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text in string resource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076275"/>
            <a:ext cx="8501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&lt;b&gt; and &lt;i&gt; HTML tags for bold and italics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All other HTML tags are ignored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String resources: one unbroken line = one paragraph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\n starts a new a line or paragraph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Escape apostrophes and quotes with backslash (\", \')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Escape any non-ASCII characters with backslash (\)</a:t>
            </a: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TextView in XML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92825" y="1228675"/>
            <a:ext cx="8134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&lt;TextView android:id="@+id/textview"</a:t>
            </a:r>
          </a:p>
          <a:p>
            <a:pPr lvl="0" rtl="0"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</a:p>
          <a:p>
            <a:pPr lvl="0" rtl="0"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</a:p>
          <a:p>
            <a:pPr lvl="0"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android:text="@string/my_story"/&gt;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Common TextView attributes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491025" y="1043425"/>
            <a:ext cx="8421000" cy="360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text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to display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textColor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—color of text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textAppearance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—predefined style or theme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textSize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size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textStyle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typeface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sans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serif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monospace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lineSpacingExtra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—extra space between lines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active web links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11700" y="1076275"/>
            <a:ext cx="8374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 name="article_text"&gt;...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www.rockument.com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...&lt;/string&gt;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android:id="@+id/article"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android:layout_width="wrap_content"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android:autoLink="web"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android:text="@string/article_text"/&gt;</a:t>
            </a:r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3" name="Shape 333"/>
          <p:cNvSpPr/>
          <p:nvPr/>
        </p:nvSpPr>
        <p:spPr>
          <a:xfrm>
            <a:off x="4282425" y="1158300"/>
            <a:ext cx="23820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707075" y="3061475"/>
            <a:ext cx="29472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7088425" y="3163075"/>
            <a:ext cx="1881000" cy="13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Don’t use HTML for a web link in free-form text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311700" y="4108350"/>
            <a:ext cx="629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autoLink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"web"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"phone"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"map"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"all"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