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is left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is left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3" name="Shape 133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0" name="Shape 1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5" name="Shape 19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" name="Shape 3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1" name="Shape 2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4" name="Shape 2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0" name="Shape 26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1" name="Shape 26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62" name="Shape 2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1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Shape 7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Shape 1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2" name="Shape 2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6" name="Shape 20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Relationship Id="rId5" Type="http://schemas.openxmlformats.org/officeDocument/2006/relationships/hyperlink" Target="http://developer.android.com/guide/components/activities.html" TargetMode="External"/><Relationship Id="rId6" Type="http://schemas.openxmlformats.org/officeDocument/2006/relationships/hyperlink" Target="http://developer.android.com/reference/android/app/Activity.html" TargetMode="External"/><Relationship Id="rId7" Type="http://schemas.openxmlformats.org/officeDocument/2006/relationships/hyperlink" Target="http://developer.android.com/guide/components/intents-filters.html" TargetMode="External"/><Relationship Id="rId8" Type="http://schemas.openxmlformats.org/officeDocument/2006/relationships/hyperlink" Target="http://developer.android.com/reference/android/content/Intent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ndroid-developer-training.gitbooks.io/android-developer-fundamentals-course-concepts/content/Unit%201/21_c_understanding_activities_and_intents.html" TargetMode="External"/><Relationship Id="rId4" Type="http://schemas.openxmlformats.org/officeDocument/2006/relationships/hyperlink" Target="https://android-developer-training.gitbooks.io/android-developer-course/content/Unit%201/21_p_create_and_start_activitie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195700" y="14428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Activities and Intents</a:t>
            </a:r>
          </a:p>
        </p:txBody>
      </p:sp>
      <p:sp>
        <p:nvSpPr>
          <p:cNvPr id="274" name="Shape 27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Activities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Define layout in 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</a:t>
            </a:r>
            <a:r>
              <a:rPr lang="en"/>
              <a:t> Activity Java class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extends AppCompatActivity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 Activity with Layout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 content view in onCreate()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Declare Activity in the Android manifest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Define layout in XML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 rtl="0"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Define Activity Java class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Connect activity with layout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0" name="Shape 370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</a:p>
        </p:txBody>
      </p:sp>
      <p:sp>
        <p:nvSpPr>
          <p:cNvPr id="373" name="Shape 373"/>
          <p:cNvSpPr/>
          <p:nvPr/>
        </p:nvSpPr>
        <p:spPr>
          <a:xfrm>
            <a:off x="3776700" y="3613550"/>
            <a:ext cx="97875" cy="293650"/>
          </a:xfrm>
          <a:custGeom>
            <a:pathLst>
              <a:path extrusionOk="0" h="11746" w="3915">
                <a:moveTo>
                  <a:pt x="0" y="11746"/>
                </a:moveTo>
                <a:cubicBezTo>
                  <a:pt x="2047" y="8162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74" name="Shape 374"/>
          <p:cNvSpPr/>
          <p:nvPr/>
        </p:nvSpPr>
        <p:spPr>
          <a:xfrm>
            <a:off x="4673975" y="3605400"/>
            <a:ext cx="16300" cy="269175"/>
          </a:xfrm>
          <a:custGeom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5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75" name="Shape 375"/>
          <p:cNvSpPr/>
          <p:nvPr/>
        </p:nvSpPr>
        <p:spPr>
          <a:xfrm>
            <a:off x="5807775" y="3572775"/>
            <a:ext cx="326300" cy="285475"/>
          </a:xfrm>
          <a:custGeom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0" y="5482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Declare activity in Android manifest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381075"/>
            <a:ext cx="8520600" cy="20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Declare main activity in manifest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076275"/>
            <a:ext cx="8791500" cy="34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Activity needs to include intent to start from launcher icon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Intents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278250" y="1065900"/>
            <a:ext cx="8724600" cy="16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intent is a description of an operation to be performed.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</a:p>
        </p:txBody>
      </p:sp>
      <p:sp>
        <p:nvSpPr>
          <p:cNvPr id="403" name="Shape 403"/>
          <p:cNvSpPr/>
          <p:nvPr/>
        </p:nvSpPr>
        <p:spPr>
          <a:xfrm>
            <a:off x="2322061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App component</a:t>
            </a:r>
          </a:p>
        </p:txBody>
      </p:sp>
      <p:sp>
        <p:nvSpPr>
          <p:cNvPr id="404" name="Shape 404"/>
          <p:cNvSpPr/>
          <p:nvPr/>
        </p:nvSpPr>
        <p:spPr>
          <a:xfrm>
            <a:off x="339099" y="3143950"/>
            <a:ext cx="1388999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Originator</a:t>
            </a:r>
          </a:p>
        </p:txBody>
      </p:sp>
      <p:sp>
        <p:nvSpPr>
          <p:cNvPr id="405" name="Shape 405"/>
          <p:cNvSpPr/>
          <p:nvPr/>
        </p:nvSpPr>
        <p:spPr>
          <a:xfrm>
            <a:off x="935475" y="35757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06" name="Shape 406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Intent</a:t>
            </a:r>
          </a:p>
        </p:txBody>
      </p:sp>
      <p:sp>
        <p:nvSpPr>
          <p:cNvPr id="407" name="Shape 407"/>
          <p:cNvSpPr/>
          <p:nvPr/>
        </p:nvSpPr>
        <p:spPr>
          <a:xfrm>
            <a:off x="2028500" y="35839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08" name="Shape 408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Android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278250" y="913500"/>
            <a:ext cx="8724600" cy="36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 activities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button click starts a new activity for text entry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Clicking Share opens an app that allows you to post a photo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 services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Initiate downloading a file in the background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Deliver broadcasts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system informs everybody that the phone is now charging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311700" y="1874795"/>
            <a:ext cx="8520600" cy="80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2.1 Activities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3" name="Shape 28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278250" y="913500"/>
            <a:ext cx="8724600" cy="364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Explicit Intent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Starts a specific activity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Request tea with milk delivered by Nikita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Main activity starts the ViewShoppingCart activity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Implicit Intent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Asks system to find an activity that can handle this request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Find an open store that sells green tea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Clicking Share opens a chooser with a list of apps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Starting Activities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an Activity with an explicit intent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start a specific activity, use an explicit intent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 intent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the intent to start the activity</a:t>
            </a:r>
          </a:p>
          <a:p>
            <a:pPr indent="-228600" lvl="1" marL="914400" rtl="0">
              <a:spcBef>
                <a:spcPts val="0"/>
              </a:spcBef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an Activity with implicit intent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ask Android to find an Activity to handle your request, use an implicit intent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 intent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the intent to start the activity</a:t>
            </a:r>
          </a:p>
          <a:p>
            <a:pPr indent="-228600" lvl="1" marL="914400" rtl="0">
              <a:spcBef>
                <a:spcPts val="0"/>
              </a:spcBef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0" name="Shape 450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Activities Run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16200" y="953900"/>
            <a:ext cx="8816100" cy="12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activities are managed by the Android runtime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Started by an "intent", a message to the Android runtime to run an activity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8" name="Shape 458"/>
          <p:cNvSpPr/>
          <p:nvPr/>
        </p:nvSpPr>
        <p:spPr>
          <a:xfrm>
            <a:off x="2398261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459" name="Shape 459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</a:p>
        </p:txBody>
      </p:sp>
      <p:sp>
        <p:nvSpPr>
          <p:cNvPr id="460" name="Shape 460"/>
          <p:cNvSpPr/>
          <p:nvPr/>
        </p:nvSpPr>
        <p:spPr>
          <a:xfrm>
            <a:off x="6574955" y="283914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</a:p>
        </p:txBody>
      </p:sp>
      <p:sp>
        <p:nvSpPr>
          <p:cNvPr id="461" name="Shape 461"/>
          <p:cNvSpPr/>
          <p:nvPr/>
        </p:nvSpPr>
        <p:spPr>
          <a:xfrm>
            <a:off x="415304" y="2839149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User clicks launcher icon</a:t>
            </a:r>
          </a:p>
        </p:txBody>
      </p:sp>
      <p:sp>
        <p:nvSpPr>
          <p:cNvPr id="462" name="Shape 462"/>
          <p:cNvSpPr/>
          <p:nvPr/>
        </p:nvSpPr>
        <p:spPr>
          <a:xfrm>
            <a:off x="1383401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Android System</a:t>
            </a:r>
          </a:p>
        </p:txBody>
      </p:sp>
      <p:sp>
        <p:nvSpPr>
          <p:cNvPr id="463" name="Shape 463"/>
          <p:cNvSpPr/>
          <p:nvPr/>
        </p:nvSpPr>
        <p:spPr>
          <a:xfrm>
            <a:off x="1011675" y="32709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4" name="Shape 464"/>
          <p:cNvSpPr txBox="1"/>
          <p:nvPr/>
        </p:nvSpPr>
        <p:spPr>
          <a:xfrm>
            <a:off x="334725" y="3363275"/>
            <a:ext cx="1567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Intent: Start app </a:t>
            </a:r>
          </a:p>
        </p:txBody>
      </p:sp>
      <p:sp>
        <p:nvSpPr>
          <p:cNvPr id="465" name="Shape 465"/>
          <p:cNvSpPr/>
          <p:nvPr/>
        </p:nvSpPr>
        <p:spPr>
          <a:xfrm>
            <a:off x="2104700" y="32791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6" name="Shape 466"/>
          <p:cNvSpPr txBox="1"/>
          <p:nvPr/>
        </p:nvSpPr>
        <p:spPr>
          <a:xfrm>
            <a:off x="2135650" y="3366062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main activity</a:t>
            </a:r>
          </a:p>
        </p:txBody>
      </p:sp>
      <p:sp>
        <p:nvSpPr>
          <p:cNvPr id="467" name="Shape 467"/>
          <p:cNvSpPr/>
          <p:nvPr/>
        </p:nvSpPr>
        <p:spPr>
          <a:xfrm>
            <a:off x="3898001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Android System</a:t>
            </a:r>
          </a:p>
        </p:txBody>
      </p:sp>
      <p:sp>
        <p:nvSpPr>
          <p:cNvPr id="468" name="Shape 468"/>
          <p:cNvSpPr/>
          <p:nvPr/>
        </p:nvSpPr>
        <p:spPr>
          <a:xfrm>
            <a:off x="3526275" y="32709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9" name="Shape 469"/>
          <p:cNvSpPr/>
          <p:nvPr/>
        </p:nvSpPr>
        <p:spPr>
          <a:xfrm>
            <a:off x="4619300" y="32791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70" name="Shape 470"/>
          <p:cNvSpPr txBox="1"/>
          <p:nvPr/>
        </p:nvSpPr>
        <p:spPr>
          <a:xfrm>
            <a:off x="4598542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choose food activity</a:t>
            </a:r>
          </a:p>
        </p:txBody>
      </p:sp>
      <p:sp>
        <p:nvSpPr>
          <p:cNvPr id="471" name="Shape 471"/>
          <p:cNvSpPr/>
          <p:nvPr/>
        </p:nvSpPr>
        <p:spPr>
          <a:xfrm>
            <a:off x="6260201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Android System</a:t>
            </a:r>
          </a:p>
        </p:txBody>
      </p:sp>
      <p:sp>
        <p:nvSpPr>
          <p:cNvPr id="472" name="Shape 472"/>
          <p:cNvSpPr/>
          <p:nvPr/>
        </p:nvSpPr>
        <p:spPr>
          <a:xfrm>
            <a:off x="5862112" y="32709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73" name="Shape 473"/>
          <p:cNvSpPr/>
          <p:nvPr/>
        </p:nvSpPr>
        <p:spPr>
          <a:xfrm>
            <a:off x="6981500" y="32791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74" name="Shape 474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3263384" y="3366075"/>
            <a:ext cx="1175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Intent: Shop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5744735" y="3363250"/>
            <a:ext cx="1267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Intent: order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and Receiving Data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types of sending data with intents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Bundle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and retrieving data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activity: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the Intent object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Put data or extras into that intent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Start the new activity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</a:p>
          <a:p>
            <a:pPr lvl="0">
              <a:spcBef>
                <a:spcPts val="1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activity,: 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Get the intent object the activity was started with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Retrieve the data or extras from the Intent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a URI as intent data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89800" y="1076275"/>
            <a:ext cx="8931300" cy="32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</a:p>
          <a:p>
            <a:pPr lvl="0">
              <a:spcBef>
                <a:spcPts val="2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/>
              <a:t>Activities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activity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Starting a new activity with an intent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Passing data between activities with extras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Navigating between activities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 information into intent extras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0" y="1028700"/>
            <a:ext cx="8973900" cy="355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585858"/>
              </a:buClr>
              <a:buSzPct val="1000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</a:p>
          <a:p>
            <a:pPr indent="-368300" lvl="0" marL="457200" rtl="0">
              <a:spcBef>
                <a:spcPts val="1000"/>
              </a:spcBef>
              <a:buClr>
                <a:srgbClr val="585858"/>
              </a:buClr>
              <a:buSzPct val="1000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</a:p>
          <a:p>
            <a:pPr indent="-368300" lvl="0" marL="457200" rtl="0">
              <a:spcBef>
                <a:spcPts val="1000"/>
              </a:spcBef>
              <a:buClr>
                <a:srgbClr val="585858"/>
              </a:buClr>
              <a:buSzPct val="1000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</a:rPr>
              <a:t>⇒ if lots of data, first create a bundle and pass the bundle.</a:t>
            </a:r>
          </a:p>
          <a:p>
            <a:pPr indent="-368300" lvl="0" marL="457200" rtl="0">
              <a:spcBef>
                <a:spcPts val="1000"/>
              </a:spcBef>
              <a:buClr>
                <a:srgbClr val="585858"/>
              </a:buClr>
              <a:buSzPct val="100000"/>
              <a:buChar char="●"/>
            </a:pPr>
            <a:r>
              <a:rPr lang="en" sz="2200">
                <a:solidFill>
                  <a:srgbClr val="585858"/>
                </a:solidFill>
              </a:rPr>
              <a:t>See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for all</a:t>
            </a: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data to an activity with extras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data from intents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Returning data to the starting activity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146950" y="1017750"/>
            <a:ext cx="8948100" cy="33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/>
              <a:t>) to start the second activity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To return data from the second Activity: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Create a </a:t>
            </a:r>
            <a:r>
              <a:rPr b="1" i="1" lang="en" sz="2000"/>
              <a:t>new</a:t>
            </a:r>
            <a:r>
              <a:rPr lang="en" sz="2000"/>
              <a:t> Intent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Put the response data in the Intent using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putExtra()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Set the result to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000"/>
              <a:t>  </a:t>
            </a:r>
            <a:br>
              <a:rPr lang="en" sz="2000"/>
            </a:br>
            <a:r>
              <a:rPr lang="en" sz="2000"/>
              <a:t>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000"/>
              <a:t>, if the user cancelled out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call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000"/>
              <a:t> to close the activity</a:t>
            </a:r>
          </a:p>
          <a:p>
            <a:pPr indent="-228600" lvl="0" marL="457200">
              <a:spcBef>
                <a:spcPts val="1000"/>
              </a:spcBef>
            </a:pPr>
            <a:r>
              <a:rPr lang="en"/>
              <a:t>Implement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/>
              <a:t> in first activity</a:t>
            </a: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122400" y="170825"/>
            <a:ext cx="873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startActivityForResult()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122475" y="974275"/>
            <a:ext cx="9021600" cy="363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Starts activity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), assigns it identifier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Returns data via intent extras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done, pop stack, return to previous activity, and execute 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/>
              <a:t> callback to process returned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/>
              <a:t> to identify which activity has "returned"</a:t>
            </a: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startActivityForResult() Example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246400" y="1084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2"/>
            </a:pPr>
            <a:r>
              <a:rPr lang="en"/>
              <a:t>Return data and finish second activity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311700" y="1076275"/>
            <a:ext cx="85206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"/>
              <a:t>Implement onActivityResult()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159300" y="1076275"/>
            <a:ext cx="892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Navigation</a:t>
            </a: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stack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83100" y="1106300"/>
            <a:ext cx="8816100" cy="334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a new activity is started, the previous activity is stopped and pushed on the activity back stack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Last-in-first-out-stack—when the current activity ends, or the  user presses the Back         button, it is popped from the stack and the previous activity resumes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779150" y="272158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(high-level view)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 rot="6853157">
            <a:off x="2443929" y="2752558"/>
            <a:ext cx="178052" cy="424176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79" name="Shape 5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Stack</a:t>
            </a:r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1" name="Shape 581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82" name="Shape 582"/>
          <p:cNvSpPr/>
          <p:nvPr/>
        </p:nvSpPr>
        <p:spPr>
          <a:xfrm>
            <a:off x="357784" y="3138057"/>
            <a:ext cx="1889700" cy="426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83" name="Shape 583"/>
          <p:cNvSpPr/>
          <p:nvPr/>
        </p:nvSpPr>
        <p:spPr>
          <a:xfrm>
            <a:off x="471424" y="2711330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84" name="Shape 584"/>
          <p:cNvSpPr/>
          <p:nvPr/>
        </p:nvSpPr>
        <p:spPr>
          <a:xfrm>
            <a:off x="2412899" y="3551445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85" name="Shape 585"/>
          <p:cNvSpPr/>
          <p:nvPr/>
        </p:nvSpPr>
        <p:spPr>
          <a:xfrm>
            <a:off x="2513534" y="3124719"/>
            <a:ext cx="1889699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86" name="Shape 586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87" name="Shape 587"/>
          <p:cNvSpPr/>
          <p:nvPr/>
        </p:nvSpPr>
        <p:spPr>
          <a:xfrm>
            <a:off x="4626711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88" name="Shape 588"/>
          <p:cNvSpPr/>
          <p:nvPr/>
        </p:nvSpPr>
        <p:spPr>
          <a:xfrm>
            <a:off x="4753271" y="3149153"/>
            <a:ext cx="1889699" cy="426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89" name="Shape 589"/>
          <p:cNvSpPr/>
          <p:nvPr/>
        </p:nvSpPr>
        <p:spPr>
          <a:xfrm>
            <a:off x="4866911" y="272242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90" name="Shape 590"/>
          <p:cNvSpPr/>
          <p:nvPr/>
        </p:nvSpPr>
        <p:spPr>
          <a:xfrm>
            <a:off x="4964855" y="2295700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</a:p>
        </p:txBody>
      </p:sp>
      <p:sp>
        <p:nvSpPr>
          <p:cNvPr id="591" name="Shape 591"/>
          <p:cNvSpPr/>
          <p:nvPr/>
        </p:nvSpPr>
        <p:spPr>
          <a:xfrm>
            <a:off x="7033236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92" name="Shape 592"/>
          <p:cNvSpPr/>
          <p:nvPr/>
        </p:nvSpPr>
        <p:spPr>
          <a:xfrm rot="-785650">
            <a:off x="7223739" y="2661475"/>
            <a:ext cx="1889632" cy="42687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93" name="Shape 593"/>
          <p:cNvSpPr/>
          <p:nvPr/>
        </p:nvSpPr>
        <p:spPr>
          <a:xfrm rot="-1380450">
            <a:off x="7159788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94" name="Shape 594"/>
          <p:cNvSpPr/>
          <p:nvPr/>
        </p:nvSpPr>
        <p:spPr>
          <a:xfrm rot="-2431520">
            <a:off x="7331297" y="1065984"/>
            <a:ext cx="1889704" cy="42704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</a:p>
        </p:txBody>
      </p:sp>
      <p:sp>
        <p:nvSpPr>
          <p:cNvPr id="595" name="Shape 595"/>
          <p:cNvSpPr/>
          <p:nvPr/>
        </p:nvSpPr>
        <p:spPr>
          <a:xfrm>
            <a:off x="118552" y="3339400"/>
            <a:ext cx="240350" cy="424175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6" name="Shape 596"/>
          <p:cNvSpPr/>
          <p:nvPr/>
        </p:nvSpPr>
        <p:spPr>
          <a:xfrm>
            <a:off x="231227" y="2872700"/>
            <a:ext cx="240350" cy="424175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7" name="Shape 597"/>
          <p:cNvSpPr/>
          <p:nvPr/>
        </p:nvSpPr>
        <p:spPr>
          <a:xfrm>
            <a:off x="4732302" y="2452975"/>
            <a:ext cx="240350" cy="424175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8" name="Shape 598"/>
          <p:cNvSpPr/>
          <p:nvPr/>
        </p:nvSpPr>
        <p:spPr>
          <a:xfrm>
            <a:off x="4421100" y="2986721"/>
            <a:ext cx="440475" cy="352674"/>
          </a:xfrm>
          <a:custGeom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6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9" name="Shape 599"/>
          <p:cNvSpPr/>
          <p:nvPr/>
        </p:nvSpPr>
        <p:spPr>
          <a:xfrm>
            <a:off x="6831696" y="2482925"/>
            <a:ext cx="215950" cy="1296950"/>
          </a:xfrm>
          <a:custGeom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1" y="15633"/>
                  <a:pt x="6680" y="23166"/>
                </a:cubicBezTo>
                <a:cubicBezTo>
                  <a:pt x="4142" y="30776"/>
                  <a:pt x="-838" y="38371"/>
                  <a:pt x="155" y="46332"/>
                </a:cubicBezTo>
                <a:cubicBezTo>
                  <a:pt x="573" y="49684"/>
                  <a:pt x="5259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grpSp>
        <p:nvGrpSpPr>
          <p:cNvPr id="600" name="Shape 600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601" name="Shape 601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2" name="Shape 60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7844396" y="1097182"/>
            <a:ext cx="638811" cy="698121"/>
            <a:chOff x="2944675" y="1166450"/>
            <a:chExt cx="742200" cy="840300"/>
          </a:xfrm>
        </p:grpSpPr>
        <p:cxnSp>
          <p:nvCxnSpPr>
            <p:cNvPr id="604" name="Shape 604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5" name="Shape 60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606" name="Shape 606"/>
          <p:cNvGrpSpPr/>
          <p:nvPr/>
        </p:nvGrpSpPr>
        <p:grpSpPr>
          <a:xfrm rot="1475339">
            <a:off x="7854681" y="1788071"/>
            <a:ext cx="638200" cy="662092"/>
            <a:chOff x="2944675" y="1166450"/>
            <a:chExt cx="742200" cy="840300"/>
          </a:xfrm>
        </p:grpSpPr>
        <p:cxnSp>
          <p:nvCxnSpPr>
            <p:cNvPr id="607" name="Shape 607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609" name="Shape 609"/>
          <p:cNvGrpSpPr/>
          <p:nvPr/>
        </p:nvGrpSpPr>
        <p:grpSpPr>
          <a:xfrm rot="1899850">
            <a:off x="7839257" y="2588589"/>
            <a:ext cx="619561" cy="572678"/>
            <a:chOff x="2944675" y="1166450"/>
            <a:chExt cx="742200" cy="840300"/>
          </a:xfrm>
        </p:grpSpPr>
        <p:cxnSp>
          <p:nvCxnSpPr>
            <p:cNvPr id="610" name="Shape 610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12" name="Shape 61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viewing shopping cart, user decides to add more items, then places order.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forms of navigation</a:t>
            </a: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back button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</a:p>
          <a:p>
            <a:pPr lvl="0" rtl="0">
              <a:spcBef>
                <a:spcPts val="20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499"/>
            <a:ext cx="436399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Back navigation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311700" y="1110237"/>
            <a:ext cx="8520600" cy="33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activities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Each task has its own back stack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SzPct val="100000"/>
              <a:buChar char="●"/>
            </a:pPr>
            <a:r>
              <a:rPr lang="en" sz="2000"/>
              <a:t>Switching between tasks activates that task's back stack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SzPct val="100000"/>
              <a:buChar char="●"/>
            </a:pPr>
            <a:r>
              <a:rPr lang="en" sz="2000"/>
              <a:t>Launching an activity from the home screen         starts a new task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Navigate between tasks         with the overview or recent tasks screen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214025" y="338547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 b="25603" l="74030" r="18469" t="23464"/>
          <a:stretch/>
        </p:blipFill>
        <p:spPr>
          <a:xfrm>
            <a:off x="3630750" y="3919922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25603" l="46251" r="46248" t="23464"/>
          <a:stretch/>
        </p:blipFill>
        <p:spPr>
          <a:xfrm>
            <a:off x="5828175" y="3420847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Up navigation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har char="●"/>
            </a:pPr>
            <a:r>
              <a:rPr lang="en"/>
              <a:t>Goes to parent of current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Define an activity's parent in Android manifest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parentActivityName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</a:p>
          <a:p>
            <a:pPr indent="-69850" lvl="0" marL="457200" rtl="0">
              <a:spcBef>
                <a:spcPts val="2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</a:p>
          <a:p>
            <a:pPr indent="-69850" lvl="0" marL="457200" rtl="0">
              <a:spcBef>
                <a:spcPts val="2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</a:p>
          <a:p>
            <a:pPr indent="-69850" lvl="0" marL="457200" rtl="0">
              <a:spcBef>
                <a:spcPts val="2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175900" y="390749"/>
            <a:ext cx="436399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646" name="Shape 6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311700" y="1151175"/>
            <a:ext cx="8696400" cy="32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Activity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Activity</a:t>
            </a:r>
            <a:r>
              <a:rPr lang="en"/>
              <a:t> (API Guide)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Activity</a:t>
            </a:r>
            <a:r>
              <a:rPr lang="en"/>
              <a:t> (API Reference)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Intents and Intent Filters</a:t>
            </a:r>
            <a:r>
              <a:rPr lang="en"/>
              <a:t> (API Guide)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</a:t>
            </a:r>
            <a:r>
              <a:rPr lang="en"/>
              <a:t> (API Reference)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</a:p>
        </p:txBody>
      </p:sp>
      <p:sp>
        <p:nvSpPr>
          <p:cNvPr id="653" name="Shape 6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0" name="Shape 660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C Understanding Activities and Intents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P Create and Start Activities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66" name="Shape 6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8" name="Shape 6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094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Represents one window, one hierarchy of views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Typically fills the screen, but can be embedded in other activity or a appear as floating window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 class, typically one activity in one 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0332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Represents an activity, such as ordering groceries, sending email, or getting directions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Handles user interactions, such as button clicks, text entry, or login verification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start other activities in the same or other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Has a life cycle—is created, started, runs, is paused, resumed, stopped, and destroyed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3" y="1242649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6" y="1242649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21" name="Shape 321"/>
          <p:cNvSpPr/>
          <p:nvPr/>
        </p:nvSpPr>
        <p:spPr>
          <a:xfrm>
            <a:off x="83325" y="1242712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85675"/>
            <a:ext cx="8520600" cy="32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Activities are loosely tied together to make up an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First activity user sees is typically called "main activity"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Activities can be organized in parent-child relationships in the Android manifest  to aid navigation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Layouts and Activities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228675"/>
            <a:ext cx="8520600" cy="21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 activity typically has a UI layout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Layout is usually defined in one or more XML files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Activity "inflates" layout as part of being created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