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font" Target="fonts/Roboto-regular.fntdata"/><Relationship Id="rId45" Type="http://schemas.openxmlformats.org/officeDocument/2006/relationships/slide" Target="slides/slide3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jpg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0.jpg"/><Relationship Id="rId3" Type="http://schemas.openxmlformats.org/officeDocument/2006/relationships/image" Target="../media/image19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1.jpg"/><Relationship Id="rId3" Type="http://schemas.openxmlformats.org/officeDocument/2006/relationships/image" Target="../media/image18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7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" name="Shape 6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46701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3" name="Shape 123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6" name="Shape 12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9" name="Shape 12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8" name="Shape 15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2" name="Shape 16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5" name="Shape 18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9" name="Shape 189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2" name="Shape 192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3" name="Shape 19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5" name="Shape 22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9" name="Shape 22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41" name="Shape 2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2" name="Shape 2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6" name="Shape 256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58" name="Shape 258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59" name="Shape 259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0" name="Shape 26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79" name="Shape 279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1" name="Shape 291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3" name="Shape 29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7" name="Shape 29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09" name="Shape 30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10" name="Shape 3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Shape 3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21" name="Shape 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3" name="Shape 323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25" name="Shape 325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26" name="Shape 326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27" name="Shape 32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328" name="Shape 328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343" name="Shape 343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5" name="Shape 355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7" name="Shape 35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1" name="Shape 36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3" name="Shape 37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74" name="Shape 3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4" name="Shape 3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6" name="Shape 386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87" name="Shape 387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8" name="Shape 388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9" name="Shape 38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390" name="Shape 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92" name="Shape 39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07" name="Shape 40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416" name="Shape 4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9" name="Shape 41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1" name="Shape 42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5" name="Shape 42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7" name="Shape 4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8" name="Shape 4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46" name="Shape 4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48" name="Shape 4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49" name="Shape 4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1" name="Shape 45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452" name="Shape 45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53" name="Shape 45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54" name="Shape 45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455" name="Shape 45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456" name="Shape 45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458" name="Shape 4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2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8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Shape 7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6" name="Shape 7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3" name="Shape 1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7" name="Shape 13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0" name="Shape 20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4" name="Shape 20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7" name="Shape 2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71" name="Shape 27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2381681" y="4761375"/>
            <a:ext cx="241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Shape 3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39" name="Shape 33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96" name="Shape 39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400" name="Shape 40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training/basics/intents/sending.html#AppChooser" TargetMode="External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android.com" TargetMode="External"/><Relationship Id="rId4" Type="http://schemas.openxmlformats.org/officeDocument/2006/relationships/hyperlink" Target="https://developer.android.com/reference/android/net/Uri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.html#ACTION_CREATE_DOCUMEN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provider/AlarmClock.html#ACTION_SET_ALARM" TargetMode="External"/><Relationship Id="rId4" Type="http://schemas.openxmlformats.org/officeDocument/2006/relationships/hyperlink" Target="https://developer.android.com/reference/android/provider/MediaStore.html#ACTION_IMAGE_CAPTURE" TargetMode="External"/><Relationship Id="rId5" Type="http://schemas.openxmlformats.org/officeDocument/2006/relationships/hyperlink" Target="https://developer.android.com/reference/android/content/Intent.html#ACTION_CREATE_DOCUMENT" TargetMode="External"/><Relationship Id="rId6" Type="http://schemas.openxmlformats.org/officeDocument/2006/relationships/hyperlink" Target="https://developer.android.com/reference/android/content/Intent.html#ACTION_SENDTO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guide/components/intents-common.html" TargetMode="External"/><Relationship Id="rId4" Type="http://schemas.openxmlformats.org/officeDocument/2006/relationships/hyperlink" Target="https://developer.android.com/guide/components/intents-common.html" TargetMode="External"/><Relationship Id="rId5" Type="http://schemas.openxmlformats.org/officeDocument/2006/relationships/hyperlink" Target="https://developer.android.com/guide/components/intents-common.html" TargetMode="External"/><Relationship Id="rId6" Type="http://schemas.openxmlformats.org/officeDocument/2006/relationships/hyperlink" Target="https://developer.android.com/reference/android/content/Intent.html#ACTION_AIRPLANE_MODE_CHANGED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content/Intent.html#ACTION_VIEW" TargetMode="External"/><Relationship Id="rId4" Type="http://schemas.openxmlformats.org/officeDocument/2006/relationships/hyperlink" Target="https://developer.android.com/reference/android/content/Intent.html#ACTION_SEND" TargetMode="External"/><Relationship Id="rId5" Type="http://schemas.openxmlformats.org/officeDocument/2006/relationships/hyperlink" Target="https://developer.android.com/reference/android/content/Intent.html#CATEGORY_ALTERNATIV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reference/android/net/Uri.html" TargetMode="External"/><Relationship Id="rId5" Type="http://schemas.openxmlformats.org/officeDocument/2006/relationships/hyperlink" Target="https://developer.android.com/guide/components/intents-common.html" TargetMode="External"/><Relationship Id="rId6" Type="http://schemas.openxmlformats.org/officeDocument/2006/relationships/hyperlink" Target="https://developer.android.com/reference/android/content/Intent.html#ACTION_AIRPLANE_MODE_CHANGED" TargetMode="External"/><Relationship Id="rId7" Type="http://schemas.openxmlformats.org/officeDocument/2006/relationships/hyperlink" Target="https://developer.android.com/reference/android/content/Intent.html#CATEGORY_ALTERNATIVE" TargetMode="External"/><Relationship Id="rId8" Type="http://schemas.openxmlformats.org/officeDocument/2006/relationships/hyperlink" Target="https://developer.android.com/training/basics/intents/filter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android-developer-training.gitbooks.io/android-developer-fundamentals-course-concepts/content/Unit%201/23_c_activities_and_implicit_intents.html" TargetMode="External"/><Relationship Id="rId4" Type="http://schemas.openxmlformats.org/officeDocument/2006/relationships/hyperlink" Target="https://android-developer-training.gitbooks.io/android-developer-course/content/Unit%201/23_p_activities_and_implicit_intents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6" name="Shape 466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7" name="Shape 467"/>
          <p:cNvSpPr txBox="1"/>
          <p:nvPr>
            <p:ph type="title"/>
          </p:nvPr>
        </p:nvSpPr>
        <p:spPr>
          <a:xfrm>
            <a:off x="195700" y="98568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Activities and Intents</a:t>
            </a:r>
          </a:p>
        </p:txBody>
      </p:sp>
      <p:sp>
        <p:nvSpPr>
          <p:cNvPr id="468" name="Shape 468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9" name="Shape 46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Implicit intents</a:t>
            </a:r>
          </a:p>
        </p:txBody>
      </p:sp>
      <p:sp>
        <p:nvSpPr>
          <p:cNvPr id="536" name="Shape 5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Implicit intents do not specify the target activity class, just the intended action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Android runtime matches the implicit intent request with registered intent handlers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If there are multiple matches, an App Chooser will open to let the user decide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How do implicit intents work?</a:t>
            </a:r>
          </a:p>
        </p:txBody>
      </p:sp>
      <p:sp>
        <p:nvSpPr>
          <p:cNvPr id="543" name="Shape 5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The Android Runtime keeps a list of registered Apps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Apps have to register via the Android Manifest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Runtime receives the request and looks for matches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Android runtime uses intent filters for matching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more than one match, shows a list of possible matches and let the user choose 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Android runtime starts the requested activity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App Chooser</a:t>
            </a:r>
          </a:p>
        </p:txBody>
      </p:sp>
      <p:sp>
        <p:nvSpPr>
          <p:cNvPr id="550" name="Shape 5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51" name="Shape 551"/>
          <p:cNvSpPr txBox="1"/>
          <p:nvPr/>
        </p:nvSpPr>
        <p:spPr>
          <a:xfrm>
            <a:off x="311700" y="1483950"/>
            <a:ext cx="54606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the Android runtime finds multiple registered activities that can handle an implicit intent, it displays an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App Chooser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allow the user to select the handler</a:t>
            </a:r>
          </a:p>
        </p:txBody>
      </p:sp>
      <p:pic>
        <p:nvPicPr>
          <p:cNvPr id="552" name="Shape 5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900" y="1808825"/>
            <a:ext cx="2520675" cy="186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Implicit Intents</a:t>
            </a:r>
          </a:p>
        </p:txBody>
      </p:sp>
      <p:sp>
        <p:nvSpPr>
          <p:cNvPr id="558" name="Shape 5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Sending an implicit intent</a:t>
            </a:r>
          </a:p>
        </p:txBody>
      </p:sp>
      <p:sp>
        <p:nvSpPr>
          <p:cNvPr id="564" name="Shape 5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65" name="Shape 565"/>
          <p:cNvSpPr txBox="1"/>
          <p:nvPr/>
        </p:nvSpPr>
        <p:spPr>
          <a:xfrm>
            <a:off x="311700" y="1118500"/>
            <a:ext cx="8657700" cy="3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</a:p>
          <a:p>
            <a:pPr indent="0" lvl="0" marL="4572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Intent.ACTION_CALL_BUTTON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User has pressed Call button. Start an activity that allows them to make a call. No data is passed in or returned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Avoid exceptions and crashes</a:t>
            </a:r>
          </a:p>
        </p:txBody>
      </p:sp>
      <p:sp>
        <p:nvSpPr>
          <p:cNvPr id="571" name="Shape 5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2" name="Shape 572"/>
          <p:cNvSpPr txBox="1"/>
          <p:nvPr/>
        </p:nvSpPr>
        <p:spPr>
          <a:xfrm>
            <a:off x="311700" y="1076275"/>
            <a:ext cx="85206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Before starting an implicit activity, use the package manager to check that there is a package with an activity that matches the given criteria.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380250" y="2632625"/>
            <a:ext cx="85206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Intent myIntent = new Intent(Intent.ACTION_CALL_BUTTON);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</a:t>
            </a:r>
            <a:r>
              <a:rPr lang="en">
                <a:solidFill>
                  <a:srgbClr val="FFFFFF"/>
                </a:solidFill>
              </a:rPr>
              <a:t>ending an implicit intent with data URI</a:t>
            </a:r>
          </a:p>
        </p:txBody>
      </p:sp>
      <p:sp>
        <p:nvSpPr>
          <p:cNvPr id="579" name="Shape 5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80" name="Shape 580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action</a:t>
            </a:r>
          </a:p>
          <a:p>
            <a:pPr indent="0" lvl="0" marL="4572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Intent.ACTION_DIAL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Provide data as a URI</a:t>
            </a:r>
          </a:p>
          <a:p>
            <a:pPr indent="0" lvl="0" marL="4572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</a:p>
          <a:p>
            <a:pPr indent="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Providing the data as URI</a:t>
            </a:r>
          </a:p>
        </p:txBody>
      </p:sp>
      <p:sp>
        <p:nvSpPr>
          <p:cNvPr id="586" name="Shape 58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87" name="Shape 587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URI from a string using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Uri.parse(String uri)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1000"/>
              </a:spcBef>
              <a:buSzPct val="1000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</a:p>
          <a:p>
            <a:pPr indent="-342900" lvl="0" marL="457200" rtl="0">
              <a:spcBef>
                <a:spcPts val="1000"/>
              </a:spcBef>
              <a:buSzPct val="1000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Uri.parse("geo:0,0?q=brooklyn%20bridge%2C%20brooklyn%2C%20ny")</a:t>
            </a:r>
          </a:p>
          <a:p>
            <a:pPr indent="-342900" lvl="0" marL="457200" rtl="0">
              <a:spcBef>
                <a:spcPts val="1000"/>
              </a:spcBef>
              <a:buSzPct val="1000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http://www.android.com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Uri documentation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</a:p>
        </p:txBody>
      </p:sp>
      <p:sp>
        <p:nvSpPr>
          <p:cNvPr id="593" name="Shape 5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94" name="Shape 594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Sending an implicit intent with extras</a:t>
            </a:r>
          </a:p>
        </p:txBody>
      </p:sp>
      <p:sp>
        <p:nvSpPr>
          <p:cNvPr id="600" name="Shape 6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01" name="Shape 601"/>
          <p:cNvSpPr txBox="1"/>
          <p:nvPr/>
        </p:nvSpPr>
        <p:spPr>
          <a:xfrm>
            <a:off x="311700" y="1077675"/>
            <a:ext cx="86577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</a:p>
          <a:p>
            <a:pPr indent="0" lvl="0" marL="457200" rtl="0">
              <a:lnSpc>
                <a:spcPct val="13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Intent.ACTION_WEB_SEARCH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extras</a:t>
            </a:r>
          </a:p>
          <a:p>
            <a:pPr indent="0" lvl="0" marL="457200" rtl="0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query = edittext.getText().toString();</a:t>
            </a:r>
          </a:p>
          <a:p>
            <a:pPr indent="0" lvl="0" marL="457200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ntent.putExtra(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SearchManager.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QUERY, query)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457200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ctrTitle"/>
          </p:nvPr>
        </p:nvSpPr>
        <p:spPr>
          <a:xfrm>
            <a:off x="311708" y="12353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2.3 </a:t>
            </a:r>
            <a:r>
              <a:rPr lang="en">
                <a:solidFill>
                  <a:srgbClr val="FFFFFF"/>
                </a:solidFill>
              </a:rPr>
              <a:t>Starting Activities with </a:t>
            </a:r>
            <a:r>
              <a:rPr lang="en">
                <a:solidFill>
                  <a:srgbClr val="FFFFFF"/>
                </a:solidFill>
              </a:rPr>
              <a:t>Implicit Intents</a:t>
            </a: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Category</a:t>
            </a:r>
          </a:p>
        </p:txBody>
      </p:sp>
      <p:sp>
        <p:nvSpPr>
          <p:cNvPr id="607" name="Shape 6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08" name="Shape 608"/>
          <p:cNvSpPr txBox="1"/>
          <p:nvPr/>
        </p:nvSpPr>
        <p:spPr>
          <a:xfrm>
            <a:off x="311700" y="1036875"/>
            <a:ext cx="83154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Additional information about the kind of component to handle the intent. 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Only allow URIs of files that are openable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CATEGORY_BROWSABLE</a:t>
            </a:r>
          </a:p>
          <a:p>
            <a:pPr indent="0" lvl="0" marL="457200" rtl="0">
              <a:lnSpc>
                <a:spcPct val="115000"/>
              </a:lnSpc>
              <a:spcBef>
                <a:spcPts val="400"/>
              </a:spcBef>
              <a:spcAft>
                <a:spcPts val="100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Only activities that can start a web browser to display data referenced by the URI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</a:p>
        </p:txBody>
      </p:sp>
      <p:sp>
        <p:nvSpPr>
          <p:cNvPr id="614" name="Shape 6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5" name="Shape 615"/>
          <p:cNvSpPr txBox="1"/>
          <p:nvPr/>
        </p:nvSpPr>
        <p:spPr>
          <a:xfrm>
            <a:off x="311700" y="1131825"/>
            <a:ext cx="8832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</a:p>
          <a:p>
            <a:pPr indent="0" lvl="0" marL="457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ACTION_CREATE_DOCUMENT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-381000" lvl="0" marL="457200" rtl="0">
              <a:spcBef>
                <a:spcPts val="1000"/>
              </a:spcBef>
              <a:buSzPct val="1000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Set mime type and category for additional information </a:t>
            </a:r>
          </a:p>
          <a:p>
            <a:pPr lvl="0" rtl="0">
              <a:lnSpc>
                <a:spcPct val="140000"/>
              </a:lnSpc>
              <a:spcBef>
                <a:spcPts val="100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setType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"application/pdf"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// set MIME type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addCategory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CATEGORY_OPENABLE); 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on next slide...</a:t>
            </a:r>
          </a:p>
          <a:p>
            <a:pPr indent="0" lvl="0" marL="457200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</a:p>
        </p:txBody>
      </p:sp>
      <p:sp>
        <p:nvSpPr>
          <p:cNvPr id="621" name="Shape 6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22" name="Shape 622"/>
          <p:cNvSpPr txBox="1"/>
          <p:nvPr/>
        </p:nvSpPr>
        <p:spPr>
          <a:xfrm>
            <a:off x="311700" y="925275"/>
            <a:ext cx="88323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startActivityForResult(myIntent,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ACTIVITY_REQUEST_CREATE_FILE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100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 returned content URI 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Common actions for implicit intents</a:t>
            </a:r>
          </a:p>
        </p:txBody>
      </p:sp>
      <p:sp>
        <p:nvSpPr>
          <p:cNvPr id="628" name="Shape 6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Common actions for implicit intents include: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ACTION_SET_ALARM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ACTION_IMAGE_CAPTURE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ACTION_CREATE_DOCUMENT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ACTION_SENDTO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and many more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Apps that handle common actions</a:t>
            </a:r>
          </a:p>
        </p:txBody>
      </p:sp>
      <p:sp>
        <p:nvSpPr>
          <p:cNvPr id="635" name="Shape 6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36" name="Shape 636"/>
          <p:cNvSpPr txBox="1"/>
          <p:nvPr/>
        </p:nvSpPr>
        <p:spPr>
          <a:xfrm>
            <a:off x="311700" y="1028700"/>
            <a:ext cx="8520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Common actions are usually handled by installed apps, both system apps and other apps, such as:</a:t>
            </a:r>
          </a:p>
          <a:p>
            <a:pPr indent="-381000" lvl="0" marL="457200" rtl="0">
              <a:lnSpc>
                <a:spcPct val="115000"/>
              </a:lnSpc>
              <a:spcBef>
                <a:spcPts val="2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Alarm Clock, Calendar, Camera, Contacts</a:t>
            </a:r>
          </a:p>
          <a:p>
            <a:pPr indent="-381000" lvl="0" marL="457200" rtl="0">
              <a:lnSpc>
                <a:spcPct val="115000"/>
              </a:lnSpc>
              <a:spcBef>
                <a:spcPts val="4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Email, File Storage, Maps, Music/Video</a:t>
            </a:r>
          </a:p>
          <a:p>
            <a:pPr indent="-381000" lvl="0" marL="457200" rtl="0">
              <a:lnSpc>
                <a:spcPct val="115000"/>
              </a:lnSpc>
              <a:spcBef>
                <a:spcPts val="4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Notes, Phone, Search, Settings</a:t>
            </a:r>
          </a:p>
          <a:p>
            <a:pPr indent="-381000" lvl="0" marL="457200" rtl="0">
              <a:lnSpc>
                <a:spcPct val="115000"/>
              </a:lnSpc>
              <a:spcBef>
                <a:spcPts val="4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Messaging and Web Browsing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Shape 637"/>
          <p:cNvSpPr txBox="1"/>
          <p:nvPr/>
        </p:nvSpPr>
        <p:spPr>
          <a:xfrm>
            <a:off x="6641525" y="2326525"/>
            <a:ext cx="2363700" cy="1729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➔"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List of </a:t>
            </a:r>
            <a:r>
              <a:rPr b="1"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common</a:t>
            </a: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 actions for implicit intents</a:t>
            </a: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buSzPct val="100000"/>
              <a:buFont typeface="Roboto"/>
              <a:buChar char="➔"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List of all available actions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Receiving Implicit Intents</a:t>
            </a:r>
          </a:p>
        </p:txBody>
      </p:sp>
      <p:sp>
        <p:nvSpPr>
          <p:cNvPr id="643" name="Shape 6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Register your app to receive intents</a:t>
            </a:r>
          </a:p>
        </p:txBody>
      </p:sp>
      <p:sp>
        <p:nvSpPr>
          <p:cNvPr id="649" name="Shape 6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Declare one or more intent filters for the activity in the Android manifest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Filter announces activity's ability to accept implicit intents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Filter puts conditions on the intents that the activity accepts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Intent filter in the Android Manifest</a:t>
            </a:r>
          </a:p>
        </p:txBody>
      </p:sp>
      <p:sp>
        <p:nvSpPr>
          <p:cNvPr id="656" name="Shape 6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83100" y="1076275"/>
            <a:ext cx="9285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ShareActivity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&lt;category android:name="android.intent.category.DEFAULT"/&gt;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&lt;data android:mimeType="text/plain"/&gt;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action and category</a:t>
            </a:r>
          </a:p>
        </p:txBody>
      </p:sp>
      <p:sp>
        <p:nvSpPr>
          <p:cNvPr id="663" name="Shape 6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64" name="Shape 664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Match one or more action constants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android.intent.action.VIEW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intents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ACTION_VIEW</a:t>
            </a:r>
          </a:p>
          <a:p>
            <a:pPr indent="-342900" lvl="1" marL="914400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android.intent.action.SEND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intents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ACTION_SEND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category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additional information (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list of categories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indent="-342900" lvl="1" marL="9144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android.intent.category.BROWSABLE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started by web browser</a:t>
            </a:r>
          </a:p>
          <a:p>
            <a:pPr indent="-342900" lvl="1" marL="9144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android.intent.category.LAUNCHER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 activity as launcher icon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data</a:t>
            </a:r>
          </a:p>
        </p:txBody>
      </p:sp>
      <p:sp>
        <p:nvSpPr>
          <p:cNvPr id="670" name="Shape 6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71" name="Shape 671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Filter on data URIs, MIME type</a:t>
            </a:r>
          </a:p>
          <a:p>
            <a:pPr indent="-342900" lvl="1" marL="9144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android:scheme="https"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—require URIs to be https protocol</a:t>
            </a:r>
          </a:p>
          <a:p>
            <a:pPr indent="-342900" lvl="1" marL="9144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android:host="developer.android.com"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—only accept intents from specified hosts</a:t>
            </a:r>
          </a:p>
          <a:p>
            <a:pPr indent="-342900" lvl="1" marL="914400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android:mimeType="text/plain"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—limit the acceptable types of documents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Intents—recap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Implicit intents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Sending implicit intents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Receiving implicit intents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77" name="Shape 6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activity can have multiple filters</a:t>
            </a:r>
          </a:p>
        </p:txBody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0" y="1076275"/>
            <a:ext cx="914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&lt;activity android:name="ShareActivity"&gt;</a:t>
            </a:r>
          </a:p>
          <a:p>
            <a:pPr lv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</a:p>
          <a:p>
            <a:pPr lv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android:name="android.intent.action.SEND_MULTIPLE"/&gt;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4113750" y="4000925"/>
            <a:ext cx="4907400" cy="51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Activity can have several filters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filter can have multiple actions &amp; data</a:t>
            </a:r>
          </a:p>
        </p:txBody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113175" y="1076275"/>
            <a:ext cx="8979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android:name="android.intent.action.SEND_MULTIPLE"/&gt;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&lt;category android:name="android.intent.category.DEFAULT"/&gt;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android:mimeType="image/*"/&gt;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android:mimeType="video/*"/&gt;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b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  <p:sp>
        <p:nvSpPr>
          <p:cNvPr id="686" name="Shape 68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 more</a:t>
            </a:r>
          </a:p>
        </p:txBody>
      </p:sp>
      <p:sp>
        <p:nvSpPr>
          <p:cNvPr id="692" name="Shape 6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Intent class documentation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Uri documentation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List of common apps that respond to implicit intents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List of available actions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List of categories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Intent Filters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99" name="Shape 69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705" name="Shape 7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06" name="Shape 706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2.3 C Activities and Implicit Intents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2.3 P Start Activities with Implicit Intents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712" name="Shape 7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" name="Shape 71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14" name="Shape 7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Recap: Intents</a:t>
            </a:r>
          </a:p>
        </p:txBody>
      </p:sp>
      <p:sp>
        <p:nvSpPr>
          <p:cNvPr id="489" name="Shape 4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</a:p>
        </p:txBody>
      </p:sp>
      <p:sp>
        <p:nvSpPr>
          <p:cNvPr id="495" name="Shape 4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278250" y="1065900"/>
            <a:ext cx="8724600" cy="164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intent is a description of an operation to be performed.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 </a:t>
            </a:r>
            <a:r>
              <a:rPr lang="en" u="sng">
                <a:solidFill>
                  <a:schemeClr val="hlink"/>
                </a:solidFill>
                <a:hlinkClick r:id="rId3"/>
              </a:rPr>
              <a:t>Intent</a:t>
            </a:r>
            <a:r>
              <a:rPr lang="en"/>
              <a:t> is a messaging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</a:p>
        </p:txBody>
      </p:sp>
      <p:sp>
        <p:nvSpPr>
          <p:cNvPr id="497" name="Shape 497"/>
          <p:cNvSpPr/>
          <p:nvPr/>
        </p:nvSpPr>
        <p:spPr>
          <a:xfrm>
            <a:off x="4618636" y="2926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App component</a:t>
            </a:r>
          </a:p>
        </p:txBody>
      </p:sp>
      <p:sp>
        <p:nvSpPr>
          <p:cNvPr id="498" name="Shape 498"/>
          <p:cNvSpPr/>
          <p:nvPr/>
        </p:nvSpPr>
        <p:spPr>
          <a:xfrm>
            <a:off x="2635674" y="2926225"/>
            <a:ext cx="1388999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Originator</a:t>
            </a:r>
          </a:p>
        </p:txBody>
      </p:sp>
      <p:sp>
        <p:nvSpPr>
          <p:cNvPr id="499" name="Shape 499"/>
          <p:cNvSpPr/>
          <p:nvPr/>
        </p:nvSpPr>
        <p:spPr>
          <a:xfrm>
            <a:off x="3232050" y="3358025"/>
            <a:ext cx="378725" cy="646925"/>
          </a:xfrm>
          <a:custGeom>
            <a:pathLst>
              <a:path extrusionOk="0" h="25877" w="15149">
                <a:moveTo>
                  <a:pt x="0" y="0"/>
                </a:moveTo>
                <a:cubicBezTo>
                  <a:pt x="738" y="7392"/>
                  <a:pt x="1599" y="15954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00" name="Shape 500"/>
          <p:cNvSpPr txBox="1"/>
          <p:nvPr/>
        </p:nvSpPr>
        <p:spPr>
          <a:xfrm>
            <a:off x="2884975" y="3374150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Intent</a:t>
            </a:r>
          </a:p>
        </p:txBody>
      </p:sp>
      <p:sp>
        <p:nvSpPr>
          <p:cNvPr id="501" name="Shape 501"/>
          <p:cNvSpPr/>
          <p:nvPr/>
        </p:nvSpPr>
        <p:spPr>
          <a:xfrm>
            <a:off x="4325075" y="3366200"/>
            <a:ext cx="717825" cy="636225"/>
          </a:xfrm>
          <a:custGeom>
            <a:pathLst>
              <a:path extrusionOk="0" h="25449" w="28713">
                <a:moveTo>
                  <a:pt x="0" y="25449"/>
                </a:moveTo>
                <a:cubicBezTo>
                  <a:pt x="12660" y="23641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02" name="Shape 502"/>
          <p:cNvSpPr txBox="1"/>
          <p:nvPr/>
        </p:nvSpPr>
        <p:spPr>
          <a:xfrm>
            <a:off x="4584625" y="3374150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Action</a:t>
            </a:r>
          </a:p>
        </p:txBody>
      </p:sp>
      <p:sp>
        <p:nvSpPr>
          <p:cNvPr id="503" name="Shape 503"/>
          <p:cNvSpPr/>
          <p:nvPr/>
        </p:nvSpPr>
        <p:spPr>
          <a:xfrm>
            <a:off x="3603775" y="3786075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Android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can an intent do?</a:t>
            </a: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An Intent can be used to: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solidFill>
                  <a:schemeClr val="dk1"/>
                </a:solidFill>
              </a:rPr>
              <a:t>start an Activity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solidFill>
                  <a:schemeClr val="dk1"/>
                </a:solidFill>
              </a:rPr>
              <a:t>sta</a:t>
            </a:r>
            <a:r>
              <a:rPr lang="en"/>
              <a:t>rt a Service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>
                <a:solidFill>
                  <a:schemeClr val="dk1"/>
                </a:solidFill>
              </a:rPr>
              <a:t>delive</a:t>
            </a:r>
            <a:r>
              <a:rPr lang="en"/>
              <a:t>r a Broadcast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Services and Broadcasts are covered in later lessons</a:t>
            </a:r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</a:p>
        </p:txBody>
      </p:sp>
      <p:sp>
        <p:nvSpPr>
          <p:cNvPr id="516" name="Shape 5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278250" y="1167500"/>
            <a:ext cx="8724600" cy="339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Explicit intent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b="1" lang="en"/>
              <a:t> </a:t>
            </a:r>
            <a:r>
              <a:rPr lang="en"/>
              <a:t>Starts an activity of a specific class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Implicit intent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/>
              <a:t>Asks system to find an activity class with a registered handler that can handle this request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Implicit Intents</a:t>
            </a:r>
          </a:p>
        </p:txBody>
      </p:sp>
      <p:sp>
        <p:nvSpPr>
          <p:cNvPr id="523" name="Shape 52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Implicit intents</a:t>
            </a:r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311700" y="1166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An implicit intent allows you to start an activity in another app by describing an action you intend to perform, such as "share an article", "view a map", or "take a picture"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An implicit intent specifies an action and may provide data with which to perform the action</a:t>
            </a:r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