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8" r:id="rId4"/>
    <p:sldMasterId id="2147483709" r:id="rId5"/>
    <p:sldMasterId id="2147483710" r:id="rId6"/>
    <p:sldMasterId id="2147483711" r:id="rId7"/>
    <p:sldMasterId id="214748371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AF0778-88F7-4F95-A1DB-2DD55656B285}">
  <a:tblStyle styleId="{08AF0778-88F7-4F95-A1DB-2DD55656B28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are other stepping commands.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jpg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hyperlink" Target="http://creativecommons.org/licenses/by-nc/4.0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1" name="Shape 6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572000" y="-125"/>
            <a:ext cx="4572000" cy="46701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1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3" name="Shape 123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6" name="Shape 12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9" name="Shape 12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8" name="Shape 15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2" name="Shape 16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5" name="Shape 18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9" name="Shape 189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2" name="Shape 192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3" name="Shape 19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08" name="Shape 208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0" name="Shape 220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2" name="Shape 22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6" name="Shape 22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38" name="Shape 2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39" name="Shape 2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9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1" name="Shape 25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52" name="Shape 25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53" name="Shape 25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54" name="Shape 2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57" name="Shape 25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72" name="Shape 272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4" name="Shape 284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6" name="Shape 28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0" name="Shape 29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02" name="Shape 30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03" name="Shape 30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3" name="Shape 3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14" name="Shape 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7" name="Shape 317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18" name="Shape 318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19" name="Shape 319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20" name="Shape 320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21" name="Shape 32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322" name="Shape 3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2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638400"/>
            <a:ext cx="980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Debugging Apps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Shape 7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6" name="Shape 7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3" name="Shape 1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7" name="Shape 13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4407225" y="4638400"/>
            <a:ext cx="980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Debugging Apps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0" name="Shape 20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4" name="Shape 20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1" name="Shape 26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5" name="Shape 26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4407225" y="4638400"/>
            <a:ext cx="980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Debugging Apps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debug/index.html" TargetMode="External"/><Relationship Id="rId4" Type="http://schemas.openxmlformats.org/officeDocument/2006/relationships/hyperlink" Target="https://www.youtube.com/watch?v=2I6fuD20ql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android-developer-training.gitbooks.io/android-developer-fundamentals-course-concepts/content/Unit%201/31_c_the_android_studio_debugger.html" TargetMode="External"/><Relationship Id="rId4" Type="http://schemas.openxmlformats.org/officeDocument/2006/relationships/hyperlink" Target="https://android-developer-training.gitbooks.io/android-developer-course/content/Unit%201/31_p_using_the_debugger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omputerworld.com/article/2515435/app-development/moth-in-the-machine--debugging-the-origins-of--bug-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2" name="Shape 33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x="265500" y="1427775"/>
            <a:ext cx="42366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/>
              <a:t>Debugging, Testing</a:t>
            </a:r>
            <a:r>
              <a:rPr lang="en" sz="3000"/>
              <a:t>, and Backwards Compatibility</a:t>
            </a:r>
          </a:p>
        </p:txBody>
      </p:sp>
      <p:sp>
        <p:nvSpPr>
          <p:cNvPr id="334" name="Shape 334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5" name="Shape 33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Android Monitor and logcat</a:t>
            </a:r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 b="0" l="0" r="0" t="27399"/>
          <a:stretch/>
        </p:blipFill>
        <p:spPr>
          <a:xfrm>
            <a:off x="1196700" y="1011657"/>
            <a:ext cx="7690600" cy="356304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/>
          <p:nvPr/>
        </p:nvSpPr>
        <p:spPr>
          <a:xfrm>
            <a:off x="1196700" y="2979232"/>
            <a:ext cx="7690500" cy="159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1098500" y="4212050"/>
            <a:ext cx="12126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1098500" y="3254125"/>
            <a:ext cx="5487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 txBox="1"/>
          <p:nvPr/>
        </p:nvSpPr>
        <p:spPr>
          <a:xfrm>
            <a:off x="287600" y="3039175"/>
            <a:ext cx="8109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logcat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pane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121400" y="3997100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Android Monitor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Inspect logging messages</a:t>
            </a:r>
          </a:p>
        </p:txBody>
      </p:sp>
      <p:sp>
        <p:nvSpPr>
          <p:cNvPr id="407" name="Shape 4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08" name="Shape 408"/>
          <p:cNvPicPr preferRelativeResize="0"/>
          <p:nvPr/>
        </p:nvPicPr>
        <p:blipFill rotWithShape="1">
          <a:blip r:embed="rId3">
            <a:alphaModFix/>
          </a:blip>
          <a:srcRect b="12620" l="0" r="0" t="6837"/>
          <a:stretch/>
        </p:blipFill>
        <p:spPr>
          <a:xfrm>
            <a:off x="0" y="1004174"/>
            <a:ext cx="7397299" cy="351064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/>
        </p:nvSpPr>
        <p:spPr>
          <a:xfrm>
            <a:off x="4030325" y="1475000"/>
            <a:ext cx="49215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Log.d("MainActivity", "Hello World");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473525" y="3306550"/>
            <a:ext cx="84783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09-12 14:28:07.971 4304 /com.example.android.helloworld D/MainActivity: Hello World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 b="7165" l="1620" r="-1620" t="9902"/>
          <a:stretch/>
        </p:blipFill>
        <p:spPr>
          <a:xfrm>
            <a:off x="57150" y="1431475"/>
            <a:ext cx="9105048" cy="1435324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Choose visible logging level</a:t>
            </a:r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8" name="Shape 418"/>
          <p:cNvSpPr txBox="1"/>
          <p:nvPr/>
        </p:nvSpPr>
        <p:spPr>
          <a:xfrm>
            <a:off x="2512350" y="3227925"/>
            <a:ext cx="4119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Displays logs with levels at this level or higher</a:t>
            </a:r>
          </a:p>
        </p:txBody>
      </p:sp>
      <p:sp>
        <p:nvSpPr>
          <p:cNvPr id="419" name="Shape 419"/>
          <p:cNvSpPr/>
          <p:nvPr/>
        </p:nvSpPr>
        <p:spPr>
          <a:xfrm>
            <a:off x="3360000" y="1950550"/>
            <a:ext cx="12126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0" name="Shape 4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600" y="1739587"/>
            <a:ext cx="10477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Log Levels</a:t>
            </a: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0" y="1214750"/>
            <a:ext cx="8927700" cy="31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0000"/>
              </a:lnSpc>
              <a:spcBef>
                <a:spcPts val="1000"/>
              </a:spcBef>
              <a:spcAft>
                <a:spcPts val="1100"/>
              </a:spcAft>
              <a:buClr>
                <a:srgbClr val="242729"/>
              </a:buClr>
              <a:buSzPct val="1000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Verbose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All verbose log statements and comprehensive system </a:t>
            </a:r>
          </a:p>
          <a:p>
            <a:pPr indent="-368300" lvl="0" marL="457200" rtl="0">
              <a:lnSpc>
                <a:spcPct val="110000"/>
              </a:lnSpc>
              <a:spcBef>
                <a:spcPts val="1000"/>
              </a:spcBef>
              <a:spcAft>
                <a:spcPts val="1700"/>
              </a:spcAft>
              <a:buClr>
                <a:srgbClr val="242729"/>
              </a:buClr>
              <a:buSzPct val="1000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Debug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All debug logs, variable values, debugging notes</a:t>
            </a:r>
          </a:p>
          <a:p>
            <a:pPr indent="-368300" lvl="0" marL="457200" rtl="0">
              <a:lnSpc>
                <a:spcPct val="110000"/>
              </a:lnSpc>
              <a:spcBef>
                <a:spcPts val="1000"/>
              </a:spcBef>
              <a:spcAft>
                <a:spcPts val="1700"/>
              </a:spcAft>
              <a:buClr>
                <a:srgbClr val="242729"/>
              </a:buClr>
              <a:buSzPct val="1000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Info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Status info,  such as database connection</a:t>
            </a:r>
          </a:p>
          <a:p>
            <a:pPr indent="-368300" lvl="0" marL="457200" rtl="0">
              <a:lnSpc>
                <a:spcPct val="110000"/>
              </a:lnSpc>
              <a:spcBef>
                <a:spcPts val="1000"/>
              </a:spcBef>
              <a:spcAft>
                <a:spcPts val="1700"/>
              </a:spcAft>
              <a:buClr>
                <a:srgbClr val="242729"/>
              </a:buClr>
              <a:buSzPct val="1000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Warning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Unexpected behavior, non-fatal issues</a:t>
            </a:r>
          </a:p>
          <a:p>
            <a:pPr indent="-368300" lvl="0" marL="457200" rtl="0">
              <a:lnSpc>
                <a:spcPct val="110000"/>
              </a:lnSpc>
              <a:spcBef>
                <a:spcPts val="1000"/>
              </a:spcBef>
              <a:spcAft>
                <a:spcPts val="1700"/>
              </a:spcAft>
              <a:buClr>
                <a:srgbClr val="242729"/>
              </a:buClr>
              <a:buSzPct val="1000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Error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Serious error conditions, exceptions, crashes only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Debugging with Android </a:t>
            </a:r>
            <a:br>
              <a:rPr lang="en"/>
            </a:br>
            <a:r>
              <a:rPr lang="en"/>
              <a:t>Studio </a:t>
            </a:r>
          </a:p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What you can do</a:t>
            </a:r>
          </a:p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311700" y="1076275"/>
            <a:ext cx="8520600" cy="35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Run in debug mode with attached debugger</a:t>
            </a:r>
          </a:p>
          <a:p>
            <a:pPr indent="-228600" lvl="0" marL="457200" rtl="0">
              <a:spcBef>
                <a:spcPts val="4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Set and </a:t>
            </a:r>
            <a:r>
              <a:rPr lang="en">
                <a:solidFill>
                  <a:schemeClr val="dk1"/>
                </a:solidFill>
              </a:rPr>
              <a:t>configure </a:t>
            </a:r>
            <a:r>
              <a:rPr lang="en">
                <a:solidFill>
                  <a:schemeClr val="dk1"/>
                </a:solidFill>
              </a:rPr>
              <a:t>breakpoints</a:t>
            </a:r>
          </a:p>
          <a:p>
            <a:pPr indent="-228600" lvl="0" marL="457200" rtl="0">
              <a:spcBef>
                <a:spcPts val="4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Halt execution at breakpoints</a:t>
            </a:r>
          </a:p>
          <a:p>
            <a:pPr indent="-228600" lvl="0" marL="457200" rtl="0">
              <a:spcBef>
                <a:spcPts val="4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Inspect execution stack frames and variable values</a:t>
            </a:r>
          </a:p>
          <a:p>
            <a:pPr indent="-228600" lvl="0" marL="457200" rtl="0">
              <a:spcBef>
                <a:spcPts val="4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Change variable values </a:t>
            </a:r>
          </a:p>
          <a:p>
            <a:pPr indent="-228600" lvl="0" marL="457200" rtl="0">
              <a:spcBef>
                <a:spcPts val="4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Step through code line by line</a:t>
            </a:r>
          </a:p>
          <a:p>
            <a:pPr indent="-228600" lvl="0" marL="457200" rtl="0">
              <a:spcBef>
                <a:spcPts val="4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Pause and resume a running program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Run in debug mode</a:t>
            </a:r>
          </a:p>
        </p:txBody>
      </p:sp>
      <p:sp>
        <p:nvSpPr>
          <p:cNvPr id="446" name="Shape 4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47" name="Shape 4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00" y="1041600"/>
            <a:ext cx="6106300" cy="35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Shape 448"/>
          <p:cNvSpPr/>
          <p:nvPr/>
        </p:nvSpPr>
        <p:spPr>
          <a:xfrm>
            <a:off x="2669725" y="1118500"/>
            <a:ext cx="187800" cy="1878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 rot="10800000">
            <a:off x="2857392" y="1153850"/>
            <a:ext cx="46782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381000" y="3034400"/>
            <a:ext cx="459900" cy="1878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381000" y="2563575"/>
            <a:ext cx="2476500" cy="456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Debugger pane opens</a:t>
            </a:r>
          </a:p>
        </p:txBody>
      </p:sp>
      <p:pic>
        <p:nvPicPr>
          <p:cNvPr descr="debug.png" id="452" name="Shape 4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950" y="1041600"/>
            <a:ext cx="748400" cy="7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/>
          <p:nvPr/>
        </p:nvSpPr>
        <p:spPr>
          <a:xfrm>
            <a:off x="7535600" y="103055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454" name="Shape 454"/>
          <p:cNvSpPr/>
          <p:nvPr/>
        </p:nvSpPr>
        <p:spPr>
          <a:xfrm>
            <a:off x="840900" y="29315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6482450" y="2555425"/>
            <a:ext cx="2514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Menu: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Run &gt; Debug 'your app</a:t>
            </a:r>
            <a:r>
              <a:rPr b="1" lang="en"/>
              <a:t>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Set breakpoints </a:t>
            </a:r>
          </a:p>
        </p:txBody>
      </p:sp>
      <p:sp>
        <p:nvSpPr>
          <p:cNvPr id="461" name="Shape 4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62" name="Shape 462"/>
          <p:cNvPicPr preferRelativeResize="0"/>
          <p:nvPr/>
        </p:nvPicPr>
        <p:blipFill rotWithShape="1">
          <a:blip r:embed="rId3">
            <a:alphaModFix/>
          </a:blip>
          <a:srcRect b="0" l="0" r="0" t="-1050"/>
          <a:stretch/>
        </p:blipFill>
        <p:spPr>
          <a:xfrm>
            <a:off x="1222075" y="1020525"/>
            <a:ext cx="6106300" cy="3599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Shape 463"/>
          <p:cNvSpPr/>
          <p:nvPr/>
        </p:nvSpPr>
        <p:spPr>
          <a:xfrm>
            <a:off x="3118760" y="1559389"/>
            <a:ext cx="155100" cy="1249199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 txBox="1"/>
          <p:nvPr/>
        </p:nvSpPr>
        <p:spPr>
          <a:xfrm>
            <a:off x="106125" y="1555050"/>
            <a:ext cx="2982600" cy="74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Click in the left margin next to executable line of code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Edit breakpoint properties</a:t>
            </a:r>
          </a:p>
        </p:txBody>
      </p:sp>
      <p:sp>
        <p:nvSpPr>
          <p:cNvPr id="470" name="Shape 4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71" name="Shape 471"/>
          <p:cNvPicPr preferRelativeResize="0"/>
          <p:nvPr/>
        </p:nvPicPr>
        <p:blipFill rotWithShape="1">
          <a:blip r:embed="rId3">
            <a:alphaModFix/>
          </a:blip>
          <a:srcRect b="0" l="815" r="9603" t="0"/>
          <a:stretch/>
        </p:blipFill>
        <p:spPr>
          <a:xfrm>
            <a:off x="1485900" y="1020075"/>
            <a:ext cx="7483500" cy="3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Shape 472"/>
          <p:cNvSpPr/>
          <p:nvPr/>
        </p:nvSpPr>
        <p:spPr>
          <a:xfrm>
            <a:off x="405500" y="3017425"/>
            <a:ext cx="10857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73" name="Shape 4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25" y="2873100"/>
            <a:ext cx="633375" cy="633374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Shape 474"/>
          <p:cNvSpPr/>
          <p:nvPr/>
        </p:nvSpPr>
        <p:spPr>
          <a:xfrm>
            <a:off x="95225" y="2955325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475" name="Shape 475"/>
          <p:cNvSpPr/>
          <p:nvPr/>
        </p:nvSpPr>
        <p:spPr>
          <a:xfrm>
            <a:off x="4669100" y="15906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Make breakpoints conditional</a:t>
            </a:r>
          </a:p>
        </p:txBody>
      </p:sp>
      <p:sp>
        <p:nvSpPr>
          <p:cNvPr id="481" name="Shape 4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In properties dialog or right -click existing breakpoint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Any Java expression that returns a boolean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Code completion helps you write conditions</a:t>
            </a:r>
          </a:p>
        </p:txBody>
      </p:sp>
      <p:pic>
        <p:nvPicPr>
          <p:cNvPr id="483" name="Shape 4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00" y="2672700"/>
            <a:ext cx="4362450" cy="161925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84" name="Shape 484"/>
          <p:cNvSpPr/>
          <p:nvPr/>
        </p:nvSpPr>
        <p:spPr>
          <a:xfrm>
            <a:off x="925275" y="3588925"/>
            <a:ext cx="4653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3.1 </a:t>
            </a:r>
            <a:r>
              <a:rPr lang="en">
                <a:solidFill>
                  <a:schemeClr val="lt1"/>
                </a:solidFill>
              </a:rPr>
              <a:t>Debugging Apps</a:t>
            </a: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Run until app stops at breakpoint </a:t>
            </a:r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 b="8838" l="3428" r="2894" t="3303"/>
          <a:stretch/>
        </p:blipFill>
        <p:spPr>
          <a:xfrm>
            <a:off x="457200" y="993332"/>
            <a:ext cx="6172198" cy="37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 txBox="1"/>
          <p:nvPr/>
        </p:nvSpPr>
        <p:spPr>
          <a:xfrm>
            <a:off x="6910950" y="1564175"/>
            <a:ext cx="156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First Breakpoint</a:t>
            </a:r>
          </a:p>
        </p:txBody>
      </p:sp>
      <p:sp>
        <p:nvSpPr>
          <p:cNvPr id="493" name="Shape 493"/>
          <p:cNvSpPr/>
          <p:nvPr/>
        </p:nvSpPr>
        <p:spPr>
          <a:xfrm rot="10800000">
            <a:off x="6480046" y="1687475"/>
            <a:ext cx="4245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 txBox="1"/>
          <p:nvPr/>
        </p:nvSpPr>
        <p:spPr>
          <a:xfrm>
            <a:off x="788850" y="3788300"/>
            <a:ext cx="10317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Frames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2092425" y="3788300"/>
            <a:ext cx="23388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Variable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 in scope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5538900" y="3827750"/>
            <a:ext cx="22581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Watches (C/C++)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Shape 501"/>
          <p:cNvPicPr preferRelativeResize="0"/>
          <p:nvPr/>
        </p:nvPicPr>
        <p:blipFill rotWithShape="1">
          <a:blip r:embed="rId3">
            <a:alphaModFix/>
          </a:blip>
          <a:srcRect b="0" l="0" r="71428" t="0"/>
          <a:stretch/>
        </p:blipFill>
        <p:spPr>
          <a:xfrm>
            <a:off x="311700" y="1271275"/>
            <a:ext cx="2612575" cy="3107199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Inspect frames</a:t>
            </a:r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4" name="Shape 504"/>
          <p:cNvSpPr txBox="1"/>
          <p:nvPr/>
        </p:nvSpPr>
        <p:spPr>
          <a:xfrm>
            <a:off x="3367400" y="2072850"/>
            <a:ext cx="49962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Top frame is where execution is halted in your code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Shape 505"/>
          <p:cNvSpPr/>
          <p:nvPr/>
        </p:nvSpPr>
        <p:spPr>
          <a:xfrm rot="10800000">
            <a:off x="2742670" y="2273950"/>
            <a:ext cx="5487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Shape 510"/>
          <p:cNvPicPr preferRelativeResize="0"/>
          <p:nvPr/>
        </p:nvPicPr>
        <p:blipFill rotWithShape="1">
          <a:blip r:embed="rId3">
            <a:alphaModFix/>
          </a:blip>
          <a:srcRect b="0" l="26162" r="36247" t="0"/>
          <a:stretch/>
        </p:blipFill>
        <p:spPr>
          <a:xfrm>
            <a:off x="189225" y="1068025"/>
            <a:ext cx="3437173" cy="3107199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Shape 5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Inspect and edit variables</a:t>
            </a:r>
          </a:p>
        </p:txBody>
      </p:sp>
      <p:sp>
        <p:nvSpPr>
          <p:cNvPr id="512" name="Shape 5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13" name="Shape 513"/>
          <p:cNvSpPr txBox="1"/>
          <p:nvPr/>
        </p:nvSpPr>
        <p:spPr>
          <a:xfrm>
            <a:off x="3711025" y="1343350"/>
            <a:ext cx="49962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Right-click on variable for menu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4" name="Shape 514"/>
          <p:cNvPicPr preferRelativeResize="0"/>
          <p:nvPr/>
        </p:nvPicPr>
        <p:blipFill rotWithShape="1">
          <a:blip r:embed="rId4">
            <a:alphaModFix/>
          </a:blip>
          <a:srcRect b="1559" l="28289" r="34429" t="27884"/>
          <a:stretch/>
        </p:blipFill>
        <p:spPr>
          <a:xfrm>
            <a:off x="2351300" y="2090074"/>
            <a:ext cx="1698174" cy="2522749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Basic Stepping Commands</a:t>
            </a:r>
          </a:p>
        </p:txBody>
      </p:sp>
      <p:sp>
        <p:nvSpPr>
          <p:cNvPr id="520" name="Shape 5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521" name="Shape 521"/>
          <p:cNvGraphicFramePr/>
          <p:nvPr/>
        </p:nvGraphicFramePr>
        <p:xfrm>
          <a:off x="372175" y="10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{08AF0778-88F7-4F95-A1DB-2DD55656B285}</a:tableStyleId>
              </a:tblPr>
              <a:tblGrid>
                <a:gridCol w="2221875"/>
                <a:gridCol w="875200"/>
                <a:gridCol w="5194525"/>
              </a:tblGrid>
              <a:tr h="437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Over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line in current file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7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executed line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52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Force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Step Into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 a method in a class that you wouldn't normally step into, like a standard JDK class</a:t>
                      </a: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52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Out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first executed line after returning from current method</a:t>
                      </a: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4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Cursor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⌥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F9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7142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the line where the cursor is in the file</a:t>
                      </a: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Stepping through code</a:t>
            </a:r>
          </a:p>
        </p:txBody>
      </p:sp>
      <p:sp>
        <p:nvSpPr>
          <p:cNvPr id="527" name="Shape 5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8" name="Shape 528"/>
          <p:cNvSpPr txBox="1"/>
          <p:nvPr/>
        </p:nvSpPr>
        <p:spPr>
          <a:xfrm>
            <a:off x="2204350" y="1356475"/>
            <a:ext cx="3184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Show execution point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9" name="Shape 529"/>
          <p:cNvPicPr preferRelativeResize="0"/>
          <p:nvPr/>
        </p:nvPicPr>
        <p:blipFill rotWithShape="1">
          <a:blip r:embed="rId3">
            <a:alphaModFix/>
          </a:blip>
          <a:srcRect b="80110" l="0" r="38302" t="0"/>
          <a:stretch/>
        </p:blipFill>
        <p:spPr>
          <a:xfrm>
            <a:off x="585062" y="2228787"/>
            <a:ext cx="7059474" cy="9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 txBox="1"/>
          <p:nvPr/>
        </p:nvSpPr>
        <p:spPr>
          <a:xfrm>
            <a:off x="28081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Shape 531"/>
          <p:cNvSpPr txBox="1"/>
          <p:nvPr/>
        </p:nvSpPr>
        <p:spPr>
          <a:xfrm>
            <a:off x="4337575" y="3440775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into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Shape 532"/>
          <p:cNvSpPr txBox="1"/>
          <p:nvPr/>
        </p:nvSpPr>
        <p:spPr>
          <a:xfrm>
            <a:off x="5142200" y="3940850"/>
            <a:ext cx="237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Force step into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Shape 533"/>
          <p:cNvSpPr txBox="1"/>
          <p:nvPr/>
        </p:nvSpPr>
        <p:spPr>
          <a:xfrm>
            <a:off x="62102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out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5236150" y="1356475"/>
            <a:ext cx="171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Drop frame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Shape 535"/>
          <p:cNvSpPr txBox="1"/>
          <p:nvPr/>
        </p:nvSpPr>
        <p:spPr>
          <a:xfrm>
            <a:off x="6972275" y="1356475"/>
            <a:ext cx="2169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Run to cursor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6" name="Shape 536"/>
          <p:cNvCxnSpPr/>
          <p:nvPr/>
        </p:nvCxnSpPr>
        <p:spPr>
          <a:xfrm>
            <a:off x="4430950" y="1824575"/>
            <a:ext cx="0" cy="8733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7" name="Shape 537"/>
          <p:cNvCxnSpPr/>
          <p:nvPr/>
        </p:nvCxnSpPr>
        <p:spPr>
          <a:xfrm>
            <a:off x="6598225" y="1831625"/>
            <a:ext cx="0" cy="8481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8" name="Shape 538"/>
          <p:cNvCxnSpPr/>
          <p:nvPr/>
        </p:nvCxnSpPr>
        <p:spPr>
          <a:xfrm>
            <a:off x="7234625" y="1824575"/>
            <a:ext cx="0" cy="838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9" name="Shape 539"/>
          <p:cNvCxnSpPr/>
          <p:nvPr/>
        </p:nvCxnSpPr>
        <p:spPr>
          <a:xfrm>
            <a:off x="5910500" y="3022175"/>
            <a:ext cx="0" cy="10920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0" name="Shape 540"/>
          <p:cNvCxnSpPr/>
          <p:nvPr/>
        </p:nvCxnSpPr>
        <p:spPr>
          <a:xfrm>
            <a:off x="6355425" y="3022175"/>
            <a:ext cx="242700" cy="5526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1" name="Shape 541"/>
          <p:cNvCxnSpPr/>
          <p:nvPr/>
        </p:nvCxnSpPr>
        <p:spPr>
          <a:xfrm flipH="1">
            <a:off x="4966375" y="3022175"/>
            <a:ext cx="389400" cy="5565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2" name="Shape 542"/>
          <p:cNvCxnSpPr/>
          <p:nvPr/>
        </p:nvCxnSpPr>
        <p:spPr>
          <a:xfrm flipH="1">
            <a:off x="3388400" y="3024125"/>
            <a:ext cx="1511100" cy="589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Resume and Pause</a:t>
            </a:r>
          </a:p>
        </p:txBody>
      </p:sp>
      <p:sp>
        <p:nvSpPr>
          <p:cNvPr id="548" name="Shape 5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49" name="Shape 5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856" y="1321300"/>
            <a:ext cx="48196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Shape 550"/>
          <p:cNvSpPr txBox="1"/>
          <p:nvPr/>
        </p:nvSpPr>
        <p:spPr>
          <a:xfrm>
            <a:off x="1020075" y="1445175"/>
            <a:ext cx="131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1195575" y="2138500"/>
            <a:ext cx="114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</a:t>
            </a:r>
          </a:p>
        </p:txBody>
      </p:sp>
      <p:cxnSp>
        <p:nvCxnSpPr>
          <p:cNvPr id="552" name="Shape 552"/>
          <p:cNvCxnSpPr/>
          <p:nvPr/>
        </p:nvCxnSpPr>
        <p:spPr>
          <a:xfrm>
            <a:off x="2340536" y="1796400"/>
            <a:ext cx="665400" cy="987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3" name="Shape 553"/>
          <p:cNvCxnSpPr/>
          <p:nvPr/>
        </p:nvCxnSpPr>
        <p:spPr>
          <a:xfrm flipH="1" rot="10800000">
            <a:off x="2359975" y="2219325"/>
            <a:ext cx="666600" cy="2604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4" name="Shape 554"/>
          <p:cNvSpPr txBox="1"/>
          <p:nvPr/>
        </p:nvSpPr>
        <p:spPr>
          <a:xfrm>
            <a:off x="5794200" y="3483250"/>
            <a:ext cx="31386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enu: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Run-&gt;Pause Program…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Run-&gt;Resume Program...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270975" y="3013450"/>
            <a:ext cx="20658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Mute all breakpoints</a:t>
            </a:r>
          </a:p>
        </p:txBody>
      </p:sp>
      <p:cxnSp>
        <p:nvCxnSpPr>
          <p:cNvPr id="556" name="Shape 556"/>
          <p:cNvCxnSpPr>
            <a:stCxn id="555" idx="3"/>
          </p:cNvCxnSpPr>
          <p:nvPr/>
        </p:nvCxnSpPr>
        <p:spPr>
          <a:xfrm flipH="1" rot="10800000">
            <a:off x="2336775" y="3198400"/>
            <a:ext cx="678300" cy="2385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Debug Your App</a:t>
            </a:r>
            <a:r>
              <a:rPr lang="en"/>
              <a:t> (Android Studio User Guide)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Debugging and Testing in Android Studio</a:t>
            </a:r>
            <a:r>
              <a:rPr lang="en"/>
              <a:t> (video) </a:t>
            </a:r>
          </a:p>
        </p:txBody>
      </p:sp>
      <p:sp>
        <p:nvSpPr>
          <p:cNvPr id="563" name="Shape 56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569" name="Shape 56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0" name="Shape 570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3.1 C The Android Studio Debugger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3.1 P Using the Debugger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576" name="Shape 57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8" name="Shape 5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076275"/>
            <a:ext cx="8398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All code has bugs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Android Studio logging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Android Studio debugger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Working with breakpoints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Changing variables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Stepping through code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 Code Has Bugs</a:t>
            </a:r>
          </a:p>
        </p:txBody>
      </p:sp>
      <p:sp>
        <p:nvSpPr>
          <p:cNvPr id="355" name="Shape 3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Bugs</a:t>
            </a:r>
          </a:p>
        </p:txBody>
      </p:sp>
      <p:sp>
        <p:nvSpPr>
          <p:cNvPr id="361" name="Shape 3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Incorrect or unexpected result, wrong values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Crashes, exceptions, freezes, memory leaks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Causes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Human Design or Implementation Error &gt; Fix your code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Software fault, but in libraries &gt; Work around limitation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Hardware fault or limitation -&gt; Make it work with what's available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Origin of the term "bug"</a:t>
            </a:r>
            <a:r>
              <a:rPr lang="en">
                <a:solidFill>
                  <a:schemeClr val="dk1"/>
                </a:solidFill>
              </a:rPr>
              <a:t> (it's not what you think)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Debugging</a:t>
            </a:r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Find and fix errors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Correct unexpected and undesirable behavior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Unit tests help identify bugs and prevent regression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User testing helps identify interaction bugs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Android Studio debugging tools</a:t>
            </a:r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311700" y="1076275"/>
            <a:ext cx="8520600" cy="357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Android Studio has tools that help you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identify problems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find where in the source code the problem is created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 that you can fix it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Logging with Android Studio </a:t>
            </a:r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log messages to your code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077825"/>
            <a:ext cx="8520600" cy="350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Use class variable with class name as tag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“Hello World”);</a:t>
            </a:r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