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5143500" cx="9144000"/>
  <p:notesSz cx="6858000" cy="9144000"/>
  <p:embeddedFontLst>
    <p:embeddedFont>
      <p:font typeface="Roboto"/>
      <p:regular r:id="rId38"/>
      <p:bold r:id="rId39"/>
      <p:italic r:id="rId40"/>
      <p:boldItalic r:id="rId41"/>
    </p:embeddedFont>
    <p:embeddedFont>
      <p:font typeface="Permanent Marker"/>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1.xml"/><Relationship Id="rId42" Type="http://schemas.openxmlformats.org/officeDocument/2006/relationships/font" Target="fonts/PermanentMarker-regular.fntdata"/><Relationship Id="rId41" Type="http://schemas.openxmlformats.org/officeDocument/2006/relationships/font" Target="fonts/Roboto-boldItalic.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Roboto-bold.fntdata"/><Relationship Id="rId16" Type="http://schemas.openxmlformats.org/officeDocument/2006/relationships/slide" Target="slides/slide7.xml"/><Relationship Id="rId38" Type="http://schemas.openxmlformats.org/officeDocument/2006/relationships/font" Target="fonts/Roboto-regular.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hyperlink" Target="http://creativecommons.org/licenses/by-nc/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jp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hyperlink" Target="http://creativecommons.org/licenses/by-nc/4.0/"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5.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jpg"/><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hyperlink" Target="http://creativecommons.org/licenses/by-nc/4.0/"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311708" y="1006792"/>
            <a:ext cx="8520600" cy="2052600"/>
          </a:xfrm>
          <a:prstGeom prst="rect">
            <a:avLst/>
          </a:prstGeom>
        </p:spPr>
        <p:txBody>
          <a:bodyPr anchorCtr="0" anchor="b" bIns="91425" lIns="91425" rIns="91425" tIns="91425"/>
          <a:lstStyle>
            <a:lvl1pPr lvl="0" algn="ctr">
              <a:spcBef>
                <a:spcPts val="0"/>
              </a:spcBef>
              <a:buClr>
                <a:srgbClr val="FAFAFA"/>
              </a:buClr>
              <a:buSzPct val="100000"/>
              <a:defRPr b="1" sz="5200">
                <a:solidFill>
                  <a:srgbClr val="FAFAFA"/>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7" name="Shape 17"/>
          <p:cNvSpPr txBox="1"/>
          <p:nvPr>
            <p:ph idx="1" type="subTitle"/>
          </p:nvPr>
        </p:nvSpPr>
        <p:spPr>
          <a:xfrm>
            <a:off x="311700" y="3096342"/>
            <a:ext cx="8520600" cy="792600"/>
          </a:xfrm>
          <a:prstGeom prst="rect">
            <a:avLst/>
          </a:prstGeom>
        </p:spPr>
        <p:txBody>
          <a:bodyPr anchorCtr="0" anchor="t" bIns="91425" lIns="91425" rIns="91425" tIns="91425"/>
          <a:lstStyle>
            <a:lvl1pPr lvl="0" algn="ctr">
              <a:lnSpc>
                <a:spcPct val="100000"/>
              </a:lnSpc>
              <a:spcBef>
                <a:spcPts val="0"/>
              </a:spcBef>
              <a:spcAft>
                <a:spcPts val="0"/>
              </a:spcAft>
              <a:buClr>
                <a:srgbClr val="FAFAFA"/>
              </a:buClr>
              <a:buSzPct val="100000"/>
              <a:buNone/>
              <a:defRPr sz="2800">
                <a:solidFill>
                  <a:srgbClr val="FAFAFA"/>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8" name="Shape 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5" name="Shape 55"/>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pic>
        <p:nvPicPr>
          <p:cNvPr descr="Android-Developer-Cover.jpg" id="58" name="Shape 58"/>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59" name="Shape 5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0" name="Shape 6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61" name="Shape 61"/>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62" name="Shape 62"/>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3" name="Shape 63"/>
          <p:cNvSpPr txBox="1"/>
          <p:nvPr>
            <p:ph idx="1" type="subTitle"/>
          </p:nvPr>
        </p:nvSpPr>
        <p:spPr>
          <a:xfrm>
            <a:off x="265500" y="3497901"/>
            <a:ext cx="4045200" cy="1128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4" name="Shape 64"/>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65" name="Shape 65"/>
          <p:cNvSpPr txBox="1"/>
          <p:nvPr>
            <p:ph idx="4" type="subTitle"/>
          </p:nvPr>
        </p:nvSpPr>
        <p:spPr>
          <a:xfrm>
            <a:off x="265500" y="564125"/>
            <a:ext cx="4045200" cy="524100"/>
          </a:xfrm>
          <a:prstGeom prst="rect">
            <a:avLst/>
          </a:prstGeom>
        </p:spPr>
        <p:txBody>
          <a:bodyPr anchorCtr="0" anchor="t" bIns="91425" lIns="91425" rIns="91425" tIns="91425"/>
          <a:lstStyle>
            <a:lvl1pPr lvl="0" algn="ctr">
              <a:lnSpc>
                <a:spcPct val="100000"/>
              </a:lnSpc>
              <a:spcBef>
                <a:spcPts val="0"/>
              </a:spcBef>
              <a:buNone/>
              <a:defRPr sz="1600">
                <a:solidFill>
                  <a:srgbClr val="FAFAFA"/>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66" name="Shape 66"/>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67" name="Shape 67"/>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68" name="Shape 68"/>
          <p:cNvPicPr preferRelativeResize="0"/>
          <p:nvPr/>
        </p:nvPicPr>
        <p:blipFill>
          <a:blip r:embed="rId5">
            <a:alphaModFix/>
          </a:blip>
          <a:stretch>
            <a:fillRect/>
          </a:stretch>
        </p:blipFill>
        <p:spPr>
          <a:xfrm>
            <a:off x="7814575" y="4777362"/>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69" name="Shape 69"/>
        <p:cNvGrpSpPr/>
        <p:nvPr/>
      </p:nvGrpSpPr>
      <p:grpSpPr>
        <a:xfrm>
          <a:off x="0" y="0"/>
          <a:ext cx="0" cy="0"/>
          <a:chOff x="0" y="0"/>
          <a:chExt cx="0" cy="0"/>
        </a:xfrm>
      </p:grpSpPr>
      <p:sp>
        <p:nvSpPr>
          <p:cNvPr id="70" name="Shape 7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81" name="Shape 81"/>
        <p:cNvGrpSpPr/>
        <p:nvPr/>
      </p:nvGrpSpPr>
      <p:grpSpPr>
        <a:xfrm>
          <a:off x="0" y="0"/>
          <a:ext cx="0" cy="0"/>
          <a:chOff x="0" y="0"/>
          <a:chExt cx="0" cy="0"/>
        </a:xfrm>
      </p:grpSpPr>
      <p:sp>
        <p:nvSpPr>
          <p:cNvPr id="82" name="Shape 82"/>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3" name="Shape 83"/>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4" name="Shape 8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87" name="Shape 8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88" name="Shape 88"/>
        <p:cNvGrpSpPr/>
        <p:nvPr/>
      </p:nvGrpSpPr>
      <p:grpSpPr>
        <a:xfrm>
          <a:off x="0" y="0"/>
          <a:ext cx="0" cy="0"/>
          <a:chOff x="0" y="0"/>
          <a:chExt cx="0" cy="0"/>
        </a:xfrm>
      </p:grpSpPr>
      <p:sp>
        <p:nvSpPr>
          <p:cNvPr id="89" name="Shape 89"/>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92" name="Shape 92"/>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3" name="Shape 93"/>
        <p:cNvGrpSpPr/>
        <p:nvPr/>
      </p:nvGrpSpPr>
      <p:grpSpPr>
        <a:xfrm>
          <a:off x="0" y="0"/>
          <a:ext cx="0" cy="0"/>
          <a:chOff x="0" y="0"/>
          <a:chExt cx="0" cy="0"/>
        </a:xfrm>
      </p:grpSpPr>
      <p:sp>
        <p:nvSpPr>
          <p:cNvPr id="94" name="Shape 94"/>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5" name="Shape 95"/>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7" name="Shape 97"/>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98" name="Shape 98"/>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sp>
        <p:nvSpPr>
          <p:cNvPr id="100" name="Shape 10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1" name="Shape 10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3" name="Shape 103"/>
        <p:cNvGrpSpPr/>
        <p:nvPr/>
      </p:nvGrpSpPr>
      <p:grpSpPr>
        <a:xfrm>
          <a:off x="0" y="0"/>
          <a:ext cx="0" cy="0"/>
          <a:chOff x="0" y="0"/>
          <a:chExt cx="0" cy="0"/>
        </a:xfrm>
      </p:grpSpPr>
      <p:sp>
        <p:nvSpPr>
          <p:cNvPr id="104" name="Shape 10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6" name="Shape 10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09" name="Shape 1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311700" y="2074650"/>
            <a:ext cx="8520600" cy="841800"/>
          </a:xfrm>
          <a:prstGeom prst="rect">
            <a:avLst/>
          </a:prstGeom>
        </p:spPr>
        <p:txBody>
          <a:bodyPr anchorCtr="0" anchor="ctr" bIns="91425" lIns="91425" rIns="91425" tIns="91425"/>
          <a:lstStyle>
            <a:lvl1pPr lvl="0" algn="ctr">
              <a:spcBef>
                <a:spcPts val="0"/>
              </a:spcBef>
              <a:buClr>
                <a:srgbClr val="FAFAFA"/>
              </a:buClr>
              <a:buSzPct val="100000"/>
              <a:defRPr sz="3600">
                <a:solidFill>
                  <a:srgbClr val="FAFAFA"/>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1" name="Shape 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10" name="Shape 110"/>
        <p:cNvGrpSpPr/>
        <p:nvPr/>
      </p:nvGrpSpPr>
      <p:grpSpPr>
        <a:xfrm>
          <a:off x="0" y="0"/>
          <a:ext cx="0" cy="0"/>
          <a:chOff x="0" y="0"/>
          <a:chExt cx="0" cy="0"/>
        </a:xfrm>
      </p:grpSpPr>
      <p:sp>
        <p:nvSpPr>
          <p:cNvPr id="111" name="Shape 111"/>
          <p:cNvSpPr/>
          <p:nvPr/>
        </p:nvSpPr>
        <p:spPr>
          <a:xfrm>
            <a:off x="4572000" y="-125"/>
            <a:ext cx="4572000" cy="5143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12" name="Shape 11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13" name="Shape 113"/>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4" name="Shape 11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6" name="Shape 116"/>
        <p:cNvGrpSpPr/>
        <p:nvPr/>
      </p:nvGrpSpPr>
      <p:grpSpPr>
        <a:xfrm>
          <a:off x="0" y="0"/>
          <a:ext cx="0" cy="0"/>
          <a:chOff x="0" y="0"/>
          <a:chExt cx="0" cy="0"/>
        </a:xfrm>
      </p:grpSpPr>
      <p:sp>
        <p:nvSpPr>
          <p:cNvPr id="117" name="Shape 117"/>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18" name="Shape 1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19" name="Shape 119"/>
        <p:cNvGrpSpPr/>
        <p:nvPr/>
      </p:nvGrpSpPr>
      <p:grpSpPr>
        <a:xfrm>
          <a:off x="0" y="0"/>
          <a:ext cx="0" cy="0"/>
          <a:chOff x="0" y="0"/>
          <a:chExt cx="0" cy="0"/>
        </a:xfrm>
      </p:grpSpPr>
      <p:sp>
        <p:nvSpPr>
          <p:cNvPr id="120" name="Shape 120"/>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21" name="Shape 121"/>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2" name="Shape 12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3" name="Shape 123"/>
        <p:cNvGrpSpPr/>
        <p:nvPr/>
      </p:nvGrpSpPr>
      <p:grpSpPr>
        <a:xfrm>
          <a:off x="0" y="0"/>
          <a:ext cx="0" cy="0"/>
          <a:chOff x="0" y="0"/>
          <a:chExt cx="0" cy="0"/>
        </a:xfrm>
      </p:grpSpPr>
      <p:pic>
        <p:nvPicPr>
          <p:cNvPr descr="Android-Developer-Cover.jpg" id="124" name="Shape 124"/>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25" name="Shape 1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6" name="Shape 126"/>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Activities and Intents - </a:t>
            </a:r>
            <a:r>
              <a:rPr lang="en" sz="1000">
                <a:solidFill>
                  <a:srgbClr val="757575"/>
                </a:solidFill>
                <a:latin typeface="Roboto"/>
                <a:ea typeface="Roboto"/>
                <a:cs typeface="Roboto"/>
                <a:sym typeface="Roboto"/>
              </a:rPr>
              <a:t>What are Activities and Intents</a:t>
            </a:r>
          </a:p>
        </p:txBody>
      </p:sp>
      <p:sp>
        <p:nvSpPr>
          <p:cNvPr id="127" name="Shape 12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8" name="Shape 128"/>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29" name="Shape 129"/>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30" name="Shape 130"/>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31" name="Shape 131"/>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32" name="Shape 132"/>
          <p:cNvSpPr txBox="1"/>
          <p:nvPr>
            <p:ph idx="4"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33" name="Shape 133"/>
        <p:cNvGrpSpPr/>
        <p:nvPr/>
      </p:nvGrpSpPr>
      <p:grpSpPr>
        <a:xfrm>
          <a:off x="0" y="0"/>
          <a:ext cx="0" cy="0"/>
          <a:chOff x="0" y="0"/>
          <a:chExt cx="0" cy="0"/>
        </a:xfrm>
      </p:grpSpPr>
      <p:sp>
        <p:nvSpPr>
          <p:cNvPr id="134" name="Shape 13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44" name="Shape 144"/>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45" name="Shape 14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48" name="Shape 14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149" name="Shape 149"/>
        <p:cNvGrpSpPr/>
        <p:nvPr/>
      </p:nvGrpSpPr>
      <p:grpSpPr>
        <a:xfrm>
          <a:off x="0" y="0"/>
          <a:ext cx="0" cy="0"/>
          <a:chOff x="0" y="0"/>
          <a:chExt cx="0" cy="0"/>
        </a:xfrm>
      </p:grpSpPr>
      <p:sp>
        <p:nvSpPr>
          <p:cNvPr id="150" name="Shape 150"/>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51" name="Shape 151"/>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153" name="Shape 15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54" name="Shape 154"/>
        <p:cNvGrpSpPr/>
        <p:nvPr/>
      </p:nvGrpSpPr>
      <p:grpSpPr>
        <a:xfrm>
          <a:off x="0" y="0"/>
          <a:ext cx="0" cy="0"/>
          <a:chOff x="0" y="0"/>
          <a:chExt cx="0" cy="0"/>
        </a:xfrm>
      </p:grpSpPr>
      <p:sp>
        <p:nvSpPr>
          <p:cNvPr id="155" name="Shape 155"/>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56" name="Shape 156"/>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57" name="Shape 15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58" name="Shape 158"/>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59" name="Shape 159"/>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0" name="Shape 160"/>
        <p:cNvGrpSpPr/>
        <p:nvPr/>
      </p:nvGrpSpPr>
      <p:grpSpPr>
        <a:xfrm>
          <a:off x="0" y="0"/>
          <a:ext cx="0" cy="0"/>
          <a:chOff x="0" y="0"/>
          <a:chExt cx="0" cy="0"/>
        </a:xfrm>
      </p:grpSpPr>
      <p:sp>
        <p:nvSpPr>
          <p:cNvPr id="161" name="Shape 16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2" name="Shape 162"/>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 name="Shape 22"/>
        <p:cNvGrpSpPr/>
        <p:nvPr/>
      </p:nvGrpSpPr>
      <p:grpSpPr>
        <a:xfrm>
          <a:off x="0" y="0"/>
          <a:ext cx="0" cy="0"/>
          <a:chOff x="0" y="0"/>
          <a:chExt cx="0" cy="0"/>
        </a:xfrm>
      </p:grpSpPr>
      <p:sp>
        <p:nvSpPr>
          <p:cNvPr id="23" name="Shape 23"/>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311700" y="170820"/>
            <a:ext cx="8520600" cy="572700"/>
          </a:xfrm>
          <a:prstGeom prst="rect">
            <a:avLst/>
          </a:prstGeom>
        </p:spPr>
        <p:txBody>
          <a:bodyPr anchorCtr="0" anchor="t" bIns="91425" lIns="91425" rIns="91425" tIns="91425"/>
          <a:lstStyle>
            <a:lvl1pPr lvl="0">
              <a:spcBef>
                <a:spcPts val="0"/>
              </a:spcBef>
              <a:buClr>
                <a:srgbClr val="FAFAFA"/>
              </a:buClr>
              <a:defRPr>
                <a:solidFill>
                  <a:srgbClr val="FAFAFA"/>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076275"/>
            <a:ext cx="8520600" cy="3416400"/>
          </a:xfrm>
          <a:prstGeom prst="rect">
            <a:avLst/>
          </a:prstGeom>
        </p:spPr>
        <p:txBody>
          <a:bodyPr anchorCtr="0" anchor="t" bIns="91425" lIns="91425" rIns="91425" tIns="91425"/>
          <a:lstStyle>
            <a:lvl1pPr lvl="0">
              <a:lnSpc>
                <a:spcPct val="115000"/>
              </a:lnSpc>
              <a:spcBef>
                <a:spcPts val="1000"/>
              </a:spcBef>
              <a:buAutoNum type="arabicPeriod"/>
              <a:defRPr/>
            </a:lvl1pPr>
            <a:lvl2pPr lvl="1">
              <a:lnSpc>
                <a:spcPct val="115000"/>
              </a:lnSpc>
              <a:spcBef>
                <a:spcPts val="1000"/>
              </a:spcBef>
              <a:buSzPct val="100000"/>
              <a:buAutoNum type="alphaLcPeriod"/>
              <a:defRPr sz="2000"/>
            </a:lvl2pPr>
            <a:lvl3pPr lvl="2">
              <a:spcBef>
                <a:spcPts val="0"/>
              </a:spcBef>
              <a:buAutoNum type="romanLcPeriod"/>
              <a:defRPr/>
            </a:lvl3pPr>
            <a:lvl4pPr lvl="3">
              <a:spcBef>
                <a:spcPts val="0"/>
              </a:spcBef>
              <a:buAutoNum type="arabicPeriod"/>
              <a:defRPr/>
            </a:lvl4pPr>
            <a:lvl5pPr lvl="4">
              <a:spcBef>
                <a:spcPts val="0"/>
              </a:spcBef>
              <a:buAutoNum type="alphaLcPeriod"/>
              <a:defRPr/>
            </a:lvl5pPr>
            <a:lvl6pPr lvl="5">
              <a:spcBef>
                <a:spcPts val="0"/>
              </a:spcBef>
              <a:buAutoNum type="romanLcPeriod"/>
              <a:defRPr/>
            </a:lvl6pPr>
            <a:lvl7pPr lvl="6">
              <a:spcBef>
                <a:spcPts val="0"/>
              </a:spcBef>
              <a:buAutoNum type="arabicPeriod"/>
              <a:defRPr/>
            </a:lvl7pPr>
            <a:lvl8pPr lvl="7">
              <a:spcBef>
                <a:spcPts val="0"/>
              </a:spcBef>
              <a:buAutoNum type="alphaLcPeriod"/>
              <a:defRPr/>
            </a:lvl8pPr>
            <a:lvl9pPr lvl="8">
              <a:spcBef>
                <a:spcPts val="0"/>
              </a:spcBef>
              <a:buAutoNum type="romanLcPeriod"/>
              <a:defRPr/>
            </a:lvl9pPr>
          </a:lstStyle>
          <a:p/>
        </p:txBody>
      </p:sp>
      <p:sp>
        <p:nvSpPr>
          <p:cNvPr id="26" name="Shape 2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64" name="Shape 164"/>
        <p:cNvGrpSpPr/>
        <p:nvPr/>
      </p:nvGrpSpPr>
      <p:grpSpPr>
        <a:xfrm>
          <a:off x="0" y="0"/>
          <a:ext cx="0" cy="0"/>
          <a:chOff x="0" y="0"/>
          <a:chExt cx="0" cy="0"/>
        </a:xfrm>
      </p:grpSpPr>
      <p:sp>
        <p:nvSpPr>
          <p:cNvPr id="165" name="Shape 165"/>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66" name="Shape 166"/>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7" name="Shape 16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68" name="Shape 168"/>
        <p:cNvGrpSpPr/>
        <p:nvPr/>
      </p:nvGrpSpPr>
      <p:grpSpPr>
        <a:xfrm>
          <a:off x="0" y="0"/>
          <a:ext cx="0" cy="0"/>
          <a:chOff x="0" y="0"/>
          <a:chExt cx="0" cy="0"/>
        </a:xfrm>
      </p:grpSpPr>
      <p:sp>
        <p:nvSpPr>
          <p:cNvPr id="169" name="Shape 169"/>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70" name="Shape 17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71" name="Shape 171"/>
        <p:cNvGrpSpPr/>
        <p:nvPr/>
      </p:nvGrpSpPr>
      <p:grpSpPr>
        <a:xfrm>
          <a:off x="0" y="0"/>
          <a:ext cx="0" cy="0"/>
          <a:chOff x="0" y="0"/>
          <a:chExt cx="0" cy="0"/>
        </a:xfrm>
      </p:grpSpPr>
      <p:sp>
        <p:nvSpPr>
          <p:cNvPr id="172" name="Shape 172"/>
          <p:cNvSpPr/>
          <p:nvPr/>
        </p:nvSpPr>
        <p:spPr>
          <a:xfrm>
            <a:off x="4572000" y="-125"/>
            <a:ext cx="4572000" cy="46569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73" name="Shape 173"/>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74" name="Shape 174"/>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75" name="Shape 175"/>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77" name="Shape 177"/>
        <p:cNvGrpSpPr/>
        <p:nvPr/>
      </p:nvGrpSpPr>
      <p:grpSpPr>
        <a:xfrm>
          <a:off x="0" y="0"/>
          <a:ext cx="0" cy="0"/>
          <a:chOff x="0" y="0"/>
          <a:chExt cx="0" cy="0"/>
        </a:xfrm>
      </p:grpSpPr>
      <p:sp>
        <p:nvSpPr>
          <p:cNvPr id="178" name="Shape 178"/>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79" name="Shape 17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80" name="Shape 180"/>
        <p:cNvGrpSpPr/>
        <p:nvPr/>
      </p:nvGrpSpPr>
      <p:grpSpPr>
        <a:xfrm>
          <a:off x="0" y="0"/>
          <a:ext cx="0" cy="0"/>
          <a:chOff x="0" y="0"/>
          <a:chExt cx="0" cy="0"/>
        </a:xfrm>
      </p:grpSpPr>
      <p:sp>
        <p:nvSpPr>
          <p:cNvPr id="181" name="Shape 181"/>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82" name="Shape 182"/>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83" name="Shape 18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84" name="Shape 184"/>
        <p:cNvGrpSpPr/>
        <p:nvPr/>
      </p:nvGrpSpPr>
      <p:grpSpPr>
        <a:xfrm>
          <a:off x="0" y="0"/>
          <a:ext cx="0" cy="0"/>
          <a:chOff x="0" y="0"/>
          <a:chExt cx="0" cy="0"/>
        </a:xfrm>
      </p:grpSpPr>
      <p:pic>
        <p:nvPicPr>
          <p:cNvPr descr="Android-Developer-Cover.jpg" id="185" name="Shape 18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6" name="Shape 18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7" name="Shape 187"/>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88" name="Shape 188"/>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89" name="Shape 189"/>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90" name="Shape 190"/>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191" name="Shape 19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2" name="Shape 192"/>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93" name="Shape 193"/>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94" name="Shape 194"/>
        <p:cNvGrpSpPr/>
        <p:nvPr/>
      </p:nvGrpSpPr>
      <p:grpSpPr>
        <a:xfrm>
          <a:off x="0" y="0"/>
          <a:ext cx="0" cy="0"/>
          <a:chOff x="0" y="0"/>
          <a:chExt cx="0" cy="0"/>
        </a:xfrm>
      </p:grpSpPr>
      <p:sp>
        <p:nvSpPr>
          <p:cNvPr id="195" name="Shape 19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06" name="Shape 206"/>
        <p:cNvGrpSpPr/>
        <p:nvPr/>
      </p:nvGrpSpPr>
      <p:grpSpPr>
        <a:xfrm>
          <a:off x="0" y="0"/>
          <a:ext cx="0" cy="0"/>
          <a:chOff x="0" y="0"/>
          <a:chExt cx="0" cy="0"/>
        </a:xfrm>
      </p:grpSpPr>
      <p:sp>
        <p:nvSpPr>
          <p:cNvPr id="207" name="Shape 207"/>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08" name="Shape 208"/>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09" name="Shape 2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12" name="Shape 21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3" name="Shape 213"/>
        <p:cNvGrpSpPr/>
        <p:nvPr/>
      </p:nvGrpSpPr>
      <p:grpSpPr>
        <a:xfrm>
          <a:off x="0" y="0"/>
          <a:ext cx="0" cy="0"/>
          <a:chOff x="0" y="0"/>
          <a:chExt cx="0" cy="0"/>
        </a:xfrm>
      </p:grpSpPr>
      <p:sp>
        <p:nvSpPr>
          <p:cNvPr id="214" name="Shape 214"/>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15" name="Shape 215"/>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6" name="Shape 216"/>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17" name="Shape 21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sp>
        <p:nvSpPr>
          <p:cNvPr id="28" name="Shape 28"/>
          <p:cNvSpPr txBox="1"/>
          <p:nvPr>
            <p:ph idx="1" type="body"/>
          </p:nvPr>
        </p:nvSpPr>
        <p:spPr>
          <a:xfrm>
            <a:off x="311700" y="1190294"/>
            <a:ext cx="39999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90294"/>
            <a:ext cx="39999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1" name="Shape 3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2" name="Shape 3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8" name="Shape 218"/>
        <p:cNvGrpSpPr/>
        <p:nvPr/>
      </p:nvGrpSpPr>
      <p:grpSpPr>
        <a:xfrm>
          <a:off x="0" y="0"/>
          <a:ext cx="0" cy="0"/>
          <a:chOff x="0" y="0"/>
          <a:chExt cx="0" cy="0"/>
        </a:xfrm>
      </p:grpSpPr>
      <p:sp>
        <p:nvSpPr>
          <p:cNvPr id="219" name="Shape 219"/>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0" name="Shape 220"/>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1" name="Shape 2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2" name="Shape 222"/>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23" name="Shape 223"/>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4" name="Shape 224"/>
        <p:cNvGrpSpPr/>
        <p:nvPr/>
      </p:nvGrpSpPr>
      <p:grpSpPr>
        <a:xfrm>
          <a:off x="0" y="0"/>
          <a:ext cx="0" cy="0"/>
          <a:chOff x="0" y="0"/>
          <a:chExt cx="0" cy="0"/>
        </a:xfrm>
      </p:grpSpPr>
      <p:sp>
        <p:nvSpPr>
          <p:cNvPr id="225" name="Shape 22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6" name="Shape 226"/>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27" name="Shape 227"/>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28" name="Shape 228"/>
        <p:cNvGrpSpPr/>
        <p:nvPr/>
      </p:nvGrpSpPr>
      <p:grpSpPr>
        <a:xfrm>
          <a:off x="0" y="0"/>
          <a:ext cx="0" cy="0"/>
          <a:chOff x="0" y="0"/>
          <a:chExt cx="0" cy="0"/>
        </a:xfrm>
      </p:grpSpPr>
      <p:sp>
        <p:nvSpPr>
          <p:cNvPr id="229" name="Shape 2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30" name="Shape 2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1" name="Shape 23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32" name="Shape 232"/>
        <p:cNvGrpSpPr/>
        <p:nvPr/>
      </p:nvGrpSpPr>
      <p:grpSpPr>
        <a:xfrm>
          <a:off x="0" y="0"/>
          <a:ext cx="0" cy="0"/>
          <a:chOff x="0" y="0"/>
          <a:chExt cx="0" cy="0"/>
        </a:xfrm>
      </p:grpSpPr>
      <p:sp>
        <p:nvSpPr>
          <p:cNvPr id="233" name="Shape 2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34" name="Shape 23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35" name="Shape 235"/>
        <p:cNvGrpSpPr/>
        <p:nvPr/>
      </p:nvGrpSpPr>
      <p:grpSpPr>
        <a:xfrm>
          <a:off x="0" y="0"/>
          <a:ext cx="0" cy="0"/>
          <a:chOff x="0" y="0"/>
          <a:chExt cx="0" cy="0"/>
        </a:xfrm>
      </p:grpSpPr>
      <p:sp>
        <p:nvSpPr>
          <p:cNvPr id="236" name="Shape 236"/>
          <p:cNvSpPr/>
          <p:nvPr/>
        </p:nvSpPr>
        <p:spPr>
          <a:xfrm>
            <a:off x="4572000" y="-125"/>
            <a:ext cx="4572000" cy="4660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37" name="Shape 2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38" name="Shape 2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39" name="Shape 2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0" name="Shape 2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41" name="Shape 241"/>
        <p:cNvGrpSpPr/>
        <p:nvPr/>
      </p:nvGrpSpPr>
      <p:grpSpPr>
        <a:xfrm>
          <a:off x="0" y="0"/>
          <a:ext cx="0" cy="0"/>
          <a:chOff x="0" y="0"/>
          <a:chExt cx="0" cy="0"/>
        </a:xfrm>
      </p:grpSpPr>
      <p:sp>
        <p:nvSpPr>
          <p:cNvPr id="242" name="Shape 242"/>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243" name="Shape 2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244" name="Shape 244"/>
        <p:cNvGrpSpPr/>
        <p:nvPr/>
      </p:nvGrpSpPr>
      <p:grpSpPr>
        <a:xfrm>
          <a:off x="0" y="0"/>
          <a:ext cx="0" cy="0"/>
          <a:chOff x="0" y="0"/>
          <a:chExt cx="0" cy="0"/>
        </a:xfrm>
      </p:grpSpPr>
      <p:sp>
        <p:nvSpPr>
          <p:cNvPr id="245" name="Shape 2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246" name="Shape 2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47" name="Shape 24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48" name="Shape 248"/>
        <p:cNvGrpSpPr/>
        <p:nvPr/>
      </p:nvGrpSpPr>
      <p:grpSpPr>
        <a:xfrm>
          <a:off x="0" y="0"/>
          <a:ext cx="0" cy="0"/>
          <a:chOff x="0" y="0"/>
          <a:chExt cx="0" cy="0"/>
        </a:xfrm>
      </p:grpSpPr>
      <p:pic>
        <p:nvPicPr>
          <p:cNvPr descr="Android-Developer-Cover.jpg" id="249" name="Shape 249"/>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250" name="Shape 2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51" name="Shape 251"/>
          <p:cNvSpPr txBox="1"/>
          <p:nvPr/>
        </p:nvSpPr>
        <p:spPr>
          <a:xfrm>
            <a:off x="2381682" y="4761375"/>
            <a:ext cx="22191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252" name="Shape 2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3" name="Shape 253"/>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54" name="Shape 254"/>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55" name="Shape 255"/>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56" name="Shape 256"/>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57" name="Shape 257"/>
          <p:cNvSpPr txBox="1"/>
          <p:nvPr>
            <p:ph idx="4"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258" name="Shape 258"/>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59" name="Shape 259"/>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260" name="Shape 260"/>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Create your first Android app</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61" name="Shape 261"/>
        <p:cNvGrpSpPr/>
        <p:nvPr/>
      </p:nvGrpSpPr>
      <p:grpSpPr>
        <a:xfrm>
          <a:off x="0" y="0"/>
          <a:ext cx="0" cy="0"/>
          <a:chOff x="0" y="0"/>
          <a:chExt cx="0" cy="0"/>
        </a:xfrm>
      </p:grpSpPr>
      <p:sp>
        <p:nvSpPr>
          <p:cNvPr id="262" name="Shape 26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70" name="Shape 270"/>
        <p:cNvGrpSpPr/>
        <p:nvPr/>
      </p:nvGrpSpPr>
      <p:grpSpPr>
        <a:xfrm>
          <a:off x="0" y="0"/>
          <a:ext cx="0" cy="0"/>
          <a:chOff x="0" y="0"/>
          <a:chExt cx="0" cy="0"/>
        </a:xfrm>
      </p:grpSpPr>
      <p:sp>
        <p:nvSpPr>
          <p:cNvPr id="271" name="Shape 271"/>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72" name="Shape 272"/>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73" name="Shape 27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5" name="Shape 35"/>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74" name="Shape 274"/>
        <p:cNvGrpSpPr/>
        <p:nvPr/>
      </p:nvGrpSpPr>
      <p:grpSpPr>
        <a:xfrm>
          <a:off x="0" y="0"/>
          <a:ext cx="0" cy="0"/>
          <a:chOff x="0" y="0"/>
          <a:chExt cx="0" cy="0"/>
        </a:xfrm>
      </p:grpSpPr>
      <p:sp>
        <p:nvSpPr>
          <p:cNvPr id="275" name="Shape 275"/>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76" name="Shape 27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77" name="Shape 277"/>
        <p:cNvGrpSpPr/>
        <p:nvPr/>
      </p:nvGrpSpPr>
      <p:grpSpPr>
        <a:xfrm>
          <a:off x="0" y="0"/>
          <a:ext cx="0" cy="0"/>
          <a:chOff x="0" y="0"/>
          <a:chExt cx="0" cy="0"/>
        </a:xfrm>
      </p:grpSpPr>
      <p:sp>
        <p:nvSpPr>
          <p:cNvPr id="278" name="Shape 278"/>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79" name="Shape 279"/>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0" name="Shape 280"/>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81" name="Shape 28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2" name="Shape 282"/>
        <p:cNvGrpSpPr/>
        <p:nvPr/>
      </p:nvGrpSpPr>
      <p:grpSpPr>
        <a:xfrm>
          <a:off x="0" y="0"/>
          <a:ext cx="0" cy="0"/>
          <a:chOff x="0" y="0"/>
          <a:chExt cx="0" cy="0"/>
        </a:xfrm>
      </p:grpSpPr>
      <p:sp>
        <p:nvSpPr>
          <p:cNvPr id="283" name="Shape 283"/>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4" name="Shape 284"/>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5" name="Shape 2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86" name="Shape 286"/>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87" name="Shape 287"/>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8" name="Shape 288"/>
        <p:cNvGrpSpPr/>
        <p:nvPr/>
      </p:nvGrpSpPr>
      <p:grpSpPr>
        <a:xfrm>
          <a:off x="0" y="0"/>
          <a:ext cx="0" cy="0"/>
          <a:chOff x="0" y="0"/>
          <a:chExt cx="0" cy="0"/>
        </a:xfrm>
      </p:grpSpPr>
      <p:sp>
        <p:nvSpPr>
          <p:cNvPr id="289" name="Shape 28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0" name="Shape 290"/>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91" name="Shape 291"/>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2" name="Shape 292"/>
        <p:cNvGrpSpPr/>
        <p:nvPr/>
      </p:nvGrpSpPr>
      <p:grpSpPr>
        <a:xfrm>
          <a:off x="0" y="0"/>
          <a:ext cx="0" cy="0"/>
          <a:chOff x="0" y="0"/>
          <a:chExt cx="0" cy="0"/>
        </a:xfrm>
      </p:grpSpPr>
      <p:sp>
        <p:nvSpPr>
          <p:cNvPr id="293" name="Shape 29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94" name="Shape 29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5" name="Shape 29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96" name="Shape 296"/>
        <p:cNvGrpSpPr/>
        <p:nvPr/>
      </p:nvGrpSpPr>
      <p:grpSpPr>
        <a:xfrm>
          <a:off x="0" y="0"/>
          <a:ext cx="0" cy="0"/>
          <a:chOff x="0" y="0"/>
          <a:chExt cx="0" cy="0"/>
        </a:xfrm>
      </p:grpSpPr>
      <p:sp>
        <p:nvSpPr>
          <p:cNvPr id="297" name="Shape 297"/>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98" name="Shape 29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99" name="Shape 299"/>
        <p:cNvGrpSpPr/>
        <p:nvPr/>
      </p:nvGrpSpPr>
      <p:grpSpPr>
        <a:xfrm>
          <a:off x="0" y="0"/>
          <a:ext cx="0" cy="0"/>
          <a:chOff x="0" y="0"/>
          <a:chExt cx="0" cy="0"/>
        </a:xfrm>
      </p:grpSpPr>
      <p:sp>
        <p:nvSpPr>
          <p:cNvPr id="300" name="Shape 300"/>
          <p:cNvSpPr/>
          <p:nvPr/>
        </p:nvSpPr>
        <p:spPr>
          <a:xfrm>
            <a:off x="4572000" y="-125"/>
            <a:ext cx="4572000" cy="5143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01" name="Shape 301"/>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02" name="Shape 302"/>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03" name="Shape 303"/>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4" name="Shape 30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05" name="Shape 305"/>
        <p:cNvGrpSpPr/>
        <p:nvPr/>
      </p:nvGrpSpPr>
      <p:grpSpPr>
        <a:xfrm>
          <a:off x="0" y="0"/>
          <a:ext cx="0" cy="0"/>
          <a:chOff x="0" y="0"/>
          <a:chExt cx="0" cy="0"/>
        </a:xfrm>
      </p:grpSpPr>
      <p:sp>
        <p:nvSpPr>
          <p:cNvPr id="306" name="Shape 306"/>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307" name="Shape 30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08" name="Shape 308"/>
        <p:cNvGrpSpPr/>
        <p:nvPr/>
      </p:nvGrpSpPr>
      <p:grpSpPr>
        <a:xfrm>
          <a:off x="0" y="0"/>
          <a:ext cx="0" cy="0"/>
          <a:chOff x="0" y="0"/>
          <a:chExt cx="0" cy="0"/>
        </a:xfrm>
      </p:grpSpPr>
      <p:sp>
        <p:nvSpPr>
          <p:cNvPr id="309" name="Shape 309"/>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10" name="Shape 310"/>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11" name="Shape 31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2" name="Shape 312"/>
        <p:cNvGrpSpPr/>
        <p:nvPr/>
      </p:nvGrpSpPr>
      <p:grpSpPr>
        <a:xfrm>
          <a:off x="0" y="0"/>
          <a:ext cx="0" cy="0"/>
          <a:chOff x="0" y="0"/>
          <a:chExt cx="0" cy="0"/>
        </a:xfrm>
      </p:grpSpPr>
      <p:pic>
        <p:nvPicPr>
          <p:cNvPr descr="Android-Developer-Cover.jpg" id="313" name="Shape 3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4" name="Shape 31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15" name="Shape 315"/>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16" name="Shape 316"/>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17" name="Shape 317"/>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18" name="Shape 318"/>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319" name="Shape 3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0" name="Shape 320"/>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21" name="Shape 321"/>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22" name="Shape 322"/>
        <p:cNvGrpSpPr/>
        <p:nvPr/>
      </p:nvGrpSpPr>
      <p:grpSpPr>
        <a:xfrm>
          <a:off x="0" y="0"/>
          <a:ext cx="0" cy="0"/>
          <a:chOff x="0" y="0"/>
          <a:chExt cx="0" cy="0"/>
        </a:xfrm>
      </p:grpSpPr>
      <p:sp>
        <p:nvSpPr>
          <p:cNvPr id="323" name="Shape 3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334" name="Shape 334"/>
        <p:cNvGrpSpPr/>
        <p:nvPr/>
      </p:nvGrpSpPr>
      <p:grpSpPr>
        <a:xfrm>
          <a:off x="0" y="0"/>
          <a:ext cx="0" cy="0"/>
          <a:chOff x="0" y="0"/>
          <a:chExt cx="0" cy="0"/>
        </a:xfrm>
      </p:grpSpPr>
      <p:sp>
        <p:nvSpPr>
          <p:cNvPr id="335" name="Shape 335"/>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336" name="Shape 336"/>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37" name="Shape 33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338" name="Shape 338"/>
        <p:cNvGrpSpPr/>
        <p:nvPr/>
      </p:nvGrpSpPr>
      <p:grpSpPr>
        <a:xfrm>
          <a:off x="0" y="0"/>
          <a:ext cx="0" cy="0"/>
          <a:chOff x="0" y="0"/>
          <a:chExt cx="0" cy="0"/>
        </a:xfrm>
      </p:grpSpPr>
      <p:sp>
        <p:nvSpPr>
          <p:cNvPr id="339" name="Shape 339"/>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340" name="Shape 3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341" name="Shape 341"/>
        <p:cNvGrpSpPr/>
        <p:nvPr/>
      </p:nvGrpSpPr>
      <p:grpSpPr>
        <a:xfrm>
          <a:off x="0" y="0"/>
          <a:ext cx="0" cy="0"/>
          <a:chOff x="0" y="0"/>
          <a:chExt cx="0" cy="0"/>
        </a:xfrm>
      </p:grpSpPr>
      <p:sp>
        <p:nvSpPr>
          <p:cNvPr id="342" name="Shape 342"/>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43" name="Shape 343"/>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4" name="Shape 344"/>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345" name="Shape 34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46" name="Shape 346"/>
        <p:cNvGrpSpPr/>
        <p:nvPr/>
      </p:nvGrpSpPr>
      <p:grpSpPr>
        <a:xfrm>
          <a:off x="0" y="0"/>
          <a:ext cx="0" cy="0"/>
          <a:chOff x="0" y="0"/>
          <a:chExt cx="0" cy="0"/>
        </a:xfrm>
      </p:grpSpPr>
      <p:sp>
        <p:nvSpPr>
          <p:cNvPr id="347" name="Shape 347"/>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8" name="Shape 348"/>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9" name="Shape 3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50" name="Shape 350"/>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51" name="Shape 351"/>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2" name="Shape 352"/>
        <p:cNvGrpSpPr/>
        <p:nvPr/>
      </p:nvGrpSpPr>
      <p:grpSpPr>
        <a:xfrm>
          <a:off x="0" y="0"/>
          <a:ext cx="0" cy="0"/>
          <a:chOff x="0" y="0"/>
          <a:chExt cx="0" cy="0"/>
        </a:xfrm>
      </p:grpSpPr>
      <p:sp>
        <p:nvSpPr>
          <p:cNvPr id="353" name="Shape 35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54" name="Shape 354"/>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55" name="Shape 355"/>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56" name="Shape 356"/>
        <p:cNvGrpSpPr/>
        <p:nvPr/>
      </p:nvGrpSpPr>
      <p:grpSpPr>
        <a:xfrm>
          <a:off x="0" y="0"/>
          <a:ext cx="0" cy="0"/>
          <a:chOff x="0" y="0"/>
          <a:chExt cx="0" cy="0"/>
        </a:xfrm>
      </p:grpSpPr>
      <p:sp>
        <p:nvSpPr>
          <p:cNvPr id="357" name="Shape 35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58" name="Shape 35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9" name="Shape 3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60" name="Shape 360"/>
        <p:cNvGrpSpPr/>
        <p:nvPr/>
      </p:nvGrpSpPr>
      <p:grpSpPr>
        <a:xfrm>
          <a:off x="0" y="0"/>
          <a:ext cx="0" cy="0"/>
          <a:chOff x="0" y="0"/>
          <a:chExt cx="0" cy="0"/>
        </a:xfrm>
      </p:grpSpPr>
      <p:sp>
        <p:nvSpPr>
          <p:cNvPr id="361" name="Shape 361"/>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62" name="Shape 36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3" name="Shape 363"/>
        <p:cNvGrpSpPr/>
        <p:nvPr/>
      </p:nvGrpSpPr>
      <p:grpSpPr>
        <a:xfrm>
          <a:off x="0" y="0"/>
          <a:ext cx="0" cy="0"/>
          <a:chOff x="0" y="0"/>
          <a:chExt cx="0" cy="0"/>
        </a:xfrm>
      </p:grpSpPr>
      <p:sp>
        <p:nvSpPr>
          <p:cNvPr id="364" name="Shape 364"/>
          <p:cNvSpPr/>
          <p:nvPr/>
        </p:nvSpPr>
        <p:spPr>
          <a:xfrm>
            <a:off x="4572000" y="-125"/>
            <a:ext cx="4572000" cy="4660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65" name="Shape 365"/>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66" name="Shape 366"/>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67" name="Shape 367"/>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8" name="Shape 36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69" name="Shape 369"/>
        <p:cNvGrpSpPr/>
        <p:nvPr/>
      </p:nvGrpSpPr>
      <p:grpSpPr>
        <a:xfrm>
          <a:off x="0" y="0"/>
          <a:ext cx="0" cy="0"/>
          <a:chOff x="0" y="0"/>
          <a:chExt cx="0" cy="0"/>
        </a:xfrm>
      </p:grpSpPr>
      <p:sp>
        <p:nvSpPr>
          <p:cNvPr id="370" name="Shape 370"/>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371" name="Shape 3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3" name="Shape 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72" name="Shape 372"/>
        <p:cNvGrpSpPr/>
        <p:nvPr/>
      </p:nvGrpSpPr>
      <p:grpSpPr>
        <a:xfrm>
          <a:off x="0" y="0"/>
          <a:ext cx="0" cy="0"/>
          <a:chOff x="0" y="0"/>
          <a:chExt cx="0" cy="0"/>
        </a:xfrm>
      </p:grpSpPr>
      <p:sp>
        <p:nvSpPr>
          <p:cNvPr id="373" name="Shape 373"/>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74" name="Shape 374"/>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75" name="Shape 37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76" name="Shape 376"/>
        <p:cNvGrpSpPr/>
        <p:nvPr/>
      </p:nvGrpSpPr>
      <p:grpSpPr>
        <a:xfrm>
          <a:off x="0" y="0"/>
          <a:ext cx="0" cy="0"/>
          <a:chOff x="0" y="0"/>
          <a:chExt cx="0" cy="0"/>
        </a:xfrm>
      </p:grpSpPr>
      <p:pic>
        <p:nvPicPr>
          <p:cNvPr descr="Android-Developer-Cover.jpg" id="377" name="Shape 377"/>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378" name="Shape 37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79" name="Shape 379"/>
          <p:cNvSpPr txBox="1"/>
          <p:nvPr/>
        </p:nvSpPr>
        <p:spPr>
          <a:xfrm>
            <a:off x="2381682" y="4761375"/>
            <a:ext cx="22191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380" name="Shape 38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81" name="Shape 381"/>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82" name="Shape 382"/>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3" name="Shape 383"/>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84" name="Shape 384"/>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85" name="Shape 385"/>
          <p:cNvSpPr txBox="1"/>
          <p:nvPr>
            <p:ph idx="4"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386" name="Shape 386"/>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387" name="Shape 387"/>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388" name="Shape 388"/>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Introduction to Android</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89" name="Shape 389"/>
        <p:cNvGrpSpPr/>
        <p:nvPr/>
      </p:nvGrpSpPr>
      <p:grpSpPr>
        <a:xfrm>
          <a:off x="0" y="0"/>
          <a:ext cx="0" cy="0"/>
          <a:chOff x="0" y="0"/>
          <a:chExt cx="0" cy="0"/>
        </a:xfrm>
      </p:grpSpPr>
      <p:sp>
        <p:nvSpPr>
          <p:cNvPr id="390" name="Shape 39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125"/>
            <a:ext cx="4572000" cy="5143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46" name="Shape 46"/>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7" name="Shape 47"/>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8" name="Shape 48"/>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2" name="Shape 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7.png"/><Relationship Id="rId2" Type="http://schemas.openxmlformats.org/officeDocument/2006/relationships/hyperlink" Target="http://creativecommons.org/licenses/by-nc/4.0/" TargetMode="External"/><Relationship Id="rId3" Type="http://schemas.openxmlformats.org/officeDocument/2006/relationships/image" Target="../media/image8.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6" Type="http://schemas.openxmlformats.org/officeDocument/2006/relationships/theme" Target="../theme/theme3.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11.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 Type="http://schemas.openxmlformats.org/officeDocument/2006/relationships/image" Target="../media/image14.png"/><Relationship Id="rId2" Type="http://schemas.openxmlformats.org/officeDocument/2006/relationships/hyperlink" Target="http://creativecommons.org/licenses/by-nc/4.0/" TargetMode="External"/><Relationship Id="rId3" Type="http://schemas.openxmlformats.org/officeDocument/2006/relationships/image" Target="../media/image13.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6" Type="http://schemas.openxmlformats.org/officeDocument/2006/relationships/theme" Target="../theme/theme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1" name="Shape 11"/>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12" name="Shape 12"/>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3" name="Shape 13"/>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14" name="Shape 14"/>
          <p:cNvSpPr txBox="1"/>
          <p:nvPr/>
        </p:nvSpPr>
        <p:spPr>
          <a:xfrm>
            <a:off x="4407225" y="4739850"/>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pic>
        <p:nvPicPr>
          <p:cNvPr descr="footer.png" id="72" name="Shape 72"/>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3" name="Shape 7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4" name="Shape 7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75" name="Shape 75"/>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76" name="Shape 76"/>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7" name="Shape 77"/>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78" name="Shape 78"/>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79" name="Shape 79"/>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80" name="Shape 80"/>
          <p:cNvSpPr txBox="1"/>
          <p:nvPr/>
        </p:nvSpPr>
        <p:spPr>
          <a:xfrm>
            <a:off x="4407225" y="4752900"/>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pic>
        <p:nvPicPr>
          <p:cNvPr descr="footer.png" id="136" name="Shape 13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37" name="Shape 137"/>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38" name="Shape 138"/>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139" name="Shape 139"/>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40" name="Shape 140"/>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1" name="Shape 141"/>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pic>
        <p:nvPicPr>
          <p:cNvPr descr="footer.png" id="197" name="Shape 19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98" name="Shape 198"/>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99" name="Shape 199"/>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200" name="Shape 200"/>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01" name="Shape 201"/>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02" name="Shape 202"/>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203" name="Shape 203"/>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204" name="Shape 204"/>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205" name="Shape 205"/>
          <p:cNvSpPr txBox="1"/>
          <p:nvPr/>
        </p:nvSpPr>
        <p:spPr>
          <a:xfrm>
            <a:off x="4407225" y="4739850"/>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our app</a:t>
            </a:r>
          </a:p>
        </p:txBody>
      </p:sp>
    </p:spTree>
  </p:cSld>
  <p:clrMap accent1="accent1" accent2="accent2" accent3="accent3" accent4="accent4" accent5="accent5" accent6="accent6" bg1="lt1" bg2="dk2" tx1="dk1" tx2="lt2" folHlink="folHlink" hlink="hlink"/>
  <p:sldLayoutIdLst>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pic>
        <p:nvPicPr>
          <p:cNvPr descr="footer.png" id="264" name="Shape 26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65" name="Shape 265"/>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66" name="Shape 266"/>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267" name="Shape 267"/>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68" name="Shape 268"/>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69" name="Shape 269"/>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pic>
        <p:nvPicPr>
          <p:cNvPr descr="footer.png" id="325" name="Shape 32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26" name="Shape 32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327" name="Shape 32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328" name="Shape 328"/>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29" name="Shape 329"/>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330" name="Shape 330"/>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331" name="Shape 331"/>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332" name="Shape 332"/>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333" name="Shape 333"/>
          <p:cNvSpPr txBox="1"/>
          <p:nvPr/>
        </p:nvSpPr>
        <p:spPr>
          <a:xfrm>
            <a:off x="4407225" y="4739850"/>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 accent1="accent1" accent2="accent2" accent3="accent3" accent4="accent4" accent5="accent5" accent6="accent6" bg1="lt1" bg2="dk2" tx1="dk1" tx2="lt2" folHlink="folHlink" hlink="hlink"/>
  <p:sldLayoutIdLst>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0" Type="http://schemas.openxmlformats.org/officeDocument/2006/relationships/hyperlink" Target="https://www.youtube.com/watch?v=W8LJjfkTKik" TargetMode="External"/><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hyperlink" Target="https://developer.android.com/training/testing/start/index.html" TargetMode="External"/><Relationship Id="rId4" Type="http://schemas.openxmlformats.org/officeDocument/2006/relationships/hyperlink" Target="https://developer.android.com/training/testing/index.html" TargetMode="External"/><Relationship Id="rId9" Type="http://schemas.openxmlformats.org/officeDocument/2006/relationships/hyperlink" Target="https://plus.sandbox.google.com/+AndroidDevelopers/posts/TPy1EeSaSg8" TargetMode="External"/><Relationship Id="rId5" Type="http://schemas.openxmlformats.org/officeDocument/2006/relationships/hyperlink" Target="https://developer.android.com/training/testing/unit-testing/local-unit-tests.html" TargetMode="External"/><Relationship Id="rId6" Type="http://schemas.openxmlformats.org/officeDocument/2006/relationships/hyperlink" Target="http://junit.org/junit4/" TargetMode="External"/><Relationship Id="rId7" Type="http://schemas.openxmlformats.org/officeDocument/2006/relationships/hyperlink" Target="http://junit.sourceforge.net/javadoc/org/junit/package-summary.html" TargetMode="External"/><Relationship Id="rId8" Type="http://schemas.openxmlformats.org/officeDocument/2006/relationships/hyperlink" Target="https://codelabs.developers.google.com/codelabs/android-testing/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hyperlink" Target="https://android-developer-training.gitbooks.io/android-developer-fundamentals-course-concepts/content/Unit%201/32_c_testing_your_app.html" TargetMode="External"/><Relationship Id="rId4" Type="http://schemas.openxmlformats.org/officeDocument/2006/relationships/hyperlink" Target="https://android-developer-training.gitbooks.io/android-developer-course/content/Unit%201/32_p_testing_your_app.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96" name="Shape 396"/>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97" name="Shape 397"/>
          <p:cNvSpPr txBox="1"/>
          <p:nvPr>
            <p:ph type="title"/>
          </p:nvPr>
        </p:nvSpPr>
        <p:spPr>
          <a:xfrm>
            <a:off x="265500" y="1427775"/>
            <a:ext cx="4236600" cy="1482300"/>
          </a:xfrm>
          <a:prstGeom prst="rect">
            <a:avLst/>
          </a:prstGeom>
        </p:spPr>
        <p:txBody>
          <a:bodyPr anchorCtr="0" anchor="b" bIns="91425" lIns="91425" rIns="91425" tIns="91425">
            <a:noAutofit/>
          </a:bodyPr>
          <a:lstStyle/>
          <a:p>
            <a:pPr lvl="0">
              <a:spcBef>
                <a:spcPts val="0"/>
              </a:spcBef>
              <a:buClr>
                <a:srgbClr val="000000"/>
              </a:buClr>
              <a:buSzPct val="36666"/>
              <a:buFont typeface="Arial"/>
              <a:buNone/>
            </a:pPr>
            <a:r>
              <a:rPr lang="en" sz="3000"/>
              <a:t>Testing and Debugging, and Backwards Compatibility</a:t>
            </a:r>
          </a:p>
        </p:txBody>
      </p:sp>
      <p:sp>
        <p:nvSpPr>
          <p:cNvPr id="398" name="Shape 398"/>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99" name="Shape 399"/>
          <p:cNvSpPr txBox="1"/>
          <p:nvPr>
            <p:ph idx="4" type="subTitle"/>
          </p:nvPr>
        </p:nvSpPr>
        <p:spPr>
          <a:xfrm>
            <a:off x="265500" y="564125"/>
            <a:ext cx="4045200" cy="524100"/>
          </a:xfrm>
          <a:prstGeom prst="rect">
            <a:avLst/>
          </a:prstGeom>
        </p:spPr>
        <p:txBody>
          <a:bodyPr anchorCtr="0" anchor="t" bIns="91425" lIns="91425" rIns="91425" tIns="91425">
            <a:noAutofit/>
          </a:bodyPr>
          <a:lstStyle/>
          <a:p>
            <a:pPr lvl="0">
              <a:spcBef>
                <a:spcPts val="0"/>
              </a:spcBef>
              <a:buNone/>
            </a:pPr>
            <a:r>
              <a:rPr lang="en"/>
              <a:t>Android Developer Fundamentals</a:t>
            </a:r>
          </a:p>
        </p:txBody>
      </p:sp>
      <p:sp>
        <p:nvSpPr>
          <p:cNvPr id="400" name="Shape 400"/>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401" name="Shape 401"/>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402" name="Shape 402"/>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403" name="Shape 403"/>
          <p:cNvSpPr txBox="1"/>
          <p:nvPr/>
        </p:nvSpPr>
        <p:spPr>
          <a:xfrm>
            <a:off x="265500" y="3497910"/>
            <a:ext cx="4045200" cy="1235100"/>
          </a:xfrm>
          <a:prstGeom prst="rect">
            <a:avLst/>
          </a:prstGeom>
          <a:noFill/>
          <a:ln>
            <a:noFill/>
          </a:ln>
        </p:spPr>
        <p:txBody>
          <a:bodyPr anchorCtr="0" anchor="t" bIns="91425" lIns="91425" rIns="91425" tIns="91425">
            <a:noAutofit/>
          </a:bodyPr>
          <a:lstStyle/>
          <a:p>
            <a:pPr lvl="0" rtl="0" algn="ctr">
              <a:spcBef>
                <a:spcPts val="0"/>
              </a:spcBef>
              <a:buNone/>
            </a:pPr>
            <a:r>
              <a:rPr lang="en" sz="2100">
                <a:solidFill>
                  <a:srgbClr val="FAFAFA"/>
                </a:solidFill>
                <a:latin typeface="Roboto"/>
                <a:ea typeface="Roboto"/>
                <a:cs typeface="Roboto"/>
                <a:sym typeface="Roboto"/>
              </a:rPr>
              <a:t>Lesson 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Unit tests</a:t>
            </a:r>
          </a:p>
        </p:txBody>
      </p:sp>
      <p:sp>
        <p:nvSpPr>
          <p:cNvPr id="487" name="Shape 487"/>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88" name="Shape 488"/>
          <p:cNvSpPr txBox="1"/>
          <p:nvPr>
            <p:ph idx="1" type="body"/>
          </p:nvPr>
        </p:nvSpPr>
        <p:spPr>
          <a:xfrm>
            <a:off x="311700" y="1140950"/>
            <a:ext cx="8487300" cy="19035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rPr>
              <a:t>Smallest testable parts of your program</a:t>
            </a:r>
          </a:p>
          <a:p>
            <a:pPr indent="-228600" lvl="0" marL="457200" rtl="0">
              <a:spcBef>
                <a:spcPts val="1000"/>
              </a:spcBef>
              <a:buClr>
                <a:srgbClr val="000000"/>
              </a:buClr>
              <a:buChar char="●"/>
            </a:pPr>
            <a:r>
              <a:rPr lang="en">
                <a:solidFill>
                  <a:srgbClr val="000000"/>
                </a:solidFill>
                <a:highlight>
                  <a:srgbClr val="FFFFFF"/>
                </a:highlight>
              </a:rPr>
              <a:t>Isolate each component and demonstrate the individual parts are correct</a:t>
            </a:r>
          </a:p>
          <a:p>
            <a:pPr indent="-228600" lvl="0" marL="457200" rtl="0">
              <a:spcBef>
                <a:spcPts val="1000"/>
              </a:spcBef>
              <a:buClr>
                <a:srgbClr val="000000"/>
              </a:buClr>
              <a:buChar char="●"/>
            </a:pPr>
            <a:r>
              <a:rPr lang="en">
                <a:solidFill>
                  <a:srgbClr val="000000"/>
                </a:solidFill>
              </a:rPr>
              <a:t>Java Method tests</a:t>
            </a:r>
          </a:p>
        </p:txBody>
      </p:sp>
      <p:sp>
        <p:nvSpPr>
          <p:cNvPr id="489" name="Shape 489"/>
          <p:cNvSpPr/>
          <p:nvPr/>
        </p:nvSpPr>
        <p:spPr>
          <a:xfrm>
            <a:off x="2889825" y="3485075"/>
            <a:ext cx="1908600" cy="572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Java method</a:t>
            </a:r>
          </a:p>
        </p:txBody>
      </p:sp>
      <p:sp>
        <p:nvSpPr>
          <p:cNvPr id="490" name="Shape 490"/>
          <p:cNvSpPr txBox="1"/>
          <p:nvPr/>
        </p:nvSpPr>
        <p:spPr>
          <a:xfrm>
            <a:off x="1229250" y="3485075"/>
            <a:ext cx="884100" cy="572700"/>
          </a:xfrm>
          <a:prstGeom prst="rect">
            <a:avLst/>
          </a:prstGeom>
          <a:noFill/>
          <a:ln>
            <a:noFill/>
          </a:ln>
        </p:spPr>
        <p:txBody>
          <a:bodyPr anchorCtr="0" anchor="ctr" bIns="91425" lIns="91425" rIns="91425" tIns="91425">
            <a:noAutofit/>
          </a:bodyPr>
          <a:lstStyle/>
          <a:p>
            <a:pPr lvl="0" algn="ctr">
              <a:spcBef>
                <a:spcPts val="0"/>
              </a:spcBef>
              <a:buNone/>
            </a:pPr>
            <a:r>
              <a:rPr lang="en" sz="1800"/>
              <a:t>Inputs</a:t>
            </a:r>
          </a:p>
        </p:txBody>
      </p:sp>
      <p:cxnSp>
        <p:nvCxnSpPr>
          <p:cNvPr id="491" name="Shape 491"/>
          <p:cNvCxnSpPr>
            <a:stCxn id="490" idx="3"/>
            <a:endCxn id="489" idx="1"/>
          </p:cNvCxnSpPr>
          <p:nvPr/>
        </p:nvCxnSpPr>
        <p:spPr>
          <a:xfrm>
            <a:off x="2113350" y="3771425"/>
            <a:ext cx="776400" cy="0"/>
          </a:xfrm>
          <a:prstGeom prst="straightConnector1">
            <a:avLst/>
          </a:prstGeom>
          <a:noFill/>
          <a:ln cap="flat" cmpd="sng" w="38100">
            <a:solidFill>
              <a:schemeClr val="dk2"/>
            </a:solidFill>
            <a:prstDash val="solid"/>
            <a:round/>
            <a:headEnd len="lg" w="lg" type="none"/>
            <a:tailEnd len="lg" w="lg" type="triangle"/>
          </a:ln>
        </p:spPr>
      </p:cxnSp>
      <p:sp>
        <p:nvSpPr>
          <p:cNvPr id="492" name="Shape 492"/>
          <p:cNvSpPr txBox="1"/>
          <p:nvPr/>
        </p:nvSpPr>
        <p:spPr>
          <a:xfrm>
            <a:off x="5574800" y="3044425"/>
            <a:ext cx="992100" cy="572700"/>
          </a:xfrm>
          <a:prstGeom prst="rect">
            <a:avLst/>
          </a:prstGeom>
          <a:noFill/>
          <a:ln>
            <a:noFill/>
          </a:ln>
        </p:spPr>
        <p:txBody>
          <a:bodyPr anchorCtr="0" anchor="ctr" bIns="91425" lIns="91425" rIns="91425" tIns="91425">
            <a:noAutofit/>
          </a:bodyPr>
          <a:lstStyle/>
          <a:p>
            <a:pPr lvl="0" rtl="0" algn="ctr">
              <a:spcBef>
                <a:spcPts val="0"/>
              </a:spcBef>
              <a:buNone/>
            </a:pPr>
            <a:r>
              <a:rPr lang="en" sz="1800"/>
              <a:t>Results</a:t>
            </a:r>
          </a:p>
        </p:txBody>
      </p:sp>
      <p:sp>
        <p:nvSpPr>
          <p:cNvPr id="493" name="Shape 493"/>
          <p:cNvSpPr txBox="1"/>
          <p:nvPr/>
        </p:nvSpPr>
        <p:spPr>
          <a:xfrm>
            <a:off x="5574800" y="3791150"/>
            <a:ext cx="1908600" cy="572700"/>
          </a:xfrm>
          <a:prstGeom prst="rect">
            <a:avLst/>
          </a:prstGeom>
          <a:noFill/>
          <a:ln>
            <a:noFill/>
          </a:ln>
        </p:spPr>
        <p:txBody>
          <a:bodyPr anchorCtr="0" anchor="ctr" bIns="91425" lIns="91425" rIns="91425" tIns="91425">
            <a:noAutofit/>
          </a:bodyPr>
          <a:lstStyle/>
          <a:p>
            <a:pPr lvl="0" rtl="0" algn="ctr">
              <a:spcBef>
                <a:spcPts val="0"/>
              </a:spcBef>
              <a:buNone/>
            </a:pPr>
            <a:r>
              <a:rPr lang="en" sz="1800"/>
              <a:t>Graceful Failure</a:t>
            </a:r>
          </a:p>
        </p:txBody>
      </p:sp>
      <p:cxnSp>
        <p:nvCxnSpPr>
          <p:cNvPr id="494" name="Shape 494"/>
          <p:cNvCxnSpPr>
            <a:stCxn id="489" idx="3"/>
            <a:endCxn id="492" idx="1"/>
          </p:cNvCxnSpPr>
          <p:nvPr/>
        </p:nvCxnSpPr>
        <p:spPr>
          <a:xfrm flipH="1" rot="10800000">
            <a:off x="4798425" y="3330725"/>
            <a:ext cx="776400" cy="440700"/>
          </a:xfrm>
          <a:prstGeom prst="straightConnector1">
            <a:avLst/>
          </a:prstGeom>
          <a:noFill/>
          <a:ln cap="flat" cmpd="sng" w="38100">
            <a:solidFill>
              <a:schemeClr val="dk2"/>
            </a:solidFill>
            <a:prstDash val="solid"/>
            <a:round/>
            <a:headEnd len="lg" w="lg" type="none"/>
            <a:tailEnd len="lg" w="lg" type="triangle"/>
          </a:ln>
        </p:spPr>
      </p:cxnSp>
      <p:cxnSp>
        <p:nvCxnSpPr>
          <p:cNvPr id="495" name="Shape 495"/>
          <p:cNvCxnSpPr>
            <a:stCxn id="489" idx="3"/>
            <a:endCxn id="493" idx="1"/>
          </p:cNvCxnSpPr>
          <p:nvPr/>
        </p:nvCxnSpPr>
        <p:spPr>
          <a:xfrm>
            <a:off x="4798425" y="3771425"/>
            <a:ext cx="776400" cy="3060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Local unit tests in JUnit</a:t>
            </a:r>
          </a:p>
        </p:txBody>
      </p:sp>
      <p:sp>
        <p:nvSpPr>
          <p:cNvPr id="501" name="Shape 501"/>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02" name="Shape 502"/>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Compiled and run entirely on your local machine with the Java Virtual Machine (JVM)</a:t>
            </a:r>
          </a:p>
          <a:p>
            <a:pPr indent="-342900" lvl="0" marL="457200" rtl="0">
              <a:spcBef>
                <a:spcPts val="0"/>
              </a:spcBef>
              <a:buSzPct val="100000"/>
              <a:buChar char="●"/>
            </a:pPr>
            <a:r>
              <a:rPr lang="en" sz="1800"/>
              <a:t>Use to test the parts of your app (such as the internal logic) that do not need access to the Android framework or an Android device or emulator, or those for which you can create fake (mock) objects that pretend to behave like the framework equivalents</a:t>
            </a:r>
          </a:p>
          <a:p>
            <a:pPr indent="-342900" lvl="0" marL="457200" rtl="0">
              <a:spcBef>
                <a:spcPts val="0"/>
              </a:spcBef>
              <a:buSzPct val="100000"/>
              <a:buChar char="●"/>
            </a:pPr>
            <a:r>
              <a:rPr lang="en" sz="1800"/>
              <a:t>Unit tests are written with JUnit, a common unit testing framework for Java. </a:t>
            </a:r>
          </a:p>
          <a:p>
            <a:pPr lvl="0" rtl="0">
              <a:lnSpc>
                <a:spcPct val="171428"/>
              </a:lnSpc>
              <a:spcBef>
                <a:spcPts val="800"/>
              </a:spcBef>
              <a:spcAft>
                <a:spcPts val="900"/>
              </a:spcAft>
              <a:buNone/>
            </a:pPr>
            <a:r>
              <a:t/>
            </a:r>
            <a:endParaRPr>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Local unit tests in your project</a:t>
            </a:r>
          </a:p>
        </p:txBody>
      </p:sp>
      <p:sp>
        <p:nvSpPr>
          <p:cNvPr id="508" name="Shape 508"/>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09" name="Shape 509"/>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solidFill>
                  <a:schemeClr val="dk1"/>
                </a:solidFill>
              </a:rPr>
              <a:t>Tests are in the same package as the associated application class</a:t>
            </a:r>
            <a:r>
              <a:rPr lang="en"/>
              <a:t>. </a:t>
            </a:r>
          </a:p>
          <a:p>
            <a:pPr indent="-228600" lvl="0" marL="457200" rtl="0">
              <a:spcBef>
                <a:spcPts val="1000"/>
              </a:spcBef>
              <a:buChar char="●"/>
            </a:pPr>
            <a:r>
              <a:rPr lang="en">
                <a:solidFill>
                  <a:schemeClr val="dk1"/>
                </a:solidFill>
              </a:rPr>
              <a:t>Only org.junit imported - no Android classes</a:t>
            </a:r>
          </a:p>
          <a:p>
            <a:pPr indent="-228600" lvl="0" marL="457200" rtl="0">
              <a:spcBef>
                <a:spcPts val="1000"/>
              </a:spcBef>
              <a:buChar char="●"/>
            </a:pPr>
            <a:r>
              <a:rPr lang="en">
                <a:solidFill>
                  <a:srgbClr val="000000"/>
                </a:solidFill>
              </a:rPr>
              <a:t>Project path for test classes: .../module-name/src/</a:t>
            </a:r>
            <a:r>
              <a:rPr b="1" lang="en">
                <a:solidFill>
                  <a:srgbClr val="000000"/>
                </a:solidFill>
              </a:rPr>
              <a:t>test</a:t>
            </a:r>
            <a:r>
              <a:rPr lang="en">
                <a:solidFill>
                  <a:srgbClr val="000000"/>
                </a:solidFill>
              </a:rPr>
              <a:t>/ja</a:t>
            </a:r>
            <a:r>
              <a:rPr lang="en"/>
              <a:t>va/</a:t>
            </a:r>
          </a:p>
          <a:p>
            <a:pPr lvl="0" rtl="0">
              <a:lnSpc>
                <a:spcPct val="171428"/>
              </a:lnSpc>
              <a:spcBef>
                <a:spcPts val="800"/>
              </a:spcBef>
              <a:spcAft>
                <a:spcPts val="90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Imports for JUnit </a:t>
            </a:r>
          </a:p>
        </p:txBody>
      </p:sp>
      <p:sp>
        <p:nvSpPr>
          <p:cNvPr id="515" name="Shape 515"/>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16" name="Shape 516"/>
          <p:cNvSpPr txBox="1"/>
          <p:nvPr>
            <p:ph idx="1" type="body"/>
          </p:nvPr>
        </p:nvSpPr>
        <p:spPr>
          <a:xfrm>
            <a:off x="311700" y="1069225"/>
            <a:ext cx="8520600" cy="35310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 Annotations</a:t>
            </a:r>
          </a:p>
          <a:p>
            <a:pPr lvl="0" rtl="0">
              <a:spcBef>
                <a:spcPts val="0"/>
              </a:spcBef>
              <a:buNone/>
            </a:pPr>
            <a:r>
              <a:rPr lang="en" sz="1800">
                <a:latin typeface="Consolas"/>
                <a:ea typeface="Consolas"/>
                <a:cs typeface="Consolas"/>
                <a:sym typeface="Consolas"/>
              </a:rPr>
              <a:t>import org.junit.Before;</a:t>
            </a:r>
          </a:p>
          <a:p>
            <a:pPr lvl="0" rtl="0">
              <a:spcBef>
                <a:spcPts val="0"/>
              </a:spcBef>
              <a:buNone/>
            </a:pPr>
            <a:r>
              <a:rPr lang="en" sz="1800">
                <a:latin typeface="Consolas"/>
                <a:ea typeface="Consolas"/>
                <a:cs typeface="Consolas"/>
                <a:sym typeface="Consolas"/>
              </a:rPr>
              <a:t>import org.junit.Test;</a:t>
            </a:r>
          </a:p>
          <a:p>
            <a:pPr lvl="0" rtl="0">
              <a:spcBef>
                <a:spcPts val="0"/>
              </a:spcBef>
              <a:buNone/>
            </a:pPr>
            <a:r>
              <a:rPr lang="en" sz="1800">
                <a:latin typeface="Consolas"/>
                <a:ea typeface="Consolas"/>
                <a:cs typeface="Consolas"/>
                <a:sym typeface="Consolas"/>
              </a:rPr>
              <a:t>import org.junit.runner.RunWith;</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 Basic JUnit4 test runner</a:t>
            </a:r>
          </a:p>
          <a:p>
            <a:pPr lvl="0" rtl="0">
              <a:spcBef>
                <a:spcPts val="0"/>
              </a:spcBef>
              <a:buNone/>
            </a:pPr>
            <a:r>
              <a:rPr lang="en" sz="1800">
                <a:latin typeface="Consolas"/>
                <a:ea typeface="Consolas"/>
                <a:cs typeface="Consolas"/>
                <a:sym typeface="Consolas"/>
              </a:rPr>
              <a:t>import org.junit.runners.JUnit4;</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 assertThat method </a:t>
            </a:r>
          </a:p>
          <a:p>
            <a:pPr lvl="0" rtl="0">
              <a:spcBef>
                <a:spcPts val="0"/>
              </a:spcBef>
              <a:buNone/>
            </a:pPr>
            <a:r>
              <a:rPr lang="en" sz="1800">
                <a:latin typeface="Consolas"/>
                <a:ea typeface="Consolas"/>
                <a:cs typeface="Consolas"/>
                <a:sym typeface="Consolas"/>
              </a:rPr>
              <a:t>import static org.junit.Assert.assertThat</a:t>
            </a:r>
            <a:r>
              <a:rPr lang="en">
                <a:latin typeface="Consolas"/>
                <a:ea typeface="Consolas"/>
                <a:cs typeface="Consolas"/>
                <a:sym typeface="Consolas"/>
              </a:rPr>
              <a:t>;</a:t>
            </a:r>
          </a:p>
          <a:p>
            <a:pPr lvl="0" rtl="0">
              <a:spcBef>
                <a:spcPts val="0"/>
              </a:spcBef>
              <a:buNone/>
            </a:pPr>
            <a:r>
              <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Testing class</a:t>
            </a:r>
          </a:p>
        </p:txBody>
      </p:sp>
      <p:sp>
        <p:nvSpPr>
          <p:cNvPr id="522" name="Shape 522"/>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23" name="Shape 523"/>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t/>
            </a: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JUnit4 unit tests for the calculator logic. </a:t>
            </a:r>
          </a:p>
          <a:p>
            <a:pPr lvl="0" rtl="0">
              <a:spcBef>
                <a:spcPts val="0"/>
              </a:spcBef>
              <a:buNone/>
            </a:pPr>
            <a:r>
              <a:rPr lang="en" sz="1800">
                <a:latin typeface="Consolas"/>
                <a:ea typeface="Consolas"/>
                <a:cs typeface="Consolas"/>
                <a:sym typeface="Consolas"/>
              </a:rPr>
              <a:t>* These are local unit tests; no device needed</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@RunWith(JUnit4.class) // Specify the test runner</a:t>
            </a:r>
          </a:p>
          <a:p>
            <a:pPr lvl="0" rtl="0">
              <a:spcBef>
                <a:spcPts val="0"/>
              </a:spcBef>
              <a:buNone/>
            </a:pPr>
            <a:r>
              <a:rPr lang="en" sz="1800">
                <a:latin typeface="Consolas"/>
                <a:ea typeface="Consolas"/>
                <a:cs typeface="Consolas"/>
                <a:sym typeface="Consolas"/>
              </a:rPr>
              <a:t>public class CalculatorTest { // Name it what you are testing</a:t>
            </a:r>
          </a:p>
          <a:p>
            <a:pPr lvl="0" rtl="0">
              <a:spcBef>
                <a:spcPts val="0"/>
              </a:spcBef>
              <a:buNone/>
            </a:pPr>
            <a:r>
              <a:rPr lang="en" sz="1800">
                <a:latin typeface="Consolas"/>
                <a:ea typeface="Consolas"/>
                <a:cs typeface="Consolas"/>
                <a:sym typeface="Consolas"/>
              </a:rPr>
              <a:t>}</a:t>
            </a:r>
          </a:p>
          <a:p>
            <a:pPr lvl="0" rtl="0">
              <a:spcBef>
                <a:spcPts val="0"/>
              </a:spcBef>
              <a:buClr>
                <a:schemeClr val="dk1"/>
              </a:buClr>
              <a:buSzPct val="61111"/>
              <a:buFont typeface="Arial"/>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ExampleTest</a:t>
            </a:r>
          </a:p>
        </p:txBody>
      </p:sp>
      <p:sp>
        <p:nvSpPr>
          <p:cNvPr id="529" name="Shape 529"/>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30" name="Shape 530"/>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Test for simple addition.</a:t>
            </a:r>
          </a:p>
          <a:p>
            <a:pPr lvl="0" rtl="0">
              <a:spcBef>
                <a:spcPts val="0"/>
              </a:spcBef>
              <a:buNone/>
            </a:pPr>
            <a:r>
              <a:rPr lang="en" sz="1800">
                <a:latin typeface="Consolas"/>
                <a:ea typeface="Consolas"/>
                <a:cs typeface="Consolas"/>
                <a:sym typeface="Consolas"/>
              </a:rPr>
              <a:t>* Each test is identified by a @Test annotation.</a:t>
            </a:r>
          </a:p>
          <a:p>
            <a:pPr lvl="0" rtl="0">
              <a:spcBef>
                <a:spcPts val="0"/>
              </a:spcBef>
              <a:buNone/>
            </a:pPr>
            <a:r>
              <a:rPr lang="en" sz="1800">
                <a:latin typeface="Consolas"/>
                <a:ea typeface="Consolas"/>
                <a:cs typeface="Consolas"/>
                <a:sym typeface="Consolas"/>
              </a:rPr>
              <a:t>*/</a:t>
            </a:r>
          </a:p>
          <a:p>
            <a:pPr lvl="0" rtl="0">
              <a:spcBef>
                <a:spcPts val="0"/>
              </a:spcBef>
              <a:buNone/>
            </a:pPr>
            <a:r>
              <a:rPr b="1" lang="en" sz="1800">
                <a:latin typeface="Consolas"/>
                <a:ea typeface="Consolas"/>
                <a:cs typeface="Consolas"/>
                <a:sym typeface="Consolas"/>
              </a:rPr>
              <a:t>@Test</a:t>
            </a:r>
          </a:p>
          <a:p>
            <a:pPr lvl="0" rtl="0">
              <a:spcBef>
                <a:spcPts val="0"/>
              </a:spcBef>
              <a:buNone/>
            </a:pPr>
            <a:r>
              <a:rPr lang="en" sz="1800">
                <a:latin typeface="Consolas"/>
                <a:ea typeface="Consolas"/>
                <a:cs typeface="Consolas"/>
                <a:sym typeface="Consolas"/>
              </a:rPr>
              <a:t>public void addTwoNumbers() {</a:t>
            </a:r>
          </a:p>
          <a:p>
            <a:pPr lvl="0" rtl="0">
              <a:spcBef>
                <a:spcPts val="0"/>
              </a:spcBef>
              <a:buNone/>
            </a:pPr>
            <a:r>
              <a:rPr lang="en" sz="1800">
                <a:latin typeface="Consolas"/>
                <a:ea typeface="Consolas"/>
                <a:cs typeface="Consolas"/>
                <a:sym typeface="Consolas"/>
              </a:rPr>
              <a:t>   double resultAdd = mCalculator.add(1d, 1d);</a:t>
            </a:r>
          </a:p>
          <a:p>
            <a:pPr lvl="0" rtl="0">
              <a:spcBef>
                <a:spcPts val="0"/>
              </a:spcBef>
              <a:buNone/>
            </a:pPr>
            <a:r>
              <a:rPr lang="en" sz="1800">
                <a:latin typeface="Consolas"/>
                <a:ea typeface="Consolas"/>
                <a:cs typeface="Consolas"/>
                <a:sym typeface="Consolas"/>
              </a:rPr>
              <a:t>   assertThat(resultAdd, is(equalTo(2d)));</a:t>
            </a:r>
          </a:p>
          <a:p>
            <a:pPr lvl="0" rtl="0">
              <a:spcBef>
                <a:spcPts val="0"/>
              </a:spcBef>
              <a:buNone/>
            </a:pPr>
            <a:r>
              <a:rPr lang="en" sz="1800">
                <a:solidFill>
                  <a:schemeClr val="dk1"/>
                </a:solidFill>
                <a:highlight>
                  <a:srgbClr val="FFFFFF"/>
                </a:highlight>
                <a:latin typeface="Consolas"/>
                <a:ea typeface="Consolas"/>
                <a:cs typeface="Consolas"/>
                <a:sym typeface="Consolas"/>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@Test Annotation</a:t>
            </a:r>
          </a:p>
        </p:txBody>
      </p:sp>
      <p:sp>
        <p:nvSpPr>
          <p:cNvPr id="536" name="Shape 536"/>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37" name="Shape 537"/>
          <p:cNvSpPr txBox="1"/>
          <p:nvPr>
            <p:ph idx="1" type="body"/>
          </p:nvPr>
        </p:nvSpPr>
        <p:spPr>
          <a:xfrm>
            <a:off x="311700" y="1228675"/>
            <a:ext cx="8520600" cy="29532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rPr>
              <a:t>Tells JUnit this method is a test method (JUnit 4)</a:t>
            </a:r>
          </a:p>
          <a:p>
            <a:pPr indent="-228600" lvl="0" marL="457200" rtl="0">
              <a:spcBef>
                <a:spcPts val="1000"/>
              </a:spcBef>
              <a:buClr>
                <a:srgbClr val="000000"/>
              </a:buClr>
              <a:buChar char="●"/>
            </a:pPr>
            <a:r>
              <a:rPr lang="en">
                <a:solidFill>
                  <a:srgbClr val="000000"/>
                </a:solidFill>
              </a:rPr>
              <a:t>Information to the test runner</a:t>
            </a:r>
          </a:p>
          <a:p>
            <a:pPr indent="-228600" lvl="0" marL="457200" rtl="0">
              <a:spcBef>
                <a:spcPts val="1000"/>
              </a:spcBef>
              <a:buClr>
                <a:srgbClr val="000000"/>
              </a:buClr>
              <a:buChar char="●"/>
            </a:pPr>
            <a:r>
              <a:rPr lang="en">
                <a:solidFill>
                  <a:srgbClr val="000000"/>
                </a:solidFill>
              </a:rPr>
              <a:t>Not necessary anymore to prefix test methods with "test"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setUp() method </a:t>
            </a:r>
          </a:p>
        </p:txBody>
      </p:sp>
      <p:sp>
        <p:nvSpPr>
          <p:cNvPr id="543" name="Shape 543"/>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44" name="Shape 544"/>
          <p:cNvSpPr txBox="1"/>
          <p:nvPr>
            <p:ph idx="1" type="body"/>
          </p:nvPr>
        </p:nvSpPr>
        <p:spPr>
          <a:xfrm>
            <a:off x="733225" y="1069225"/>
            <a:ext cx="8175900" cy="24219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Set up the environment for testing</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@Before</a:t>
            </a:r>
          </a:p>
          <a:p>
            <a:pPr lvl="0" rtl="0">
              <a:spcBef>
                <a:spcPts val="0"/>
              </a:spcBef>
              <a:buNone/>
            </a:pPr>
            <a:r>
              <a:rPr lang="en" sz="1800">
                <a:latin typeface="Consolas"/>
                <a:ea typeface="Consolas"/>
                <a:cs typeface="Consolas"/>
                <a:sym typeface="Consolas"/>
              </a:rPr>
              <a:t>public void setUp() {</a:t>
            </a:r>
          </a:p>
          <a:p>
            <a:pPr lvl="0" rtl="0">
              <a:spcBef>
                <a:spcPts val="0"/>
              </a:spcBef>
              <a:buNone/>
            </a:pPr>
            <a:r>
              <a:rPr lang="en" sz="1800">
                <a:latin typeface="Consolas"/>
                <a:ea typeface="Consolas"/>
                <a:cs typeface="Consolas"/>
                <a:sym typeface="Consolas"/>
              </a:rPr>
              <a:t>   mCalculator = new Calculator();</a:t>
            </a:r>
          </a:p>
          <a:p>
            <a:pPr lvl="0" rtl="0">
              <a:spcBef>
                <a:spcPts val="0"/>
              </a:spcBef>
              <a:buNone/>
            </a:pPr>
            <a:r>
              <a:rPr lang="en" sz="1800">
                <a:latin typeface="Consolas"/>
                <a:ea typeface="Consolas"/>
                <a:cs typeface="Consolas"/>
                <a:sym typeface="Consolas"/>
              </a:rPr>
              <a:t>}</a:t>
            </a:r>
          </a:p>
          <a:p>
            <a:pPr lvl="0" rtl="0">
              <a:spcBef>
                <a:spcPts val="0"/>
              </a:spcBef>
              <a:buNone/>
            </a:pPr>
            <a:r>
              <a:t/>
            </a:r>
            <a:endParaRPr>
              <a:latin typeface="Consolas"/>
              <a:ea typeface="Consolas"/>
              <a:cs typeface="Consolas"/>
              <a:sym typeface="Consolas"/>
            </a:endParaRPr>
          </a:p>
        </p:txBody>
      </p:sp>
      <p:sp>
        <p:nvSpPr>
          <p:cNvPr id="545" name="Shape 545"/>
          <p:cNvSpPr txBox="1"/>
          <p:nvPr>
            <p:ph idx="1" type="body"/>
          </p:nvPr>
        </p:nvSpPr>
        <p:spPr>
          <a:xfrm>
            <a:off x="208750" y="3578700"/>
            <a:ext cx="9087600" cy="9618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Sets up environment for testing</a:t>
            </a:r>
          </a:p>
          <a:p>
            <a:pPr indent="-342900" lvl="0" marL="457200" rtl="0">
              <a:spcBef>
                <a:spcPts val="0"/>
              </a:spcBef>
              <a:buSzPct val="100000"/>
              <a:buChar char="●"/>
            </a:pPr>
            <a:r>
              <a:rPr lang="en" sz="1800"/>
              <a:t>Initialize variables and objects used in multiple tests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tearDown() method </a:t>
            </a:r>
          </a:p>
        </p:txBody>
      </p:sp>
      <p:sp>
        <p:nvSpPr>
          <p:cNvPr id="551" name="Shape 551"/>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52" name="Shape 552"/>
          <p:cNvSpPr txBox="1"/>
          <p:nvPr>
            <p:ph idx="1" type="body"/>
          </p:nvPr>
        </p:nvSpPr>
        <p:spPr>
          <a:xfrm>
            <a:off x="711325" y="1069225"/>
            <a:ext cx="8197800" cy="23781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 Release external resources</a:t>
            </a:r>
          </a:p>
          <a:p>
            <a:pPr lvl="0" rtl="0">
              <a:spcBef>
                <a:spcPts val="0"/>
              </a:spcBef>
              <a:buNone/>
            </a:pP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@After</a:t>
            </a:r>
          </a:p>
          <a:p>
            <a:pPr lvl="0" rtl="0">
              <a:spcBef>
                <a:spcPts val="0"/>
              </a:spcBef>
              <a:buNone/>
            </a:pPr>
            <a:r>
              <a:rPr lang="en" sz="1800">
                <a:latin typeface="Consolas"/>
                <a:ea typeface="Consolas"/>
                <a:cs typeface="Consolas"/>
                <a:sym typeface="Consolas"/>
              </a:rPr>
              <a:t>public void tearDown() {</a:t>
            </a:r>
          </a:p>
          <a:p>
            <a:pPr lvl="0" rtl="0">
              <a:spcBef>
                <a:spcPts val="0"/>
              </a:spcBef>
              <a:buNone/>
            </a:pPr>
            <a:r>
              <a:rPr lang="en" sz="1800">
                <a:latin typeface="Consolas"/>
                <a:ea typeface="Consolas"/>
                <a:cs typeface="Consolas"/>
                <a:sym typeface="Consolas"/>
              </a:rPr>
              <a:t>   </a:t>
            </a:r>
            <a:r>
              <a:rPr lang="en" sz="1800">
                <a:latin typeface="Consolas"/>
                <a:ea typeface="Consolas"/>
                <a:cs typeface="Consolas"/>
                <a:sym typeface="Consolas"/>
              </a:rPr>
              <a:t>...</a:t>
            </a:r>
            <a:r>
              <a:rPr lang="en" sz="1800">
                <a:latin typeface="Consolas"/>
                <a:ea typeface="Consolas"/>
                <a:cs typeface="Consolas"/>
                <a:sym typeface="Consolas"/>
              </a:rPr>
              <a:t>.</a:t>
            </a:r>
          </a:p>
          <a:p>
            <a:pPr lvl="0" rtl="0">
              <a:spcBef>
                <a:spcPts val="0"/>
              </a:spcBef>
              <a:buNone/>
            </a:pPr>
            <a:r>
              <a:rPr lang="en" sz="1800">
                <a:latin typeface="Consolas"/>
                <a:ea typeface="Consolas"/>
                <a:cs typeface="Consolas"/>
                <a:sym typeface="Consolas"/>
              </a:rPr>
              <a:t>}</a:t>
            </a:r>
          </a:p>
          <a:p>
            <a:pPr lvl="0" rtl="0">
              <a:spcBef>
                <a:spcPts val="0"/>
              </a:spcBef>
              <a:buNone/>
            </a:pPr>
            <a:r>
              <a:t/>
            </a:r>
            <a:endParaRPr>
              <a:latin typeface="Consolas"/>
              <a:ea typeface="Consolas"/>
              <a:cs typeface="Consolas"/>
              <a:sym typeface="Consolas"/>
            </a:endParaRPr>
          </a:p>
        </p:txBody>
      </p:sp>
      <p:sp>
        <p:nvSpPr>
          <p:cNvPr id="553" name="Shape 553"/>
          <p:cNvSpPr txBox="1"/>
          <p:nvPr>
            <p:ph idx="1" type="body"/>
          </p:nvPr>
        </p:nvSpPr>
        <p:spPr>
          <a:xfrm>
            <a:off x="208750" y="3564600"/>
            <a:ext cx="9087600" cy="9759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Frees resources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sz="3600"/>
              <a:t>Running Tests in </a:t>
            </a:r>
            <a:r>
              <a:rPr lang="en" sz="3600">
                <a:solidFill>
                  <a:srgbClr val="4CAF50"/>
                </a:solidFill>
              </a:rPr>
              <a:t>Android Studio </a:t>
            </a:r>
          </a:p>
        </p:txBody>
      </p:sp>
      <p:sp>
        <p:nvSpPr>
          <p:cNvPr id="559" name="Shape 5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ctrTitle"/>
          </p:nvPr>
        </p:nvSpPr>
        <p:spPr>
          <a:xfrm>
            <a:off x="311708" y="778192"/>
            <a:ext cx="8520600" cy="2052600"/>
          </a:xfrm>
          <a:prstGeom prst="rect">
            <a:avLst/>
          </a:prstGeom>
        </p:spPr>
        <p:txBody>
          <a:bodyPr anchorCtr="0" anchor="b" bIns="91425" lIns="91425" rIns="91425" tIns="91425">
            <a:noAutofit/>
          </a:bodyPr>
          <a:lstStyle/>
          <a:p>
            <a:pPr lvl="0" rtl="0">
              <a:spcBef>
                <a:spcPts val="0"/>
              </a:spcBef>
              <a:buClr>
                <a:srgbClr val="000000"/>
              </a:buClr>
              <a:buSzPct val="25000"/>
              <a:buFont typeface="Arial"/>
              <a:buNone/>
            </a:pPr>
            <a:r>
              <a:rPr lang="en">
                <a:solidFill>
                  <a:schemeClr val="lt1"/>
                </a:solidFill>
              </a:rPr>
              <a:t>3.2 Testing</a:t>
            </a:r>
            <a:r>
              <a:rPr lang="en">
                <a:solidFill>
                  <a:schemeClr val="lt1"/>
                </a:solidFill>
              </a:rPr>
              <a:t> Your App</a:t>
            </a:r>
          </a:p>
        </p:txBody>
      </p:sp>
      <p:sp>
        <p:nvSpPr>
          <p:cNvPr id="409" name="Shape 4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410" name="Shape 410"/>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411" name="Shape 411"/>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412" name="Shape 412"/>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413" name="Shape 413"/>
          <p:cNvSpPr txBox="1"/>
          <p:nvPr/>
        </p:nvSpPr>
        <p:spPr>
          <a:xfrm>
            <a:off x="4407225" y="4739850"/>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Testing your app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Starting a test run</a:t>
            </a:r>
          </a:p>
        </p:txBody>
      </p:sp>
      <p:sp>
        <p:nvSpPr>
          <p:cNvPr id="565" name="Shape 565"/>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66" name="Shape 566"/>
          <p:cNvSpPr txBox="1"/>
          <p:nvPr>
            <p:ph idx="1" type="body"/>
          </p:nvPr>
        </p:nvSpPr>
        <p:spPr>
          <a:xfrm>
            <a:off x="140175" y="1076275"/>
            <a:ext cx="6467700" cy="3416400"/>
          </a:xfrm>
          <a:prstGeom prst="rect">
            <a:avLst/>
          </a:prstGeom>
        </p:spPr>
        <p:txBody>
          <a:bodyPr anchorCtr="0" anchor="t" bIns="91425" lIns="91425" rIns="91425" tIns="91425">
            <a:noAutofit/>
          </a:bodyPr>
          <a:lstStyle/>
          <a:p>
            <a:pPr indent="-228600" lvl="0" marL="457200" rtl="0">
              <a:spcBef>
                <a:spcPts val="500"/>
              </a:spcBef>
              <a:spcAft>
                <a:spcPts val="200"/>
              </a:spcAft>
              <a:buClr>
                <a:srgbClr val="000000"/>
              </a:buClr>
              <a:buChar char="●"/>
            </a:pPr>
            <a:r>
              <a:rPr lang="en">
                <a:solidFill>
                  <a:srgbClr val="000000"/>
                </a:solidFill>
              </a:rPr>
              <a:t>Right-click test class and select </a:t>
            </a:r>
            <a:br>
              <a:rPr lang="en">
                <a:solidFill>
                  <a:srgbClr val="000000"/>
                </a:solidFill>
              </a:rPr>
            </a:br>
            <a:r>
              <a:rPr b="1" lang="en">
                <a:solidFill>
                  <a:srgbClr val="000000"/>
                </a:solidFill>
              </a:rPr>
              <a:t>Run 'app_name' test </a:t>
            </a:r>
          </a:p>
          <a:p>
            <a:pPr indent="-228600" lvl="0" marL="457200" rtl="0">
              <a:spcBef>
                <a:spcPts val="1000"/>
              </a:spcBef>
              <a:spcAft>
                <a:spcPts val="200"/>
              </a:spcAft>
              <a:buClr>
                <a:srgbClr val="000000"/>
              </a:buClr>
              <a:buChar char="●"/>
            </a:pPr>
            <a:r>
              <a:rPr lang="en">
                <a:solidFill>
                  <a:srgbClr val="000000"/>
                </a:solidFill>
              </a:rPr>
              <a:t>Right-click test package and select </a:t>
            </a:r>
            <a:br>
              <a:rPr lang="en">
                <a:solidFill>
                  <a:srgbClr val="000000"/>
                </a:solidFill>
              </a:rPr>
            </a:br>
            <a:r>
              <a:rPr b="1" lang="en">
                <a:solidFill>
                  <a:srgbClr val="000000"/>
                </a:solidFill>
              </a:rPr>
              <a:t>Run tests in 'package'</a:t>
            </a:r>
          </a:p>
        </p:txBody>
      </p:sp>
      <p:grpSp>
        <p:nvGrpSpPr>
          <p:cNvPr id="567" name="Shape 567"/>
          <p:cNvGrpSpPr/>
          <p:nvPr/>
        </p:nvGrpSpPr>
        <p:grpSpPr>
          <a:xfrm>
            <a:off x="5354775" y="2574375"/>
            <a:ext cx="3586125" cy="723900"/>
            <a:chOff x="5354775" y="2726775"/>
            <a:chExt cx="3586125" cy="723900"/>
          </a:xfrm>
        </p:grpSpPr>
        <p:pic>
          <p:nvPicPr>
            <p:cNvPr id="568" name="Shape 568"/>
            <p:cNvPicPr preferRelativeResize="0"/>
            <p:nvPr/>
          </p:nvPicPr>
          <p:blipFill>
            <a:blip r:embed="rId3">
              <a:alphaModFix/>
            </a:blip>
            <a:stretch>
              <a:fillRect/>
            </a:stretch>
          </p:blipFill>
          <p:spPr>
            <a:xfrm>
              <a:off x="5706075" y="2726775"/>
              <a:ext cx="2895600" cy="723900"/>
            </a:xfrm>
            <a:prstGeom prst="rect">
              <a:avLst/>
            </a:prstGeom>
            <a:noFill/>
            <a:ln cap="flat" cmpd="sng" w="9525">
              <a:solidFill>
                <a:srgbClr val="757575"/>
              </a:solidFill>
              <a:prstDash val="solid"/>
              <a:round/>
              <a:headEnd len="med" w="med" type="none"/>
              <a:tailEnd len="med" w="med" type="none"/>
            </a:ln>
          </p:spPr>
        </p:pic>
        <p:sp>
          <p:nvSpPr>
            <p:cNvPr id="569" name="Shape 569"/>
            <p:cNvSpPr/>
            <p:nvPr/>
          </p:nvSpPr>
          <p:spPr>
            <a:xfrm>
              <a:off x="5354775" y="2801625"/>
              <a:ext cx="276300" cy="269400"/>
            </a:xfrm>
            <a:prstGeom prst="rightArrow">
              <a:avLst>
                <a:gd fmla="val 50000" name="adj1"/>
                <a:gd fmla="val 50000" name="adj2"/>
              </a:avLst>
            </a:prstGeom>
            <a:solidFill>
              <a:srgbClr val="990000"/>
            </a:solidFill>
            <a:ln>
              <a:noFill/>
            </a:ln>
          </p:spPr>
          <p:txBody>
            <a:bodyPr anchorCtr="0" anchor="ctr" bIns="91425" lIns="91425" rIns="91425" tIns="91425">
              <a:noAutofit/>
            </a:bodyPr>
            <a:lstStyle/>
            <a:p>
              <a:pPr lvl="0">
                <a:spcBef>
                  <a:spcPts val="0"/>
                </a:spcBef>
                <a:buNone/>
              </a:pPr>
              <a:r>
                <a:t/>
              </a:r>
              <a:endParaRPr/>
            </a:p>
          </p:txBody>
        </p:sp>
        <p:sp>
          <p:nvSpPr>
            <p:cNvPr id="570" name="Shape 570"/>
            <p:cNvSpPr/>
            <p:nvPr/>
          </p:nvSpPr>
          <p:spPr>
            <a:xfrm rot="10800000">
              <a:off x="8664600" y="2801625"/>
              <a:ext cx="276300" cy="269400"/>
            </a:xfrm>
            <a:prstGeom prst="rightArrow">
              <a:avLst>
                <a:gd fmla="val 50000" name="adj1"/>
                <a:gd fmla="val 50000" name="adj2"/>
              </a:avLst>
            </a:prstGeom>
            <a:solidFill>
              <a:srgbClr val="990000"/>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Passing and failing</a:t>
            </a:r>
          </a:p>
        </p:txBody>
      </p:sp>
      <p:sp>
        <p:nvSpPr>
          <p:cNvPr id="576" name="Shape 576"/>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77" name="Shape 577"/>
          <p:cNvPicPr preferRelativeResize="0"/>
          <p:nvPr/>
        </p:nvPicPr>
        <p:blipFill rotWithShape="1">
          <a:blip r:embed="rId3">
            <a:alphaModFix/>
          </a:blip>
          <a:srcRect b="15488" l="3888" r="3312" t="40745"/>
          <a:stretch/>
        </p:blipFill>
        <p:spPr>
          <a:xfrm>
            <a:off x="850500" y="1097850"/>
            <a:ext cx="7580098" cy="2099300"/>
          </a:xfrm>
          <a:prstGeom prst="rect">
            <a:avLst/>
          </a:prstGeom>
          <a:noFill/>
          <a:ln>
            <a:noFill/>
          </a:ln>
        </p:spPr>
      </p:pic>
      <p:pic>
        <p:nvPicPr>
          <p:cNvPr id="578" name="Shape 578"/>
          <p:cNvPicPr preferRelativeResize="0"/>
          <p:nvPr/>
        </p:nvPicPr>
        <p:blipFill rotWithShape="1">
          <a:blip r:embed="rId4">
            <a:alphaModFix/>
          </a:blip>
          <a:srcRect b="0" l="0" r="0" t="53912"/>
          <a:stretch/>
        </p:blipFill>
        <p:spPr>
          <a:xfrm>
            <a:off x="3622962" y="3469199"/>
            <a:ext cx="4974700" cy="1007499"/>
          </a:xfrm>
          <a:prstGeom prst="rect">
            <a:avLst/>
          </a:prstGeom>
          <a:noFill/>
          <a:ln>
            <a:noFill/>
          </a:ln>
        </p:spPr>
      </p:pic>
      <p:sp>
        <p:nvSpPr>
          <p:cNvPr id="579" name="Shape 579"/>
          <p:cNvSpPr txBox="1"/>
          <p:nvPr>
            <p:ph idx="1" type="body"/>
          </p:nvPr>
        </p:nvSpPr>
        <p:spPr>
          <a:xfrm>
            <a:off x="2684575" y="3469200"/>
            <a:ext cx="938400" cy="572700"/>
          </a:xfrm>
          <a:prstGeom prst="rect">
            <a:avLst/>
          </a:prstGeom>
          <a:solidFill>
            <a:srgbClr val="D9EAD3"/>
          </a:solidFill>
        </p:spPr>
        <p:txBody>
          <a:bodyPr anchorCtr="0" anchor="t" bIns="91425" lIns="91425" rIns="91425" tIns="91425">
            <a:noAutofit/>
          </a:bodyPr>
          <a:lstStyle/>
          <a:p>
            <a:pPr lvl="0" rtl="0">
              <a:spcBef>
                <a:spcPts val="500"/>
              </a:spcBef>
              <a:spcAft>
                <a:spcPts val="200"/>
              </a:spcAft>
              <a:buNone/>
            </a:pPr>
            <a:r>
              <a:rPr lang="en">
                <a:solidFill>
                  <a:srgbClr val="000000"/>
                </a:solidFill>
              </a:rPr>
              <a:t>Pass</a:t>
            </a:r>
          </a:p>
        </p:txBody>
      </p:sp>
      <p:sp>
        <p:nvSpPr>
          <p:cNvPr id="580" name="Shape 580"/>
          <p:cNvSpPr txBox="1"/>
          <p:nvPr>
            <p:ph idx="1" type="body"/>
          </p:nvPr>
        </p:nvSpPr>
        <p:spPr>
          <a:xfrm>
            <a:off x="1126475" y="2089625"/>
            <a:ext cx="2205600" cy="572700"/>
          </a:xfrm>
          <a:prstGeom prst="rect">
            <a:avLst/>
          </a:prstGeom>
        </p:spPr>
        <p:txBody>
          <a:bodyPr anchorCtr="0" anchor="t" bIns="91425" lIns="91425" rIns="91425" tIns="91425">
            <a:noAutofit/>
          </a:bodyPr>
          <a:lstStyle/>
          <a:p>
            <a:pPr lvl="0" rtl="0">
              <a:spcBef>
                <a:spcPts val="500"/>
              </a:spcBef>
              <a:spcAft>
                <a:spcPts val="200"/>
              </a:spcAft>
              <a:buNone/>
            </a:pPr>
            <a:r>
              <a:rPr lang="en">
                <a:solidFill>
                  <a:srgbClr val="000000"/>
                </a:solidFill>
              </a:rPr>
              <a:t>Result details</a:t>
            </a:r>
          </a:p>
        </p:txBody>
      </p:sp>
      <p:sp>
        <p:nvSpPr>
          <p:cNvPr id="581" name="Shape 581"/>
          <p:cNvSpPr txBox="1"/>
          <p:nvPr>
            <p:ph idx="1" type="body"/>
          </p:nvPr>
        </p:nvSpPr>
        <p:spPr>
          <a:xfrm>
            <a:off x="2915275" y="1163665"/>
            <a:ext cx="707700" cy="505800"/>
          </a:xfrm>
          <a:prstGeom prst="rect">
            <a:avLst/>
          </a:prstGeom>
          <a:solidFill>
            <a:srgbClr val="F4CCCC"/>
          </a:solidFill>
        </p:spPr>
        <p:txBody>
          <a:bodyPr anchorCtr="0" anchor="t" bIns="91425" lIns="91425" rIns="91425" tIns="91425">
            <a:noAutofit/>
          </a:bodyPr>
          <a:lstStyle/>
          <a:p>
            <a:pPr lvl="0" rtl="0">
              <a:spcBef>
                <a:spcPts val="0"/>
              </a:spcBef>
              <a:spcAft>
                <a:spcPts val="0"/>
              </a:spcAft>
              <a:buNone/>
            </a:pPr>
            <a:r>
              <a:rPr lang="en">
                <a:solidFill>
                  <a:srgbClr val="000000"/>
                </a:solidFill>
              </a:rPr>
              <a:t>Fail</a:t>
            </a:r>
          </a:p>
        </p:txBody>
      </p:sp>
      <p:sp>
        <p:nvSpPr>
          <p:cNvPr id="582" name="Shape 582"/>
          <p:cNvSpPr/>
          <p:nvPr/>
        </p:nvSpPr>
        <p:spPr>
          <a:xfrm>
            <a:off x="601925" y="1339275"/>
            <a:ext cx="707700" cy="393600"/>
          </a:xfrm>
          <a:prstGeom prst="rightArrow">
            <a:avLst>
              <a:gd fmla="val 50000" name="adj1"/>
              <a:gd fmla="val 50000" name="adj2"/>
            </a:avLst>
          </a:prstGeom>
          <a:solidFill>
            <a:srgbClr val="F4CCCC"/>
          </a:solidFill>
          <a:ln cap="flat" cmpd="sng" w="9525">
            <a:solidFill>
              <a:srgbClr val="99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Roboto"/>
                <a:ea typeface="Roboto"/>
                <a:cs typeface="Roboto"/>
                <a:sym typeface="Roboto"/>
              </a:rPr>
              <a:t>Fail</a:t>
            </a:r>
          </a:p>
        </p:txBody>
      </p:sp>
      <p:sp>
        <p:nvSpPr>
          <p:cNvPr id="583" name="Shape 583"/>
          <p:cNvSpPr/>
          <p:nvPr/>
        </p:nvSpPr>
        <p:spPr>
          <a:xfrm>
            <a:off x="719100" y="1697653"/>
            <a:ext cx="707700" cy="393600"/>
          </a:xfrm>
          <a:prstGeom prst="rightArrow">
            <a:avLst>
              <a:gd fmla="val 50000" name="adj1"/>
              <a:gd fmla="val 50000" name="adj2"/>
            </a:avLst>
          </a:prstGeom>
          <a:solidFill>
            <a:srgbClr val="D9EAD3"/>
          </a:solidFill>
          <a:ln cap="flat" cmpd="sng" w="9525">
            <a:solidFill>
              <a:srgbClr val="4CAF5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Roboto"/>
                <a:ea typeface="Roboto"/>
                <a:cs typeface="Roboto"/>
                <a:sym typeface="Roboto"/>
              </a:rPr>
              <a:t>Pass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sz="3600"/>
              <a:t>Testing Floating Point Results</a:t>
            </a:r>
          </a:p>
        </p:txBody>
      </p:sp>
      <p:sp>
        <p:nvSpPr>
          <p:cNvPr id="589" name="Shape 58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Testing Floating Point</a:t>
            </a:r>
          </a:p>
        </p:txBody>
      </p:sp>
      <p:sp>
        <p:nvSpPr>
          <p:cNvPr id="595" name="Shape 595"/>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96" name="Shape 596"/>
          <p:cNvSpPr txBox="1"/>
          <p:nvPr>
            <p:ph idx="1" type="body"/>
          </p:nvPr>
        </p:nvSpPr>
        <p:spPr>
          <a:xfrm>
            <a:off x="311700" y="2117450"/>
            <a:ext cx="8520600" cy="15666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rPr>
              <a:t>Be careful with floating point tests</a:t>
            </a:r>
          </a:p>
          <a:p>
            <a:pPr indent="-228600" lvl="0" marL="457200" rtl="0">
              <a:spcBef>
                <a:spcPts val="1000"/>
              </a:spcBef>
              <a:buClr>
                <a:srgbClr val="000000"/>
              </a:buClr>
              <a:buChar char="●"/>
            </a:pPr>
            <a:r>
              <a:rPr lang="en">
                <a:solidFill>
                  <a:srgbClr val="000000"/>
                </a:solidFill>
              </a:rPr>
              <a:t>Recall from basic computer science:</a:t>
            </a:r>
          </a:p>
          <a:p>
            <a:pPr indent="-228600" lvl="1" marL="914400" rtl="0">
              <a:spcBef>
                <a:spcPts val="0"/>
              </a:spcBef>
              <a:buClr>
                <a:srgbClr val="000000"/>
              </a:buClr>
              <a:buChar char="○"/>
            </a:pPr>
            <a:r>
              <a:rPr lang="en">
                <a:solidFill>
                  <a:srgbClr val="000000"/>
                </a:solidFill>
              </a:rPr>
              <a:t>Floating point arithmetic is not accurate in binary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Test fails with floating point numbers</a:t>
            </a:r>
          </a:p>
        </p:txBody>
      </p:sp>
      <p:sp>
        <p:nvSpPr>
          <p:cNvPr id="602" name="Shape 602"/>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03" name="Shape 603"/>
          <p:cNvSpPr/>
          <p:nvPr/>
        </p:nvSpPr>
        <p:spPr>
          <a:xfrm>
            <a:off x="4149325" y="1718900"/>
            <a:ext cx="2085300" cy="169200"/>
          </a:xfrm>
          <a:prstGeom prst="rect">
            <a:avLst/>
          </a:prstGeom>
          <a:noFill/>
          <a:ln cap="flat" cmpd="sng" w="28575">
            <a:solidFill>
              <a:srgbClr val="99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4" name="Shape 604"/>
          <p:cNvSpPr/>
          <p:nvPr/>
        </p:nvSpPr>
        <p:spPr>
          <a:xfrm>
            <a:off x="3329550" y="2709600"/>
            <a:ext cx="2085300" cy="425400"/>
          </a:xfrm>
          <a:prstGeom prst="rect">
            <a:avLst/>
          </a:prstGeom>
          <a:noFill/>
          <a:ln cap="flat" cmpd="sng" w="28575">
            <a:solidFill>
              <a:srgbClr val="99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605" name="Shape 605"/>
          <p:cNvPicPr preferRelativeResize="0"/>
          <p:nvPr/>
        </p:nvPicPr>
        <p:blipFill>
          <a:blip r:embed="rId3">
            <a:alphaModFix/>
          </a:blip>
          <a:stretch>
            <a:fillRect/>
          </a:stretch>
        </p:blipFill>
        <p:spPr>
          <a:xfrm>
            <a:off x="1172287" y="1006425"/>
            <a:ext cx="6799425" cy="3599200"/>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Shape 610"/>
          <p:cNvPicPr preferRelativeResize="0"/>
          <p:nvPr/>
        </p:nvPicPr>
        <p:blipFill rotWithShape="1">
          <a:blip r:embed="rId3">
            <a:alphaModFix/>
          </a:blip>
          <a:srcRect b="36653" l="3931" r="5266" t="31727"/>
          <a:stretch/>
        </p:blipFill>
        <p:spPr>
          <a:xfrm>
            <a:off x="48900" y="1909250"/>
            <a:ext cx="8896050" cy="1885930"/>
          </a:xfrm>
          <a:prstGeom prst="rect">
            <a:avLst/>
          </a:prstGeom>
          <a:noFill/>
          <a:ln>
            <a:noFill/>
          </a:ln>
        </p:spPr>
      </p:pic>
      <p:sp>
        <p:nvSpPr>
          <p:cNvPr id="611" name="Shape 611"/>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Fix test with floating point numbers</a:t>
            </a:r>
          </a:p>
        </p:txBody>
      </p:sp>
      <p:sp>
        <p:nvSpPr>
          <p:cNvPr id="612" name="Shape 612"/>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13" name="Shape 613"/>
          <p:cNvSpPr/>
          <p:nvPr/>
        </p:nvSpPr>
        <p:spPr>
          <a:xfrm>
            <a:off x="6037300" y="2298525"/>
            <a:ext cx="662100" cy="169200"/>
          </a:xfrm>
          <a:prstGeom prst="rect">
            <a:avLst/>
          </a:prstGeom>
          <a:noFill/>
          <a:ln cap="flat" cmpd="sng" w="285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4" name="Shape 614"/>
          <p:cNvSpPr/>
          <p:nvPr/>
        </p:nvSpPr>
        <p:spPr>
          <a:xfrm>
            <a:off x="6213425" y="1547850"/>
            <a:ext cx="2272800" cy="621900"/>
          </a:xfrm>
          <a:prstGeom prst="rect">
            <a:avLst/>
          </a:prstGeom>
          <a:noFill/>
          <a:ln cap="flat" cmpd="sng" w="28575">
            <a:solidFill>
              <a:srgbClr val="4CAF50"/>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Font typeface="Arial"/>
              <a:buNone/>
            </a:pPr>
            <a:r>
              <a:rPr b="1" lang="en">
                <a:solidFill>
                  <a:schemeClr val="dk1"/>
                </a:solidFill>
              </a:rPr>
              <a:t>They are the same within .0005 in this test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title"/>
          </p:nvPr>
        </p:nvSpPr>
        <p:spPr>
          <a:xfrm>
            <a:off x="311700" y="170820"/>
            <a:ext cx="85206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Learn more</a:t>
            </a:r>
          </a:p>
        </p:txBody>
      </p:sp>
      <p:sp>
        <p:nvSpPr>
          <p:cNvPr id="620" name="Shape 620"/>
          <p:cNvSpPr txBox="1"/>
          <p:nvPr>
            <p:ph idx="1" type="body"/>
          </p:nvPr>
        </p:nvSpPr>
        <p:spPr>
          <a:xfrm>
            <a:off x="235500" y="1096275"/>
            <a:ext cx="8696400" cy="35043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Getting Started with Testing </a:t>
            </a:r>
          </a:p>
          <a:p>
            <a:pPr indent="-228600" lvl="0" marL="457200" rtl="0">
              <a:spcBef>
                <a:spcPts val="0"/>
              </a:spcBef>
              <a:buChar char="●"/>
            </a:pPr>
            <a:r>
              <a:rPr lang="en" u="sng">
                <a:solidFill>
                  <a:schemeClr val="hlink"/>
                </a:solidFill>
                <a:hlinkClick r:id="rId4"/>
              </a:rPr>
              <a:t>Best Practices for Testing</a:t>
            </a:r>
          </a:p>
          <a:p>
            <a:pPr indent="-228600" lvl="0" marL="457200" rtl="0">
              <a:spcBef>
                <a:spcPts val="0"/>
              </a:spcBef>
              <a:buChar char="●"/>
            </a:pPr>
            <a:r>
              <a:rPr lang="en" u="sng">
                <a:solidFill>
                  <a:schemeClr val="hlink"/>
                </a:solidFill>
                <a:hlinkClick r:id="rId5"/>
              </a:rPr>
              <a:t>Building Local Unit Tests</a:t>
            </a:r>
          </a:p>
          <a:p>
            <a:pPr indent="-228600" lvl="0" marL="457200" rtl="0">
              <a:spcBef>
                <a:spcPts val="0"/>
              </a:spcBef>
              <a:buChar char="●"/>
            </a:pPr>
            <a:r>
              <a:rPr lang="en" u="sng">
                <a:solidFill>
                  <a:schemeClr val="hlink"/>
                </a:solidFill>
                <a:hlinkClick r:id="rId6"/>
              </a:rPr>
              <a:t>JUnit 4 Home Page</a:t>
            </a:r>
          </a:p>
          <a:p>
            <a:pPr indent="-228600" lvl="0" marL="457200" rtl="0">
              <a:spcBef>
                <a:spcPts val="0"/>
              </a:spcBef>
              <a:buChar char="●"/>
            </a:pPr>
            <a:r>
              <a:rPr lang="en" u="sng">
                <a:solidFill>
                  <a:schemeClr val="hlink"/>
                </a:solidFill>
                <a:hlinkClick r:id="rId7"/>
              </a:rPr>
              <a:t>JUnit 4 API Reference</a:t>
            </a:r>
          </a:p>
          <a:p>
            <a:pPr indent="-228600" lvl="0" marL="457200" rtl="0">
              <a:spcBef>
                <a:spcPts val="0"/>
              </a:spcBef>
              <a:buChar char="●"/>
            </a:pPr>
            <a:r>
              <a:rPr lang="en" u="sng">
                <a:solidFill>
                  <a:schemeClr val="hlink"/>
                </a:solidFill>
                <a:hlinkClick r:id="rId8"/>
              </a:rPr>
              <a:t>Android Testing Codelab</a:t>
            </a:r>
          </a:p>
          <a:p>
            <a:pPr indent="-228600" lvl="0" marL="457200" rtl="0">
              <a:spcBef>
                <a:spcPts val="0"/>
              </a:spcBef>
              <a:buChar char="●"/>
            </a:pPr>
            <a:r>
              <a:rPr lang="en" u="sng">
                <a:solidFill>
                  <a:schemeClr val="hlink"/>
                </a:solidFill>
                <a:hlinkClick r:id="rId9"/>
              </a:rPr>
              <a:t>Android Tools Protip: Test Size Annotations</a:t>
            </a:r>
          </a:p>
          <a:p>
            <a:pPr indent="-228600" lvl="0" marL="457200" rtl="0">
              <a:spcBef>
                <a:spcPts val="0"/>
              </a:spcBef>
              <a:buChar char="●"/>
            </a:pPr>
            <a:r>
              <a:rPr lang="en" u="sng">
                <a:solidFill>
                  <a:schemeClr val="hlink"/>
                </a:solidFill>
                <a:hlinkClick r:id="rId10"/>
              </a:rPr>
              <a:t>Android Testing Support - Testing Patterns</a:t>
            </a:r>
            <a:r>
              <a:rPr lang="en"/>
              <a:t> (video)</a:t>
            </a:r>
          </a:p>
        </p:txBody>
      </p:sp>
      <p:sp>
        <p:nvSpPr>
          <p:cNvPr id="621" name="Shape 6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311700" y="170820"/>
            <a:ext cx="85206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What's Next?</a:t>
            </a:r>
          </a:p>
        </p:txBody>
      </p:sp>
      <p:sp>
        <p:nvSpPr>
          <p:cNvPr id="627" name="Shape 62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28" name="Shape 628"/>
          <p:cNvSpPr txBox="1"/>
          <p:nvPr/>
        </p:nvSpPr>
        <p:spPr>
          <a:xfrm>
            <a:off x="311700" y="2063725"/>
            <a:ext cx="8520600" cy="1383300"/>
          </a:xfrm>
          <a:prstGeom prst="rect">
            <a:avLst/>
          </a:prstGeom>
          <a:noFill/>
          <a:ln cap="flat" cmpd="sng" w="38100">
            <a:solidFill>
              <a:srgbClr val="4CAF50"/>
            </a:solidFill>
            <a:prstDash val="solid"/>
            <a:round/>
            <a:headEnd len="med" w="med" type="none"/>
            <a:tailEnd len="med" w="med" type="none"/>
          </a:ln>
        </p:spPr>
        <p:txBody>
          <a:bodyPr anchorCtr="0" anchor="t" bIns="91425" lIns="91425" rIns="91425" tIns="91425">
            <a:noAutofit/>
          </a:bodyPr>
          <a:lstStyle/>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3.2 C Testing Your App</a:t>
            </a:r>
          </a:p>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3.2 P Testing Apps with Unit Test</a:t>
            </a:r>
            <a:r>
              <a:rPr lang="en" sz="2400">
                <a:solidFill>
                  <a:srgbClr val="424242"/>
                </a:solidFill>
                <a:latin typeface="Roboto"/>
                <a:ea typeface="Roboto"/>
                <a:cs typeface="Roboto"/>
                <a:sym typeface="Roboto"/>
              </a:rPr>
              <a:t>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END</a:t>
            </a:r>
          </a:p>
        </p:txBody>
      </p:sp>
      <p:sp>
        <p:nvSpPr>
          <p:cNvPr id="634" name="Shape 634"/>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635" name="Shape 63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36" name="Shape 636"/>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170825"/>
            <a:ext cx="86577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solidFill>
                  <a:srgbClr val="FFFFFF"/>
                </a:solidFill>
              </a:rPr>
              <a:t>Contents</a:t>
            </a:r>
          </a:p>
        </p:txBody>
      </p:sp>
      <p:sp>
        <p:nvSpPr>
          <p:cNvPr id="419" name="Shape 419"/>
          <p:cNvSpPr txBox="1"/>
          <p:nvPr>
            <p:ph idx="1" type="body"/>
          </p:nvPr>
        </p:nvSpPr>
        <p:spPr>
          <a:xfrm>
            <a:off x="311700" y="1000075"/>
            <a:ext cx="8398800" cy="3416400"/>
          </a:xfrm>
          <a:prstGeom prst="rect">
            <a:avLst/>
          </a:prstGeom>
        </p:spPr>
        <p:txBody>
          <a:bodyPr anchorCtr="0" anchor="t" bIns="91425" lIns="91425" rIns="91425" tIns="91425">
            <a:noAutofit/>
          </a:bodyPr>
          <a:lstStyle/>
          <a:p>
            <a:pPr lvl="0" rtl="0">
              <a:lnSpc>
                <a:spcPct val="115000"/>
              </a:lnSpc>
              <a:spcBef>
                <a:spcPts val="400"/>
              </a:spcBef>
              <a:spcAft>
                <a:spcPts val="1000"/>
              </a:spcAft>
              <a:buNone/>
            </a:pPr>
            <a:r>
              <a:t/>
            </a:r>
            <a:endParaRPr/>
          </a:p>
          <a:p>
            <a:pPr indent="-228600" lvl="0" marL="457200" rtl="0">
              <a:lnSpc>
                <a:spcPct val="115000"/>
              </a:lnSpc>
              <a:spcBef>
                <a:spcPts val="0"/>
              </a:spcBef>
              <a:spcAft>
                <a:spcPts val="1000"/>
              </a:spcAft>
              <a:buClr>
                <a:schemeClr val="dk1"/>
              </a:buClr>
              <a:buChar char="●"/>
            </a:pPr>
            <a:r>
              <a:rPr lang="en">
                <a:solidFill>
                  <a:schemeClr val="dk1"/>
                </a:solidFill>
              </a:rPr>
              <a:t>Why testing is worth your time</a:t>
            </a:r>
          </a:p>
          <a:p>
            <a:pPr indent="-228600" lvl="0" marL="457200" rtl="0">
              <a:lnSpc>
                <a:spcPct val="115000"/>
              </a:lnSpc>
              <a:spcBef>
                <a:spcPts val="0"/>
              </a:spcBef>
              <a:spcAft>
                <a:spcPts val="1000"/>
              </a:spcAft>
              <a:buClr>
                <a:schemeClr val="dk1"/>
              </a:buClr>
              <a:buChar char="●"/>
            </a:pPr>
            <a:r>
              <a:rPr lang="en">
                <a:solidFill>
                  <a:schemeClr val="dk1"/>
                </a:solidFill>
              </a:rPr>
              <a:t>Unit testing</a:t>
            </a:r>
          </a:p>
          <a:p>
            <a:pPr lvl="0" rtl="0">
              <a:lnSpc>
                <a:spcPct val="115000"/>
              </a:lnSpc>
              <a:spcBef>
                <a:spcPts val="0"/>
              </a:spcBef>
              <a:spcAft>
                <a:spcPts val="1000"/>
              </a:spcAft>
              <a:buNone/>
            </a:pPr>
            <a:r>
              <a:t/>
            </a:r>
            <a:endParaRPr>
              <a:solidFill>
                <a:schemeClr val="dk1"/>
              </a:solidFill>
            </a:endParaRPr>
          </a:p>
          <a:p>
            <a:pPr lvl="0" rtl="0">
              <a:lnSpc>
                <a:spcPct val="115000"/>
              </a:lnSpc>
              <a:spcBef>
                <a:spcPts val="0"/>
              </a:spcBef>
              <a:spcAft>
                <a:spcPts val="1000"/>
              </a:spcAft>
              <a:buNone/>
            </a:pPr>
            <a:r>
              <a:rPr lang="en">
                <a:solidFill>
                  <a:schemeClr val="dk1"/>
                </a:solidFill>
              </a:rPr>
              <a:t>Note: User interface testing (instrumented testing) is covered in a later chapter</a:t>
            </a:r>
          </a:p>
          <a:p>
            <a:pPr lvl="0" rtl="0">
              <a:lnSpc>
                <a:spcPct val="115000"/>
              </a:lnSpc>
              <a:spcBef>
                <a:spcPts val="0"/>
              </a:spcBef>
              <a:spcAft>
                <a:spcPts val="1000"/>
              </a:spcAft>
              <a:buNone/>
            </a:pPr>
            <a:r>
              <a:t/>
            </a:r>
            <a:endParaRPr>
              <a:solidFill>
                <a:schemeClr val="dk1"/>
              </a:solidFill>
            </a:endParaRPr>
          </a:p>
          <a:p>
            <a:pPr indent="-69850" lvl="0" marL="0" rtl="0">
              <a:lnSpc>
                <a:spcPct val="100000"/>
              </a:lnSpc>
              <a:spcBef>
                <a:spcPts val="300"/>
              </a:spcBef>
              <a:spcAft>
                <a:spcPts val="1000"/>
              </a:spcAft>
              <a:buClr>
                <a:schemeClr val="dk1"/>
              </a:buClr>
              <a:buSzPct val="45833"/>
              <a:buFont typeface="Arial"/>
              <a:buNone/>
            </a:pPr>
            <a:r>
              <a:t/>
            </a:r>
            <a:endParaRPr/>
          </a:p>
        </p:txBody>
      </p:sp>
      <p:sp>
        <p:nvSpPr>
          <p:cNvPr id="420" name="Shape 42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sz="3600"/>
              <a:t>Testing Rocks</a:t>
            </a:r>
          </a:p>
        </p:txBody>
      </p:sp>
      <p:sp>
        <p:nvSpPr>
          <p:cNvPr id="426" name="Shape 42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4262025" y="2232212"/>
            <a:ext cx="4881900" cy="2372100"/>
          </a:xfrm>
          <a:prstGeom prst="rect">
            <a:avLst/>
          </a:prstGeom>
          <a:solidFill>
            <a:srgbClr val="D9EAD3"/>
          </a:solidFill>
          <a:ln cap="flat" cmpd="sng" w="9525">
            <a:solidFill>
              <a:srgbClr val="B6D7A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2" name="Shape 432"/>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Why should you test your app?</a:t>
            </a:r>
          </a:p>
        </p:txBody>
      </p:sp>
      <p:sp>
        <p:nvSpPr>
          <p:cNvPr id="433" name="Shape 433"/>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34" name="Shape 434"/>
          <p:cNvSpPr txBox="1"/>
          <p:nvPr>
            <p:ph idx="1" type="body"/>
          </p:nvPr>
        </p:nvSpPr>
        <p:spPr>
          <a:xfrm>
            <a:off x="235500" y="1152475"/>
            <a:ext cx="5069100" cy="33015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chemeClr val="dk1"/>
              </a:buClr>
              <a:buSzPct val="100000"/>
              <a:buFont typeface="Roboto"/>
              <a:buChar char="●"/>
            </a:pPr>
            <a:r>
              <a:rPr lang="en">
                <a:solidFill>
                  <a:schemeClr val="dk1"/>
                </a:solidFill>
              </a:rPr>
              <a:t>Find and fix issues early</a:t>
            </a:r>
          </a:p>
          <a:p>
            <a:pPr indent="-381000" lvl="0" marL="457200" marR="0" rtl="0" algn="l">
              <a:lnSpc>
                <a:spcPct val="115000"/>
              </a:lnSpc>
              <a:spcBef>
                <a:spcPts val="1000"/>
              </a:spcBef>
              <a:spcAft>
                <a:spcPts val="0"/>
              </a:spcAft>
              <a:buClr>
                <a:schemeClr val="dk1"/>
              </a:buClr>
              <a:buSzPct val="100000"/>
              <a:buFont typeface="Roboto"/>
              <a:buChar char="●"/>
            </a:pPr>
            <a:r>
              <a:rPr lang="en">
                <a:solidFill>
                  <a:schemeClr val="dk1"/>
                </a:solidFill>
              </a:rPr>
              <a:t>Less costly</a:t>
            </a:r>
          </a:p>
          <a:p>
            <a:pPr indent="-381000" lvl="0" marL="457200" marR="0" rtl="0" algn="l">
              <a:lnSpc>
                <a:spcPct val="115000"/>
              </a:lnSpc>
              <a:spcBef>
                <a:spcPts val="1000"/>
              </a:spcBef>
              <a:spcAft>
                <a:spcPts val="0"/>
              </a:spcAft>
              <a:buClr>
                <a:schemeClr val="dk1"/>
              </a:buClr>
              <a:buSzPct val="100000"/>
              <a:buFont typeface="Roboto"/>
              <a:buChar char="●"/>
            </a:pPr>
            <a:r>
              <a:rPr lang="en">
                <a:solidFill>
                  <a:schemeClr val="dk1"/>
                </a:solidFill>
              </a:rPr>
              <a:t>Takes less effort</a:t>
            </a:r>
          </a:p>
          <a:p>
            <a:pPr indent="-381000" lvl="0" marL="457200" marR="0" rtl="0" algn="l">
              <a:lnSpc>
                <a:spcPct val="115000"/>
              </a:lnSpc>
              <a:spcBef>
                <a:spcPts val="1000"/>
              </a:spcBef>
              <a:spcAft>
                <a:spcPts val="0"/>
              </a:spcAft>
              <a:buClr>
                <a:schemeClr val="dk1"/>
              </a:buClr>
              <a:buSzPct val="100000"/>
              <a:buFont typeface="Roboto"/>
              <a:buChar char="●"/>
            </a:pPr>
            <a:r>
              <a:rPr lang="en">
                <a:solidFill>
                  <a:schemeClr val="dk1"/>
                </a:solidFill>
              </a:rPr>
              <a:t>Costs to fix bugs </a:t>
            </a:r>
            <a:br>
              <a:rPr lang="en">
                <a:solidFill>
                  <a:schemeClr val="dk1"/>
                </a:solidFill>
              </a:rPr>
            </a:br>
            <a:r>
              <a:rPr lang="en">
                <a:solidFill>
                  <a:schemeClr val="dk1"/>
                </a:solidFill>
              </a:rPr>
              <a:t>increases with time</a:t>
            </a:r>
          </a:p>
        </p:txBody>
      </p:sp>
      <p:grpSp>
        <p:nvGrpSpPr>
          <p:cNvPr id="435" name="Shape 435"/>
          <p:cNvGrpSpPr/>
          <p:nvPr/>
        </p:nvGrpSpPr>
        <p:grpSpPr>
          <a:xfrm>
            <a:off x="4000586" y="2236687"/>
            <a:ext cx="5069023" cy="2371975"/>
            <a:chOff x="4000586" y="152400"/>
            <a:chExt cx="5069023" cy="2371975"/>
          </a:xfrm>
        </p:grpSpPr>
        <p:cxnSp>
          <p:nvCxnSpPr>
            <p:cNvPr id="436" name="Shape 436"/>
            <p:cNvCxnSpPr>
              <a:stCxn id="437" idx="2"/>
            </p:cNvCxnSpPr>
            <p:nvPr/>
          </p:nvCxnSpPr>
          <p:spPr>
            <a:xfrm>
              <a:off x="4928486" y="546000"/>
              <a:ext cx="3000" cy="1640400"/>
            </a:xfrm>
            <a:prstGeom prst="straightConnector1">
              <a:avLst/>
            </a:prstGeom>
            <a:noFill/>
            <a:ln cap="flat" cmpd="sng" w="38100">
              <a:solidFill>
                <a:schemeClr val="dk2"/>
              </a:solidFill>
              <a:prstDash val="solid"/>
              <a:round/>
              <a:headEnd len="lg" w="lg" type="triangle"/>
              <a:tailEnd len="lg" w="lg" type="none"/>
            </a:ln>
          </p:spPr>
        </p:cxnSp>
        <p:cxnSp>
          <p:nvCxnSpPr>
            <p:cNvPr id="438" name="Shape 438"/>
            <p:cNvCxnSpPr/>
            <p:nvPr/>
          </p:nvCxnSpPr>
          <p:spPr>
            <a:xfrm flipH="1">
              <a:off x="5297271" y="1942215"/>
              <a:ext cx="3399600" cy="4500"/>
            </a:xfrm>
            <a:prstGeom prst="straightConnector1">
              <a:avLst/>
            </a:prstGeom>
            <a:noFill/>
            <a:ln cap="flat" cmpd="sng" w="38100">
              <a:solidFill>
                <a:schemeClr val="dk2"/>
              </a:solidFill>
              <a:prstDash val="solid"/>
              <a:round/>
              <a:headEnd len="lg" w="lg" type="triangle"/>
              <a:tailEnd len="lg" w="lg" type="none"/>
            </a:ln>
          </p:spPr>
        </p:cxnSp>
        <p:sp>
          <p:nvSpPr>
            <p:cNvPr id="439" name="Shape 439"/>
            <p:cNvSpPr txBox="1"/>
            <p:nvPr/>
          </p:nvSpPr>
          <p:spPr>
            <a:xfrm>
              <a:off x="4382512" y="1947525"/>
              <a:ext cx="522000" cy="187200"/>
            </a:xfrm>
            <a:prstGeom prst="rect">
              <a:avLst/>
            </a:prstGeom>
            <a:noFill/>
            <a:ln>
              <a:noFill/>
            </a:ln>
          </p:spPr>
          <p:txBody>
            <a:bodyPr anchorCtr="0" anchor="t" bIns="91425" lIns="91425" rIns="91425" tIns="91425">
              <a:noAutofit/>
            </a:bodyPr>
            <a:lstStyle/>
            <a:p>
              <a:pPr lvl="0" rtl="0" algn="r">
                <a:spcBef>
                  <a:spcPts val="0"/>
                </a:spcBef>
                <a:buNone/>
              </a:pPr>
              <a:r>
                <a:rPr b="1" lang="en"/>
                <a:t>$1</a:t>
              </a:r>
            </a:p>
          </p:txBody>
        </p:sp>
        <p:sp>
          <p:nvSpPr>
            <p:cNvPr id="440" name="Shape 440"/>
            <p:cNvSpPr txBox="1"/>
            <p:nvPr/>
          </p:nvSpPr>
          <p:spPr>
            <a:xfrm>
              <a:off x="4803050" y="1938475"/>
              <a:ext cx="1464300" cy="308700"/>
            </a:xfrm>
            <a:prstGeom prst="rect">
              <a:avLst/>
            </a:prstGeom>
            <a:noFill/>
            <a:ln>
              <a:noFill/>
            </a:ln>
          </p:spPr>
          <p:txBody>
            <a:bodyPr anchorCtr="0" anchor="t" bIns="91425" lIns="91425" rIns="91425" tIns="91425">
              <a:noAutofit/>
            </a:bodyPr>
            <a:lstStyle/>
            <a:p>
              <a:pPr lvl="0" rtl="0" algn="ctr">
                <a:spcBef>
                  <a:spcPts val="0"/>
                </a:spcBef>
                <a:buNone/>
              </a:pPr>
              <a:r>
                <a:rPr b="1" lang="en"/>
                <a:t>Specification</a:t>
              </a:r>
            </a:p>
          </p:txBody>
        </p:sp>
        <p:sp>
          <p:nvSpPr>
            <p:cNvPr id="441" name="Shape 441"/>
            <p:cNvSpPr txBox="1"/>
            <p:nvPr/>
          </p:nvSpPr>
          <p:spPr>
            <a:xfrm>
              <a:off x="6000724" y="1938475"/>
              <a:ext cx="862800" cy="353400"/>
            </a:xfrm>
            <a:prstGeom prst="rect">
              <a:avLst/>
            </a:prstGeom>
            <a:noFill/>
            <a:ln>
              <a:noFill/>
            </a:ln>
          </p:spPr>
          <p:txBody>
            <a:bodyPr anchorCtr="0" anchor="t" bIns="91425" lIns="91425" rIns="91425" tIns="91425">
              <a:noAutofit/>
            </a:bodyPr>
            <a:lstStyle/>
            <a:p>
              <a:pPr lvl="0" rtl="0" algn="ctr">
                <a:spcBef>
                  <a:spcPts val="0"/>
                </a:spcBef>
                <a:buNone/>
              </a:pPr>
              <a:r>
                <a:rPr b="1" lang="en"/>
                <a:t>Design</a:t>
              </a:r>
            </a:p>
          </p:txBody>
        </p:sp>
        <p:sp>
          <p:nvSpPr>
            <p:cNvPr id="442" name="Shape 442"/>
            <p:cNvSpPr txBox="1"/>
            <p:nvPr/>
          </p:nvSpPr>
          <p:spPr>
            <a:xfrm>
              <a:off x="6724475" y="1938469"/>
              <a:ext cx="687000" cy="258900"/>
            </a:xfrm>
            <a:prstGeom prst="rect">
              <a:avLst/>
            </a:prstGeom>
            <a:noFill/>
            <a:ln>
              <a:noFill/>
            </a:ln>
          </p:spPr>
          <p:txBody>
            <a:bodyPr anchorCtr="0" anchor="t" bIns="91425" lIns="91425" rIns="91425" tIns="91425">
              <a:noAutofit/>
            </a:bodyPr>
            <a:lstStyle/>
            <a:p>
              <a:pPr lvl="0" rtl="0" algn="ctr">
                <a:spcBef>
                  <a:spcPts val="0"/>
                </a:spcBef>
                <a:buNone/>
              </a:pPr>
              <a:r>
                <a:rPr b="1" lang="en"/>
                <a:t>Code</a:t>
              </a:r>
            </a:p>
          </p:txBody>
        </p:sp>
        <p:sp>
          <p:nvSpPr>
            <p:cNvPr id="443" name="Shape 443"/>
            <p:cNvSpPr txBox="1"/>
            <p:nvPr/>
          </p:nvSpPr>
          <p:spPr>
            <a:xfrm>
              <a:off x="7171860" y="1938481"/>
              <a:ext cx="687000" cy="153900"/>
            </a:xfrm>
            <a:prstGeom prst="rect">
              <a:avLst/>
            </a:prstGeom>
            <a:noFill/>
            <a:ln>
              <a:noFill/>
            </a:ln>
          </p:spPr>
          <p:txBody>
            <a:bodyPr anchorCtr="0" anchor="t" bIns="91425" lIns="91425" rIns="91425" tIns="91425">
              <a:noAutofit/>
            </a:bodyPr>
            <a:lstStyle/>
            <a:p>
              <a:pPr lvl="0" rtl="0" algn="ctr">
                <a:spcBef>
                  <a:spcPts val="0"/>
                </a:spcBef>
                <a:buNone/>
              </a:pPr>
              <a:r>
                <a:rPr b="1" lang="en"/>
                <a:t>QA</a:t>
              </a:r>
            </a:p>
          </p:txBody>
        </p:sp>
        <p:sp>
          <p:nvSpPr>
            <p:cNvPr id="444" name="Shape 444"/>
            <p:cNvSpPr txBox="1"/>
            <p:nvPr/>
          </p:nvSpPr>
          <p:spPr>
            <a:xfrm>
              <a:off x="7928373" y="1938465"/>
              <a:ext cx="988800" cy="393600"/>
            </a:xfrm>
            <a:prstGeom prst="rect">
              <a:avLst/>
            </a:prstGeom>
            <a:noFill/>
            <a:ln>
              <a:noFill/>
            </a:ln>
          </p:spPr>
          <p:txBody>
            <a:bodyPr anchorCtr="0" anchor="t" bIns="91425" lIns="91425" rIns="91425" tIns="91425">
              <a:noAutofit/>
            </a:bodyPr>
            <a:lstStyle/>
            <a:p>
              <a:pPr lvl="0" rtl="0" algn="ctr">
                <a:spcBef>
                  <a:spcPts val="0"/>
                </a:spcBef>
                <a:buNone/>
              </a:pPr>
              <a:r>
                <a:rPr b="1" lang="en"/>
                <a:t>Release</a:t>
              </a:r>
            </a:p>
          </p:txBody>
        </p:sp>
        <p:sp>
          <p:nvSpPr>
            <p:cNvPr id="445" name="Shape 445"/>
            <p:cNvSpPr txBox="1"/>
            <p:nvPr/>
          </p:nvSpPr>
          <p:spPr>
            <a:xfrm>
              <a:off x="4382512" y="1577935"/>
              <a:ext cx="522000" cy="187199"/>
            </a:xfrm>
            <a:prstGeom prst="rect">
              <a:avLst/>
            </a:prstGeom>
            <a:noFill/>
            <a:ln>
              <a:noFill/>
            </a:ln>
          </p:spPr>
          <p:txBody>
            <a:bodyPr anchorCtr="0" anchor="t" bIns="91425" lIns="91425" rIns="91425" tIns="91425">
              <a:noAutofit/>
            </a:bodyPr>
            <a:lstStyle/>
            <a:p>
              <a:pPr lvl="0" rtl="0" algn="r">
                <a:spcBef>
                  <a:spcPts val="0"/>
                </a:spcBef>
                <a:buNone/>
              </a:pPr>
              <a:r>
                <a:rPr b="1" lang="en"/>
                <a:t>$10</a:t>
              </a:r>
            </a:p>
          </p:txBody>
        </p:sp>
        <p:sp>
          <p:nvSpPr>
            <p:cNvPr id="446" name="Shape 446"/>
            <p:cNvSpPr txBox="1"/>
            <p:nvPr/>
          </p:nvSpPr>
          <p:spPr>
            <a:xfrm>
              <a:off x="4299204" y="1135863"/>
              <a:ext cx="605100" cy="187200"/>
            </a:xfrm>
            <a:prstGeom prst="rect">
              <a:avLst/>
            </a:prstGeom>
            <a:noFill/>
            <a:ln>
              <a:noFill/>
            </a:ln>
          </p:spPr>
          <p:txBody>
            <a:bodyPr anchorCtr="0" anchor="t" bIns="91425" lIns="91425" rIns="91425" tIns="91425">
              <a:noAutofit/>
            </a:bodyPr>
            <a:lstStyle/>
            <a:p>
              <a:pPr lvl="0" rtl="0" algn="r">
                <a:spcBef>
                  <a:spcPts val="0"/>
                </a:spcBef>
                <a:buNone/>
              </a:pPr>
              <a:r>
                <a:rPr b="1" lang="en"/>
                <a:t>$100</a:t>
              </a:r>
            </a:p>
          </p:txBody>
        </p:sp>
        <p:sp>
          <p:nvSpPr>
            <p:cNvPr id="447" name="Shape 447"/>
            <p:cNvSpPr txBox="1"/>
            <p:nvPr/>
          </p:nvSpPr>
          <p:spPr>
            <a:xfrm>
              <a:off x="4215895" y="693791"/>
              <a:ext cx="688500" cy="187200"/>
            </a:xfrm>
            <a:prstGeom prst="rect">
              <a:avLst/>
            </a:prstGeom>
            <a:noFill/>
            <a:ln>
              <a:noFill/>
            </a:ln>
          </p:spPr>
          <p:txBody>
            <a:bodyPr anchorCtr="0" anchor="t" bIns="91425" lIns="91425" rIns="91425" tIns="91425">
              <a:noAutofit/>
            </a:bodyPr>
            <a:lstStyle/>
            <a:p>
              <a:pPr lvl="0" rtl="0" algn="r">
                <a:spcBef>
                  <a:spcPts val="0"/>
                </a:spcBef>
                <a:buNone/>
              </a:pPr>
              <a:r>
                <a:rPr b="1" lang="en"/>
                <a:t>$1000</a:t>
              </a:r>
            </a:p>
          </p:txBody>
        </p:sp>
        <p:pic>
          <p:nvPicPr>
            <p:cNvPr id="448" name="Shape 448"/>
            <p:cNvPicPr preferRelativeResize="0"/>
            <p:nvPr/>
          </p:nvPicPr>
          <p:blipFill>
            <a:blip r:embed="rId3">
              <a:alphaModFix/>
            </a:blip>
            <a:stretch>
              <a:fillRect/>
            </a:stretch>
          </p:blipFill>
          <p:spPr>
            <a:xfrm>
              <a:off x="7779094" y="193433"/>
              <a:ext cx="1290514" cy="1675740"/>
            </a:xfrm>
            <a:prstGeom prst="rect">
              <a:avLst/>
            </a:prstGeom>
            <a:noFill/>
            <a:ln>
              <a:noFill/>
            </a:ln>
          </p:spPr>
        </p:pic>
        <p:pic>
          <p:nvPicPr>
            <p:cNvPr id="449" name="Shape 449"/>
            <p:cNvPicPr preferRelativeResize="0"/>
            <p:nvPr/>
          </p:nvPicPr>
          <p:blipFill>
            <a:blip r:embed="rId3">
              <a:alphaModFix/>
            </a:blip>
            <a:stretch>
              <a:fillRect/>
            </a:stretch>
          </p:blipFill>
          <p:spPr>
            <a:xfrm>
              <a:off x="6968944" y="901150"/>
              <a:ext cx="745489" cy="968025"/>
            </a:xfrm>
            <a:prstGeom prst="rect">
              <a:avLst/>
            </a:prstGeom>
            <a:noFill/>
            <a:ln>
              <a:noFill/>
            </a:ln>
          </p:spPr>
        </p:pic>
        <p:pic>
          <p:nvPicPr>
            <p:cNvPr id="450" name="Shape 450"/>
            <p:cNvPicPr preferRelativeResize="0"/>
            <p:nvPr/>
          </p:nvPicPr>
          <p:blipFill>
            <a:blip r:embed="rId3">
              <a:alphaModFix/>
            </a:blip>
            <a:stretch>
              <a:fillRect/>
            </a:stretch>
          </p:blipFill>
          <p:spPr>
            <a:xfrm>
              <a:off x="6315839" y="1208084"/>
              <a:ext cx="509120" cy="661092"/>
            </a:xfrm>
            <a:prstGeom prst="rect">
              <a:avLst/>
            </a:prstGeom>
            <a:noFill/>
            <a:ln>
              <a:noFill/>
            </a:ln>
          </p:spPr>
        </p:pic>
        <p:pic>
          <p:nvPicPr>
            <p:cNvPr id="451" name="Shape 451"/>
            <p:cNvPicPr preferRelativeResize="0"/>
            <p:nvPr/>
          </p:nvPicPr>
          <p:blipFill>
            <a:blip r:embed="rId3">
              <a:alphaModFix/>
            </a:blip>
            <a:stretch>
              <a:fillRect/>
            </a:stretch>
          </p:blipFill>
          <p:spPr>
            <a:xfrm>
              <a:off x="5856553" y="1403203"/>
              <a:ext cx="358850" cy="465973"/>
            </a:xfrm>
            <a:prstGeom prst="rect">
              <a:avLst/>
            </a:prstGeom>
            <a:noFill/>
            <a:ln>
              <a:noFill/>
            </a:ln>
          </p:spPr>
        </p:pic>
        <p:pic>
          <p:nvPicPr>
            <p:cNvPr id="452" name="Shape 452"/>
            <p:cNvPicPr preferRelativeResize="0"/>
            <p:nvPr/>
          </p:nvPicPr>
          <p:blipFill>
            <a:blip r:embed="rId3">
              <a:alphaModFix/>
            </a:blip>
            <a:stretch>
              <a:fillRect/>
            </a:stretch>
          </p:blipFill>
          <p:spPr>
            <a:xfrm>
              <a:off x="5468802" y="1610209"/>
              <a:ext cx="199430" cy="258966"/>
            </a:xfrm>
            <a:prstGeom prst="rect">
              <a:avLst/>
            </a:prstGeom>
            <a:noFill/>
            <a:ln>
              <a:noFill/>
            </a:ln>
          </p:spPr>
        </p:pic>
        <p:sp>
          <p:nvSpPr>
            <p:cNvPr id="437" name="Shape 437"/>
            <p:cNvSpPr txBox="1"/>
            <p:nvPr/>
          </p:nvSpPr>
          <p:spPr>
            <a:xfrm>
              <a:off x="4000586" y="152400"/>
              <a:ext cx="1855800" cy="393600"/>
            </a:xfrm>
            <a:prstGeom prst="rect">
              <a:avLst/>
            </a:prstGeom>
            <a:noFill/>
            <a:ln>
              <a:noFill/>
            </a:ln>
          </p:spPr>
          <p:txBody>
            <a:bodyPr anchorCtr="0" anchor="t" bIns="91425" lIns="91425" rIns="91425" tIns="91425">
              <a:noAutofit/>
            </a:bodyPr>
            <a:lstStyle/>
            <a:p>
              <a:pPr lvl="0" rtl="0" algn="ctr">
                <a:spcBef>
                  <a:spcPts val="0"/>
                </a:spcBef>
                <a:buNone/>
              </a:pPr>
              <a:r>
                <a:rPr lang="en" sz="1600"/>
                <a:t>Cost to Fix</a:t>
              </a:r>
            </a:p>
          </p:txBody>
        </p:sp>
        <p:sp>
          <p:nvSpPr>
            <p:cNvPr id="453" name="Shape 453"/>
            <p:cNvSpPr txBox="1"/>
            <p:nvPr/>
          </p:nvSpPr>
          <p:spPr>
            <a:xfrm>
              <a:off x="6086625" y="2170975"/>
              <a:ext cx="1725900" cy="353400"/>
            </a:xfrm>
            <a:prstGeom prst="rect">
              <a:avLst/>
            </a:prstGeom>
            <a:noFill/>
            <a:ln>
              <a:noFill/>
            </a:ln>
          </p:spPr>
          <p:txBody>
            <a:bodyPr anchorCtr="0" anchor="t" bIns="91425" lIns="91425" rIns="91425" tIns="91425">
              <a:noAutofit/>
            </a:bodyPr>
            <a:lstStyle/>
            <a:p>
              <a:pPr lvl="0" rtl="0" algn="ctr">
                <a:spcBef>
                  <a:spcPts val="0"/>
                </a:spcBef>
                <a:buNone/>
              </a:pPr>
              <a:r>
                <a:rPr lang="en" sz="1600"/>
                <a:t>Discovery Time</a:t>
              </a:r>
            </a:p>
          </p:txBody>
        </p:sp>
        <p:sp>
          <p:nvSpPr>
            <p:cNvPr id="454" name="Shape 454"/>
            <p:cNvSpPr txBox="1"/>
            <p:nvPr/>
          </p:nvSpPr>
          <p:spPr>
            <a:xfrm>
              <a:off x="5671096" y="332626"/>
              <a:ext cx="2108100" cy="393600"/>
            </a:xfrm>
            <a:prstGeom prst="rect">
              <a:avLst/>
            </a:prstGeom>
            <a:noFill/>
            <a:ln>
              <a:noFill/>
            </a:ln>
          </p:spPr>
          <p:txBody>
            <a:bodyPr anchorCtr="0" anchor="t" bIns="91425" lIns="91425" rIns="91425" tIns="91425">
              <a:noAutofit/>
            </a:bodyPr>
            <a:lstStyle/>
            <a:p>
              <a:pPr lvl="0" rtl="0" algn="ctr">
                <a:spcBef>
                  <a:spcPts val="0"/>
                </a:spcBef>
                <a:buNone/>
              </a:pPr>
              <a:r>
                <a:rPr lang="en" sz="2000">
                  <a:latin typeface="Permanent Marker"/>
                  <a:ea typeface="Permanent Marker"/>
                  <a:cs typeface="Permanent Marker"/>
                  <a:sym typeface="Permanent Marker"/>
                </a:rPr>
                <a:t>Catch bugs early!</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Types of testing</a:t>
            </a:r>
          </a:p>
        </p:txBody>
      </p:sp>
      <p:sp>
        <p:nvSpPr>
          <p:cNvPr id="460" name="Shape 460"/>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61" name="Shape 461"/>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0"/>
              </a:spcAft>
              <a:buClr>
                <a:schemeClr val="dk1"/>
              </a:buClr>
              <a:buSzPct val="100000"/>
              <a:buFont typeface="Roboto"/>
              <a:buChar char="●"/>
            </a:pPr>
            <a:r>
              <a:rPr lang="en">
                <a:solidFill>
                  <a:schemeClr val="dk1"/>
                </a:solidFill>
              </a:rPr>
              <a:t>Levels of Testing</a:t>
            </a:r>
          </a:p>
          <a:p>
            <a:pPr indent="-228600" lvl="1" marL="914400" marR="0" rtl="0" algn="l">
              <a:lnSpc>
                <a:spcPct val="115000"/>
              </a:lnSpc>
              <a:spcBef>
                <a:spcPts val="0"/>
              </a:spcBef>
              <a:spcAft>
                <a:spcPts val="0"/>
              </a:spcAft>
              <a:buClr>
                <a:schemeClr val="dk1"/>
              </a:buClr>
              <a:buChar char="○"/>
            </a:pPr>
            <a:r>
              <a:rPr lang="en">
                <a:solidFill>
                  <a:schemeClr val="dk1"/>
                </a:solidFill>
              </a:rPr>
              <a:t>Component, integration, protocol, system</a:t>
            </a:r>
          </a:p>
          <a:p>
            <a:pPr indent="-228600" lvl="0" marL="457200" marR="0" rtl="0" algn="l">
              <a:lnSpc>
                <a:spcPct val="115000"/>
              </a:lnSpc>
              <a:spcBef>
                <a:spcPts val="1000"/>
              </a:spcBef>
              <a:spcAft>
                <a:spcPts val="0"/>
              </a:spcAft>
              <a:buClr>
                <a:schemeClr val="dk1"/>
              </a:buClr>
              <a:buChar char="●"/>
            </a:pPr>
            <a:r>
              <a:rPr lang="en">
                <a:solidFill>
                  <a:schemeClr val="dk1"/>
                </a:solidFill>
              </a:rPr>
              <a:t>Types of Testing</a:t>
            </a:r>
          </a:p>
          <a:p>
            <a:pPr indent="-228600" lvl="1" marL="914400" marR="0" rtl="0" algn="l">
              <a:lnSpc>
                <a:spcPct val="115000"/>
              </a:lnSpc>
              <a:spcBef>
                <a:spcPts val="0"/>
              </a:spcBef>
              <a:spcAft>
                <a:spcPts val="0"/>
              </a:spcAft>
              <a:buClr>
                <a:schemeClr val="dk1"/>
              </a:buClr>
              <a:buChar char="○"/>
            </a:pPr>
            <a:r>
              <a:rPr lang="en">
                <a:solidFill>
                  <a:schemeClr val="dk1"/>
                </a:solidFill>
              </a:rPr>
              <a:t>Installation, compatibility, regression, acceptance</a:t>
            </a:r>
          </a:p>
          <a:p>
            <a:pPr indent="-228600" lvl="1" marL="914400" marR="0" rtl="0" algn="l">
              <a:lnSpc>
                <a:spcPct val="115000"/>
              </a:lnSpc>
              <a:spcBef>
                <a:spcPts val="0"/>
              </a:spcBef>
              <a:spcAft>
                <a:spcPts val="0"/>
              </a:spcAft>
              <a:buClr>
                <a:schemeClr val="dk1"/>
              </a:buClr>
              <a:buChar char="○"/>
            </a:pPr>
            <a:r>
              <a:rPr lang="en">
                <a:solidFill>
                  <a:schemeClr val="dk1"/>
                </a:solidFill>
              </a:rPr>
              <a:t>Performance, scalability, usability, security</a:t>
            </a:r>
          </a:p>
          <a:p>
            <a:pPr indent="-228600" lvl="0" marL="457200" marR="0" rtl="0" algn="l">
              <a:lnSpc>
                <a:spcPct val="115000"/>
              </a:lnSpc>
              <a:spcBef>
                <a:spcPts val="1000"/>
              </a:spcBef>
              <a:spcAft>
                <a:spcPts val="0"/>
              </a:spcAft>
              <a:buClr>
                <a:schemeClr val="dk1"/>
              </a:buClr>
              <a:buChar char="●"/>
            </a:pPr>
            <a:r>
              <a:rPr lang="en">
                <a:solidFill>
                  <a:schemeClr val="dk1"/>
                </a:solidFill>
              </a:rPr>
              <a:t>User interface and interaction tests </a:t>
            </a:r>
          </a:p>
          <a:p>
            <a:pPr indent="-228600" lvl="1" marL="914400" marR="0" rtl="0" algn="l">
              <a:lnSpc>
                <a:spcPct val="115000"/>
              </a:lnSpc>
              <a:spcBef>
                <a:spcPts val="0"/>
              </a:spcBef>
              <a:spcAft>
                <a:spcPts val="0"/>
              </a:spcAft>
              <a:buClr>
                <a:schemeClr val="dk1"/>
              </a:buClr>
              <a:buChar char="○"/>
            </a:pPr>
            <a:r>
              <a:rPr lang="en">
                <a:solidFill>
                  <a:schemeClr val="dk1"/>
                </a:solidFill>
              </a:rPr>
              <a:t>Automated UI testing tools</a:t>
            </a:r>
          </a:p>
          <a:p>
            <a:pPr indent="-228600" lvl="1" marL="914400" marR="0" rtl="0" algn="l">
              <a:lnSpc>
                <a:spcPct val="115000"/>
              </a:lnSpc>
              <a:spcBef>
                <a:spcPts val="0"/>
              </a:spcBef>
              <a:spcAft>
                <a:spcPts val="0"/>
              </a:spcAft>
              <a:buClr>
                <a:schemeClr val="dk1"/>
              </a:buClr>
              <a:buChar char="○"/>
            </a:pPr>
            <a:r>
              <a:rPr lang="en">
                <a:solidFill>
                  <a:schemeClr val="dk1"/>
                </a:solidFill>
              </a:rPr>
              <a:t>Instrumented testing (covered later)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Test-Driven Development (TDD)</a:t>
            </a:r>
          </a:p>
        </p:txBody>
      </p:sp>
      <p:sp>
        <p:nvSpPr>
          <p:cNvPr id="467" name="Shape 467"/>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68" name="Shape 4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Define a test case for a requirement</a:t>
            </a:r>
          </a:p>
          <a:p>
            <a:pPr indent="-228600" lvl="0" marL="457200" rtl="0">
              <a:spcBef>
                <a:spcPts val="1000"/>
              </a:spcBef>
              <a:buClr>
                <a:srgbClr val="000000"/>
              </a:buClr>
            </a:pPr>
            <a:r>
              <a:rPr lang="en">
                <a:solidFill>
                  <a:srgbClr val="000000"/>
                </a:solidFill>
                <a:highlight>
                  <a:srgbClr val="FFFFFF"/>
                </a:highlight>
              </a:rPr>
              <a:t>Write tests that assert all conditions of the test case </a:t>
            </a:r>
          </a:p>
          <a:p>
            <a:pPr indent="-228600" lvl="0" marL="457200" rtl="0">
              <a:spcBef>
                <a:spcPts val="1000"/>
              </a:spcBef>
              <a:buClr>
                <a:srgbClr val="000000"/>
              </a:buClr>
            </a:pPr>
            <a:r>
              <a:rPr lang="en">
                <a:solidFill>
                  <a:srgbClr val="000000"/>
                </a:solidFill>
                <a:highlight>
                  <a:srgbClr val="FFFFFF"/>
                </a:highlight>
              </a:rPr>
              <a:t>Write code against the test</a:t>
            </a:r>
          </a:p>
          <a:p>
            <a:pPr indent="-228600" lvl="0" marL="457200" rtl="0">
              <a:spcBef>
                <a:spcPts val="1000"/>
              </a:spcBef>
              <a:buClr>
                <a:srgbClr val="000000"/>
              </a:buClr>
            </a:pPr>
            <a:r>
              <a:rPr lang="en">
                <a:solidFill>
                  <a:srgbClr val="000000"/>
                </a:solidFill>
                <a:highlight>
                  <a:srgbClr val="FFFFFF"/>
                </a:highlight>
              </a:rPr>
              <a:t>Iterate on and refactor code until it passes the test</a:t>
            </a:r>
          </a:p>
          <a:p>
            <a:pPr indent="-228600" lvl="0" marL="457200" rtl="0">
              <a:spcBef>
                <a:spcPts val="1000"/>
              </a:spcBef>
              <a:buClr>
                <a:srgbClr val="000000"/>
              </a:buClr>
            </a:pPr>
            <a:r>
              <a:rPr lang="en">
                <a:solidFill>
                  <a:srgbClr val="000000"/>
                </a:solidFill>
                <a:highlight>
                  <a:srgbClr val="FFFFFF"/>
                </a:highlight>
              </a:rPr>
              <a:t>Repeat until all requirements have test cases, all tests pass, and all functionality has been implemented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11700" y="170825"/>
            <a:ext cx="8657700" cy="5727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Tests in your project</a:t>
            </a:r>
          </a:p>
        </p:txBody>
      </p:sp>
      <p:sp>
        <p:nvSpPr>
          <p:cNvPr id="474" name="Shape 474"/>
          <p:cNvSpPr txBox="1"/>
          <p:nvPr>
            <p:ph idx="12" type="sldNum"/>
          </p:nvPr>
        </p:nvSpPr>
        <p:spPr>
          <a:xfrm>
            <a:off x="83962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75" name="Shape 475"/>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500"/>
              </a:spcBef>
              <a:spcAft>
                <a:spcPts val="200"/>
              </a:spcAft>
              <a:buClr>
                <a:srgbClr val="000000"/>
              </a:buClr>
              <a:buSzPct val="45833"/>
              <a:buFont typeface="Arial"/>
              <a:buNone/>
            </a:pPr>
            <a:r>
              <a:t/>
            </a:r>
            <a:endParaRPr>
              <a:solidFill>
                <a:schemeClr val="dk1"/>
              </a:solidFill>
            </a:endParaRPr>
          </a:p>
          <a:p>
            <a:pPr lvl="0" rtl="0">
              <a:spcBef>
                <a:spcPts val="500"/>
              </a:spcBef>
              <a:spcAft>
                <a:spcPts val="200"/>
              </a:spcAft>
              <a:buClr>
                <a:srgbClr val="000000"/>
              </a:buClr>
              <a:buSzPct val="45833"/>
              <a:buFont typeface="Arial"/>
              <a:buNone/>
            </a:pPr>
            <a:r>
              <a:rPr lang="en">
                <a:solidFill>
                  <a:schemeClr val="dk1"/>
                </a:solidFill>
              </a:rPr>
              <a:t>Android Studio creates three source sets for your project</a:t>
            </a:r>
          </a:p>
          <a:p>
            <a:pPr indent="-228600" lvl="0" marL="457200" rtl="0">
              <a:spcBef>
                <a:spcPts val="500"/>
              </a:spcBef>
              <a:spcAft>
                <a:spcPts val="200"/>
              </a:spcAft>
              <a:buClr>
                <a:schemeClr val="dk1"/>
              </a:buClr>
              <a:buChar char="●"/>
            </a:pPr>
            <a:r>
              <a:rPr b="1" lang="en">
                <a:solidFill>
                  <a:schemeClr val="dk1"/>
                </a:solidFill>
              </a:rPr>
              <a:t>main</a:t>
            </a:r>
            <a:r>
              <a:rPr lang="en">
                <a:solidFill>
                  <a:schemeClr val="dk1"/>
                </a:solidFill>
              </a:rPr>
              <a:t>—code and resources</a:t>
            </a:r>
          </a:p>
          <a:p>
            <a:pPr indent="-228600" lvl="0" marL="457200" rtl="0">
              <a:spcBef>
                <a:spcPts val="1000"/>
              </a:spcBef>
              <a:spcAft>
                <a:spcPts val="200"/>
              </a:spcAft>
              <a:buClr>
                <a:schemeClr val="dk1"/>
              </a:buClr>
              <a:buChar char="●"/>
            </a:pPr>
            <a:r>
              <a:rPr b="1" lang="en">
                <a:solidFill>
                  <a:schemeClr val="dk1"/>
                </a:solidFill>
              </a:rPr>
              <a:t>test</a:t>
            </a:r>
            <a:r>
              <a:rPr lang="en">
                <a:solidFill>
                  <a:schemeClr val="dk1"/>
                </a:solidFill>
              </a:rPr>
              <a:t>—local unit tests</a:t>
            </a:r>
          </a:p>
          <a:p>
            <a:pPr indent="-228600" lvl="0" marL="457200" rtl="0">
              <a:spcBef>
                <a:spcPts val="1000"/>
              </a:spcBef>
              <a:spcAft>
                <a:spcPts val="200"/>
              </a:spcAft>
              <a:buClr>
                <a:schemeClr val="dk1"/>
              </a:buClr>
              <a:buChar char="●"/>
            </a:pPr>
            <a:r>
              <a:rPr b="1" lang="en">
                <a:solidFill>
                  <a:schemeClr val="dk1"/>
                </a:solidFill>
              </a:rPr>
              <a:t>androidTest</a:t>
            </a:r>
            <a:r>
              <a:rPr lang="en">
                <a:solidFill>
                  <a:schemeClr val="dk1"/>
                </a:solidFill>
              </a:rPr>
              <a:t>—instrumented tests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sz="3600"/>
              <a:t>Local Unit Tests</a:t>
            </a:r>
          </a:p>
        </p:txBody>
      </p:sp>
      <p:sp>
        <p:nvSpPr>
          <p:cNvPr id="481" name="Shape 48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