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6" r:id="rId3"/>
    <p:sldMasterId id="2147483697" r:id="rId4"/>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5143500" cx="9144000"/>
  <p:notesSz cx="6858000" cy="9144000"/>
  <p:embeddedFontLst>
    <p:embeddedFont>
      <p:font typeface="Robot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regular.fntdata"/><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Roboto-italic.fntdata"/><Relationship Id="rId30" Type="http://schemas.openxmlformats.org/officeDocument/2006/relationships/slide" Target="slides/slide23.xml"/><Relationship Id="rId74" Type="http://schemas.openxmlformats.org/officeDocument/2006/relationships/font" Target="fonts/Roboto-bold.fntdata"/><Relationship Id="rId33" Type="http://schemas.openxmlformats.org/officeDocument/2006/relationships/slide" Target="slides/slide26.xml"/><Relationship Id="rId32" Type="http://schemas.openxmlformats.org/officeDocument/2006/relationships/slide" Target="slides/slide25.xml"/><Relationship Id="rId76" Type="http://schemas.openxmlformats.org/officeDocument/2006/relationships/font" Target="fonts/Roboto-boldItalic.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lertDialog.html" TargetMode="External"/><Relationship Id="rId3" Type="http://schemas.openxmlformats.org/officeDocument/2006/relationships/hyperlink" Target="https://developer.android.com/reference/android/app/Dialog.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lertDialog.Builder.html" TargetMode="External"/><Relationship Id="rId3" Type="http://schemas.openxmlformats.org/officeDocument/2006/relationships/hyperlink" Target="https://developer.android.com/reference/android/app/AlertDialog.Builder.html#setTitle(int)" TargetMode="External"/><Relationship Id="rId4" Type="http://schemas.openxmlformats.org/officeDocument/2006/relationships/hyperlink" Target="https://developer.android.com/reference/android/app/AlertDialog.Builder.html#setMessage(int)"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lertDialog.Builder.html#setPositiveButton(int,%20android.content.DialogInterface.OnClickListener)" TargetMode="External"/><Relationship Id="rId3" Type="http://schemas.openxmlformats.org/officeDocument/2006/relationships/hyperlink" Target="https://developer.android.com/reference/android/app/AlertDialog.Builder.html#setNegativeButton(int,%20android.content.DialogInterface.OnClickListener)" TargetMode="External"/><Relationship Id="rId4" Type="http://schemas.openxmlformats.org/officeDocument/2006/relationships/hyperlink" Target="https://developer.android.com/reference/android/content/DialogInterface.OnClickListener.html" TargetMode="External"/><Relationship Id="rId5" Type="http://schemas.openxmlformats.org/officeDocument/2006/relationships/hyperlink" Target="https://developer.android.com/reference/android/app/AlertDialog.Builder.html#setNeutralButton(int,%20android.content.DialogInterface.OnClickListener)"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spcAft>
                <a:spcPts val="2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spcAft>
                <a:spcPts val="2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spcAft>
                <a:spcPts val="20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p>
          <a:p>
            <a:pPr lvl="0" rtl="0">
              <a:lnSpc>
                <a:spcPct val="115000"/>
              </a:lnSpc>
              <a:spcBef>
                <a:spcPts val="500"/>
              </a:spcBef>
              <a:spcAft>
                <a:spcPts val="20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latin typeface="Consolas"/>
                <a:ea typeface="Consolas"/>
                <a:cs typeface="Consolas"/>
                <a:sym typeface="Consolas"/>
              </a:rPr>
              <a:t>&lt;Button</a:t>
            </a:r>
          </a:p>
          <a:p>
            <a:pPr lvl="0" rtl="0">
              <a:lnSpc>
                <a:spcPct val="115000"/>
              </a:lnSpc>
              <a:spcBef>
                <a:spcPts val="0"/>
              </a:spcBef>
              <a:buNone/>
            </a:pPr>
            <a:r>
              <a:rPr lang="en">
                <a:solidFill>
                  <a:schemeClr val="dk1"/>
                </a:solidFill>
                <a:latin typeface="Consolas"/>
                <a:ea typeface="Consolas"/>
                <a:cs typeface="Consolas"/>
                <a:sym typeface="Consolas"/>
              </a:rPr>
              <a:t>    android:id="@+id/button_send"</a:t>
            </a:r>
          </a:p>
          <a:p>
            <a:pPr lvl="0" rtl="0">
              <a:lnSpc>
                <a:spcPct val="115000"/>
              </a:lnSpc>
              <a:spcBef>
                <a:spcPts val="0"/>
              </a:spcBef>
              <a:buNone/>
            </a:pPr>
            <a:r>
              <a:rPr lang="en">
                <a:solidFill>
                  <a:schemeClr val="dk1"/>
                </a:solidFill>
                <a:latin typeface="Consolas"/>
                <a:ea typeface="Consolas"/>
                <a:cs typeface="Consolas"/>
                <a:sym typeface="Consolas"/>
              </a:rPr>
              <a:t>    android:layout_width="wrap_content"</a:t>
            </a:r>
          </a:p>
          <a:p>
            <a:pPr lvl="0" rtl="0">
              <a:lnSpc>
                <a:spcPct val="115000"/>
              </a:lnSpc>
              <a:spcBef>
                <a:spcPts val="0"/>
              </a:spcBef>
              <a:buNone/>
            </a:pPr>
            <a:r>
              <a:rPr lang="en">
                <a:solidFill>
                  <a:schemeClr val="dk1"/>
                </a:solidFill>
                <a:latin typeface="Consolas"/>
                <a:ea typeface="Consolas"/>
                <a:cs typeface="Consolas"/>
                <a:sym typeface="Consolas"/>
              </a:rPr>
              <a:t>    android:layout_height="wrap_content"</a:t>
            </a:r>
          </a:p>
          <a:p>
            <a:pPr lvl="0" rtl="0">
              <a:lnSpc>
                <a:spcPct val="115000"/>
              </a:lnSpc>
              <a:spcBef>
                <a:spcPts val="0"/>
              </a:spcBef>
              <a:buNone/>
            </a:pPr>
            <a:r>
              <a:rPr lang="en">
                <a:solidFill>
                  <a:schemeClr val="dk1"/>
                </a:solidFill>
                <a:latin typeface="Consolas"/>
                <a:ea typeface="Consolas"/>
                <a:cs typeface="Consolas"/>
                <a:sym typeface="Consolas"/>
              </a:rPr>
              <a:t>    android:text="@string/button_send"</a:t>
            </a:r>
          </a:p>
          <a:p>
            <a:pPr lvl="0" rtl="0">
              <a:lnSpc>
                <a:spcPct val="115000"/>
              </a:lnSpc>
              <a:spcBef>
                <a:spcPts val="0"/>
              </a:spcBef>
              <a:buNone/>
            </a:pPr>
            <a:r>
              <a:rPr lang="en">
                <a:solidFill>
                  <a:schemeClr val="dk1"/>
                </a:solidFill>
                <a:latin typeface="Consolas"/>
                <a:ea typeface="Consolas"/>
                <a:cs typeface="Consolas"/>
                <a:sym typeface="Consolas"/>
              </a:rPr>
              <a:t>    android:onClick="sendMessage" /&gt;</a:t>
            </a:r>
          </a:p>
          <a:p>
            <a:pPr lvl="0" rtl="0">
              <a:lnSpc>
                <a:spcPct val="115000"/>
              </a:lnSpc>
              <a:spcBef>
                <a:spcPts val="0"/>
              </a:spcBef>
              <a:buNone/>
            </a:pPr>
            <a:r>
              <a:t/>
            </a:r>
            <a:endParaRPr>
              <a:solidFill>
                <a:schemeClr val="dk1"/>
              </a:solidFill>
              <a:latin typeface="Consolas"/>
              <a:ea typeface="Consolas"/>
              <a:cs typeface="Consolas"/>
              <a:sym typeface="Consolas"/>
            </a:endParaRPr>
          </a:p>
          <a:p>
            <a:pPr lvl="0" rtl="0">
              <a:lnSpc>
                <a:spcPct val="115000"/>
              </a:lnSpc>
              <a:spcBef>
                <a:spcPts val="500"/>
              </a:spcBef>
              <a:spcAft>
                <a:spcPts val="100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a:p>
            <a:pPr lvl="0" rtl="0">
              <a:lnSpc>
                <a:spcPct val="115000"/>
              </a:lnSpc>
              <a:spcBef>
                <a:spcPts val="0"/>
              </a:spcBef>
              <a:spcAft>
                <a:spcPts val="1000"/>
              </a:spcAft>
              <a:buNone/>
            </a:pPr>
            <a:r>
              <a:t/>
            </a:r>
            <a:endParaRPr>
              <a:solidFill>
                <a:schemeClr val="dk1"/>
              </a:solidFill>
            </a:endParaRP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spcAft>
                <a:spcPts val="2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spcAft>
                <a:spcPts val="20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rPr lang="en">
                <a:solidFill>
                  <a:schemeClr val="dk1"/>
                </a:solidFill>
              </a:rPr>
              <a:t>Alerts are urgent interruptions, requiring acknowledgement, that inform the user about a situation as it occurs, or an action </a:t>
            </a:r>
            <a:r>
              <a:rPr i="1" lang="en">
                <a:solidFill>
                  <a:schemeClr val="dk1"/>
                </a:solidFill>
              </a:rPr>
              <a:t>before</a:t>
            </a:r>
            <a:r>
              <a:rPr lang="en">
                <a:solidFill>
                  <a:schemeClr val="dk1"/>
                </a:solidFill>
              </a:rPr>
              <a:t> it occurs (as in discarding a draft). You can provide buttons in an alert to make a decision. For example, an alert dialog might require the user to click </a:t>
            </a:r>
            <a:r>
              <a:rPr b="1" lang="en">
                <a:solidFill>
                  <a:schemeClr val="dk1"/>
                </a:solidFill>
              </a:rPr>
              <a:t>Continue</a:t>
            </a:r>
            <a:r>
              <a:rPr lang="en">
                <a:solidFill>
                  <a:schemeClr val="dk1"/>
                </a:solidFill>
              </a:rPr>
              <a:t> after reading it, or give the user a choice to agree with an action by clicking a positive button (such as </a:t>
            </a:r>
            <a:r>
              <a:rPr b="1" lang="en">
                <a:solidFill>
                  <a:schemeClr val="dk1"/>
                </a:solidFill>
              </a:rPr>
              <a:t>OK</a:t>
            </a:r>
            <a:r>
              <a:rPr lang="en">
                <a:solidFill>
                  <a:schemeClr val="dk1"/>
                </a:solidFill>
              </a:rPr>
              <a:t> or </a:t>
            </a:r>
            <a:r>
              <a:rPr b="1" lang="en">
                <a:solidFill>
                  <a:schemeClr val="dk1"/>
                </a:solidFill>
              </a:rPr>
              <a:t>Accept</a:t>
            </a:r>
            <a:r>
              <a:rPr lang="en">
                <a:solidFill>
                  <a:schemeClr val="dk1"/>
                </a:solidFill>
              </a:rPr>
              <a:t>), or to disagree by clicking a negative button (such as </a:t>
            </a:r>
            <a:r>
              <a:rPr b="1" lang="en">
                <a:solidFill>
                  <a:schemeClr val="dk1"/>
                </a:solidFill>
              </a:rPr>
              <a:t>Cancel</a:t>
            </a:r>
            <a:r>
              <a:rPr lang="en">
                <a:solidFill>
                  <a:schemeClr val="dk1"/>
                </a:solidFill>
              </a:rPr>
              <a:t>). </a:t>
            </a:r>
          </a:p>
          <a:p>
            <a:pPr lvl="0" rtl="0">
              <a:lnSpc>
                <a:spcPct val="115000"/>
              </a:lnSpc>
              <a:spcBef>
                <a:spcPts val="0"/>
              </a:spcBef>
              <a:spcAft>
                <a:spcPts val="1000"/>
              </a:spcAft>
              <a:buNone/>
            </a:pPr>
            <a:r>
              <a:rPr lang="en">
                <a:solidFill>
                  <a:schemeClr val="dk1"/>
                </a:solidFill>
              </a:rPr>
              <a:t>Use the </a:t>
            </a:r>
            <a:r>
              <a:rPr lang="en" u="sng">
                <a:solidFill>
                  <a:srgbClr val="1155CC"/>
                </a:solidFill>
                <a:hlinkClick r:id="rId2"/>
              </a:rPr>
              <a:t>AlertDialog</a:t>
            </a:r>
            <a:r>
              <a:rPr lang="en">
                <a:solidFill>
                  <a:schemeClr val="dk1"/>
                </a:solidFill>
              </a:rPr>
              <a:t> subclass of the </a:t>
            </a:r>
            <a:r>
              <a:rPr lang="en" u="sng">
                <a:solidFill>
                  <a:srgbClr val="1155CC"/>
                </a:solidFill>
                <a:hlinkClick r:id="rId3"/>
              </a:rPr>
              <a:t>Dialog</a:t>
            </a:r>
            <a:r>
              <a:rPr lang="en">
                <a:solidFill>
                  <a:schemeClr val="dk1"/>
                </a:solidFill>
              </a:rPr>
              <a:t> class to show a standard dialog for an alert. The AlertDialog class allows you to build a variety of dialog designs. An alert dialog can have the following regions (refer to the diagram below):</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Title: A title is optional. Most alerts don’t need titles. If you can summarize a decision in a sentence or two by either asking a question (such as, “Discard draft?”) or making a statement related to the action buttons (such as, “Click OK to continue”), don’t bother with a title. Use a title if the situation is high-risk, such as the potential loss of connectivity, and the content area is occupied by a detailed message, a list, or custom layout.</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Content area: The content area can display a message, a list, or other custom layout.</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Action buttons: You should use no more than three action buttons in a dialog, and most have only two.</a:t>
            </a: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2" name="Shape 6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rPr lang="en">
                <a:solidFill>
                  <a:schemeClr val="dk1"/>
                </a:solidFill>
              </a:rPr>
              <a:t>The </a:t>
            </a:r>
            <a:r>
              <a:rPr lang="en" u="sng">
                <a:solidFill>
                  <a:srgbClr val="1155CC"/>
                </a:solidFill>
                <a:hlinkClick r:id="rId2"/>
              </a:rPr>
              <a:t>AlertDialog.Builder</a:t>
            </a:r>
            <a:r>
              <a:rPr lang="en">
                <a:solidFill>
                  <a:schemeClr val="dk1"/>
                </a:solidFill>
              </a:rPr>
              <a:t> class provides the </a:t>
            </a:r>
            <a:r>
              <a:rPr i="1" lang="en">
                <a:solidFill>
                  <a:schemeClr val="dk1"/>
                </a:solidFill>
              </a:rPr>
              <a:t>builder</a:t>
            </a:r>
            <a:r>
              <a:rPr lang="en">
                <a:solidFill>
                  <a:schemeClr val="dk1"/>
                </a:solidFill>
              </a:rPr>
              <a:t> design pattern, which makes it easy to create an object from a class that has a lot of required and optional attributes and would therefore require a lot of parameters to build. Without this pattern, you would have to create constructors for combinations of required and optional attributes; with this pattern, the code is easier to read and maintain.</a:t>
            </a:r>
          </a:p>
          <a:p>
            <a:pPr lvl="0" rtl="0">
              <a:lnSpc>
                <a:spcPct val="115000"/>
              </a:lnSpc>
              <a:spcBef>
                <a:spcPts val="0"/>
              </a:spcBef>
              <a:spcAft>
                <a:spcPts val="1000"/>
              </a:spcAft>
              <a:buNone/>
            </a:pPr>
            <a:r>
              <a:rPr lang="en">
                <a:solidFill>
                  <a:schemeClr val="dk1"/>
                </a:solidFill>
              </a:rPr>
              <a:t>Use </a:t>
            </a:r>
            <a:r>
              <a:rPr lang="en">
                <a:solidFill>
                  <a:schemeClr val="dk1"/>
                </a:solidFill>
                <a:latin typeface="Consolas"/>
                <a:ea typeface="Consolas"/>
                <a:cs typeface="Consolas"/>
                <a:sym typeface="Consolas"/>
              </a:rPr>
              <a:t>AlertDialog.Builder</a:t>
            </a:r>
            <a:r>
              <a:rPr lang="en">
                <a:solidFill>
                  <a:schemeClr val="dk1"/>
                </a:solidFill>
              </a:rPr>
              <a:t> to build a standard alert dialog and set attributes on the dialog. Use </a:t>
            </a:r>
            <a:r>
              <a:rPr lang="en" u="sng">
                <a:solidFill>
                  <a:srgbClr val="1155CC"/>
                </a:solidFill>
                <a:hlinkClick r:id="rId3"/>
              </a:rPr>
              <a:t>setTitle()</a:t>
            </a:r>
            <a:r>
              <a:rPr lang="en">
                <a:solidFill>
                  <a:schemeClr val="dk1"/>
                </a:solidFill>
              </a:rPr>
              <a:t> to set its title and </a:t>
            </a:r>
            <a:r>
              <a:rPr lang="en" u="sng">
                <a:solidFill>
                  <a:srgbClr val="1155CC"/>
                </a:solidFill>
                <a:hlinkClick r:id="rId4"/>
              </a:rPr>
              <a:t>setMessage()</a:t>
            </a:r>
            <a:r>
              <a:rPr lang="en">
                <a:solidFill>
                  <a:schemeClr val="dk1"/>
                </a:solidFill>
              </a:rPr>
              <a:t> to set its message. </a:t>
            </a:r>
          </a:p>
          <a:p>
            <a:pPr lvl="0" rtl="0">
              <a:lnSpc>
                <a:spcPct val="115000"/>
              </a:lnSpc>
              <a:spcBef>
                <a:spcPts val="0"/>
              </a:spcBef>
              <a:buNone/>
            </a:pPr>
            <a:r>
              <a:rPr lang="en">
                <a:solidFill>
                  <a:schemeClr val="dk1"/>
                </a:solidFill>
              </a:rPr>
              <a:t>Note: If </a:t>
            </a:r>
            <a:r>
              <a:rPr lang="en">
                <a:solidFill>
                  <a:schemeClr val="dk1"/>
                </a:solidFill>
                <a:latin typeface="Consolas"/>
                <a:ea typeface="Consolas"/>
                <a:cs typeface="Consolas"/>
                <a:sym typeface="Consolas"/>
              </a:rPr>
              <a:t>AlertDialog.Builder</a:t>
            </a:r>
            <a:r>
              <a:rPr lang="en">
                <a:solidFill>
                  <a:schemeClr val="dk1"/>
                </a:solidFill>
              </a:rPr>
              <a:t> is not recognized as you enter it, you may need to add the following import statements to MainActivity.java:</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latin typeface="Consolas"/>
                <a:ea typeface="Consolas"/>
                <a:cs typeface="Consolas"/>
                <a:sym typeface="Consolas"/>
              </a:rPr>
              <a:t>import android.content.DialogInterface;</a:t>
            </a:r>
          </a:p>
          <a:p>
            <a:pPr lvl="0" rtl="0">
              <a:lnSpc>
                <a:spcPct val="115000"/>
              </a:lnSpc>
              <a:spcBef>
                <a:spcPts val="0"/>
              </a:spcBef>
              <a:buNone/>
            </a:pPr>
            <a:r>
              <a:rPr lang="en">
                <a:solidFill>
                  <a:schemeClr val="dk1"/>
                </a:solidFill>
                <a:latin typeface="Consolas"/>
                <a:ea typeface="Consolas"/>
                <a:cs typeface="Consolas"/>
                <a:sym typeface="Consolas"/>
              </a:rPr>
              <a:t>import android.app.AlertDialog;</a:t>
            </a:r>
          </a:p>
          <a:p>
            <a:pPr lvl="0" rtl="0">
              <a:lnSpc>
                <a:spcPct val="115000"/>
              </a:lnSpc>
              <a:spcBef>
                <a:spcPts val="0"/>
              </a:spcBef>
              <a:buNone/>
            </a:pPr>
            <a:r>
              <a:t/>
            </a:r>
            <a:endParaRPr>
              <a:solidFill>
                <a:schemeClr val="dk1"/>
              </a:solidFill>
            </a:endParaRPr>
          </a:p>
          <a:p>
            <a:pPr lvl="0" rtl="0">
              <a:lnSpc>
                <a:spcPct val="115000"/>
              </a:lnSpc>
              <a:spcBef>
                <a:spcPts val="0"/>
              </a:spcBef>
              <a:spcAft>
                <a:spcPts val="1000"/>
              </a:spcAft>
              <a:buNone/>
            </a:pPr>
            <a:r>
              <a:rPr lang="en">
                <a:solidFill>
                  <a:schemeClr val="dk1"/>
                </a:solidFill>
              </a:rPr>
              <a:t>The following creates the dialog object and sets the title (the string resource called </a:t>
            </a:r>
            <a:r>
              <a:rPr lang="en">
                <a:solidFill>
                  <a:schemeClr val="dk1"/>
                </a:solidFill>
                <a:latin typeface="Consolas"/>
                <a:ea typeface="Consolas"/>
                <a:cs typeface="Consolas"/>
                <a:sym typeface="Consolas"/>
              </a:rPr>
              <a:t>alert_title</a:t>
            </a:r>
            <a:r>
              <a:rPr lang="en">
                <a:solidFill>
                  <a:schemeClr val="dk1"/>
                </a:solidFill>
              </a:rPr>
              <a:t>) and message (the string resource called </a:t>
            </a:r>
            <a:r>
              <a:rPr lang="en">
                <a:solidFill>
                  <a:schemeClr val="dk1"/>
                </a:solidFill>
                <a:latin typeface="Consolas"/>
                <a:ea typeface="Consolas"/>
                <a:cs typeface="Consolas"/>
                <a:sym typeface="Consolas"/>
              </a:rPr>
              <a:t>alert_message</a:t>
            </a:r>
            <a:r>
              <a:rPr lang="en">
                <a:solidFill>
                  <a:schemeClr val="dk1"/>
                </a:solidFill>
              </a:rPr>
              <a:t>):</a:t>
            </a:r>
          </a:p>
          <a:p>
            <a:pPr lvl="0" rtl="0">
              <a:lnSpc>
                <a:spcPct val="115000"/>
              </a:lnSpc>
              <a:spcBef>
                <a:spcPts val="0"/>
              </a:spcBef>
              <a:buNone/>
            </a:pPr>
            <a:r>
              <a:rPr lang="en" sz="1000">
                <a:solidFill>
                  <a:schemeClr val="dk1"/>
                </a:solidFill>
                <a:latin typeface="Consolas"/>
                <a:ea typeface="Consolas"/>
                <a:cs typeface="Consolas"/>
                <a:sym typeface="Consolas"/>
              </a:rPr>
              <a:t>public void onClickShowAlert(View view) {</a:t>
            </a:r>
          </a:p>
          <a:p>
            <a:pPr lvl="0" rtl="0">
              <a:lnSpc>
                <a:spcPct val="115000"/>
              </a:lnSpc>
              <a:spcBef>
                <a:spcPts val="0"/>
              </a:spcBef>
              <a:buNone/>
            </a:pPr>
            <a:r>
              <a:rPr lang="en" sz="1000">
                <a:solidFill>
                  <a:schemeClr val="dk1"/>
                </a:solidFill>
                <a:latin typeface="Consolas"/>
                <a:ea typeface="Consolas"/>
                <a:cs typeface="Consolas"/>
                <a:sym typeface="Consolas"/>
              </a:rPr>
              <a:t>   // Build the alert dialog.</a:t>
            </a:r>
          </a:p>
          <a:p>
            <a:pPr lvl="0" rtl="0">
              <a:lnSpc>
                <a:spcPct val="115000"/>
              </a:lnSpc>
              <a:spcBef>
                <a:spcPts val="0"/>
              </a:spcBef>
              <a:buNone/>
            </a:pPr>
            <a:r>
              <a:rPr lang="en" sz="1000">
                <a:solidFill>
                  <a:schemeClr val="dk1"/>
                </a:solidFill>
                <a:latin typeface="Consolas"/>
                <a:ea typeface="Consolas"/>
                <a:cs typeface="Consolas"/>
                <a:sym typeface="Consolas"/>
              </a:rPr>
              <a:t>   AlertDialog.Builder alertDialog = new </a:t>
            </a:r>
          </a:p>
          <a:p>
            <a:pPr lvl="0" rtl="0">
              <a:lnSpc>
                <a:spcPct val="115000"/>
              </a:lnSpc>
              <a:spcBef>
                <a:spcPts val="0"/>
              </a:spcBef>
              <a:buNone/>
            </a:pPr>
            <a:r>
              <a:rPr lang="en" sz="1000">
                <a:solidFill>
                  <a:schemeClr val="dk1"/>
                </a:solidFill>
                <a:latin typeface="Consolas"/>
                <a:ea typeface="Consolas"/>
                <a:cs typeface="Consolas"/>
                <a:sym typeface="Consolas"/>
              </a:rPr>
              <a:t>                  AlertDialog.Builder(MainActivity.this);</a:t>
            </a:r>
          </a:p>
          <a:p>
            <a:pPr lvl="0" rtl="0">
              <a:lnSpc>
                <a:spcPct val="115000"/>
              </a:lnSpc>
              <a:spcBef>
                <a:spcPts val="0"/>
              </a:spcBef>
              <a:buNone/>
            </a:pPr>
            <a:r>
              <a:rPr lang="en" sz="1000">
                <a:solidFill>
                  <a:schemeClr val="dk1"/>
                </a:solidFill>
                <a:latin typeface="Consolas"/>
                <a:ea typeface="Consolas"/>
                <a:cs typeface="Consolas"/>
                <a:sym typeface="Consolas"/>
              </a:rPr>
              <a:t>   // Set the dialog title.</a:t>
            </a:r>
          </a:p>
          <a:p>
            <a:pPr lvl="0" rtl="0">
              <a:lnSpc>
                <a:spcPct val="115000"/>
              </a:lnSpc>
              <a:spcBef>
                <a:spcPts val="0"/>
              </a:spcBef>
              <a:buNone/>
            </a:pPr>
            <a:r>
              <a:rPr lang="en" sz="1000">
                <a:solidFill>
                  <a:schemeClr val="dk1"/>
                </a:solidFill>
                <a:latin typeface="Consolas"/>
                <a:ea typeface="Consolas"/>
                <a:cs typeface="Consolas"/>
                <a:sym typeface="Consolas"/>
              </a:rPr>
              <a:t>   alertDialog.setTitle("Connect to Provider");</a:t>
            </a:r>
          </a:p>
          <a:p>
            <a:pPr lvl="0" rtl="0">
              <a:lnSpc>
                <a:spcPct val="115000"/>
              </a:lnSpc>
              <a:spcBef>
                <a:spcPts val="0"/>
              </a:spcBef>
              <a:buNone/>
            </a:pPr>
            <a:r>
              <a:rPr lang="en" sz="1000">
                <a:solidFill>
                  <a:schemeClr val="dk1"/>
                </a:solidFill>
                <a:latin typeface="Consolas"/>
                <a:ea typeface="Consolas"/>
                <a:cs typeface="Consolas"/>
                <a:sym typeface="Consolas"/>
              </a:rPr>
              <a:t>   // Set the dialog message.</a:t>
            </a:r>
          </a:p>
          <a:p>
            <a:pPr lvl="0" rtl="0">
              <a:lnSpc>
                <a:spcPct val="115000"/>
              </a:lnSpc>
              <a:spcBef>
                <a:spcPts val="0"/>
              </a:spcBef>
              <a:buNone/>
            </a:pPr>
            <a:r>
              <a:rPr lang="en" sz="1000">
                <a:solidFill>
                  <a:schemeClr val="dk1"/>
                </a:solidFill>
                <a:latin typeface="Consolas"/>
                <a:ea typeface="Consolas"/>
                <a:cs typeface="Consolas"/>
                <a:sym typeface="Consolas"/>
              </a:rPr>
              <a:t>   alertDialog.setMessage(R.string.alert_message);</a:t>
            </a:r>
          </a:p>
          <a:p>
            <a:pPr lvl="0" rtl="0">
              <a:lnSpc>
                <a:spcPct val="115000"/>
              </a:lnSpc>
              <a:spcBef>
                <a:spcPts val="0"/>
              </a:spcBef>
              <a:spcAft>
                <a:spcPts val="1000"/>
              </a:spcAft>
              <a:buNone/>
            </a:pPr>
            <a:r>
              <a:rPr lang="en" sz="1000">
                <a:solidFill>
                  <a:schemeClr val="dk1"/>
                </a:solidFill>
                <a:latin typeface="Consolas"/>
                <a:ea typeface="Consolas"/>
                <a:cs typeface="Consolas"/>
                <a:sym typeface="Consolas"/>
              </a:rPr>
              <a:t>   ...</a:t>
            </a: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rPr lang="en">
                <a:solidFill>
                  <a:schemeClr val="dk1"/>
                </a:solidFill>
              </a:rPr>
              <a:t>Use the </a:t>
            </a:r>
            <a:r>
              <a:rPr lang="en" u="sng">
                <a:solidFill>
                  <a:srgbClr val="1155CC"/>
                </a:solidFill>
                <a:hlinkClick r:id="rId2"/>
              </a:rPr>
              <a:t>setPositiveButton()</a:t>
            </a:r>
            <a:r>
              <a:rPr lang="en">
                <a:solidFill>
                  <a:schemeClr val="dk1"/>
                </a:solidFill>
              </a:rPr>
              <a:t> and </a:t>
            </a:r>
            <a:r>
              <a:rPr lang="en" u="sng">
                <a:solidFill>
                  <a:srgbClr val="1155CC"/>
                </a:solidFill>
                <a:hlinkClick r:id="rId3"/>
              </a:rPr>
              <a:t>setNegativeButton()</a:t>
            </a:r>
            <a:r>
              <a:rPr lang="en">
                <a:solidFill>
                  <a:schemeClr val="dk1"/>
                </a:solidFill>
              </a:rPr>
              <a:t> methods of the AlertDialog.Builder class to set the button actions for the alert dialog. These methods require a title for the button (supplied by a string resource) and the </a:t>
            </a:r>
            <a:r>
              <a:rPr lang="en" u="sng">
                <a:solidFill>
                  <a:srgbClr val="1155CC"/>
                </a:solidFill>
                <a:hlinkClick r:id="rId4"/>
              </a:rPr>
              <a:t>DialogInterface.OnClickListener</a:t>
            </a:r>
            <a:r>
              <a:rPr lang="en">
                <a:solidFill>
                  <a:schemeClr val="dk1"/>
                </a:solidFill>
              </a:rPr>
              <a:t> class that defines the action to take when the user presses the button:</a:t>
            </a:r>
          </a:p>
          <a:p>
            <a:pPr lvl="0" rtl="0">
              <a:lnSpc>
                <a:spcPct val="115000"/>
              </a:lnSpc>
              <a:spcBef>
                <a:spcPts val="0"/>
              </a:spcBef>
              <a:spcAft>
                <a:spcPts val="1000"/>
              </a:spcAft>
              <a:buNone/>
            </a:pPr>
            <a:r>
              <a:rPr lang="en">
                <a:solidFill>
                  <a:schemeClr val="dk1"/>
                </a:solidFill>
              </a:rPr>
              <a:t>You can add only one of each button type to an AlertDialog. For example, you can’t have more than one “positive” button.</a:t>
            </a:r>
          </a:p>
          <a:p>
            <a:pPr lvl="0" rtl="0">
              <a:lnSpc>
                <a:spcPct val="115000"/>
              </a:lnSpc>
              <a:spcBef>
                <a:spcPts val="0"/>
              </a:spcBef>
              <a:spcAft>
                <a:spcPts val="1000"/>
              </a:spcAft>
              <a:buNone/>
            </a:pPr>
            <a:r>
              <a:rPr lang="en">
                <a:solidFill>
                  <a:schemeClr val="dk1"/>
                </a:solidFill>
              </a:rPr>
              <a:t>You can also set a “neutral” button with </a:t>
            </a:r>
            <a:r>
              <a:rPr lang="en" u="sng">
                <a:solidFill>
                  <a:srgbClr val="1155CC"/>
                </a:solidFill>
                <a:hlinkClick r:id="rId5"/>
              </a:rPr>
              <a:t>setNeutralButton()</a:t>
            </a:r>
            <a:r>
              <a:rPr lang="en">
                <a:solidFill>
                  <a:schemeClr val="dk1"/>
                </a:solidFill>
              </a:rPr>
              <a:t>. The neutral button appears between the positive and negative buttons. Use a neutral button, such as “Remind me later”, if you want the user to be able to dismiss the dialog and decide later. </a:t>
            </a:r>
          </a:p>
          <a:p>
            <a:pPr lvl="0" rtl="0">
              <a:lnSpc>
                <a:spcPct val="115000"/>
              </a:lnSpc>
              <a:spcBef>
                <a:spcPts val="0"/>
              </a:spcBef>
              <a:spcAft>
                <a:spcPts val="1000"/>
              </a:spcAft>
              <a:buNone/>
            </a:pPr>
            <a:r>
              <a:t/>
            </a:r>
            <a:endParaRPr>
              <a:solidFill>
                <a:schemeClr val="dk1"/>
              </a:solidFill>
            </a:endParaRPr>
          </a:p>
          <a:p>
            <a:pPr lvl="0" rtl="0">
              <a:spcBef>
                <a:spcPts val="0"/>
              </a:spcBef>
              <a:buNone/>
            </a:pPr>
            <a:r>
              <a:t/>
            </a:r>
            <a:endParaRPr>
              <a:solidFill>
                <a:schemeClr val="dk1"/>
              </a:solidFill>
            </a:endParaRPr>
          </a:p>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1" name="Shape 7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Shape 7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5" name="Shape 7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1000"/>
              </a:spcBef>
              <a:buClr>
                <a:schemeClr val="dk1"/>
              </a:buClr>
              <a:buSzPct val="1000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rPr lang="en">
                <a:solidFill>
                  <a:schemeClr val="dk1"/>
                </a:solidFill>
              </a:rPr>
              <a:t>To detect all types of gestures, you need to perform two essential steps:</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Gather data about touch events.</a:t>
            </a:r>
          </a:p>
          <a:p>
            <a:pPr indent="-298450" lvl="0" marL="457200" rtl="0">
              <a:lnSpc>
                <a:spcPct val="115000"/>
              </a:lnSpc>
              <a:spcBef>
                <a:spcPts val="0"/>
              </a:spcBef>
              <a:spcAft>
                <a:spcPts val="1000"/>
              </a:spcAft>
              <a:buClr>
                <a:schemeClr val="dk1"/>
              </a:buClr>
              <a:buSzPct val="100000"/>
              <a:buAutoNum type="arabicPeriod"/>
            </a:pPr>
            <a:r>
              <a:rPr lang="en">
                <a:solidFill>
                  <a:schemeClr val="dk1"/>
                </a:solidFill>
              </a:rPr>
              <a:t>Interpret the data to see if it meets the criteria for any of the gestures your app supports.</a:t>
            </a:r>
          </a:p>
          <a:p>
            <a:pPr lvl="0" rtl="0">
              <a:lnSpc>
                <a:spcPct val="115000"/>
              </a:lnSpc>
              <a:spcBef>
                <a:spcPts val="0"/>
              </a:spcBef>
              <a:spcAft>
                <a:spcPts val="100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p>
          <a:p>
            <a:pPr lvl="0" rtl="0">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2" name="Shape 7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500"/>
              </a:spcBef>
              <a:spcAft>
                <a:spcPts val="200"/>
              </a:spcAft>
              <a:buClr>
                <a:schemeClr val="dk1"/>
              </a:buClr>
              <a:buSzPct val="100000"/>
              <a:buFont typeface="Arial"/>
              <a:buNone/>
            </a:pPr>
            <a:r>
              <a:t/>
            </a:r>
            <a:endParaRPr>
              <a:solidFill>
                <a:schemeClr val="dk1"/>
              </a:solidFill>
            </a:endParaRPr>
          </a:p>
          <a:p>
            <a:pPr lvl="0" rtl="0">
              <a:lnSpc>
                <a:spcPct val="115000"/>
              </a:lnSpc>
              <a:spcBef>
                <a:spcPts val="500"/>
              </a:spcBef>
              <a:spcAft>
                <a:spcPts val="200"/>
              </a:spcAft>
              <a:buClr>
                <a:schemeClr val="dk1"/>
              </a:buClr>
              <a:buSzPct val="1000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hyperlink" Target="http://creativecommons.org/licenses/by-nc/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hyperlink" Target="http://creativecommons.org/licenses/by-nc/4.0/"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jpg"/><Relationship Id="rId3" Type="http://schemas.openxmlformats.org/officeDocument/2006/relationships/image" Target="../media/image1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5" name="Shape 15"/>
        <p:cNvGrpSpPr/>
        <p:nvPr/>
      </p:nvGrpSpPr>
      <p:grpSpPr>
        <a:xfrm>
          <a:off x="0" y="0"/>
          <a:ext cx="0" cy="0"/>
          <a:chOff x="0" y="0"/>
          <a:chExt cx="0" cy="0"/>
        </a:xfrm>
      </p:grpSpPr>
      <p:sp>
        <p:nvSpPr>
          <p:cNvPr id="16" name="Shape 16"/>
          <p:cNvSpPr txBox="1"/>
          <p:nvPr>
            <p:ph type="ctrTitle"/>
          </p:nvPr>
        </p:nvSpPr>
        <p:spPr>
          <a:xfrm>
            <a:off x="311708" y="1006792"/>
            <a:ext cx="8520600" cy="2052600"/>
          </a:xfrm>
          <a:prstGeom prst="rect">
            <a:avLst/>
          </a:prstGeom>
        </p:spPr>
        <p:txBody>
          <a:bodyPr anchorCtr="0" anchor="b" bIns="91425" lIns="91425" rIns="91425" tIns="91425"/>
          <a:lstStyle>
            <a:lvl1pPr lvl="0" algn="ctr">
              <a:spcBef>
                <a:spcPts val="0"/>
              </a:spcBef>
              <a:buClr>
                <a:srgbClr val="FAFAFA"/>
              </a:buClr>
              <a:buSzPct val="100000"/>
              <a:defRPr b="1" sz="5200">
                <a:solidFill>
                  <a:srgbClr val="FAFAFA"/>
                </a:solidFill>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7" name="Shape 17"/>
          <p:cNvSpPr txBox="1"/>
          <p:nvPr>
            <p:ph idx="1" type="subTitle"/>
          </p:nvPr>
        </p:nvSpPr>
        <p:spPr>
          <a:xfrm>
            <a:off x="311700" y="3096342"/>
            <a:ext cx="8520600" cy="792600"/>
          </a:xfrm>
          <a:prstGeom prst="rect">
            <a:avLst/>
          </a:prstGeom>
        </p:spPr>
        <p:txBody>
          <a:bodyPr anchorCtr="0" anchor="t" bIns="91425" lIns="91425" rIns="91425" tIns="91425"/>
          <a:lstStyle>
            <a:lvl1pPr lvl="0" algn="ctr">
              <a:lnSpc>
                <a:spcPct val="100000"/>
              </a:lnSpc>
              <a:spcBef>
                <a:spcPts val="0"/>
              </a:spcBef>
              <a:spcAft>
                <a:spcPts val="0"/>
              </a:spcAft>
              <a:buClr>
                <a:srgbClr val="FAFAFA"/>
              </a:buClr>
              <a:buSzPct val="100000"/>
              <a:buNone/>
              <a:defRPr sz="2800">
                <a:solidFill>
                  <a:srgbClr val="FAFAFA"/>
                </a:solidFill>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8" name="Shape 1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4" name="Shape 54"/>
        <p:cNvGrpSpPr/>
        <p:nvPr/>
      </p:nvGrpSpPr>
      <p:grpSpPr>
        <a:xfrm>
          <a:off x="0" y="0"/>
          <a:ext cx="0" cy="0"/>
          <a:chOff x="0" y="0"/>
          <a:chExt cx="0" cy="0"/>
        </a:xfrm>
      </p:grpSpPr>
      <p:sp>
        <p:nvSpPr>
          <p:cNvPr id="55" name="Shape 5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6" name="Shape 5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7" name="Shape 5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pic>
        <p:nvPicPr>
          <p:cNvPr descr="Android-Developer-Cover.jpg" id="59" name="Shape 59"/>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Shape 6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61" name="Shape 61"/>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62" name="Shape 62"/>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63" name="Shape 63"/>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64" name="Shape 64"/>
          <p:cNvSpPr txBox="1"/>
          <p:nvPr>
            <p:ph idx="3" type="subTitle"/>
          </p:nvPr>
        </p:nvSpPr>
        <p:spPr>
          <a:xfrm>
            <a:off x="265500" y="564125"/>
            <a:ext cx="4045200" cy="524100"/>
          </a:xfrm>
          <a:prstGeom prst="rect">
            <a:avLst/>
          </a:prstGeom>
        </p:spPr>
        <p:txBody>
          <a:bodyPr anchorCtr="0" anchor="t" bIns="91425" lIns="91425" rIns="91425" tIns="91425"/>
          <a:lstStyle>
            <a:lvl1pPr lvl="0" algn="ctr">
              <a:lnSpc>
                <a:spcPct val="100000"/>
              </a:lnSpc>
              <a:spcBef>
                <a:spcPts val="0"/>
              </a:spcBef>
              <a:buNone/>
              <a:defRPr sz="1600">
                <a:solidFill>
                  <a:srgbClr val="FAFAFA"/>
                </a:solidFill>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pic>
        <p:nvPicPr>
          <p:cNvPr descr="footer.png" id="65" name="Shape 6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6" name="Shape 66"/>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67" name="Shape 67"/>
          <p:cNvSpPr txBox="1"/>
          <p:nvPr/>
        </p:nvSpPr>
        <p:spPr>
          <a:xfrm>
            <a:off x="2381675" y="47613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68" name="Shape 68"/>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rPr>
              <a:t>Creative Commons Attribution-NonCommercial 4.0 International License</a:t>
            </a:r>
          </a:p>
        </p:txBody>
      </p:sp>
      <p:pic>
        <p:nvPicPr>
          <p:cNvPr id="69" name="Shape 69"/>
          <p:cNvPicPr preferRelativeResize="0"/>
          <p:nvPr/>
        </p:nvPicPr>
        <p:blipFill>
          <a:blip r:embed="rId5">
            <a:alphaModFix/>
          </a:blip>
          <a:stretch>
            <a:fillRect/>
          </a:stretch>
        </p:blipFill>
        <p:spPr>
          <a:xfrm>
            <a:off x="7814575" y="4777362"/>
            <a:ext cx="908100" cy="317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70" name="Shape 70"/>
        <p:cNvGrpSpPr/>
        <p:nvPr/>
      </p:nvGrpSpPr>
      <p:grpSpPr>
        <a:xfrm>
          <a:off x="0" y="0"/>
          <a:ext cx="0" cy="0"/>
          <a:chOff x="0" y="0"/>
          <a:chExt cx="0" cy="0"/>
        </a:xfrm>
      </p:grpSpPr>
      <p:sp>
        <p:nvSpPr>
          <p:cNvPr id="71" name="Shape 7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82" name="Shape 82"/>
        <p:cNvGrpSpPr/>
        <p:nvPr/>
      </p:nvGrpSpPr>
      <p:grpSpPr>
        <a:xfrm>
          <a:off x="0" y="0"/>
          <a:ext cx="0" cy="0"/>
          <a:chOff x="0" y="0"/>
          <a:chExt cx="0" cy="0"/>
        </a:xfrm>
      </p:grpSpPr>
      <p:sp>
        <p:nvSpPr>
          <p:cNvPr id="83" name="Shape 83"/>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84" name="Shape 84"/>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85" name="Shape 8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88" name="Shape 8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89" name="Shape 89"/>
        <p:cNvGrpSpPr/>
        <p:nvPr/>
      </p:nvGrpSpPr>
      <p:grpSpPr>
        <a:xfrm>
          <a:off x="0" y="0"/>
          <a:ext cx="0" cy="0"/>
          <a:chOff x="0" y="0"/>
          <a:chExt cx="0" cy="0"/>
        </a:xfrm>
      </p:grpSpPr>
      <p:sp>
        <p:nvSpPr>
          <p:cNvPr id="90" name="Shape 90"/>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93" name="Shape 9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4" name="Shape 94"/>
        <p:cNvGrpSpPr/>
        <p:nvPr/>
      </p:nvGrpSpPr>
      <p:grpSpPr>
        <a:xfrm>
          <a:off x="0" y="0"/>
          <a:ext cx="0" cy="0"/>
          <a:chOff x="0" y="0"/>
          <a:chExt cx="0" cy="0"/>
        </a:xfrm>
      </p:grpSpPr>
      <p:sp>
        <p:nvSpPr>
          <p:cNvPr id="95" name="Shape 95"/>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6" name="Shape 96"/>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7" name="Shape 9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8" name="Shape 98"/>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0" name="Shape 100"/>
        <p:cNvGrpSpPr/>
        <p:nvPr/>
      </p:nvGrpSpPr>
      <p:grpSpPr>
        <a:xfrm>
          <a:off x="0" y="0"/>
          <a:ext cx="0" cy="0"/>
          <a:chOff x="0" y="0"/>
          <a:chExt cx="0" cy="0"/>
        </a:xfrm>
      </p:grpSpPr>
      <p:sp>
        <p:nvSpPr>
          <p:cNvPr id="101" name="Shape 10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2" name="Shape 102"/>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03" name="Shape 103"/>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4" name="Shape 104"/>
        <p:cNvGrpSpPr/>
        <p:nvPr/>
      </p:nvGrpSpPr>
      <p:grpSpPr>
        <a:xfrm>
          <a:off x="0" y="0"/>
          <a:ext cx="0" cy="0"/>
          <a:chOff x="0" y="0"/>
          <a:chExt cx="0" cy="0"/>
        </a:xfrm>
      </p:grpSpPr>
      <p:sp>
        <p:nvSpPr>
          <p:cNvPr id="105" name="Shape 105"/>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6" name="Shape 106"/>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07" name="Shape 10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08" name="Shape 108"/>
        <p:cNvGrpSpPr/>
        <p:nvPr/>
      </p:nvGrpSpPr>
      <p:grpSpPr>
        <a:xfrm>
          <a:off x="0" y="0"/>
          <a:ext cx="0" cy="0"/>
          <a:chOff x="0" y="0"/>
          <a:chExt cx="0" cy="0"/>
        </a:xfrm>
      </p:grpSpPr>
      <p:sp>
        <p:nvSpPr>
          <p:cNvPr id="109" name="Shape 109"/>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10" name="Shape 11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9" name="Shape 19"/>
        <p:cNvGrpSpPr/>
        <p:nvPr/>
      </p:nvGrpSpPr>
      <p:grpSpPr>
        <a:xfrm>
          <a:off x="0" y="0"/>
          <a:ext cx="0" cy="0"/>
          <a:chOff x="0" y="0"/>
          <a:chExt cx="0" cy="0"/>
        </a:xfrm>
      </p:grpSpPr>
      <p:sp>
        <p:nvSpPr>
          <p:cNvPr id="20" name="Shape 20"/>
          <p:cNvSpPr txBox="1"/>
          <p:nvPr>
            <p:ph type="title"/>
          </p:nvPr>
        </p:nvSpPr>
        <p:spPr>
          <a:xfrm>
            <a:off x="311700" y="2074650"/>
            <a:ext cx="8520600" cy="841800"/>
          </a:xfrm>
          <a:prstGeom prst="rect">
            <a:avLst/>
          </a:prstGeom>
        </p:spPr>
        <p:txBody>
          <a:bodyPr anchorCtr="0" anchor="ctr" bIns="91425" lIns="91425" rIns="91425" tIns="91425"/>
          <a:lstStyle>
            <a:lvl1pPr lvl="0" algn="ctr">
              <a:spcBef>
                <a:spcPts val="0"/>
              </a:spcBef>
              <a:buClr>
                <a:srgbClr val="FAFAFA"/>
              </a:buClr>
              <a:buSzPct val="100000"/>
              <a:defRPr sz="3600">
                <a:solidFill>
                  <a:srgbClr val="FAFAFA"/>
                </a:solidFill>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1" name="Shape 2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11" name="Shape 111"/>
        <p:cNvGrpSpPr/>
        <p:nvPr/>
      </p:nvGrpSpPr>
      <p:grpSpPr>
        <a:xfrm>
          <a:off x="0" y="0"/>
          <a:ext cx="0" cy="0"/>
          <a:chOff x="0" y="0"/>
          <a:chExt cx="0" cy="0"/>
        </a:xfrm>
      </p:grpSpPr>
      <p:sp>
        <p:nvSpPr>
          <p:cNvPr id="112" name="Shape 112"/>
          <p:cNvSpPr/>
          <p:nvPr/>
        </p:nvSpPr>
        <p:spPr>
          <a:xfrm>
            <a:off x="4572000" y="-125"/>
            <a:ext cx="4572000" cy="4660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13" name="Shape 113"/>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14" name="Shape 114"/>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5" name="Shape 115"/>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6" name="Shape 11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17" name="Shape 117"/>
        <p:cNvGrpSpPr/>
        <p:nvPr/>
      </p:nvGrpSpPr>
      <p:grpSpPr>
        <a:xfrm>
          <a:off x="0" y="0"/>
          <a:ext cx="0" cy="0"/>
          <a:chOff x="0" y="0"/>
          <a:chExt cx="0" cy="0"/>
        </a:xfrm>
      </p:grpSpPr>
      <p:sp>
        <p:nvSpPr>
          <p:cNvPr id="118" name="Shape 118"/>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19" name="Shape 11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20" name="Shape 120"/>
        <p:cNvGrpSpPr/>
        <p:nvPr/>
      </p:nvGrpSpPr>
      <p:grpSpPr>
        <a:xfrm>
          <a:off x="0" y="0"/>
          <a:ext cx="0" cy="0"/>
          <a:chOff x="0" y="0"/>
          <a:chExt cx="0" cy="0"/>
        </a:xfrm>
      </p:grpSpPr>
      <p:sp>
        <p:nvSpPr>
          <p:cNvPr id="121" name="Shape 121"/>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22" name="Shape 122"/>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3" name="Shape 12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4" name="Shape 124"/>
        <p:cNvGrpSpPr/>
        <p:nvPr/>
      </p:nvGrpSpPr>
      <p:grpSpPr>
        <a:xfrm>
          <a:off x="0" y="0"/>
          <a:ext cx="0" cy="0"/>
          <a:chOff x="0" y="0"/>
          <a:chExt cx="0" cy="0"/>
        </a:xfrm>
      </p:grpSpPr>
      <p:pic>
        <p:nvPicPr>
          <p:cNvPr descr="Android-Developer-Cover.jpg" id="125" name="Shape 1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26" name="Shape 12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7" name="Shape 127"/>
          <p:cNvSpPr txBox="1"/>
          <p:nvPr/>
        </p:nvSpPr>
        <p:spPr>
          <a:xfrm>
            <a:off x="2381682" y="4761375"/>
            <a:ext cx="22191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128" name="Shape 12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9" name="Shape 129"/>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30" name="Shape 130"/>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31" name="Shape 131"/>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32" name="Shape 132"/>
          <p:cNvSpPr txBox="1"/>
          <p:nvPr>
            <p:ph idx="3"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33" name="Shape 133"/>
          <p:cNvSpPr txBox="1"/>
          <p:nvPr>
            <p:ph idx="4"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134" name="Shape 134"/>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5" name="Shape 135"/>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p>
        </p:txBody>
      </p:sp>
      <p:sp>
        <p:nvSpPr>
          <p:cNvPr id="136" name="Shape 136"/>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Introduction to Android</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137" name="Shape 137"/>
        <p:cNvGrpSpPr/>
        <p:nvPr/>
      </p:nvGrpSpPr>
      <p:grpSpPr>
        <a:xfrm>
          <a:off x="0" y="0"/>
          <a:ext cx="0" cy="0"/>
          <a:chOff x="0" y="0"/>
          <a:chExt cx="0" cy="0"/>
        </a:xfrm>
      </p:grpSpPr>
      <p:sp>
        <p:nvSpPr>
          <p:cNvPr id="138" name="Shape 13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49" name="Shape 149"/>
        <p:cNvGrpSpPr/>
        <p:nvPr/>
      </p:nvGrpSpPr>
      <p:grpSpPr>
        <a:xfrm>
          <a:off x="0" y="0"/>
          <a:ext cx="0" cy="0"/>
          <a:chOff x="0" y="0"/>
          <a:chExt cx="0" cy="0"/>
        </a:xfrm>
      </p:grpSpPr>
      <p:sp>
        <p:nvSpPr>
          <p:cNvPr id="150" name="Shape 150"/>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51" name="Shape 151"/>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52" name="Shape 15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5" name="Shape 15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156" name="Shape 156"/>
        <p:cNvGrpSpPr/>
        <p:nvPr/>
      </p:nvGrpSpPr>
      <p:grpSpPr>
        <a:xfrm>
          <a:off x="0" y="0"/>
          <a:ext cx="0" cy="0"/>
          <a:chOff x="0" y="0"/>
          <a:chExt cx="0" cy="0"/>
        </a:xfrm>
      </p:grpSpPr>
      <p:sp>
        <p:nvSpPr>
          <p:cNvPr id="157" name="Shape 157"/>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58" name="Shape 158"/>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9" name="Shape 159"/>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160" name="Shape 16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61" name="Shape 161"/>
        <p:cNvGrpSpPr/>
        <p:nvPr/>
      </p:nvGrpSpPr>
      <p:grpSpPr>
        <a:xfrm>
          <a:off x="0" y="0"/>
          <a:ext cx="0" cy="0"/>
          <a:chOff x="0" y="0"/>
          <a:chExt cx="0" cy="0"/>
        </a:xfrm>
      </p:grpSpPr>
      <p:sp>
        <p:nvSpPr>
          <p:cNvPr id="162" name="Shape 162"/>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3" name="Shape 163"/>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4" name="Shape 16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5" name="Shape 165"/>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66" name="Shape 166"/>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7" name="Shape 167"/>
        <p:cNvGrpSpPr/>
        <p:nvPr/>
      </p:nvGrpSpPr>
      <p:grpSpPr>
        <a:xfrm>
          <a:off x="0" y="0"/>
          <a:ext cx="0" cy="0"/>
          <a:chOff x="0" y="0"/>
          <a:chExt cx="0" cy="0"/>
        </a:xfrm>
      </p:grpSpPr>
      <p:sp>
        <p:nvSpPr>
          <p:cNvPr id="168" name="Shape 16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9" name="Shape 169"/>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70" name="Shape 170"/>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2" name="Shape 22"/>
        <p:cNvGrpSpPr/>
        <p:nvPr/>
      </p:nvGrpSpPr>
      <p:grpSpPr>
        <a:xfrm>
          <a:off x="0" y="0"/>
          <a:ext cx="0" cy="0"/>
          <a:chOff x="0" y="0"/>
          <a:chExt cx="0" cy="0"/>
        </a:xfrm>
      </p:grpSpPr>
      <p:sp>
        <p:nvSpPr>
          <p:cNvPr id="23" name="Shape 23"/>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4" name="Shape 24"/>
          <p:cNvSpPr txBox="1"/>
          <p:nvPr>
            <p:ph type="title"/>
          </p:nvPr>
        </p:nvSpPr>
        <p:spPr>
          <a:xfrm>
            <a:off x="311700" y="170820"/>
            <a:ext cx="8520600" cy="572700"/>
          </a:xfrm>
          <a:prstGeom prst="rect">
            <a:avLst/>
          </a:prstGeom>
        </p:spPr>
        <p:txBody>
          <a:bodyPr anchorCtr="0" anchor="t" bIns="91425" lIns="91425" rIns="91425" tIns="91425"/>
          <a:lstStyle>
            <a:lvl1pPr lvl="0">
              <a:spcBef>
                <a:spcPts val="0"/>
              </a:spcBef>
              <a:buClr>
                <a:srgbClr val="FAFAFA"/>
              </a:buClr>
              <a:defRPr>
                <a:solidFill>
                  <a:srgbClr val="FAFAFA"/>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076275"/>
            <a:ext cx="8520600" cy="3416400"/>
          </a:xfrm>
          <a:prstGeom prst="rect">
            <a:avLst/>
          </a:prstGeom>
        </p:spPr>
        <p:txBody>
          <a:bodyPr anchorCtr="0" anchor="t" bIns="91425" lIns="91425" rIns="91425" tIns="91425"/>
          <a:lstStyle>
            <a:lvl1pPr lvl="0">
              <a:lnSpc>
                <a:spcPct val="115000"/>
              </a:lnSpc>
              <a:spcBef>
                <a:spcPts val="1000"/>
              </a:spcBef>
              <a:buAutoNum type="arabicPeriod"/>
              <a:defRPr/>
            </a:lvl1pPr>
            <a:lvl2pPr lvl="1">
              <a:lnSpc>
                <a:spcPct val="115000"/>
              </a:lnSpc>
              <a:spcBef>
                <a:spcPts val="1000"/>
              </a:spcBef>
              <a:buSzPct val="100000"/>
              <a:buAutoNum type="alphaLcPeriod"/>
              <a:defRPr sz="2000"/>
            </a:lvl2pPr>
            <a:lvl3pPr lvl="2">
              <a:spcBef>
                <a:spcPts val="0"/>
              </a:spcBef>
              <a:buAutoNum type="romanLcPeriod"/>
              <a:defRPr/>
            </a:lvl3pPr>
            <a:lvl4pPr lvl="3">
              <a:spcBef>
                <a:spcPts val="0"/>
              </a:spcBef>
              <a:buAutoNum type="arabicPeriod"/>
              <a:defRPr/>
            </a:lvl4pPr>
            <a:lvl5pPr lvl="4">
              <a:spcBef>
                <a:spcPts val="0"/>
              </a:spcBef>
              <a:buAutoNum type="alphaLcPeriod"/>
              <a:defRPr/>
            </a:lvl5pPr>
            <a:lvl6pPr lvl="5">
              <a:spcBef>
                <a:spcPts val="0"/>
              </a:spcBef>
              <a:buAutoNum type="romanLcPeriod"/>
              <a:defRPr/>
            </a:lvl6pPr>
            <a:lvl7pPr lvl="6">
              <a:spcBef>
                <a:spcPts val="0"/>
              </a:spcBef>
              <a:buAutoNum type="arabicPeriod"/>
              <a:defRPr/>
            </a:lvl7pPr>
            <a:lvl8pPr lvl="7">
              <a:spcBef>
                <a:spcPts val="0"/>
              </a:spcBef>
              <a:buAutoNum type="alphaLcPeriod"/>
              <a:defRPr/>
            </a:lvl8pPr>
            <a:lvl9pPr lvl="8">
              <a:spcBef>
                <a:spcPts val="0"/>
              </a:spcBef>
              <a:buAutoNum type="romanLcPeriod"/>
              <a:defRPr/>
            </a:lvl9pPr>
          </a:lstStyle>
          <a:p/>
        </p:txBody>
      </p:sp>
      <p:sp>
        <p:nvSpPr>
          <p:cNvPr id="26" name="Shape 2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71" name="Shape 171"/>
        <p:cNvGrpSpPr/>
        <p:nvPr/>
      </p:nvGrpSpPr>
      <p:grpSpPr>
        <a:xfrm>
          <a:off x="0" y="0"/>
          <a:ext cx="0" cy="0"/>
          <a:chOff x="0" y="0"/>
          <a:chExt cx="0" cy="0"/>
        </a:xfrm>
      </p:grpSpPr>
      <p:sp>
        <p:nvSpPr>
          <p:cNvPr id="172" name="Shape 172"/>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73" name="Shape 173"/>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74" name="Shape 17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75" name="Shape 175"/>
        <p:cNvGrpSpPr/>
        <p:nvPr/>
      </p:nvGrpSpPr>
      <p:grpSpPr>
        <a:xfrm>
          <a:off x="0" y="0"/>
          <a:ext cx="0" cy="0"/>
          <a:chOff x="0" y="0"/>
          <a:chExt cx="0" cy="0"/>
        </a:xfrm>
      </p:grpSpPr>
      <p:sp>
        <p:nvSpPr>
          <p:cNvPr id="176" name="Shape 176"/>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77" name="Shape 17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78" name="Shape 178"/>
        <p:cNvGrpSpPr/>
        <p:nvPr/>
      </p:nvGrpSpPr>
      <p:grpSpPr>
        <a:xfrm>
          <a:off x="0" y="0"/>
          <a:ext cx="0" cy="0"/>
          <a:chOff x="0" y="0"/>
          <a:chExt cx="0" cy="0"/>
        </a:xfrm>
      </p:grpSpPr>
      <p:sp>
        <p:nvSpPr>
          <p:cNvPr id="179" name="Shape 179"/>
          <p:cNvSpPr/>
          <p:nvPr/>
        </p:nvSpPr>
        <p:spPr>
          <a:xfrm>
            <a:off x="4572000" y="-125"/>
            <a:ext cx="4572000" cy="4660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80" name="Shape 180"/>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81" name="Shape 181"/>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82" name="Shape 182"/>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3" name="Shape 18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84" name="Shape 184"/>
        <p:cNvGrpSpPr/>
        <p:nvPr/>
      </p:nvGrpSpPr>
      <p:grpSpPr>
        <a:xfrm>
          <a:off x="0" y="0"/>
          <a:ext cx="0" cy="0"/>
          <a:chOff x="0" y="0"/>
          <a:chExt cx="0" cy="0"/>
        </a:xfrm>
      </p:grpSpPr>
      <p:sp>
        <p:nvSpPr>
          <p:cNvPr id="185" name="Shape 185"/>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86" name="Shape 18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87" name="Shape 187"/>
        <p:cNvGrpSpPr/>
        <p:nvPr/>
      </p:nvGrpSpPr>
      <p:grpSpPr>
        <a:xfrm>
          <a:off x="0" y="0"/>
          <a:ext cx="0" cy="0"/>
          <a:chOff x="0" y="0"/>
          <a:chExt cx="0" cy="0"/>
        </a:xfrm>
      </p:grpSpPr>
      <p:sp>
        <p:nvSpPr>
          <p:cNvPr id="188" name="Shape 188"/>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89" name="Shape 189"/>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90" name="Shape 19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91" name="Shape 191"/>
        <p:cNvGrpSpPr/>
        <p:nvPr/>
      </p:nvGrpSpPr>
      <p:grpSpPr>
        <a:xfrm>
          <a:off x="0" y="0"/>
          <a:ext cx="0" cy="0"/>
          <a:chOff x="0" y="0"/>
          <a:chExt cx="0" cy="0"/>
        </a:xfrm>
      </p:grpSpPr>
      <p:pic>
        <p:nvPicPr>
          <p:cNvPr descr="Android-Developer-Cover.jpg" id="192" name="Shape 192"/>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93" name="Shape 19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4" name="Shape 194"/>
          <p:cNvSpPr txBox="1"/>
          <p:nvPr/>
        </p:nvSpPr>
        <p:spPr>
          <a:xfrm>
            <a:off x="2381682" y="4761375"/>
            <a:ext cx="22191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195" name="Shape 19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96" name="Shape 196"/>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97" name="Shape 197"/>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98" name="Shape 198"/>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99" name="Shape 199"/>
          <p:cNvSpPr txBox="1"/>
          <p:nvPr>
            <p:ph idx="3"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00" name="Shape 200"/>
          <p:cNvSpPr txBox="1"/>
          <p:nvPr>
            <p:ph idx="4"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201" name="Shape 201"/>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202" name="Shape 202"/>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p>
        </p:txBody>
      </p:sp>
      <p:sp>
        <p:nvSpPr>
          <p:cNvPr id="203" name="Shape 203"/>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Create your first Android app</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04" name="Shape 204"/>
        <p:cNvGrpSpPr/>
        <p:nvPr/>
      </p:nvGrpSpPr>
      <p:grpSpPr>
        <a:xfrm>
          <a:off x="0" y="0"/>
          <a:ext cx="0" cy="0"/>
          <a:chOff x="0" y="0"/>
          <a:chExt cx="0" cy="0"/>
        </a:xfrm>
      </p:grpSpPr>
      <p:sp>
        <p:nvSpPr>
          <p:cNvPr id="205" name="Shape 20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213" name="Shape 213"/>
        <p:cNvGrpSpPr/>
        <p:nvPr/>
      </p:nvGrpSpPr>
      <p:grpSpPr>
        <a:xfrm>
          <a:off x="0" y="0"/>
          <a:ext cx="0" cy="0"/>
          <a:chOff x="0" y="0"/>
          <a:chExt cx="0" cy="0"/>
        </a:xfrm>
      </p:grpSpPr>
      <p:sp>
        <p:nvSpPr>
          <p:cNvPr id="214" name="Shape 214"/>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15" name="Shape 215"/>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16" name="Shape 21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19" name="Shape 21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20" name="Shape 220"/>
        <p:cNvGrpSpPr/>
        <p:nvPr/>
      </p:nvGrpSpPr>
      <p:grpSpPr>
        <a:xfrm>
          <a:off x="0" y="0"/>
          <a:ext cx="0" cy="0"/>
          <a:chOff x="0" y="0"/>
          <a:chExt cx="0" cy="0"/>
        </a:xfrm>
      </p:grpSpPr>
      <p:sp>
        <p:nvSpPr>
          <p:cNvPr id="221" name="Shape 221"/>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22" name="Shape 222"/>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3" name="Shape 223"/>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224" name="Shape 22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sp>
        <p:nvSpPr>
          <p:cNvPr id="28" name="Shape 28"/>
          <p:cNvSpPr txBox="1"/>
          <p:nvPr>
            <p:ph idx="1" type="body"/>
          </p:nvPr>
        </p:nvSpPr>
        <p:spPr>
          <a:xfrm>
            <a:off x="311700" y="1190294"/>
            <a:ext cx="39999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832400" y="1190294"/>
            <a:ext cx="39999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1" name="Shape 31"/>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2" name="Shape 32"/>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5" name="Shape 225"/>
        <p:cNvGrpSpPr/>
        <p:nvPr/>
      </p:nvGrpSpPr>
      <p:grpSpPr>
        <a:xfrm>
          <a:off x="0" y="0"/>
          <a:ext cx="0" cy="0"/>
          <a:chOff x="0" y="0"/>
          <a:chExt cx="0" cy="0"/>
        </a:xfrm>
      </p:grpSpPr>
      <p:sp>
        <p:nvSpPr>
          <p:cNvPr id="226" name="Shape 226"/>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27" name="Shape 227"/>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28" name="Shape 22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9" name="Shape 229"/>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30" name="Shape 230"/>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31" name="Shape 231"/>
        <p:cNvGrpSpPr/>
        <p:nvPr/>
      </p:nvGrpSpPr>
      <p:grpSpPr>
        <a:xfrm>
          <a:off x="0" y="0"/>
          <a:ext cx="0" cy="0"/>
          <a:chOff x="0" y="0"/>
          <a:chExt cx="0" cy="0"/>
        </a:xfrm>
      </p:grpSpPr>
      <p:sp>
        <p:nvSpPr>
          <p:cNvPr id="232" name="Shape 23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3" name="Shape 233"/>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34" name="Shape 234"/>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35" name="Shape 235"/>
        <p:cNvGrpSpPr/>
        <p:nvPr/>
      </p:nvGrpSpPr>
      <p:grpSpPr>
        <a:xfrm>
          <a:off x="0" y="0"/>
          <a:ext cx="0" cy="0"/>
          <a:chOff x="0" y="0"/>
          <a:chExt cx="0" cy="0"/>
        </a:xfrm>
      </p:grpSpPr>
      <p:sp>
        <p:nvSpPr>
          <p:cNvPr id="236" name="Shape 236"/>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237" name="Shape 237"/>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8" name="Shape 23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39" name="Shape 239"/>
        <p:cNvGrpSpPr/>
        <p:nvPr/>
      </p:nvGrpSpPr>
      <p:grpSpPr>
        <a:xfrm>
          <a:off x="0" y="0"/>
          <a:ext cx="0" cy="0"/>
          <a:chOff x="0" y="0"/>
          <a:chExt cx="0" cy="0"/>
        </a:xfrm>
      </p:grpSpPr>
      <p:sp>
        <p:nvSpPr>
          <p:cNvPr id="240" name="Shape 240"/>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41" name="Shape 24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42" name="Shape 242"/>
        <p:cNvGrpSpPr/>
        <p:nvPr/>
      </p:nvGrpSpPr>
      <p:grpSpPr>
        <a:xfrm>
          <a:off x="0" y="0"/>
          <a:ext cx="0" cy="0"/>
          <a:chOff x="0" y="0"/>
          <a:chExt cx="0" cy="0"/>
        </a:xfrm>
      </p:grpSpPr>
      <p:sp>
        <p:nvSpPr>
          <p:cNvPr id="243" name="Shape 243"/>
          <p:cNvSpPr/>
          <p:nvPr/>
        </p:nvSpPr>
        <p:spPr>
          <a:xfrm>
            <a:off x="4572000" y="-125"/>
            <a:ext cx="4572000" cy="5143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44" name="Shape 244"/>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45" name="Shape 245"/>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46" name="Shape 246"/>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7" name="Shape 24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48" name="Shape 248"/>
        <p:cNvGrpSpPr/>
        <p:nvPr/>
      </p:nvGrpSpPr>
      <p:grpSpPr>
        <a:xfrm>
          <a:off x="0" y="0"/>
          <a:ext cx="0" cy="0"/>
          <a:chOff x="0" y="0"/>
          <a:chExt cx="0" cy="0"/>
        </a:xfrm>
      </p:grpSpPr>
      <p:sp>
        <p:nvSpPr>
          <p:cNvPr id="249" name="Shape 249"/>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250" name="Shape 25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251" name="Shape 251"/>
        <p:cNvGrpSpPr/>
        <p:nvPr/>
      </p:nvGrpSpPr>
      <p:grpSpPr>
        <a:xfrm>
          <a:off x="0" y="0"/>
          <a:ext cx="0" cy="0"/>
          <a:chOff x="0" y="0"/>
          <a:chExt cx="0" cy="0"/>
        </a:xfrm>
      </p:grpSpPr>
      <p:sp>
        <p:nvSpPr>
          <p:cNvPr id="252" name="Shape 252"/>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253" name="Shape 253"/>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254" name="Shape 25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55" name="Shape 255"/>
        <p:cNvGrpSpPr/>
        <p:nvPr/>
      </p:nvGrpSpPr>
      <p:grpSpPr>
        <a:xfrm>
          <a:off x="0" y="0"/>
          <a:ext cx="0" cy="0"/>
          <a:chOff x="0" y="0"/>
          <a:chExt cx="0" cy="0"/>
        </a:xfrm>
      </p:grpSpPr>
      <p:pic>
        <p:nvPicPr>
          <p:cNvPr descr="Android-Developer-Cover.jpg" id="256" name="Shape 25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7" name="Shape 25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58" name="Shape 258"/>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59" name="Shape 259"/>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60" name="Shape 260"/>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61" name="Shape 261"/>
          <p:cNvSpPr txBox="1"/>
          <p:nvPr>
            <p:ph idx="3"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262" name="Shape 26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3" name="Shape 263"/>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64" name="Shape 264"/>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65" name="Shape 265"/>
        <p:cNvGrpSpPr/>
        <p:nvPr/>
      </p:nvGrpSpPr>
      <p:grpSpPr>
        <a:xfrm>
          <a:off x="0" y="0"/>
          <a:ext cx="0" cy="0"/>
          <a:chOff x="0" y="0"/>
          <a:chExt cx="0" cy="0"/>
        </a:xfrm>
      </p:grpSpPr>
      <p:sp>
        <p:nvSpPr>
          <p:cNvPr id="266" name="Shape 26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5" name="Shape 35"/>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9" name="Shape 39"/>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3" name="Shape 4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pic>
        <p:nvPicPr>
          <p:cNvPr descr="Android-split.png" id="45" name="Shape 45"/>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Shape 46"/>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7" name="Shape 47"/>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8" name="Shape 48"/>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50" name="Shape 50"/>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r>
              <a:rPr lang="en" sz="1000">
                <a:solidFill>
                  <a:srgbClr val="757575"/>
                </a:solidFill>
                <a:latin typeface="Roboto"/>
                <a:ea typeface="Roboto"/>
                <a:cs typeface="Roboto"/>
                <a:sym typeface="Roboto"/>
              </a:rPr>
              <a:t>User Interaction and Intuitive Navigation - Lesson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311700" y="3918597"/>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3" name="Shape 5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creativecommons.org/licenses/by-nc/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4.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6.png"/><Relationship Id="rId2" Type="http://schemas.openxmlformats.org/officeDocument/2006/relationships/hyperlink" Target="http://creativecommons.org/licenses/by-nc/4.0/" TargetMode="External"/><Relationship Id="rId3" Type="http://schemas.openxmlformats.org/officeDocument/2006/relationships/image" Target="../media/image5.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7.png"/><Relationship Id="rId2" Type="http://schemas.openxmlformats.org/officeDocument/2006/relationships/hyperlink" Target="http://creativecommons.org/licenses/by-nc/4.0/" TargetMode="External"/><Relationship Id="rId3" Type="http://schemas.openxmlformats.org/officeDocument/2006/relationships/image" Target="../media/image9.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6" Type="http://schemas.openxmlformats.org/officeDocument/2006/relationships/theme" Target="../theme/theme2.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13.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5.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1" name="Shape 11"/>
          <p:cNvSpPr txBox="1"/>
          <p:nvPr/>
        </p:nvSpPr>
        <p:spPr>
          <a:xfrm>
            <a:off x="2381675" y="47613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12" name="Shape 12"/>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13" name="Shape 13"/>
          <p:cNvPicPr preferRelativeResize="0"/>
          <p:nvPr/>
        </p:nvPicPr>
        <p:blipFill>
          <a:blip r:embed="rId3">
            <a:alphaModFix/>
          </a:blip>
          <a:stretch>
            <a:fillRect/>
          </a:stretch>
        </p:blipFill>
        <p:spPr>
          <a:xfrm>
            <a:off x="7814575" y="4777362"/>
            <a:ext cx="908100" cy="317725"/>
          </a:xfrm>
          <a:prstGeom prst="rect">
            <a:avLst/>
          </a:prstGeom>
          <a:noFill/>
          <a:ln>
            <a:noFill/>
          </a:ln>
        </p:spPr>
      </p:pic>
      <p:sp>
        <p:nvSpPr>
          <p:cNvPr id="14" name="Shape 14"/>
          <p:cNvSpPr txBox="1"/>
          <p:nvPr/>
        </p:nvSpPr>
        <p:spPr>
          <a:xfrm>
            <a:off x="4407225" y="4663650"/>
            <a:ext cx="12876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 name="Shape 72"/>
        <p:cNvGrpSpPr/>
        <p:nvPr/>
      </p:nvGrpSpPr>
      <p:grpSpPr>
        <a:xfrm>
          <a:off x="0" y="0"/>
          <a:ext cx="0" cy="0"/>
          <a:chOff x="0" y="0"/>
          <a:chExt cx="0" cy="0"/>
        </a:xfrm>
      </p:grpSpPr>
      <p:pic>
        <p:nvPicPr>
          <p:cNvPr descr="footer.png" id="73" name="Shape 7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4" name="Shape 74"/>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5" name="Shape 75"/>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76" name="Shape 76"/>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77" name="Shape 77"/>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8" name="Shape 78"/>
          <p:cNvSpPr txBox="1"/>
          <p:nvPr/>
        </p:nvSpPr>
        <p:spPr>
          <a:xfrm>
            <a:off x="2381682" y="476137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79" name="Shape 79"/>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80" name="Shape 80"/>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81" name="Shape 81"/>
          <p:cNvSpPr txBox="1"/>
          <p:nvPr/>
        </p:nvSpPr>
        <p:spPr>
          <a:xfrm>
            <a:off x="4407225" y="4739850"/>
            <a:ext cx="12876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9" name="Shape 139"/>
        <p:cNvGrpSpPr/>
        <p:nvPr/>
      </p:nvGrpSpPr>
      <p:grpSpPr>
        <a:xfrm>
          <a:off x="0" y="0"/>
          <a:ext cx="0" cy="0"/>
          <a:chOff x="0" y="0"/>
          <a:chExt cx="0" cy="0"/>
        </a:xfrm>
      </p:grpSpPr>
      <p:pic>
        <p:nvPicPr>
          <p:cNvPr descr="footer.png" id="140" name="Shape 140"/>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1" name="Shape 14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142" name="Shape 14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143" name="Shape 143"/>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44" name="Shape 144"/>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45" name="Shape 145"/>
          <p:cNvSpPr txBox="1"/>
          <p:nvPr/>
        </p:nvSpPr>
        <p:spPr>
          <a:xfrm>
            <a:off x="2381682" y="476137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146" name="Shape 146"/>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147" name="Shape 147"/>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148" name="Shape 148"/>
          <p:cNvSpPr txBox="1"/>
          <p:nvPr/>
        </p:nvSpPr>
        <p:spPr>
          <a:xfrm>
            <a:off x="4407225" y="4663650"/>
            <a:ext cx="12876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 accent1="accent1" accent2="accent2" accent3="accent3" accent4="accent4" accent5="accent5" accent6="accent6" bg1="lt1" bg2="dk2" tx1="dk1" tx2="lt2" folHlink="folHlink" hlink="hlink"/>
  <p:sldLayoutIdLst>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6" name="Shape 206"/>
        <p:cNvGrpSpPr/>
        <p:nvPr/>
      </p:nvGrpSpPr>
      <p:grpSpPr>
        <a:xfrm>
          <a:off x="0" y="0"/>
          <a:ext cx="0" cy="0"/>
          <a:chOff x="0" y="0"/>
          <a:chExt cx="0" cy="0"/>
        </a:xfrm>
      </p:grpSpPr>
      <p:pic>
        <p:nvPicPr>
          <p:cNvPr descr="footer.png" id="207" name="Shape 20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208" name="Shape 208"/>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209" name="Shape 209"/>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210" name="Shape 210"/>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11" name="Shape 211"/>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12" name="Shape 212"/>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android.com/reference/android/view/View.html" TargetMode="External"/><Relationship Id="rId4" Type="http://schemas.openxmlformats.org/officeDocument/2006/relationships/hyperlink" Target="https://developer.android.com/reference/android/view/View.html#setFocusable(boolean)" TargetMode="External"/><Relationship Id="rId5" Type="http://schemas.openxmlformats.org/officeDocument/2006/relationships/hyperlink" Target="https://developer.android.com/reference/android/view/View.html#requestFocus()" TargetMode="External"/><Relationship Id="rId6" Type="http://schemas.openxmlformats.org/officeDocument/2006/relationships/hyperlink" Target="https://developer.android.com/reference/android/view/View.html#setOnFocusChangeListener(android.view.View.OnFocusChangeListener)" TargetMode="External"/><Relationship Id="rId7" Type="http://schemas.openxmlformats.org/officeDocument/2006/relationships/hyperlink" Target="https://developer.android.com/reference/android/view/View.html#onFocusChanged(boolean,%20int,%20android.graphics.Rec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eveloper.android.com/reference/android/app/Activity.html#getCurrentFocus%28%29" TargetMode="External"/><Relationship Id="rId4" Type="http://schemas.openxmlformats.org/officeDocument/2006/relationships/hyperlink" Target="https://developer.android.com/reference/android/view/ViewGroup.html#getFocusedChi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edittext" TargetMode="Externa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eveloper.android.com/reference/android/widget/Button.html" TargetMode="External"/><Relationship Id="rId4" Type="http://schemas.openxmlformats.org/officeDocument/2006/relationships/hyperlink" Target="https://developer.android.com/reference/android/widget/ToggleButton.html" TargetMode="External"/><Relationship Id="rId5" Type="http://schemas.openxmlformats.org/officeDocument/2006/relationships/hyperlink" Target="https://developer.android.com/reference/android/widget/ImageView.html" TargetMode="External"/><Relationship Id="rId6" Type="http://schemas.openxmlformats.org/officeDocument/2006/relationships/hyperlink" Target="https://developer.android.com/reference/android/support/design/widget/FloatingActionButton.html" TargetMode="External"/><Relationship Id="rId7" Type="http://schemas.openxmlformats.org/officeDocument/2006/relationships/image" Target="../media/image16.png"/><Relationship Id="rId8"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veloper.android.com/reference/android/view/View.OnClickListener.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eveloper.android.com/reference/android/widget/AdapterView.html#setOnItemSelectedListener(android.widget.AdapterView.OnItemSelectedListen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eveloper.android.com/reference/android/app/Dialog.html" TargetMode="External"/><Relationship Id="rId4" Type="http://schemas.openxmlformats.org/officeDocument/2006/relationships/image" Target="../media/image32.png"/><Relationship Id="rId9" Type="http://schemas.openxmlformats.org/officeDocument/2006/relationships/hyperlink" Target="https://developer.android.com/reference/android/app/TimePickerDialog.html" TargetMode="External"/><Relationship Id="rId5" Type="http://schemas.openxmlformats.org/officeDocument/2006/relationships/image" Target="../media/image30.png"/><Relationship Id="rId6" Type="http://schemas.openxmlformats.org/officeDocument/2006/relationships/hyperlink" Target="https://developer.android.com/reference/android/app/AlertDialog.html" TargetMode="External"/><Relationship Id="rId7" Type="http://schemas.openxmlformats.org/officeDocument/2006/relationships/hyperlink" Target="https://developer.android.com/reference/android/app/DatePickerDialog.html" TargetMode="External"/><Relationship Id="rId8"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eveloper.android.com/reference/android/app/AlertDialog.html" TargetMode="Externa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developer.android.com/reference/android/app/DatePickerDialog.html" TargetMode="External"/><Relationship Id="rId4" Type="http://schemas.openxmlformats.org/officeDocument/2006/relationships/hyperlink" Target="https://developer.android.com/reference/android/app/TimePickerDialog.html" TargetMode="External"/><Relationship Id="rId5"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developer.android.com/reference/android/support/v4/app/DialogFragment.html" TargetMode="Externa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developer.android.com/guide/components/fragment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reativecommons.org/licenses/by-nc/4.0/" TargetMode="Externa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developer.android.com/training/gestures/detector.html" TargetMode="External"/></Relationships>
</file>

<file path=ppt/slides/_rels/slide6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 Id="rId3" Type="http://schemas.openxmlformats.org/officeDocument/2006/relationships/hyperlink" Target="https://android-developer-training.gitbooks.io/android-developer-fundamentals-course-concepts/content/Unit%202/41_c_user_input_controls.html" TargetMode="External"/><Relationship Id="rId4" Type="http://schemas.openxmlformats.org/officeDocument/2006/relationships/hyperlink" Target="https://android-developer-training.gitbooks.io/android-developer-course/content/Unit%202/41_p_use_keyboards,_input_controls,_alerts,_and_pi.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72" name="Shape 272"/>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73" name="Shape 273"/>
          <p:cNvSpPr txBox="1"/>
          <p:nvPr>
            <p:ph type="title"/>
          </p:nvPr>
        </p:nvSpPr>
        <p:spPr>
          <a:xfrm>
            <a:off x="265500" y="1928010"/>
            <a:ext cx="4045200" cy="1482300"/>
          </a:xfrm>
          <a:prstGeom prst="rect">
            <a:avLst/>
          </a:prstGeom>
        </p:spPr>
        <p:txBody>
          <a:bodyPr anchorCtr="0" anchor="b" bIns="91425" lIns="91425" rIns="91425" tIns="91425">
            <a:noAutofit/>
          </a:bodyPr>
          <a:lstStyle/>
          <a:p>
            <a:pPr lvl="0">
              <a:spcBef>
                <a:spcPts val="0"/>
              </a:spcBef>
              <a:buNone/>
            </a:pPr>
            <a:r>
              <a:rPr lang="en"/>
              <a:t>User Interaction and Navigation</a:t>
            </a:r>
          </a:p>
        </p:txBody>
      </p:sp>
      <p:sp>
        <p:nvSpPr>
          <p:cNvPr id="274" name="Shape 274"/>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75" name="Shape 275"/>
          <p:cNvSpPr txBox="1"/>
          <p:nvPr>
            <p:ph idx="3" type="subTitle"/>
          </p:nvPr>
        </p:nvSpPr>
        <p:spPr>
          <a:xfrm>
            <a:off x="265500" y="564125"/>
            <a:ext cx="4045200" cy="524100"/>
          </a:xfrm>
          <a:prstGeom prst="rect">
            <a:avLst/>
          </a:prstGeom>
        </p:spPr>
        <p:txBody>
          <a:bodyPr anchorCtr="0" anchor="t" bIns="91425" lIns="91425" rIns="91425" tIns="91425">
            <a:noAutofit/>
          </a:bodyPr>
          <a:lstStyle/>
          <a:p>
            <a:pPr lvl="0">
              <a:spcBef>
                <a:spcPts val="0"/>
              </a:spcBef>
              <a:buNone/>
            </a:pPr>
            <a:r>
              <a:rPr lang="en"/>
              <a:t>Android Developer Fundamentals</a:t>
            </a:r>
          </a:p>
        </p:txBody>
      </p:sp>
      <p:sp>
        <p:nvSpPr>
          <p:cNvPr id="276" name="Shape 276"/>
          <p:cNvSpPr txBox="1"/>
          <p:nvPr/>
        </p:nvSpPr>
        <p:spPr>
          <a:xfrm>
            <a:off x="265500" y="3497910"/>
            <a:ext cx="4045200" cy="1235100"/>
          </a:xfrm>
          <a:prstGeom prst="rect">
            <a:avLst/>
          </a:prstGeom>
          <a:noFill/>
          <a:ln>
            <a:noFill/>
          </a:ln>
        </p:spPr>
        <p:txBody>
          <a:bodyPr anchorCtr="0" anchor="t" bIns="91425" lIns="91425" rIns="91425" tIns="91425">
            <a:noAutofit/>
          </a:bodyPr>
          <a:lstStyle/>
          <a:p>
            <a:pPr lvl="0" rtl="0" algn="ctr">
              <a:spcBef>
                <a:spcPts val="0"/>
              </a:spcBef>
              <a:buNone/>
            </a:pPr>
            <a:r>
              <a:rPr lang="en" sz="2100">
                <a:solidFill>
                  <a:srgbClr val="FAFAFA"/>
                </a:solidFill>
                <a:latin typeface="Roboto"/>
                <a:ea typeface="Roboto"/>
                <a:cs typeface="Roboto"/>
                <a:sym typeface="Roboto"/>
              </a:rPr>
              <a:t>Lesson 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Alert dialog, date picker, time picker</a:t>
            </a:r>
          </a:p>
        </p:txBody>
      </p:sp>
      <p:pic>
        <p:nvPicPr>
          <p:cNvPr id="349" name="Shape 349"/>
          <p:cNvPicPr preferRelativeResize="0"/>
          <p:nvPr/>
        </p:nvPicPr>
        <p:blipFill>
          <a:blip r:embed="rId3">
            <a:alphaModFix/>
          </a:blip>
          <a:stretch>
            <a:fillRect/>
          </a:stretch>
        </p:blipFill>
        <p:spPr>
          <a:xfrm>
            <a:off x="1597075" y="1238466"/>
            <a:ext cx="5949849" cy="3346800"/>
          </a:xfrm>
          <a:prstGeom prst="rect">
            <a:avLst/>
          </a:prstGeom>
          <a:noFill/>
          <a:ln>
            <a:noFill/>
          </a:ln>
        </p:spPr>
      </p:pic>
      <p:sp>
        <p:nvSpPr>
          <p:cNvPr id="350" name="Shape 35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View is base class for input controls</a:t>
            </a:r>
          </a:p>
        </p:txBody>
      </p:sp>
      <p:sp>
        <p:nvSpPr>
          <p:cNvPr id="356" name="Shape 356"/>
          <p:cNvSpPr txBox="1"/>
          <p:nvPr>
            <p:ph idx="1" type="body"/>
          </p:nvPr>
        </p:nvSpPr>
        <p:spPr>
          <a:xfrm>
            <a:off x="311700" y="1076275"/>
            <a:ext cx="8832300" cy="3416400"/>
          </a:xfrm>
          <a:prstGeom prst="rect">
            <a:avLst/>
          </a:prstGeom>
        </p:spPr>
        <p:txBody>
          <a:bodyPr anchorCtr="0" anchor="t" bIns="91425" lIns="91425" rIns="91425" tIns="91425">
            <a:noAutofit/>
          </a:bodyPr>
          <a:lstStyle/>
          <a:p>
            <a:pPr indent="-228600" lvl="0" marL="457200" rtl="0">
              <a:spcBef>
                <a:spcPts val="0"/>
              </a:spcBef>
              <a:buChar char="●"/>
            </a:pPr>
            <a:r>
              <a:rPr lang="en"/>
              <a:t>The </a:t>
            </a:r>
            <a:r>
              <a:rPr lang="en" u="sng">
                <a:solidFill>
                  <a:schemeClr val="hlink"/>
                </a:solidFill>
                <a:hlinkClick r:id="rId3"/>
              </a:rPr>
              <a:t>View</a:t>
            </a:r>
            <a:r>
              <a:rPr lang="en"/>
              <a:t> class is the basic building block for all UI components, including input controls</a:t>
            </a:r>
          </a:p>
          <a:p>
            <a:pPr indent="-228600" lvl="0" marL="457200" rtl="0">
              <a:spcBef>
                <a:spcPts val="0"/>
              </a:spcBef>
              <a:buChar char="●"/>
            </a:pPr>
            <a:r>
              <a:rPr lang="en"/>
              <a:t>View is the base class for classes that provide interactive UI components</a:t>
            </a:r>
          </a:p>
          <a:p>
            <a:pPr indent="-228600" lvl="0" marL="457200" rtl="0">
              <a:spcBef>
                <a:spcPts val="0"/>
              </a:spcBef>
              <a:buChar char="●"/>
            </a:pPr>
            <a:r>
              <a:rPr lang="en"/>
              <a:t>View provides basic interaction through </a:t>
            </a:r>
            <a:r>
              <a:rPr lang="en">
                <a:latin typeface="Consolas"/>
                <a:ea typeface="Consolas"/>
                <a:cs typeface="Consolas"/>
                <a:sym typeface="Consolas"/>
              </a:rPr>
              <a:t>android:onClick</a:t>
            </a:r>
          </a:p>
        </p:txBody>
      </p:sp>
      <p:sp>
        <p:nvSpPr>
          <p:cNvPr id="357" name="Shape 35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265500" y="1614175"/>
            <a:ext cx="4045200" cy="1482300"/>
          </a:xfrm>
          <a:prstGeom prst="rect">
            <a:avLst/>
          </a:prstGeom>
        </p:spPr>
        <p:txBody>
          <a:bodyPr anchorCtr="0" anchor="b" bIns="91425" lIns="91425" rIns="91425" tIns="91425">
            <a:noAutofit/>
          </a:bodyPr>
          <a:lstStyle/>
          <a:p>
            <a:pPr lvl="0" rtl="0">
              <a:spcBef>
                <a:spcPts val="0"/>
              </a:spcBef>
              <a:buNone/>
            </a:pPr>
            <a:r>
              <a:rPr lang="en"/>
              <a:t>Focus</a:t>
            </a:r>
          </a:p>
        </p:txBody>
      </p:sp>
      <p:sp>
        <p:nvSpPr>
          <p:cNvPr id="363" name="Shape 363"/>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364" name="Shape 36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Focus</a:t>
            </a:r>
          </a:p>
        </p:txBody>
      </p:sp>
      <p:sp>
        <p:nvSpPr>
          <p:cNvPr id="370" name="Shape 370"/>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The view that receives user input has "Focus"</a:t>
            </a:r>
          </a:p>
          <a:p>
            <a:pPr indent="-228600" lvl="0" marL="457200" rtl="0">
              <a:spcBef>
                <a:spcPts val="0"/>
              </a:spcBef>
              <a:buChar char="●"/>
            </a:pPr>
            <a:r>
              <a:rPr lang="en"/>
              <a:t>Only one view can have focus</a:t>
            </a:r>
          </a:p>
          <a:p>
            <a:pPr indent="-228600" lvl="0" marL="457200" rtl="0">
              <a:spcBef>
                <a:spcPts val="0"/>
              </a:spcBef>
              <a:buChar char="●"/>
            </a:pPr>
            <a:r>
              <a:rPr lang="en"/>
              <a:t>Focus makes it unambiguous which view gets the input</a:t>
            </a:r>
          </a:p>
          <a:p>
            <a:pPr indent="-228600" lvl="0" marL="457200" rtl="0">
              <a:spcBef>
                <a:spcPts val="0"/>
              </a:spcBef>
              <a:buChar char="●"/>
            </a:pPr>
            <a:r>
              <a:rPr lang="en"/>
              <a:t>Focus is assigned by</a:t>
            </a:r>
          </a:p>
          <a:p>
            <a:pPr indent="-228600" lvl="1" marL="914400" rtl="0">
              <a:spcBef>
                <a:spcPts val="0"/>
              </a:spcBef>
              <a:buChar char="○"/>
            </a:pPr>
            <a:r>
              <a:rPr lang="en"/>
              <a:t>User tapping a view</a:t>
            </a:r>
          </a:p>
          <a:p>
            <a:pPr indent="-228600" lvl="1" marL="914400" rtl="0">
              <a:spcBef>
                <a:spcPts val="0"/>
              </a:spcBef>
              <a:buChar char="○"/>
            </a:pPr>
            <a:r>
              <a:rPr lang="en"/>
              <a:t>App guiding the user from one text input control to the next using the Return, Tab, or arrow keys</a:t>
            </a:r>
          </a:p>
          <a:p>
            <a:pPr indent="-228600" lvl="1" marL="914400" rtl="0">
              <a:spcBef>
                <a:spcPts val="0"/>
              </a:spcBef>
              <a:buChar char="○"/>
            </a:pPr>
            <a:r>
              <a:rPr lang="en"/>
              <a:t>Calling </a:t>
            </a:r>
            <a:r>
              <a:rPr lang="en">
                <a:latin typeface="Consolas"/>
                <a:ea typeface="Consolas"/>
                <a:cs typeface="Consolas"/>
                <a:sym typeface="Consolas"/>
              </a:rPr>
              <a:t>requestFocus()</a:t>
            </a:r>
            <a:r>
              <a:rPr lang="en"/>
              <a:t> on any view that is focusable</a:t>
            </a:r>
          </a:p>
        </p:txBody>
      </p:sp>
      <p:sp>
        <p:nvSpPr>
          <p:cNvPr id="371" name="Shape 37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Clickable versus focusable</a:t>
            </a:r>
          </a:p>
        </p:txBody>
      </p:sp>
      <p:sp>
        <p:nvSpPr>
          <p:cNvPr id="377" name="Shape 377"/>
          <p:cNvSpPr txBox="1"/>
          <p:nvPr>
            <p:ph idx="1" type="body"/>
          </p:nvPr>
        </p:nvSpPr>
        <p:spPr>
          <a:xfrm>
            <a:off x="311700" y="1076275"/>
            <a:ext cx="8520600" cy="3416400"/>
          </a:xfrm>
          <a:prstGeom prst="rect">
            <a:avLst/>
          </a:prstGeom>
        </p:spPr>
        <p:txBody>
          <a:bodyPr anchorCtr="0" anchor="t" bIns="91425" lIns="91425" rIns="91425" tIns="91425">
            <a:noAutofit/>
          </a:bodyPr>
          <a:lstStyle/>
          <a:p>
            <a:pPr lvl="0">
              <a:spcBef>
                <a:spcPts val="0"/>
              </a:spcBef>
              <a:buNone/>
            </a:pPr>
            <a:r>
              <a:t/>
            </a:r>
            <a:endParaRPr b="1"/>
          </a:p>
          <a:p>
            <a:pPr lvl="0" rtl="0">
              <a:spcBef>
                <a:spcPts val="0"/>
              </a:spcBef>
              <a:buNone/>
            </a:pPr>
            <a:r>
              <a:rPr b="1" lang="en"/>
              <a:t>C</a:t>
            </a:r>
            <a:r>
              <a:rPr b="1" lang="en"/>
              <a:t>lickable</a:t>
            </a:r>
            <a:r>
              <a:rPr lang="en"/>
              <a:t>—View can respond to being clicked or tapped</a:t>
            </a:r>
          </a:p>
          <a:p>
            <a:pPr lvl="0" rtl="0">
              <a:spcBef>
                <a:spcPts val="1000"/>
              </a:spcBef>
              <a:buNone/>
            </a:pPr>
            <a:r>
              <a:rPr b="1" lang="en"/>
              <a:t>Focusable</a:t>
            </a:r>
            <a:r>
              <a:rPr lang="en"/>
              <a:t>—View can gain focus to accept input</a:t>
            </a:r>
          </a:p>
          <a:p>
            <a:pPr lvl="0" rtl="0">
              <a:spcBef>
                <a:spcPts val="1000"/>
              </a:spcBef>
              <a:buNone/>
            </a:pPr>
            <a:r>
              <a:rPr lang="en"/>
              <a:t>Input controls such as keyboards send input to the view that has focus</a:t>
            </a:r>
          </a:p>
        </p:txBody>
      </p:sp>
      <p:sp>
        <p:nvSpPr>
          <p:cNvPr id="378" name="Shape 37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Which View gets focus next?</a:t>
            </a:r>
          </a:p>
        </p:txBody>
      </p:sp>
      <p:sp>
        <p:nvSpPr>
          <p:cNvPr id="384" name="Shape 384"/>
          <p:cNvSpPr txBox="1"/>
          <p:nvPr>
            <p:ph idx="1" type="body"/>
          </p:nvPr>
        </p:nvSpPr>
        <p:spPr>
          <a:xfrm>
            <a:off x="311700" y="1381075"/>
            <a:ext cx="8520600" cy="3141600"/>
          </a:xfrm>
          <a:prstGeom prst="rect">
            <a:avLst/>
          </a:prstGeom>
        </p:spPr>
        <p:txBody>
          <a:bodyPr anchorCtr="0" anchor="t" bIns="91425" lIns="91425" rIns="91425" tIns="91425">
            <a:noAutofit/>
          </a:bodyPr>
          <a:lstStyle/>
          <a:p>
            <a:pPr indent="-228600" lvl="0" marL="457200" rtl="0">
              <a:lnSpc>
                <a:spcPct val="115000"/>
              </a:lnSpc>
              <a:spcBef>
                <a:spcPts val="1000"/>
              </a:spcBef>
              <a:buChar char="●"/>
            </a:pPr>
            <a:r>
              <a:rPr lang="en"/>
              <a:t>T</a:t>
            </a:r>
            <a:r>
              <a:rPr lang="en"/>
              <a:t>opmost view under the touch</a:t>
            </a:r>
          </a:p>
          <a:p>
            <a:pPr indent="-228600" lvl="0" marL="457200" rtl="0">
              <a:lnSpc>
                <a:spcPct val="100000"/>
              </a:lnSpc>
              <a:spcBef>
                <a:spcPts val="1000"/>
              </a:spcBef>
              <a:buChar char="●"/>
            </a:pPr>
            <a:r>
              <a:rPr lang="en"/>
              <a:t>After user submits input, focus moves to nearest neighbor—</a:t>
            </a:r>
            <a:r>
              <a:rPr lang="en" sz="2400"/>
              <a:t>priority is left to right, top to bottom</a:t>
            </a:r>
          </a:p>
          <a:p>
            <a:pPr indent="-228600" lvl="0" marL="457200" rtl="0">
              <a:lnSpc>
                <a:spcPct val="115000"/>
              </a:lnSpc>
              <a:spcBef>
                <a:spcPts val="1000"/>
              </a:spcBef>
              <a:buChar char="●"/>
            </a:pPr>
            <a:r>
              <a:rPr lang="en"/>
              <a:t>Focus can change when user interacts with a directional control</a:t>
            </a:r>
          </a:p>
        </p:txBody>
      </p:sp>
      <p:sp>
        <p:nvSpPr>
          <p:cNvPr id="385" name="Shape 38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Guiding users</a:t>
            </a:r>
          </a:p>
        </p:txBody>
      </p:sp>
      <p:sp>
        <p:nvSpPr>
          <p:cNvPr id="391" name="Shape 391"/>
          <p:cNvSpPr txBox="1"/>
          <p:nvPr>
            <p:ph idx="1" type="body"/>
          </p:nvPr>
        </p:nvSpPr>
        <p:spPr>
          <a:xfrm>
            <a:off x="311700" y="1000075"/>
            <a:ext cx="8520600" cy="3416400"/>
          </a:xfrm>
          <a:prstGeom prst="rect">
            <a:avLst/>
          </a:prstGeom>
        </p:spPr>
        <p:txBody>
          <a:bodyPr anchorCtr="0" anchor="t" bIns="91425" lIns="91425" rIns="91425" tIns="91425">
            <a:noAutofit/>
          </a:bodyPr>
          <a:lstStyle/>
          <a:p>
            <a:pPr lvl="0" rtl="0">
              <a:lnSpc>
                <a:spcPct val="115000"/>
              </a:lnSpc>
              <a:spcBef>
                <a:spcPts val="0"/>
              </a:spcBef>
              <a:buNone/>
            </a:pPr>
            <a:r>
              <a:t/>
            </a:r>
            <a:endParaRPr/>
          </a:p>
          <a:p>
            <a:pPr indent="-228600" lvl="0" marL="457200" rtl="0">
              <a:lnSpc>
                <a:spcPct val="115000"/>
              </a:lnSpc>
              <a:spcBef>
                <a:spcPts val="0"/>
              </a:spcBef>
              <a:buChar char="●"/>
            </a:pPr>
            <a:r>
              <a:rPr lang="en"/>
              <a:t>Visually indicate which view has focus so users knows where their input goes</a:t>
            </a:r>
          </a:p>
          <a:p>
            <a:pPr indent="-228600" lvl="0" marL="457200" rtl="0">
              <a:lnSpc>
                <a:spcPct val="115000"/>
              </a:lnSpc>
              <a:spcBef>
                <a:spcPts val="1000"/>
              </a:spcBef>
              <a:buChar char="●"/>
            </a:pPr>
            <a:r>
              <a:rPr lang="en"/>
              <a:t>Visually indicate which views can have focus helps users navigate through flow</a:t>
            </a:r>
          </a:p>
          <a:p>
            <a:pPr indent="-228600" lvl="0" marL="457200" rtl="0">
              <a:lnSpc>
                <a:spcPct val="115000"/>
              </a:lnSpc>
              <a:spcBef>
                <a:spcPts val="1000"/>
              </a:spcBef>
              <a:buChar char="●"/>
            </a:pPr>
            <a:r>
              <a:rPr lang="en"/>
              <a:t>Predictable and logical—no surprises!</a:t>
            </a:r>
          </a:p>
          <a:p>
            <a:pPr lvl="0" rtl="0">
              <a:lnSpc>
                <a:spcPct val="115000"/>
              </a:lnSpc>
              <a:spcBef>
                <a:spcPts val="0"/>
              </a:spcBef>
              <a:buNone/>
            </a:pPr>
            <a:r>
              <a:t/>
            </a:r>
            <a:endParaRPr sz="2000"/>
          </a:p>
        </p:txBody>
      </p:sp>
      <p:sp>
        <p:nvSpPr>
          <p:cNvPr id="392" name="Shape 39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Guiding focus</a:t>
            </a:r>
          </a:p>
        </p:txBody>
      </p:sp>
      <p:sp>
        <p:nvSpPr>
          <p:cNvPr id="398" name="Shape 398"/>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Arrange input controls in a layout from left to right and top to bottom in the order you want focus assigned</a:t>
            </a:r>
          </a:p>
          <a:p>
            <a:pPr indent="-381000" lvl="0" marL="457200" rtl="0">
              <a:spcBef>
                <a:spcPts val="0"/>
              </a:spcBef>
              <a:buSzPct val="100000"/>
              <a:buChar char="●"/>
            </a:pPr>
            <a:r>
              <a:rPr lang="en" sz="2400"/>
              <a:t>Place input controls inside a view group in your layout </a:t>
            </a:r>
          </a:p>
          <a:p>
            <a:pPr indent="-228600" lvl="0" marL="457200" rtl="0">
              <a:spcBef>
                <a:spcPts val="0"/>
              </a:spcBef>
              <a:buChar char="●"/>
            </a:pPr>
            <a:r>
              <a:rPr lang="en"/>
              <a:t>Specify ordering in XML</a:t>
            </a:r>
          </a:p>
          <a:p>
            <a:pPr indent="0" lvl="0" marL="914400" rtl="0">
              <a:spcBef>
                <a:spcPts val="400"/>
              </a:spcBef>
              <a:buNone/>
            </a:pPr>
            <a:r>
              <a:rPr lang="en">
                <a:latin typeface="Consolas"/>
                <a:ea typeface="Consolas"/>
                <a:cs typeface="Consolas"/>
                <a:sym typeface="Consolas"/>
              </a:rPr>
              <a:t>android:id="@+id/top"</a:t>
            </a:r>
          </a:p>
          <a:p>
            <a:pPr indent="0" lvl="0" marL="914400" rtl="0">
              <a:spcBef>
                <a:spcPts val="400"/>
              </a:spcBef>
              <a:buNone/>
            </a:pPr>
            <a:r>
              <a:rPr lang="en">
                <a:latin typeface="Consolas"/>
                <a:ea typeface="Consolas"/>
                <a:cs typeface="Consolas"/>
                <a:sym typeface="Consolas"/>
              </a:rPr>
              <a:t>android:focusable="true"</a:t>
            </a:r>
          </a:p>
          <a:p>
            <a:pPr indent="0" lvl="0" marL="914400" rtl="0">
              <a:spcBef>
                <a:spcPts val="400"/>
              </a:spcBef>
              <a:buNone/>
            </a:pPr>
            <a:r>
              <a:rPr lang="en">
                <a:latin typeface="Consolas"/>
                <a:ea typeface="Consolas"/>
                <a:cs typeface="Consolas"/>
                <a:sym typeface="Consolas"/>
              </a:rPr>
              <a:t>android:nextFocusDown="@+id/bottom"</a:t>
            </a:r>
          </a:p>
        </p:txBody>
      </p:sp>
      <p:sp>
        <p:nvSpPr>
          <p:cNvPr id="399" name="Shape 39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Set focus explicitly</a:t>
            </a:r>
          </a:p>
        </p:txBody>
      </p:sp>
      <p:sp>
        <p:nvSpPr>
          <p:cNvPr id="405" name="Shape 405"/>
          <p:cNvSpPr txBox="1"/>
          <p:nvPr>
            <p:ph idx="1" type="body"/>
          </p:nvPr>
        </p:nvSpPr>
        <p:spPr>
          <a:xfrm>
            <a:off x="311700" y="1152475"/>
            <a:ext cx="8520600" cy="3342000"/>
          </a:xfrm>
          <a:prstGeom prst="rect">
            <a:avLst/>
          </a:prstGeom>
        </p:spPr>
        <p:txBody>
          <a:bodyPr anchorCtr="0" anchor="t" bIns="91425" lIns="91425" rIns="91425" tIns="91425">
            <a:noAutofit/>
          </a:bodyPr>
          <a:lstStyle/>
          <a:p>
            <a:pPr lvl="0" rtl="0">
              <a:spcBef>
                <a:spcPts val="0"/>
              </a:spcBef>
              <a:buNone/>
            </a:pPr>
            <a:r>
              <a:rPr lang="en"/>
              <a:t>Use methods of the </a:t>
            </a:r>
            <a:r>
              <a:rPr lang="en" u="sng">
                <a:solidFill>
                  <a:schemeClr val="hlink"/>
                </a:solidFill>
                <a:hlinkClick r:id="rId3"/>
              </a:rPr>
              <a:t>View</a:t>
            </a:r>
            <a:r>
              <a:rPr lang="en"/>
              <a:t> class to set focus</a:t>
            </a:r>
          </a:p>
          <a:p>
            <a:pPr indent="-228600" lvl="0" marL="457200" rtl="0">
              <a:spcBef>
                <a:spcPts val="0"/>
              </a:spcBef>
              <a:buChar char="●"/>
            </a:pPr>
            <a:r>
              <a:rPr lang="en" u="sng">
                <a:solidFill>
                  <a:schemeClr val="hlink"/>
                </a:solidFill>
                <a:hlinkClick r:id="rId4"/>
              </a:rPr>
              <a:t>setFocusable()</a:t>
            </a:r>
            <a:r>
              <a:rPr lang="en"/>
              <a:t> sets whether a view can have focus</a:t>
            </a:r>
          </a:p>
          <a:p>
            <a:pPr indent="-228600" lvl="0" marL="457200" rtl="0">
              <a:spcBef>
                <a:spcPts val="0"/>
              </a:spcBef>
              <a:buChar char="●"/>
            </a:pPr>
            <a:r>
              <a:rPr lang="en" u="sng">
                <a:solidFill>
                  <a:schemeClr val="hlink"/>
                </a:solidFill>
                <a:hlinkClick r:id="rId5"/>
              </a:rPr>
              <a:t>requestFocus()</a:t>
            </a:r>
            <a:r>
              <a:rPr lang="en"/>
              <a:t> gives focus to a specific view</a:t>
            </a:r>
          </a:p>
          <a:p>
            <a:pPr indent="-228600" lvl="0" marL="457200" rtl="0">
              <a:spcBef>
                <a:spcPts val="0"/>
              </a:spcBef>
              <a:buChar char="●"/>
            </a:pPr>
            <a:r>
              <a:rPr lang="en" u="sng">
                <a:solidFill>
                  <a:schemeClr val="hlink"/>
                </a:solidFill>
                <a:hlinkClick r:id="rId6"/>
              </a:rPr>
              <a:t>setOnFocusChangeListener()</a:t>
            </a:r>
            <a:r>
              <a:rPr lang="en"/>
              <a:t> sets listener for when view gains or loses focus</a:t>
            </a:r>
          </a:p>
          <a:p>
            <a:pPr indent="-228600" lvl="0" marL="457200" rtl="0">
              <a:spcBef>
                <a:spcPts val="0"/>
              </a:spcBef>
              <a:buChar char="●"/>
            </a:pPr>
            <a:r>
              <a:rPr lang="en" u="sng">
                <a:solidFill>
                  <a:schemeClr val="hlink"/>
                </a:solidFill>
                <a:hlinkClick r:id="rId7"/>
              </a:rPr>
              <a:t>onFocusChanged()</a:t>
            </a:r>
            <a:r>
              <a:rPr lang="en"/>
              <a:t> called when focus on a view changes</a:t>
            </a:r>
          </a:p>
        </p:txBody>
      </p:sp>
      <p:sp>
        <p:nvSpPr>
          <p:cNvPr id="406" name="Shape 40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Find the view with focus</a:t>
            </a:r>
          </a:p>
        </p:txBody>
      </p:sp>
      <p:sp>
        <p:nvSpPr>
          <p:cNvPr id="412" name="Shape 412"/>
          <p:cNvSpPr txBox="1"/>
          <p:nvPr>
            <p:ph idx="1" type="body"/>
          </p:nvPr>
        </p:nvSpPr>
        <p:spPr>
          <a:xfrm>
            <a:off x="311700" y="1152475"/>
            <a:ext cx="8520600" cy="33420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en" u="sng">
                <a:solidFill>
                  <a:schemeClr val="hlink"/>
                </a:solidFill>
                <a:hlinkClick r:id="rId3"/>
              </a:rPr>
              <a:t>Activity.getCurrentFocus()</a:t>
            </a:r>
            <a:r>
              <a:rPr lang="en"/>
              <a:t> </a:t>
            </a:r>
          </a:p>
          <a:p>
            <a:pPr indent="-228600" lvl="0" marL="457200" rtl="0">
              <a:spcBef>
                <a:spcPts val="0"/>
              </a:spcBef>
              <a:buChar char="●"/>
            </a:pPr>
            <a:r>
              <a:rPr lang="en" u="sng">
                <a:solidFill>
                  <a:schemeClr val="hlink"/>
                </a:solidFill>
                <a:hlinkClick r:id="rId4"/>
              </a:rPr>
              <a:t>ViewGroup.getFocusedChild()</a:t>
            </a:r>
          </a:p>
        </p:txBody>
      </p:sp>
      <p:sp>
        <p:nvSpPr>
          <p:cNvPr id="413" name="Shape 41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ctrTitle"/>
          </p:nvPr>
        </p:nvSpPr>
        <p:spPr>
          <a:xfrm>
            <a:off x="311708" y="778192"/>
            <a:ext cx="8520600" cy="2052600"/>
          </a:xfrm>
          <a:prstGeom prst="rect">
            <a:avLst/>
          </a:prstGeom>
        </p:spPr>
        <p:txBody>
          <a:bodyPr anchorCtr="0" anchor="b" bIns="91425" lIns="91425" rIns="91425" tIns="91425">
            <a:noAutofit/>
          </a:bodyPr>
          <a:lstStyle/>
          <a:p>
            <a:pPr lvl="0">
              <a:spcBef>
                <a:spcPts val="0"/>
              </a:spcBef>
              <a:buNone/>
            </a:pPr>
            <a:r>
              <a:rPr lang="en"/>
              <a:t>4.1 User Input Controls</a:t>
            </a:r>
          </a:p>
        </p:txBody>
      </p:sp>
      <p:sp>
        <p:nvSpPr>
          <p:cNvPr id="282" name="Shape 282"/>
          <p:cNvSpPr txBox="1"/>
          <p:nvPr>
            <p:ph idx="1" type="subTitle"/>
          </p:nvPr>
        </p:nvSpPr>
        <p:spPr>
          <a:xfrm>
            <a:off x="311700" y="2867742"/>
            <a:ext cx="8520600" cy="792600"/>
          </a:xfrm>
          <a:prstGeom prst="rect">
            <a:avLst/>
          </a:prstGeom>
        </p:spPr>
        <p:txBody>
          <a:bodyPr anchorCtr="0" anchor="t" bIns="91425" lIns="91425" rIns="91425" tIns="91425">
            <a:noAutofit/>
          </a:bodyPr>
          <a:lstStyle/>
          <a:p>
            <a:pPr lvl="0">
              <a:spcBef>
                <a:spcPts val="0"/>
              </a:spcBef>
              <a:buNone/>
            </a:pPr>
            <a:r>
              <a:t/>
            </a:r>
            <a:endParaRPr/>
          </a:p>
        </p:txBody>
      </p:sp>
      <p:sp>
        <p:nvSpPr>
          <p:cNvPr id="283" name="Shape 28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265500" y="1614175"/>
            <a:ext cx="4045200" cy="14823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Text Input</a:t>
            </a:r>
          </a:p>
        </p:txBody>
      </p:sp>
      <p:sp>
        <p:nvSpPr>
          <p:cNvPr id="419" name="Shape 419"/>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420" name="Shape 42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24" name="Shape 424"/>
        <p:cNvGrpSpPr/>
        <p:nvPr/>
      </p:nvGrpSpPr>
      <p:grpSpPr>
        <a:xfrm>
          <a:off x="0" y="0"/>
          <a:ext cx="0" cy="0"/>
          <a:chOff x="0" y="0"/>
          <a:chExt cx="0" cy="0"/>
        </a:xfrm>
      </p:grpSpPr>
      <p:sp>
        <p:nvSpPr>
          <p:cNvPr id="425" name="Shape 42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EditText</a:t>
            </a:r>
          </a:p>
        </p:txBody>
      </p:sp>
      <p:sp>
        <p:nvSpPr>
          <p:cNvPr id="426" name="Shape 426"/>
          <p:cNvSpPr txBox="1"/>
          <p:nvPr>
            <p:ph idx="1" type="body"/>
          </p:nvPr>
        </p:nvSpPr>
        <p:spPr>
          <a:xfrm>
            <a:off x="311700" y="1152475"/>
            <a:ext cx="5352300" cy="3412500"/>
          </a:xfrm>
          <a:prstGeom prst="rect">
            <a:avLst/>
          </a:prstGeom>
        </p:spPr>
        <p:txBody>
          <a:bodyPr anchorCtr="0" anchor="t" bIns="91425" lIns="91425" rIns="91425" tIns="91425">
            <a:noAutofit/>
          </a:bodyPr>
          <a:lstStyle/>
          <a:p>
            <a:pPr indent="-228600" lvl="0" marL="457200" marR="0" rtl="0" algn="l">
              <a:lnSpc>
                <a:spcPct val="115000"/>
              </a:lnSpc>
              <a:spcBef>
                <a:spcPts val="1000"/>
              </a:spcBef>
              <a:spcAft>
                <a:spcPts val="0"/>
              </a:spcAft>
              <a:buClr>
                <a:srgbClr val="333333"/>
              </a:buClr>
              <a:buChar char="●"/>
            </a:pPr>
            <a:r>
              <a:rPr lang="en" u="sng">
                <a:solidFill>
                  <a:schemeClr val="hlink"/>
                </a:solidFill>
                <a:highlight>
                  <a:srgbClr val="FFFFFF"/>
                </a:highlight>
                <a:hlinkClick r:id="rId3"/>
              </a:rPr>
              <a:t>EditText</a:t>
            </a:r>
            <a:r>
              <a:rPr lang="en">
                <a:solidFill>
                  <a:srgbClr val="333333"/>
                </a:solidFill>
                <a:highlight>
                  <a:srgbClr val="FFFFFF"/>
                </a:highlight>
              </a:rPr>
              <a:t> class</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Multiple lines of input</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Characters, numbers, and symbols</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Spelling correction</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Tapping the Return (Enter) key </a:t>
            </a:r>
            <a:br>
              <a:rPr lang="en">
                <a:solidFill>
                  <a:srgbClr val="333333"/>
                </a:solidFill>
                <a:highlight>
                  <a:srgbClr val="FFFFFF"/>
                </a:highlight>
              </a:rPr>
            </a:br>
            <a:r>
              <a:rPr lang="en">
                <a:solidFill>
                  <a:srgbClr val="333333"/>
                </a:solidFill>
                <a:highlight>
                  <a:srgbClr val="FFFFFF"/>
                </a:highlight>
              </a:rPr>
              <a:t>starts a new line</a:t>
            </a:r>
          </a:p>
          <a:p>
            <a:pPr indent="-228600" lvl="0" marL="457200" marR="0" rtl="0" algn="l">
              <a:lnSpc>
                <a:spcPct val="115000"/>
              </a:lnSpc>
              <a:spcBef>
                <a:spcPts val="400"/>
              </a:spcBef>
              <a:spcAft>
                <a:spcPts val="0"/>
              </a:spcAft>
              <a:buClr>
                <a:srgbClr val="333333"/>
              </a:buClr>
              <a:buChar char="●"/>
            </a:pPr>
            <a:r>
              <a:rPr lang="en">
                <a:solidFill>
                  <a:srgbClr val="333333"/>
                </a:solidFill>
                <a:highlight>
                  <a:srgbClr val="FFFFFF"/>
                </a:highlight>
              </a:rPr>
              <a:t>Customizable</a:t>
            </a:r>
          </a:p>
        </p:txBody>
      </p:sp>
      <p:sp>
        <p:nvSpPr>
          <p:cNvPr id="427" name="Shape 42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428" name="Shape 428"/>
          <p:cNvPicPr preferRelativeResize="0"/>
          <p:nvPr/>
        </p:nvPicPr>
        <p:blipFill rotWithShape="1">
          <a:blip r:embed="rId4">
            <a:alphaModFix/>
          </a:blip>
          <a:srcRect b="0" l="43800" r="9814" t="0"/>
          <a:stretch/>
        </p:blipFill>
        <p:spPr>
          <a:xfrm>
            <a:off x="5614599" y="1266937"/>
            <a:ext cx="2691074" cy="2609625"/>
          </a:xfrm>
          <a:prstGeom prst="rect">
            <a:avLst/>
          </a:prstGeom>
          <a:noFill/>
          <a:ln>
            <a:noFill/>
          </a:ln>
        </p:spPr>
      </p:pic>
      <p:sp>
        <p:nvSpPr>
          <p:cNvPr id="429" name="Shape 429"/>
          <p:cNvSpPr txBox="1"/>
          <p:nvPr/>
        </p:nvSpPr>
        <p:spPr>
          <a:xfrm>
            <a:off x="7150350" y="3973775"/>
            <a:ext cx="1761300" cy="5283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sz="2400">
                <a:latin typeface="Roboto"/>
                <a:ea typeface="Roboto"/>
                <a:cs typeface="Roboto"/>
                <a:sym typeface="Roboto"/>
              </a:rPr>
              <a:t>"Action" key</a:t>
            </a:r>
          </a:p>
        </p:txBody>
      </p:sp>
      <p:sp>
        <p:nvSpPr>
          <p:cNvPr id="430" name="Shape 430"/>
          <p:cNvSpPr/>
          <p:nvPr/>
        </p:nvSpPr>
        <p:spPr>
          <a:xfrm>
            <a:off x="7922676" y="3585750"/>
            <a:ext cx="239400" cy="528300"/>
          </a:xfrm>
          <a:prstGeom prst="upArrow">
            <a:avLst>
              <a:gd fmla="val 50000" name="adj1"/>
              <a:gd fmla="val 50000" name="adj2"/>
            </a:avLst>
          </a:prstGeom>
          <a:solidFill>
            <a:srgbClr val="CC000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Getting text</a:t>
            </a:r>
          </a:p>
        </p:txBody>
      </p:sp>
      <p:sp>
        <p:nvSpPr>
          <p:cNvPr id="436" name="Shape 436"/>
          <p:cNvSpPr txBox="1"/>
          <p:nvPr>
            <p:ph idx="1" type="body"/>
          </p:nvPr>
        </p:nvSpPr>
        <p:spPr>
          <a:xfrm>
            <a:off x="311700" y="1148150"/>
            <a:ext cx="8709300" cy="3226500"/>
          </a:xfrm>
          <a:prstGeom prst="rect">
            <a:avLst/>
          </a:prstGeom>
          <a:noFill/>
        </p:spPr>
        <p:txBody>
          <a:bodyPr anchorCtr="0" anchor="t" bIns="91425" lIns="91425" rIns="91425" tIns="91425">
            <a:noAutofit/>
          </a:bodyPr>
          <a:lstStyle/>
          <a:p>
            <a:pPr indent="-228600" lvl="0" marL="457200" rtl="0">
              <a:spcBef>
                <a:spcPts val="0"/>
              </a:spcBef>
              <a:buChar char="●"/>
            </a:pPr>
            <a:r>
              <a:rPr lang="en"/>
              <a:t>Get the EditText object for the EditText view</a:t>
            </a:r>
          </a:p>
          <a:p>
            <a:pPr indent="0" lvl="0" marL="457200" rtl="0">
              <a:spcBef>
                <a:spcPts val="0"/>
              </a:spcBef>
              <a:spcAft>
                <a:spcPts val="1000"/>
              </a:spcAft>
              <a:buNone/>
            </a:pPr>
            <a:r>
              <a:rPr lang="en">
                <a:latin typeface="Consolas"/>
                <a:ea typeface="Consolas"/>
                <a:cs typeface="Consolas"/>
                <a:sym typeface="Consolas"/>
              </a:rPr>
              <a:t>EditText simpleEditText = </a:t>
            </a:r>
            <a:br>
              <a:rPr lang="en">
                <a:latin typeface="Consolas"/>
                <a:ea typeface="Consolas"/>
                <a:cs typeface="Consolas"/>
                <a:sym typeface="Consolas"/>
              </a:rPr>
            </a:br>
            <a:r>
              <a:rPr lang="en">
                <a:latin typeface="Consolas"/>
                <a:ea typeface="Consolas"/>
                <a:cs typeface="Consolas"/>
                <a:sym typeface="Consolas"/>
              </a:rPr>
              <a:t>    (EditText) findViewById(R.id.edit_simple);</a:t>
            </a:r>
          </a:p>
          <a:p>
            <a:pPr indent="-228600" lvl="0" marL="457200" rtl="0">
              <a:spcBef>
                <a:spcPts val="2000"/>
              </a:spcBef>
              <a:spcAft>
                <a:spcPts val="1000"/>
              </a:spcAft>
              <a:buChar char="●"/>
            </a:pPr>
            <a:r>
              <a:rPr lang="en"/>
              <a:t>Retrieve the CharSequence and convert it to a string</a:t>
            </a:r>
          </a:p>
          <a:p>
            <a:pPr indent="0" lvl="0" marL="457200" rtl="0">
              <a:spcBef>
                <a:spcPts val="0"/>
              </a:spcBef>
              <a:buNone/>
            </a:pPr>
            <a:r>
              <a:rPr lang="en">
                <a:latin typeface="Consolas"/>
                <a:ea typeface="Consolas"/>
                <a:cs typeface="Consolas"/>
                <a:sym typeface="Consolas"/>
              </a:rPr>
              <a:t>String strValue =</a:t>
            </a:r>
            <a:br>
              <a:rPr lang="en">
                <a:latin typeface="Consolas"/>
                <a:ea typeface="Consolas"/>
                <a:cs typeface="Consolas"/>
                <a:sym typeface="Consolas"/>
              </a:rPr>
            </a:br>
            <a:r>
              <a:rPr lang="en">
                <a:latin typeface="Consolas"/>
                <a:ea typeface="Consolas"/>
                <a:cs typeface="Consolas"/>
                <a:sym typeface="Consolas"/>
              </a:rPr>
              <a:t>    simpleEditText.getText().toString();</a:t>
            </a:r>
          </a:p>
          <a:p>
            <a:pPr lvl="0" marR="0" rtl="0" algn="l">
              <a:lnSpc>
                <a:spcPct val="115000"/>
              </a:lnSpc>
              <a:spcBef>
                <a:spcPts val="1000"/>
              </a:spcBef>
              <a:spcAft>
                <a:spcPts val="0"/>
              </a:spcAft>
              <a:buNone/>
            </a:pPr>
            <a:r>
              <a:t/>
            </a:r>
            <a:endParaRPr sz="1800"/>
          </a:p>
        </p:txBody>
      </p:sp>
      <p:sp>
        <p:nvSpPr>
          <p:cNvPr id="437" name="Shape 43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idx="4294967295"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Input types</a:t>
            </a:r>
          </a:p>
        </p:txBody>
      </p:sp>
      <p:sp>
        <p:nvSpPr>
          <p:cNvPr id="443" name="Shape 443"/>
          <p:cNvSpPr txBox="1"/>
          <p:nvPr>
            <p:ph idx="1" type="body"/>
          </p:nvPr>
        </p:nvSpPr>
        <p:spPr>
          <a:xfrm>
            <a:off x="234200" y="1080925"/>
            <a:ext cx="7867200" cy="2566800"/>
          </a:xfrm>
          <a:prstGeom prst="rect">
            <a:avLst/>
          </a:prstGeom>
        </p:spPr>
        <p:txBody>
          <a:bodyPr anchorCtr="0" anchor="t" bIns="91425" lIns="91425" rIns="91425" tIns="91425">
            <a:noAutofit/>
          </a:bodyPr>
          <a:lstStyle/>
          <a:p>
            <a:pPr indent="-342900" lvl="0" marL="457200" rtl="0">
              <a:spcBef>
                <a:spcPts val="0"/>
              </a:spcBef>
              <a:buSzPct val="100000"/>
            </a:pPr>
            <a:r>
              <a:rPr lang="en" sz="1800"/>
              <a:t>textShortMessage—Limit input to 1 line </a:t>
            </a:r>
          </a:p>
          <a:p>
            <a:pPr indent="-342900" lvl="0" marL="457200" rtl="0">
              <a:spcBef>
                <a:spcPts val="0"/>
              </a:spcBef>
              <a:buSzPct val="100000"/>
            </a:pPr>
            <a:r>
              <a:rPr lang="en" sz="1800"/>
              <a:t>textCapSentences—Set keyboard to caps at beginning of sentences</a:t>
            </a:r>
          </a:p>
          <a:p>
            <a:pPr indent="-342900" lvl="0" marL="457200" rtl="0">
              <a:spcBef>
                <a:spcPts val="0"/>
              </a:spcBef>
              <a:buSzPct val="100000"/>
              <a:buChar char="●"/>
            </a:pPr>
            <a:r>
              <a:rPr lang="en" sz="1800"/>
              <a:t>textAutoCorrect—Enable autocorrecting</a:t>
            </a:r>
          </a:p>
          <a:p>
            <a:pPr indent="-342900" lvl="0" marL="457200" rtl="0">
              <a:spcBef>
                <a:spcPts val="0"/>
              </a:spcBef>
              <a:buSzPct val="100000"/>
              <a:buChar char="●"/>
            </a:pPr>
            <a:r>
              <a:rPr lang="en" sz="1800"/>
              <a:t>textPassword—Conceal typed characters</a:t>
            </a:r>
          </a:p>
          <a:p>
            <a:pPr indent="-342900" lvl="0" marL="457200" rtl="0">
              <a:spcBef>
                <a:spcPts val="0"/>
              </a:spcBef>
              <a:buSzPct val="100000"/>
              <a:buChar char="●"/>
            </a:pPr>
            <a:r>
              <a:rPr lang="en" sz="1800"/>
              <a:t>textEmailAddress—Show an @ sign on the keyboard</a:t>
            </a:r>
          </a:p>
          <a:p>
            <a:pPr indent="-342900" lvl="0" marL="457200" rtl="0">
              <a:spcBef>
                <a:spcPts val="0"/>
              </a:spcBef>
              <a:buSzPct val="100000"/>
              <a:buChar char="●"/>
            </a:pPr>
            <a:r>
              <a:rPr lang="en" sz="1800"/>
              <a:t>phone—numeric keyboard for phone numbers</a:t>
            </a:r>
          </a:p>
        </p:txBody>
      </p:sp>
      <p:sp>
        <p:nvSpPr>
          <p:cNvPr id="444" name="Shape 44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45" name="Shape 445"/>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Common input types</a:t>
            </a:r>
          </a:p>
        </p:txBody>
      </p:sp>
      <p:sp>
        <p:nvSpPr>
          <p:cNvPr id="446" name="Shape 446"/>
          <p:cNvSpPr txBox="1"/>
          <p:nvPr/>
        </p:nvSpPr>
        <p:spPr>
          <a:xfrm>
            <a:off x="197050" y="3666625"/>
            <a:ext cx="8597700" cy="896700"/>
          </a:xfrm>
          <a:prstGeom prst="rect">
            <a:avLst/>
          </a:prstGeom>
          <a:noFill/>
          <a:ln>
            <a:noFill/>
          </a:ln>
        </p:spPr>
        <p:txBody>
          <a:bodyPr anchorCtr="0" anchor="t" bIns="91425" lIns="91425" rIns="91425" tIns="91425">
            <a:noAutofit/>
          </a:bodyPr>
          <a:lstStyle/>
          <a:p>
            <a:pPr indent="-69850" lvl="0" marL="457200" rtl="0">
              <a:lnSpc>
                <a:spcPct val="150000"/>
              </a:lnSpc>
              <a:spcBef>
                <a:spcPts val="0"/>
              </a:spcBef>
              <a:buClr>
                <a:schemeClr val="dk1"/>
              </a:buClr>
              <a:buSzPct val="61111"/>
              <a:buFont typeface="Arial"/>
              <a:buNone/>
            </a:pPr>
            <a:r>
              <a:rPr lang="en" sz="1800">
                <a:solidFill>
                  <a:srgbClr val="424242"/>
                </a:solidFill>
                <a:latin typeface="Consolas"/>
                <a:ea typeface="Consolas"/>
                <a:cs typeface="Consolas"/>
                <a:sym typeface="Consolas"/>
              </a:rPr>
              <a:t>android:inputType="phone"</a:t>
            </a:r>
          </a:p>
          <a:p>
            <a:pPr indent="-69850" lvl="0" marL="457200" rtl="0">
              <a:lnSpc>
                <a:spcPct val="150000"/>
              </a:lnSpc>
              <a:spcBef>
                <a:spcPts val="0"/>
              </a:spcBef>
              <a:buClr>
                <a:schemeClr val="dk1"/>
              </a:buClr>
              <a:buSzPct val="61111"/>
              <a:buFont typeface="Arial"/>
              <a:buNone/>
            </a:pPr>
            <a:r>
              <a:rPr lang="en" sz="1800">
                <a:solidFill>
                  <a:srgbClr val="424242"/>
                </a:solidFill>
                <a:latin typeface="Consolas"/>
                <a:ea typeface="Consolas"/>
                <a:cs typeface="Consolas"/>
                <a:sym typeface="Consolas"/>
              </a:rPr>
              <a:t>android:inputType="textAutoCorrect|textCapSentences"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265500" y="1614175"/>
            <a:ext cx="4045200" cy="1482300"/>
          </a:xfrm>
          <a:prstGeom prst="rect">
            <a:avLst/>
          </a:prstGeom>
        </p:spPr>
        <p:txBody>
          <a:bodyPr anchorCtr="0" anchor="b" bIns="91425" lIns="91425" rIns="91425" tIns="91425">
            <a:noAutofit/>
          </a:bodyPr>
          <a:lstStyle/>
          <a:p>
            <a:pPr lvl="0" rtl="0">
              <a:spcBef>
                <a:spcPts val="0"/>
              </a:spcBef>
              <a:buNone/>
            </a:pPr>
            <a:r>
              <a:rPr lang="en"/>
              <a:t>Buttons</a:t>
            </a:r>
          </a:p>
        </p:txBody>
      </p:sp>
      <p:sp>
        <p:nvSpPr>
          <p:cNvPr id="452" name="Shape 452"/>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453" name="Shape 45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57" name="Shape 457"/>
        <p:cNvGrpSpPr/>
        <p:nvPr/>
      </p:nvGrpSpPr>
      <p:grpSpPr>
        <a:xfrm>
          <a:off x="0" y="0"/>
          <a:ext cx="0" cy="0"/>
          <a:chOff x="0" y="0"/>
          <a:chExt cx="0" cy="0"/>
        </a:xfrm>
      </p:grpSpPr>
      <p:sp>
        <p:nvSpPr>
          <p:cNvPr id="458" name="Shape 45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Button</a:t>
            </a:r>
          </a:p>
        </p:txBody>
      </p:sp>
      <p:sp>
        <p:nvSpPr>
          <p:cNvPr id="459" name="Shape 459"/>
          <p:cNvSpPr txBox="1"/>
          <p:nvPr>
            <p:ph idx="1" type="body"/>
          </p:nvPr>
        </p:nvSpPr>
        <p:spPr>
          <a:xfrm>
            <a:off x="311700" y="1152475"/>
            <a:ext cx="8709300" cy="20739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0"/>
              </a:spcAft>
              <a:buClr>
                <a:srgbClr val="333333"/>
              </a:buClr>
              <a:buSzPct val="100000"/>
              <a:buChar char="●"/>
            </a:pPr>
            <a:r>
              <a:rPr lang="en" sz="1800">
                <a:solidFill>
                  <a:srgbClr val="333333"/>
                </a:solidFill>
                <a:highlight>
                  <a:srgbClr val="FFFFFF"/>
                </a:highlight>
              </a:rPr>
              <a:t>View that responds to clicking or pressing</a:t>
            </a:r>
          </a:p>
          <a:p>
            <a:pPr indent="-342900" lvl="0" marL="457200" rtl="0">
              <a:spcBef>
                <a:spcPts val="1000"/>
              </a:spcBef>
              <a:buClr>
                <a:srgbClr val="333333"/>
              </a:buClr>
              <a:buSzPct val="100000"/>
              <a:buChar char="●"/>
            </a:pPr>
            <a:r>
              <a:rPr lang="en" sz="1800">
                <a:solidFill>
                  <a:srgbClr val="333333"/>
                </a:solidFill>
                <a:highlight>
                  <a:srgbClr val="FFFFFF"/>
                </a:highlight>
              </a:rPr>
              <a:t>Usually text or visuals indicate what will happen when it is pressed</a:t>
            </a:r>
          </a:p>
          <a:p>
            <a:pPr indent="-342900" lvl="0" marL="457200" marR="0" rtl="0" algn="l">
              <a:lnSpc>
                <a:spcPct val="115000"/>
              </a:lnSpc>
              <a:spcBef>
                <a:spcPts val="1000"/>
              </a:spcBef>
              <a:spcAft>
                <a:spcPts val="0"/>
              </a:spcAft>
              <a:buSzPct val="100000"/>
              <a:buChar char="●"/>
            </a:pPr>
            <a:r>
              <a:rPr lang="en" sz="1800">
                <a:solidFill>
                  <a:srgbClr val="333333"/>
                </a:solidFill>
                <a:highlight>
                  <a:srgbClr val="FFFFFF"/>
                </a:highlight>
              </a:rPr>
              <a:t>Views: </a:t>
            </a:r>
            <a:r>
              <a:rPr lang="en" sz="1800" u="sng">
                <a:solidFill>
                  <a:schemeClr val="hlink"/>
                </a:solidFill>
                <a:highlight>
                  <a:srgbClr val="FFFFFF"/>
                </a:highlight>
                <a:hlinkClick r:id="rId3"/>
              </a:rPr>
              <a:t>Button</a:t>
            </a:r>
            <a:r>
              <a:rPr lang="en" sz="1800">
                <a:solidFill>
                  <a:srgbClr val="333333"/>
                </a:solidFill>
                <a:highlight>
                  <a:srgbClr val="FFFFFF"/>
                </a:highlight>
              </a:rPr>
              <a:t> &gt; </a:t>
            </a:r>
            <a:r>
              <a:rPr lang="en" sz="1800" u="sng">
                <a:solidFill>
                  <a:schemeClr val="hlink"/>
                </a:solidFill>
                <a:highlight>
                  <a:srgbClr val="FFFFFF"/>
                </a:highlight>
                <a:hlinkClick r:id="rId4"/>
              </a:rPr>
              <a:t>ToggleButton</a:t>
            </a:r>
            <a:r>
              <a:rPr lang="en" sz="1800">
                <a:solidFill>
                  <a:srgbClr val="333333"/>
                </a:solidFill>
                <a:highlight>
                  <a:srgbClr val="FFFFFF"/>
                </a:highlight>
              </a:rPr>
              <a:t>, </a:t>
            </a:r>
            <a:r>
              <a:rPr lang="en" sz="1800" u="sng">
                <a:solidFill>
                  <a:schemeClr val="hlink"/>
                </a:solidFill>
                <a:highlight>
                  <a:srgbClr val="FFFFFF"/>
                </a:highlight>
                <a:hlinkClick r:id="rId5"/>
              </a:rPr>
              <a:t>ImageView</a:t>
            </a:r>
            <a:r>
              <a:rPr lang="en" sz="1800">
                <a:solidFill>
                  <a:srgbClr val="333333"/>
                </a:solidFill>
                <a:highlight>
                  <a:srgbClr val="FFFFFF"/>
                </a:highlight>
              </a:rPr>
              <a:t> &gt; </a:t>
            </a:r>
            <a:r>
              <a:rPr lang="en" sz="1800" u="sng">
                <a:solidFill>
                  <a:schemeClr val="hlink"/>
                </a:solidFill>
                <a:highlight>
                  <a:srgbClr val="FFFFFF"/>
                </a:highlight>
                <a:hlinkClick r:id="rId6"/>
              </a:rPr>
              <a:t>FloatingActionButton</a:t>
            </a:r>
            <a:r>
              <a:rPr lang="en" sz="1800">
                <a:solidFill>
                  <a:srgbClr val="333333"/>
                </a:solidFill>
                <a:highlight>
                  <a:srgbClr val="FFFFFF"/>
                </a:highlight>
              </a:rPr>
              <a:t> (FAB)</a:t>
            </a:r>
          </a:p>
          <a:p>
            <a:pPr indent="-342900" lvl="0" marL="457200" marR="0" rtl="0" algn="l">
              <a:lnSpc>
                <a:spcPct val="115000"/>
              </a:lnSpc>
              <a:spcBef>
                <a:spcPts val="1000"/>
              </a:spcBef>
              <a:spcAft>
                <a:spcPts val="0"/>
              </a:spcAft>
              <a:buClr>
                <a:srgbClr val="333333"/>
              </a:buClr>
              <a:buSzPct val="100000"/>
              <a:buChar char="●"/>
            </a:pPr>
            <a:r>
              <a:rPr lang="en" sz="1800">
                <a:solidFill>
                  <a:srgbClr val="333333"/>
                </a:solidFill>
                <a:highlight>
                  <a:srgbClr val="FFFFFF"/>
                </a:highlight>
              </a:rPr>
              <a:t>State: normal, focused, disabled, pressed, on/off</a:t>
            </a:r>
          </a:p>
          <a:p>
            <a:pPr indent="-342900" lvl="0" marL="457200" marR="0" rtl="0" algn="l">
              <a:lnSpc>
                <a:spcPct val="115000"/>
              </a:lnSpc>
              <a:spcBef>
                <a:spcPts val="1000"/>
              </a:spcBef>
              <a:spcAft>
                <a:spcPts val="0"/>
              </a:spcAft>
              <a:buClr>
                <a:srgbClr val="333333"/>
              </a:buClr>
              <a:buSzPct val="100000"/>
              <a:buChar char="●"/>
            </a:pPr>
            <a:r>
              <a:rPr lang="en" sz="1800">
                <a:solidFill>
                  <a:srgbClr val="333333"/>
                </a:solidFill>
                <a:highlight>
                  <a:srgbClr val="FFFFFF"/>
                </a:highlight>
              </a:rPr>
              <a:t>Visuals: raised, flat, clipart, images, text</a:t>
            </a:r>
          </a:p>
        </p:txBody>
      </p:sp>
      <p:sp>
        <p:nvSpPr>
          <p:cNvPr id="460" name="Shape 46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461" name="Shape 461"/>
          <p:cNvPicPr preferRelativeResize="0"/>
          <p:nvPr/>
        </p:nvPicPr>
        <p:blipFill>
          <a:blip r:embed="rId7">
            <a:alphaModFix/>
          </a:blip>
          <a:stretch>
            <a:fillRect/>
          </a:stretch>
        </p:blipFill>
        <p:spPr>
          <a:xfrm>
            <a:off x="3523337" y="3635325"/>
            <a:ext cx="2286000" cy="457200"/>
          </a:xfrm>
          <a:prstGeom prst="rect">
            <a:avLst/>
          </a:prstGeom>
          <a:noFill/>
          <a:ln>
            <a:noFill/>
          </a:ln>
        </p:spPr>
      </p:pic>
      <p:pic>
        <p:nvPicPr>
          <p:cNvPr id="462" name="Shape 462"/>
          <p:cNvPicPr preferRelativeResize="0"/>
          <p:nvPr/>
        </p:nvPicPr>
        <p:blipFill rotWithShape="1">
          <a:blip r:embed="rId8">
            <a:alphaModFix/>
          </a:blip>
          <a:srcRect b="51707" l="0" r="0" t="0"/>
          <a:stretch/>
        </p:blipFill>
        <p:spPr>
          <a:xfrm>
            <a:off x="553750" y="3435125"/>
            <a:ext cx="2276475" cy="92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66" name="Shape 466"/>
        <p:cNvGrpSpPr/>
        <p:nvPr/>
      </p:nvGrpSpPr>
      <p:grpSpPr>
        <a:xfrm>
          <a:off x="0" y="0"/>
          <a:ext cx="0" cy="0"/>
          <a:chOff x="0" y="0"/>
          <a:chExt cx="0" cy="0"/>
        </a:xfrm>
      </p:grpSpPr>
      <p:sp>
        <p:nvSpPr>
          <p:cNvPr id="467" name="Shape 46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Responding to button taps</a:t>
            </a:r>
          </a:p>
        </p:txBody>
      </p:sp>
      <p:sp>
        <p:nvSpPr>
          <p:cNvPr id="468" name="Shape 468"/>
          <p:cNvSpPr txBox="1"/>
          <p:nvPr>
            <p:ph idx="1" type="body"/>
          </p:nvPr>
        </p:nvSpPr>
        <p:spPr>
          <a:xfrm>
            <a:off x="311700" y="1152475"/>
            <a:ext cx="8709300" cy="3353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Char char="●"/>
            </a:pPr>
            <a:r>
              <a:rPr i="1" lang="en"/>
              <a:t>In your code</a:t>
            </a:r>
            <a:r>
              <a:rPr lang="en"/>
              <a:t>: Use </a:t>
            </a:r>
            <a:r>
              <a:rPr lang="en">
                <a:latin typeface="Consolas"/>
                <a:ea typeface="Consolas"/>
                <a:cs typeface="Consolas"/>
                <a:sym typeface="Consolas"/>
              </a:rPr>
              <a:t>OnClickListener</a:t>
            </a:r>
            <a:r>
              <a:rPr lang="en"/>
              <a:t> event listener.</a:t>
            </a:r>
          </a:p>
          <a:p>
            <a:pPr indent="-228600" lvl="0" marL="457200" marR="0" rtl="0" algn="l">
              <a:lnSpc>
                <a:spcPct val="115000"/>
              </a:lnSpc>
              <a:spcBef>
                <a:spcPts val="1000"/>
              </a:spcBef>
              <a:spcAft>
                <a:spcPts val="0"/>
              </a:spcAft>
              <a:buClr>
                <a:srgbClr val="424242"/>
              </a:buClr>
              <a:buChar char="●"/>
            </a:pPr>
            <a:r>
              <a:rPr i="1" lang="en"/>
              <a:t>In XML</a:t>
            </a:r>
            <a:r>
              <a:rPr lang="en"/>
              <a:t>: use </a:t>
            </a:r>
            <a:r>
              <a:rPr lang="en">
                <a:latin typeface="Consolas"/>
                <a:ea typeface="Consolas"/>
                <a:cs typeface="Consolas"/>
                <a:sym typeface="Consolas"/>
              </a:rPr>
              <a:t>android:onClick</a:t>
            </a:r>
            <a:r>
              <a:rPr lang="en"/>
              <a:t> attribute in the XML layout:</a:t>
            </a:r>
          </a:p>
          <a:p>
            <a:pPr indent="0" lvl="0" marL="457200" rtl="0">
              <a:spcBef>
                <a:spcPts val="1000"/>
              </a:spcBef>
              <a:buNone/>
            </a:pPr>
            <a:r>
              <a:rPr lang="en" sz="1800">
                <a:solidFill>
                  <a:schemeClr val="dk1"/>
                </a:solidFill>
                <a:latin typeface="Consolas"/>
                <a:ea typeface="Consolas"/>
                <a:cs typeface="Consolas"/>
                <a:sym typeface="Consolas"/>
              </a:rPr>
              <a:t>&lt;Button</a:t>
            </a:r>
          </a:p>
          <a:p>
            <a:pPr indent="0" lvl="0" marL="457200" rtl="0">
              <a:spcBef>
                <a:spcPts val="0"/>
              </a:spcBef>
              <a:buNone/>
            </a:pPr>
            <a:r>
              <a:rPr lang="en" sz="1800">
                <a:solidFill>
                  <a:schemeClr val="dk1"/>
                </a:solidFill>
                <a:latin typeface="Consolas"/>
                <a:ea typeface="Consolas"/>
                <a:cs typeface="Consolas"/>
                <a:sym typeface="Consolas"/>
              </a:rPr>
              <a:t>    android:id="@+id/button_send"</a:t>
            </a:r>
          </a:p>
          <a:p>
            <a:pPr indent="0" lvl="0" marL="457200" rtl="0">
              <a:spcBef>
                <a:spcPts val="0"/>
              </a:spcBef>
              <a:buNone/>
            </a:pPr>
            <a:r>
              <a:rPr lang="en" sz="1800">
                <a:solidFill>
                  <a:schemeClr val="dk1"/>
                </a:solidFill>
                <a:latin typeface="Consolas"/>
                <a:ea typeface="Consolas"/>
                <a:cs typeface="Consolas"/>
                <a:sym typeface="Consolas"/>
              </a:rPr>
              <a:t>    android:layout_width="wrap_content"</a:t>
            </a:r>
          </a:p>
          <a:p>
            <a:pPr indent="0" lvl="0" marL="457200" rtl="0">
              <a:spcBef>
                <a:spcPts val="0"/>
              </a:spcBef>
              <a:buNone/>
            </a:pPr>
            <a:r>
              <a:rPr lang="en" sz="1800">
                <a:solidFill>
                  <a:schemeClr val="dk1"/>
                </a:solidFill>
                <a:latin typeface="Consolas"/>
                <a:ea typeface="Consolas"/>
                <a:cs typeface="Consolas"/>
                <a:sym typeface="Consolas"/>
              </a:rPr>
              <a:t>    android:layout_height="wrap_content"</a:t>
            </a:r>
          </a:p>
          <a:p>
            <a:pPr indent="0" lvl="0" marL="457200" rtl="0">
              <a:spcBef>
                <a:spcPts val="0"/>
              </a:spcBef>
              <a:buNone/>
            </a:pPr>
            <a:r>
              <a:rPr lang="en" sz="1800">
                <a:solidFill>
                  <a:schemeClr val="dk1"/>
                </a:solidFill>
                <a:latin typeface="Consolas"/>
                <a:ea typeface="Consolas"/>
                <a:cs typeface="Consolas"/>
                <a:sym typeface="Consolas"/>
              </a:rPr>
              <a:t>    android:text="@string/button_send"</a:t>
            </a:r>
          </a:p>
          <a:p>
            <a:pPr indent="0" lvl="0" marL="457200" rtl="0">
              <a:spcBef>
                <a:spcPts val="0"/>
              </a:spcBef>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p>
          <a:p>
            <a:pPr lvl="0" marR="0" rtl="0" algn="l">
              <a:lnSpc>
                <a:spcPct val="115000"/>
              </a:lnSpc>
              <a:spcBef>
                <a:spcPts val="1000"/>
              </a:spcBef>
              <a:spcAft>
                <a:spcPts val="0"/>
              </a:spcAft>
              <a:buNone/>
            </a:pPr>
            <a:r>
              <a:t/>
            </a:r>
            <a:endParaRPr sz="1800"/>
          </a:p>
          <a:p>
            <a:pPr indent="0" lvl="0" marL="457200" rtl="0">
              <a:lnSpc>
                <a:spcPct val="100000"/>
              </a:lnSpc>
              <a:spcBef>
                <a:spcPts val="0"/>
              </a:spcBef>
              <a:spcAft>
                <a:spcPts val="0"/>
              </a:spcAft>
              <a:buNone/>
            </a:pPr>
            <a:r>
              <a:rPr lang="en" sz="1400">
                <a:solidFill>
                  <a:schemeClr val="dk1"/>
                </a:solidFill>
                <a:latin typeface="Consolas"/>
                <a:ea typeface="Consolas"/>
                <a:cs typeface="Consolas"/>
                <a:sym typeface="Consolas"/>
              </a:rPr>
              <a:t>        </a:t>
            </a:r>
          </a:p>
          <a:p>
            <a:pPr indent="0" lvl="0" marL="457200" rtl="0">
              <a:spcBef>
                <a:spcPts val="0"/>
              </a:spcBef>
              <a:spcAft>
                <a:spcPts val="1000"/>
              </a:spcAft>
              <a:buNone/>
            </a:pPr>
            <a:r>
              <a:t/>
            </a:r>
            <a:endParaRPr sz="1400">
              <a:solidFill>
                <a:schemeClr val="dk1"/>
              </a:solidFill>
              <a:latin typeface="Consolas"/>
              <a:ea typeface="Consolas"/>
              <a:cs typeface="Consolas"/>
              <a:sym typeface="Consolas"/>
            </a:endParaRPr>
          </a:p>
        </p:txBody>
      </p:sp>
      <p:sp>
        <p:nvSpPr>
          <p:cNvPr id="469" name="Shape 46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70" name="Shape 470"/>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Roboto"/>
                <a:ea typeface="Roboto"/>
                <a:cs typeface="Roboto"/>
                <a:sym typeface="Roboto"/>
              </a:rPr>
              <a:t>android:onClick</a:t>
            </a:r>
          </a:p>
        </p:txBody>
      </p:sp>
      <p:cxnSp>
        <p:nvCxnSpPr>
          <p:cNvPr id="471" name="Shape 471"/>
          <p:cNvCxnSpPr>
            <a:stCxn id="470" idx="2"/>
          </p:cNvCxnSpPr>
          <p:nvPr/>
        </p:nvCxnSpPr>
        <p:spPr>
          <a:xfrm rot="5400000">
            <a:off x="6151700" y="2361225"/>
            <a:ext cx="873000" cy="2266500"/>
          </a:xfrm>
          <a:prstGeom prst="bentConnector2">
            <a:avLst/>
          </a:prstGeom>
          <a:noFill/>
          <a:ln cap="flat" cmpd="sng" w="19050">
            <a:solidFill>
              <a:srgbClr val="595959"/>
            </a:solidFill>
            <a:prstDash val="solid"/>
            <a:round/>
            <a:headEnd len="lg" w="lg" type="none"/>
            <a:tailEnd len="lg" w="lg"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Setting listener with onClick callback</a:t>
            </a:r>
          </a:p>
        </p:txBody>
      </p:sp>
      <p:sp>
        <p:nvSpPr>
          <p:cNvPr id="477" name="Shape 477"/>
          <p:cNvSpPr txBox="1"/>
          <p:nvPr>
            <p:ph idx="1" type="body"/>
          </p:nvPr>
        </p:nvSpPr>
        <p:spPr>
          <a:xfrm>
            <a:off x="311700" y="1152475"/>
            <a:ext cx="8709300" cy="3296400"/>
          </a:xfrm>
          <a:prstGeom prst="rect">
            <a:avLst/>
          </a:prstGeom>
        </p:spPr>
        <p:txBody>
          <a:bodyPr anchorCtr="0" anchor="t" bIns="91425" lIns="91425" rIns="91425" tIns="91425">
            <a:noAutofit/>
          </a:bodyPr>
          <a:lstStyle/>
          <a:p>
            <a:pPr lvl="0" rtl="0">
              <a:spcBef>
                <a:spcPts val="0"/>
              </a:spcBef>
              <a:buNone/>
            </a:pPr>
            <a:r>
              <a:t/>
            </a:r>
            <a:endParaRPr sz="1800">
              <a:solidFill>
                <a:srgbClr val="000000"/>
              </a:solidFill>
              <a:latin typeface="Consolas"/>
              <a:ea typeface="Consolas"/>
              <a:cs typeface="Consolas"/>
              <a:sym typeface="Consolas"/>
            </a:endParaRPr>
          </a:p>
          <a:p>
            <a:pPr lvl="0" rtl="0">
              <a:lnSpc>
                <a:spcPct val="100000"/>
              </a:lnSpc>
              <a:spcBef>
                <a:spcPts val="0"/>
              </a:spcBef>
              <a:buNone/>
            </a:pPr>
            <a:r>
              <a:rPr lang="en" sz="2000">
                <a:solidFill>
                  <a:srgbClr val="000000"/>
                </a:solidFill>
                <a:latin typeface="Consolas"/>
                <a:ea typeface="Consolas"/>
                <a:cs typeface="Consolas"/>
                <a:sym typeface="Consolas"/>
              </a:rPr>
              <a:t>Button button = (Button) findViewById(R.id.button);</a:t>
            </a:r>
          </a:p>
          <a:p>
            <a:pPr lvl="0" rtl="0">
              <a:lnSpc>
                <a:spcPct val="100000"/>
              </a:lnSpc>
              <a:spcBef>
                <a:spcPts val="0"/>
              </a:spcBef>
              <a:buNone/>
            </a:pPr>
            <a:r>
              <a:t/>
            </a:r>
            <a:endParaRPr sz="2000">
              <a:solidFill>
                <a:srgbClr val="000000"/>
              </a:solidFill>
              <a:latin typeface="Consolas"/>
              <a:ea typeface="Consolas"/>
              <a:cs typeface="Consolas"/>
              <a:sym typeface="Consolas"/>
            </a:endParaRPr>
          </a:p>
          <a:p>
            <a:pPr lvl="0">
              <a:spcBef>
                <a:spcPts val="0"/>
              </a:spcBef>
              <a:buClr>
                <a:schemeClr val="dk1"/>
              </a:buClr>
              <a:buSzPct val="550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p>
          <a:p>
            <a:pPr lvl="0">
              <a:spcBef>
                <a:spcPts val="0"/>
              </a:spcBef>
              <a:buClr>
                <a:schemeClr val="dk1"/>
              </a:buClr>
              <a:buSzPct val="55000"/>
              <a:buFont typeface="Arial"/>
              <a:buNone/>
            </a:pPr>
            <a:r>
              <a:rPr lang="en" sz="2000">
                <a:solidFill>
                  <a:schemeClr val="dk1"/>
                </a:solidFill>
                <a:latin typeface="Consolas"/>
                <a:ea typeface="Consolas"/>
                <a:cs typeface="Consolas"/>
                <a:sym typeface="Consolas"/>
              </a:rPr>
              <a:t>    public void onClick(View v) {</a:t>
            </a:r>
          </a:p>
          <a:p>
            <a:pPr lvl="0">
              <a:spcBef>
                <a:spcPts val="0"/>
              </a:spcBef>
              <a:buClr>
                <a:schemeClr val="dk1"/>
              </a:buClr>
              <a:buSzPct val="55000"/>
              <a:buFont typeface="Arial"/>
              <a:buNone/>
            </a:pPr>
            <a:r>
              <a:rPr lang="en" sz="2000">
                <a:solidFill>
                  <a:schemeClr val="dk1"/>
                </a:solidFill>
                <a:latin typeface="Consolas"/>
                <a:ea typeface="Consolas"/>
                <a:cs typeface="Consolas"/>
                <a:sym typeface="Consolas"/>
              </a:rPr>
              <a:t>        // Do something in response to button click</a:t>
            </a:r>
          </a:p>
          <a:p>
            <a:pPr lvl="0">
              <a:spcBef>
                <a:spcPts val="0"/>
              </a:spcBef>
              <a:buClr>
                <a:schemeClr val="dk1"/>
              </a:buClr>
              <a:buSzPct val="55000"/>
              <a:buFont typeface="Arial"/>
              <a:buNone/>
            </a:pPr>
            <a:r>
              <a:rPr lang="en" sz="2000">
                <a:solidFill>
                  <a:schemeClr val="dk1"/>
                </a:solidFill>
                <a:latin typeface="Consolas"/>
                <a:ea typeface="Consolas"/>
                <a:cs typeface="Consolas"/>
                <a:sym typeface="Consolas"/>
              </a:rPr>
              <a:t>    }</a:t>
            </a:r>
          </a:p>
          <a:p>
            <a:pPr lvl="0" rtl="0">
              <a:spcBef>
                <a:spcPts val="0"/>
              </a:spcBef>
              <a:spcAft>
                <a:spcPts val="1000"/>
              </a:spcAft>
              <a:buClr>
                <a:schemeClr val="dk1"/>
              </a:buClr>
              <a:buSzPct val="55000"/>
              <a:buFont typeface="Arial"/>
              <a:buNone/>
            </a:pPr>
            <a:r>
              <a:rPr lang="en" sz="2000">
                <a:solidFill>
                  <a:schemeClr val="dk1"/>
                </a:solidFill>
                <a:latin typeface="Consolas"/>
                <a:ea typeface="Consolas"/>
                <a:cs typeface="Consolas"/>
                <a:sym typeface="Consolas"/>
              </a:rPr>
              <a:t>});</a:t>
            </a:r>
          </a:p>
        </p:txBody>
      </p:sp>
      <p:sp>
        <p:nvSpPr>
          <p:cNvPr id="478" name="Shape 47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Floating Action Buttons (FAB)</a:t>
            </a:r>
          </a:p>
        </p:txBody>
      </p:sp>
      <p:sp>
        <p:nvSpPr>
          <p:cNvPr id="484" name="Shape 484"/>
          <p:cNvSpPr txBox="1"/>
          <p:nvPr>
            <p:ph idx="1" type="body"/>
          </p:nvPr>
        </p:nvSpPr>
        <p:spPr>
          <a:xfrm>
            <a:off x="311700" y="1152475"/>
            <a:ext cx="6346500" cy="3090000"/>
          </a:xfrm>
          <a:prstGeom prst="rect">
            <a:avLst/>
          </a:prstGeom>
        </p:spPr>
        <p:txBody>
          <a:bodyPr anchorCtr="0" anchor="t" bIns="91425" lIns="91425" rIns="91425" tIns="91425">
            <a:noAutofit/>
          </a:bodyPr>
          <a:lstStyle/>
          <a:p>
            <a:pPr indent="-228600" lvl="0" marL="457200" rtl="0">
              <a:spcBef>
                <a:spcPts val="0"/>
              </a:spcBef>
              <a:buChar char="●"/>
            </a:pPr>
            <a:r>
              <a:rPr lang="en"/>
              <a:t>R</a:t>
            </a:r>
            <a:r>
              <a:rPr lang="en"/>
              <a:t>aised, circular, floats above layout</a:t>
            </a:r>
          </a:p>
          <a:p>
            <a:pPr indent="-228600" lvl="0" marL="457200" rtl="0">
              <a:spcBef>
                <a:spcPts val="0"/>
              </a:spcBef>
              <a:buChar char="●"/>
            </a:pPr>
            <a:r>
              <a:rPr lang="en"/>
              <a:t>Primary or "promoted" action for a screen</a:t>
            </a:r>
          </a:p>
          <a:p>
            <a:pPr indent="-228600" lvl="0" marL="457200" rtl="0">
              <a:spcBef>
                <a:spcPts val="0"/>
              </a:spcBef>
              <a:buChar char="●"/>
            </a:pPr>
            <a:r>
              <a:rPr lang="en"/>
              <a:t>One per screen</a:t>
            </a:r>
          </a:p>
          <a:p>
            <a:pPr lvl="0">
              <a:spcBef>
                <a:spcPts val="0"/>
              </a:spcBef>
              <a:buNone/>
            </a:pPr>
            <a:r>
              <a:t/>
            </a:r>
            <a:endParaRPr/>
          </a:p>
          <a:p>
            <a:pPr lvl="0" rtl="0">
              <a:spcBef>
                <a:spcPts val="0"/>
              </a:spcBef>
              <a:buNone/>
            </a:pPr>
            <a:r>
              <a:rPr lang="en"/>
              <a:t>For example:</a:t>
            </a:r>
          </a:p>
          <a:p>
            <a:pPr lvl="0" rtl="0">
              <a:spcBef>
                <a:spcPts val="0"/>
              </a:spcBef>
              <a:buClr>
                <a:schemeClr val="dk1"/>
              </a:buClr>
              <a:buSzPct val="45833"/>
              <a:buFont typeface="Arial"/>
              <a:buNone/>
            </a:pPr>
            <a:r>
              <a:rPr b="1" lang="en"/>
              <a:t>Add Contact</a:t>
            </a:r>
            <a:r>
              <a:rPr lang="en"/>
              <a:t> button in Contacts app</a:t>
            </a:r>
          </a:p>
        </p:txBody>
      </p:sp>
      <p:sp>
        <p:nvSpPr>
          <p:cNvPr id="485" name="Shape 48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486" name="Shape 486"/>
          <p:cNvPicPr preferRelativeResize="0"/>
          <p:nvPr/>
        </p:nvPicPr>
        <p:blipFill>
          <a:blip r:embed="rId3">
            <a:alphaModFix/>
          </a:blip>
          <a:stretch>
            <a:fillRect/>
          </a:stretch>
        </p:blipFill>
        <p:spPr>
          <a:xfrm>
            <a:off x="6658212" y="1098475"/>
            <a:ext cx="2409825" cy="3486150"/>
          </a:xfrm>
          <a:prstGeom prst="rect">
            <a:avLst/>
          </a:prstGeom>
          <a:noFill/>
          <a:ln cap="flat" cmpd="sng" w="9525">
            <a:solidFill>
              <a:srgbClr val="999999"/>
            </a:solidFill>
            <a:prstDash val="solid"/>
            <a:round/>
            <a:headEnd len="med" w="med" type="none"/>
            <a:tailEnd len="med" w="med"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Using FABs</a:t>
            </a:r>
          </a:p>
        </p:txBody>
      </p:sp>
      <p:sp>
        <p:nvSpPr>
          <p:cNvPr id="492" name="Shape 492"/>
          <p:cNvSpPr txBox="1"/>
          <p:nvPr>
            <p:ph idx="1" type="body"/>
          </p:nvPr>
        </p:nvSpPr>
        <p:spPr>
          <a:xfrm>
            <a:off x="311700" y="1022600"/>
            <a:ext cx="8520600" cy="3558900"/>
          </a:xfrm>
          <a:prstGeom prst="rect">
            <a:avLst/>
          </a:prstGeom>
        </p:spPr>
        <p:txBody>
          <a:bodyPr anchorCtr="0" anchor="t" bIns="91425" lIns="91425" rIns="91425" tIns="91425">
            <a:noAutofit/>
          </a:bodyPr>
          <a:lstStyle/>
          <a:p>
            <a:pPr indent="-228600" lvl="0" marL="457200">
              <a:spcBef>
                <a:spcPts val="0"/>
              </a:spcBef>
              <a:buChar char="●"/>
            </a:pPr>
            <a:r>
              <a:rPr lang="en"/>
              <a:t>Add design support library to build.gradle</a:t>
            </a:r>
          </a:p>
          <a:p>
            <a:pPr indent="0" lvl="0" marL="457200" rtl="0">
              <a:spcBef>
                <a:spcPts val="0"/>
              </a:spcBef>
              <a:buNone/>
            </a:pPr>
            <a:r>
              <a:rPr lang="en" sz="1800">
                <a:latin typeface="Consolas"/>
                <a:ea typeface="Consolas"/>
                <a:cs typeface="Consolas"/>
                <a:sym typeface="Consolas"/>
              </a:rPr>
              <a:t>compile 'com.android.support:design:a.b.c'</a:t>
            </a:r>
          </a:p>
          <a:p>
            <a:pPr indent="-228600" lvl="0" marL="457200" rtl="0">
              <a:spcBef>
                <a:spcPts val="0"/>
              </a:spcBef>
              <a:buChar char="●"/>
            </a:pPr>
            <a:r>
              <a:rPr lang="en"/>
              <a:t>Layout</a:t>
            </a:r>
          </a:p>
          <a:p>
            <a:pPr indent="0" lvl="0" marL="457200" rtl="0">
              <a:spcBef>
                <a:spcPts val="0"/>
              </a:spcBef>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p>
          <a:p>
            <a:pPr indent="0" lvl="0" marL="457200" rtl="0">
              <a:spcBef>
                <a:spcPts val="0"/>
              </a:spcBef>
              <a:buNone/>
            </a:pPr>
            <a:r>
              <a:rPr lang="en" sz="1800">
                <a:solidFill>
                  <a:schemeClr val="dk1"/>
                </a:solidFill>
                <a:latin typeface="Consolas"/>
                <a:ea typeface="Consolas"/>
                <a:cs typeface="Consolas"/>
                <a:sym typeface="Consolas"/>
              </a:rPr>
              <a:t>        android:id="@+id/fab"</a:t>
            </a:r>
          </a:p>
          <a:p>
            <a:pPr indent="0" lvl="0" marL="457200" rtl="0">
              <a:spcBef>
                <a:spcPts val="0"/>
              </a:spcBef>
              <a:buNone/>
            </a:pPr>
            <a:r>
              <a:rPr lang="en" sz="1800">
                <a:solidFill>
                  <a:schemeClr val="dk1"/>
                </a:solidFill>
                <a:latin typeface="Consolas"/>
                <a:ea typeface="Consolas"/>
                <a:cs typeface="Consolas"/>
                <a:sym typeface="Consolas"/>
              </a:rPr>
              <a:t>        android:layout_gravity="bottom|end"</a:t>
            </a:r>
          </a:p>
          <a:p>
            <a:pPr indent="0" lvl="0" marL="457200" rtl="0">
              <a:spcBef>
                <a:spcPts val="0"/>
              </a:spcBef>
              <a:buNone/>
            </a:pPr>
            <a:r>
              <a:rPr lang="en" sz="1800">
                <a:solidFill>
                  <a:schemeClr val="dk1"/>
                </a:solidFill>
                <a:latin typeface="Consolas"/>
                <a:ea typeface="Consolas"/>
                <a:cs typeface="Consolas"/>
                <a:sym typeface="Consolas"/>
              </a:rPr>
              <a:t>        android:layout_margin="@dimen/fab_margin"</a:t>
            </a:r>
          </a:p>
          <a:p>
            <a:pPr indent="0" lvl="0" marL="457200" rtl="0">
              <a:spcBef>
                <a:spcPts val="0"/>
              </a:spcBef>
              <a:spcAft>
                <a:spcPts val="1000"/>
              </a:spcAft>
              <a:buNone/>
            </a:pPr>
            <a:r>
              <a:rPr lang="en" sz="1800">
                <a:solidFill>
                  <a:schemeClr val="dk1"/>
                </a:solidFill>
                <a:latin typeface="Consolas"/>
                <a:ea typeface="Consolas"/>
                <a:cs typeface="Consolas"/>
                <a:sym typeface="Consolas"/>
              </a:rPr>
              <a:t>        android:src="@drawable/ic_fab_chat_button_white" </a:t>
            </a:r>
          </a:p>
          <a:p>
            <a:pPr indent="0" lvl="0" marL="457200" rtl="0">
              <a:spcBef>
                <a:spcPts val="0"/>
              </a:spcBef>
              <a:spcAft>
                <a:spcPts val="1000"/>
              </a:spcAft>
              <a:buNone/>
            </a:pPr>
            <a:r>
              <a:rPr lang="en" sz="1800">
                <a:solidFill>
                  <a:schemeClr val="dk1"/>
                </a:solidFill>
                <a:latin typeface="Consolas"/>
                <a:ea typeface="Consolas"/>
                <a:cs typeface="Consolas"/>
                <a:sym typeface="Consolas"/>
              </a:rPr>
              <a:t>        .../&gt;</a:t>
            </a:r>
          </a:p>
          <a:p>
            <a:pPr indent="0" lvl="0" marL="457200" rtl="0">
              <a:lnSpc>
                <a:spcPct val="115000"/>
              </a:lnSpc>
              <a:spcBef>
                <a:spcPts val="0"/>
              </a:spcBef>
              <a:buNone/>
            </a:pPr>
            <a:r>
              <a:t/>
            </a:r>
            <a:endParaRPr sz="1800">
              <a:latin typeface="Consolas"/>
              <a:ea typeface="Consolas"/>
              <a:cs typeface="Consolas"/>
              <a:sym typeface="Consolas"/>
            </a:endParaRPr>
          </a:p>
          <a:p>
            <a:pPr lv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493" name="Shape 49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170825"/>
            <a:ext cx="8657700" cy="572700"/>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solidFill>
                  <a:srgbClr val="FFFFFF"/>
                </a:solidFill>
              </a:rPr>
              <a:t>Contents</a:t>
            </a:r>
          </a:p>
        </p:txBody>
      </p:sp>
      <p:sp>
        <p:nvSpPr>
          <p:cNvPr id="289" name="Shape 289"/>
          <p:cNvSpPr txBox="1"/>
          <p:nvPr>
            <p:ph idx="1" type="body"/>
          </p:nvPr>
        </p:nvSpPr>
        <p:spPr>
          <a:xfrm>
            <a:off x="311700" y="1000075"/>
            <a:ext cx="8398800" cy="3416400"/>
          </a:xfrm>
          <a:prstGeom prst="rect">
            <a:avLst/>
          </a:prstGeom>
        </p:spPr>
        <p:txBody>
          <a:bodyPr anchorCtr="0" anchor="t" bIns="91425" lIns="91425" rIns="91425" tIns="91425">
            <a:noAutofit/>
          </a:bodyPr>
          <a:lstStyle/>
          <a:p>
            <a:pPr indent="-228600" lvl="0" marL="457200" rtl="0">
              <a:lnSpc>
                <a:spcPct val="115000"/>
              </a:lnSpc>
              <a:spcBef>
                <a:spcPts val="0"/>
              </a:spcBef>
              <a:spcAft>
                <a:spcPts val="1000"/>
              </a:spcAft>
              <a:buChar char="●"/>
            </a:pPr>
            <a:r>
              <a:rPr lang="en">
                <a:solidFill>
                  <a:schemeClr val="dk1"/>
                </a:solidFill>
              </a:rPr>
              <a:t>User Interaction</a:t>
            </a:r>
          </a:p>
          <a:p>
            <a:pPr indent="-228600" lvl="0" marL="457200" rtl="0">
              <a:lnSpc>
                <a:spcPct val="115000"/>
              </a:lnSpc>
              <a:spcBef>
                <a:spcPts val="0"/>
              </a:spcBef>
              <a:spcAft>
                <a:spcPts val="1000"/>
              </a:spcAft>
              <a:buClr>
                <a:schemeClr val="dk1"/>
              </a:buClr>
              <a:buChar char="●"/>
            </a:pPr>
            <a:r>
              <a:rPr lang="en">
                <a:solidFill>
                  <a:schemeClr val="dk1"/>
                </a:solidFill>
              </a:rPr>
              <a:t>Focus</a:t>
            </a:r>
          </a:p>
          <a:p>
            <a:pPr indent="-228600" lvl="0" marL="457200" rtl="0">
              <a:lnSpc>
                <a:spcPct val="115000"/>
              </a:lnSpc>
              <a:spcBef>
                <a:spcPts val="0"/>
              </a:spcBef>
              <a:spcAft>
                <a:spcPts val="1000"/>
              </a:spcAft>
              <a:buClr>
                <a:schemeClr val="dk1"/>
              </a:buClr>
              <a:buChar char="●"/>
            </a:pPr>
            <a:r>
              <a:rPr lang="en">
                <a:solidFill>
                  <a:schemeClr val="dk1"/>
                </a:solidFill>
              </a:rPr>
              <a:t>Text input and keyboards</a:t>
            </a:r>
          </a:p>
          <a:p>
            <a:pPr indent="-228600" lvl="0" marL="457200" rtl="0">
              <a:lnSpc>
                <a:spcPct val="115000"/>
              </a:lnSpc>
              <a:spcBef>
                <a:spcPts val="0"/>
              </a:spcBef>
              <a:spcAft>
                <a:spcPts val="1000"/>
              </a:spcAft>
              <a:buClr>
                <a:schemeClr val="dk1"/>
              </a:buClr>
              <a:buChar char="●"/>
            </a:pPr>
            <a:r>
              <a:rPr lang="en">
                <a:solidFill>
                  <a:schemeClr val="dk1"/>
                </a:solidFill>
              </a:rPr>
              <a:t>Radio Buttons and Checkboxes</a:t>
            </a:r>
          </a:p>
          <a:p>
            <a:pPr indent="-228600" lvl="0" marL="457200" rtl="0">
              <a:lnSpc>
                <a:spcPct val="115000"/>
              </a:lnSpc>
              <a:spcBef>
                <a:spcPts val="0"/>
              </a:spcBef>
              <a:spcAft>
                <a:spcPts val="1000"/>
              </a:spcAft>
              <a:buClr>
                <a:schemeClr val="dk1"/>
              </a:buClr>
              <a:buChar char="●"/>
            </a:pPr>
            <a:r>
              <a:rPr lang="en">
                <a:solidFill>
                  <a:schemeClr val="dk1"/>
                </a:solidFill>
              </a:rPr>
              <a:t>Making </a:t>
            </a:r>
            <a:r>
              <a:rPr lang="en">
                <a:solidFill>
                  <a:schemeClr val="dk1"/>
                </a:solidFill>
              </a:rPr>
              <a:t>Choices</a:t>
            </a:r>
          </a:p>
          <a:p>
            <a:pPr indent="-228600" lvl="1" marL="914400" rtl="0">
              <a:lnSpc>
                <a:spcPct val="115000"/>
              </a:lnSpc>
              <a:spcBef>
                <a:spcPts val="0"/>
              </a:spcBef>
              <a:spcAft>
                <a:spcPts val="1000"/>
              </a:spcAft>
              <a:buClr>
                <a:schemeClr val="dk1"/>
              </a:buClr>
              <a:buChar char="○"/>
            </a:pPr>
            <a:r>
              <a:rPr lang="en">
                <a:solidFill>
                  <a:schemeClr val="dk1"/>
                </a:solidFill>
              </a:rPr>
              <a:t>dialogs, spinners and pickers</a:t>
            </a:r>
          </a:p>
          <a:p>
            <a:pPr indent="-228600" lvl="0" marL="457200" rtl="0">
              <a:lnSpc>
                <a:spcPct val="115000"/>
              </a:lnSpc>
              <a:spcBef>
                <a:spcPts val="0"/>
              </a:spcBef>
              <a:spcAft>
                <a:spcPts val="1000"/>
              </a:spcAft>
              <a:buClr>
                <a:schemeClr val="dk1"/>
              </a:buClr>
              <a:buChar char="●"/>
            </a:pPr>
            <a:r>
              <a:rPr lang="en">
                <a:solidFill>
                  <a:schemeClr val="dk1"/>
                </a:solidFill>
              </a:rPr>
              <a:t>Recognizing gestures</a:t>
            </a:r>
          </a:p>
          <a:p>
            <a:pPr lvl="0" rtl="0">
              <a:lnSpc>
                <a:spcPct val="115000"/>
              </a:lnSpc>
              <a:spcBef>
                <a:spcPts val="0"/>
              </a:spcBef>
              <a:spcAft>
                <a:spcPts val="1000"/>
              </a:spcAft>
              <a:buNone/>
            </a:pPr>
            <a:r>
              <a:t/>
            </a:r>
            <a:endParaRPr>
              <a:solidFill>
                <a:schemeClr val="dk1"/>
              </a:solidFill>
            </a:endParaRPr>
          </a:p>
          <a:p>
            <a:pPr indent="-69850" lvl="0" marL="0" rtl="0">
              <a:lnSpc>
                <a:spcPct val="100000"/>
              </a:lnSpc>
              <a:spcBef>
                <a:spcPts val="300"/>
              </a:spcBef>
              <a:spcAft>
                <a:spcPts val="1000"/>
              </a:spcAft>
              <a:buClr>
                <a:schemeClr val="dk1"/>
              </a:buClr>
              <a:buSzPct val="45833"/>
              <a:buFont typeface="Arial"/>
              <a:buNone/>
            </a:pPr>
            <a:r>
              <a:t/>
            </a:r>
            <a:endParaRPr/>
          </a:p>
        </p:txBody>
      </p:sp>
      <p:sp>
        <p:nvSpPr>
          <p:cNvPr id="290" name="Shape 29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97" name="Shape 497"/>
        <p:cNvGrpSpPr/>
        <p:nvPr/>
      </p:nvGrpSpPr>
      <p:grpSpPr>
        <a:xfrm>
          <a:off x="0" y="0"/>
          <a:ext cx="0" cy="0"/>
          <a:chOff x="0" y="0"/>
          <a:chExt cx="0" cy="0"/>
        </a:xfrm>
      </p:grpSpPr>
      <p:sp>
        <p:nvSpPr>
          <p:cNvPr id="498" name="Shape 49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Button image assets</a:t>
            </a:r>
          </a:p>
        </p:txBody>
      </p:sp>
      <p:sp>
        <p:nvSpPr>
          <p:cNvPr id="499" name="Shape 499"/>
          <p:cNvSpPr txBox="1"/>
          <p:nvPr>
            <p:ph idx="1" type="body"/>
          </p:nvPr>
        </p:nvSpPr>
        <p:spPr>
          <a:xfrm>
            <a:off x="114450" y="1199200"/>
            <a:ext cx="5824200" cy="3412500"/>
          </a:xfrm>
          <a:prstGeom prst="rect">
            <a:avLst/>
          </a:prstGeom>
        </p:spPr>
        <p:txBody>
          <a:bodyPr anchorCtr="0" anchor="t" bIns="91425" lIns="91425" rIns="91425" tIns="91425">
            <a:noAutofit/>
          </a:bodyPr>
          <a:lstStyle/>
          <a:p>
            <a:pPr indent="-228600" lvl="0" marL="457200" rtl="0">
              <a:spcBef>
                <a:spcPts val="0"/>
              </a:spcBef>
            </a:pPr>
            <a:r>
              <a:rPr lang="en"/>
              <a:t>Right-click app/res/drawable</a:t>
            </a:r>
          </a:p>
          <a:p>
            <a:pPr indent="-228600" lvl="0" marL="457200" rtl="0">
              <a:spcBef>
                <a:spcPts val="0"/>
              </a:spcBef>
            </a:pPr>
            <a:r>
              <a:rPr lang="en"/>
              <a:t>Choose </a:t>
            </a:r>
            <a:r>
              <a:rPr b="1" lang="en"/>
              <a:t>New &gt; Image Asset</a:t>
            </a:r>
          </a:p>
          <a:p>
            <a:pPr indent="-228600" lvl="0" marL="457200" rtl="0">
              <a:spcBef>
                <a:spcPts val="0"/>
              </a:spcBef>
            </a:pPr>
            <a:r>
              <a:rPr lang="en"/>
              <a:t>Choose </a:t>
            </a:r>
            <a:r>
              <a:rPr b="1" lang="en"/>
              <a:t>Action Bar and Tab Items</a:t>
            </a:r>
            <a:r>
              <a:rPr lang="en"/>
              <a:t> from drop down menu</a:t>
            </a:r>
          </a:p>
          <a:p>
            <a:pPr indent="-228600" lvl="0" marL="457200" rtl="0">
              <a:spcBef>
                <a:spcPts val="0"/>
              </a:spcBef>
            </a:pPr>
            <a:r>
              <a:rPr lang="en"/>
              <a:t>Click the </a:t>
            </a:r>
            <a:r>
              <a:rPr b="1" lang="en"/>
              <a:t>Clipart:</a:t>
            </a:r>
            <a:r>
              <a:rPr lang="en"/>
              <a:t> image </a:t>
            </a:r>
            <a:br>
              <a:rPr lang="en"/>
            </a:br>
            <a:r>
              <a:rPr lang="en"/>
              <a:t>(the Android logo)</a:t>
            </a:r>
          </a:p>
        </p:txBody>
      </p:sp>
      <p:sp>
        <p:nvSpPr>
          <p:cNvPr id="500" name="Shape 50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01" name="Shape 501"/>
          <p:cNvPicPr preferRelativeResize="0"/>
          <p:nvPr/>
        </p:nvPicPr>
        <p:blipFill>
          <a:blip r:embed="rId3">
            <a:alphaModFix/>
          </a:blip>
          <a:stretch>
            <a:fillRect/>
          </a:stretch>
        </p:blipFill>
        <p:spPr>
          <a:xfrm>
            <a:off x="5607575" y="1046802"/>
            <a:ext cx="2085225" cy="1929699"/>
          </a:xfrm>
          <a:prstGeom prst="rect">
            <a:avLst/>
          </a:prstGeom>
          <a:noFill/>
          <a:ln>
            <a:noFill/>
          </a:ln>
        </p:spPr>
      </p:pic>
      <p:sp>
        <p:nvSpPr>
          <p:cNvPr id="502" name="Shape 502"/>
          <p:cNvSpPr txBox="1"/>
          <p:nvPr>
            <p:ph idx="1" type="body"/>
          </p:nvPr>
        </p:nvSpPr>
        <p:spPr>
          <a:xfrm>
            <a:off x="4357650" y="3385910"/>
            <a:ext cx="4663500" cy="951000"/>
          </a:xfrm>
          <a:prstGeom prst="rect">
            <a:avLst/>
          </a:prstGeom>
          <a:solidFill>
            <a:srgbClr val="D9EAD3"/>
          </a:solidFill>
          <a:ln>
            <a:noFill/>
          </a:ln>
        </p:spPr>
        <p:txBody>
          <a:bodyPr anchorCtr="0" anchor="t" bIns="91425" lIns="91425" rIns="91425" tIns="91425">
            <a:noAutofit/>
          </a:bodyPr>
          <a:lstStyle/>
          <a:p>
            <a:pPr lvl="0" rtl="0">
              <a:spcBef>
                <a:spcPts val="0"/>
              </a:spcBef>
              <a:buNone/>
            </a:pPr>
            <a:r>
              <a:rPr lang="en"/>
              <a:t>Experiment:</a:t>
            </a:r>
          </a:p>
          <a:p>
            <a:pPr indent="-228600" lvl="0" marL="457200" rtl="0">
              <a:spcBef>
                <a:spcPts val="0"/>
              </a:spcBef>
            </a:pPr>
            <a:r>
              <a:rPr lang="en"/>
              <a:t>Choose </a:t>
            </a:r>
            <a:r>
              <a:rPr b="1" lang="en"/>
              <a:t>New &gt; Vector Asset</a:t>
            </a:r>
          </a:p>
          <a:p>
            <a:pPr lvl="0" rtl="0">
              <a:spcBef>
                <a:spcPts val="0"/>
              </a:spcBef>
              <a:buNone/>
            </a:pPr>
            <a:r>
              <a:t/>
            </a:r>
            <a:endParaRPr sz="11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txBox="1"/>
          <p:nvPr>
            <p:ph type="title"/>
          </p:nvPr>
        </p:nvSpPr>
        <p:spPr>
          <a:xfrm>
            <a:off x="265500" y="1614175"/>
            <a:ext cx="4045200" cy="1482300"/>
          </a:xfrm>
          <a:prstGeom prst="rect">
            <a:avLst/>
          </a:prstGeom>
        </p:spPr>
        <p:txBody>
          <a:bodyPr anchorCtr="0" anchor="b" bIns="91425" lIns="91425" rIns="91425" tIns="91425">
            <a:noAutofit/>
          </a:bodyPr>
          <a:lstStyle/>
          <a:p>
            <a:pPr lvl="0" rtl="0">
              <a:spcBef>
                <a:spcPts val="0"/>
              </a:spcBef>
              <a:buNone/>
            </a:pPr>
            <a:r>
              <a:rPr lang="en"/>
              <a:t>Making Choices</a:t>
            </a:r>
          </a:p>
        </p:txBody>
      </p:sp>
      <p:sp>
        <p:nvSpPr>
          <p:cNvPr id="508" name="Shape 508"/>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509" name="Shape 50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So many choices!</a:t>
            </a:r>
          </a:p>
        </p:txBody>
      </p:sp>
      <p:sp>
        <p:nvSpPr>
          <p:cNvPr id="515" name="Shape 515"/>
          <p:cNvSpPr txBox="1"/>
          <p:nvPr>
            <p:ph idx="1" type="body"/>
          </p:nvPr>
        </p:nvSpPr>
        <p:spPr>
          <a:xfrm>
            <a:off x="311700" y="1076275"/>
            <a:ext cx="5048700" cy="3416400"/>
          </a:xfrm>
          <a:prstGeom prst="rect">
            <a:avLst/>
          </a:prstGeom>
        </p:spPr>
        <p:txBody>
          <a:bodyPr anchorCtr="0" anchor="t" bIns="91425" lIns="91425" rIns="91425" tIns="91425">
            <a:noAutofit/>
          </a:bodyPr>
          <a:lstStyle/>
          <a:p>
            <a:pPr indent="-228600" lvl="0" marL="457200" rtl="0">
              <a:spcBef>
                <a:spcPts val="0"/>
              </a:spcBef>
              <a:buChar char="●"/>
            </a:pPr>
            <a:r>
              <a:rPr lang="en"/>
              <a:t>Checkboxes</a:t>
            </a:r>
          </a:p>
          <a:p>
            <a:pPr indent="-228600" lvl="0" marL="457200" rtl="0">
              <a:spcBef>
                <a:spcPts val="0"/>
              </a:spcBef>
              <a:buChar char="●"/>
            </a:pPr>
            <a:r>
              <a:rPr lang="en"/>
              <a:t>Radio buttons</a:t>
            </a:r>
          </a:p>
          <a:p>
            <a:pPr indent="-228600" lvl="0" marL="457200" rtl="0">
              <a:spcBef>
                <a:spcPts val="0"/>
              </a:spcBef>
              <a:buChar char="●"/>
            </a:pPr>
            <a:r>
              <a:rPr lang="en"/>
              <a:t>Toggles</a:t>
            </a:r>
          </a:p>
          <a:p>
            <a:pPr indent="-228600" lvl="0" marL="457200" rtl="0">
              <a:spcBef>
                <a:spcPts val="0"/>
              </a:spcBef>
              <a:buChar char="●"/>
            </a:pPr>
            <a:r>
              <a:rPr lang="en"/>
              <a:t>Spinner</a:t>
            </a:r>
          </a:p>
        </p:txBody>
      </p:sp>
      <p:sp>
        <p:nvSpPr>
          <p:cNvPr id="516" name="Shape 51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17" name="Shape 517"/>
          <p:cNvPicPr preferRelativeResize="0"/>
          <p:nvPr/>
        </p:nvPicPr>
        <p:blipFill>
          <a:blip r:embed="rId3">
            <a:alphaModFix/>
          </a:blip>
          <a:stretch>
            <a:fillRect/>
          </a:stretch>
        </p:blipFill>
        <p:spPr>
          <a:xfrm>
            <a:off x="5052225" y="1224475"/>
            <a:ext cx="1362075" cy="1038225"/>
          </a:xfrm>
          <a:prstGeom prst="rect">
            <a:avLst/>
          </a:prstGeom>
          <a:noFill/>
          <a:ln cap="flat" cmpd="sng" w="9525">
            <a:solidFill>
              <a:srgbClr val="757575"/>
            </a:solidFill>
            <a:prstDash val="solid"/>
            <a:round/>
            <a:headEnd len="med" w="med" type="none"/>
            <a:tailEnd len="med" w="med" type="none"/>
          </a:ln>
        </p:spPr>
      </p:pic>
      <p:pic>
        <p:nvPicPr>
          <p:cNvPr id="518" name="Shape 518"/>
          <p:cNvPicPr preferRelativeResize="0"/>
          <p:nvPr/>
        </p:nvPicPr>
        <p:blipFill>
          <a:blip r:embed="rId4">
            <a:alphaModFix/>
          </a:blip>
          <a:stretch>
            <a:fillRect/>
          </a:stretch>
        </p:blipFill>
        <p:spPr>
          <a:xfrm>
            <a:off x="6689012" y="1214937"/>
            <a:ext cx="1885950" cy="1057275"/>
          </a:xfrm>
          <a:prstGeom prst="rect">
            <a:avLst/>
          </a:prstGeom>
          <a:noFill/>
          <a:ln cap="flat" cmpd="sng" w="9525">
            <a:solidFill>
              <a:srgbClr val="757575"/>
            </a:solidFill>
            <a:prstDash val="solid"/>
            <a:round/>
            <a:headEnd len="med" w="med" type="none"/>
            <a:tailEnd len="med" w="med" type="none"/>
          </a:ln>
        </p:spPr>
      </p:pic>
      <p:pic>
        <p:nvPicPr>
          <p:cNvPr id="519" name="Shape 519"/>
          <p:cNvPicPr preferRelativeResize="0"/>
          <p:nvPr/>
        </p:nvPicPr>
        <p:blipFill>
          <a:blip r:embed="rId5">
            <a:alphaModFix/>
          </a:blip>
          <a:stretch>
            <a:fillRect/>
          </a:stretch>
        </p:blipFill>
        <p:spPr>
          <a:xfrm>
            <a:off x="5052225" y="2597350"/>
            <a:ext cx="2352675" cy="742950"/>
          </a:xfrm>
          <a:prstGeom prst="rect">
            <a:avLst/>
          </a:prstGeom>
          <a:noFill/>
          <a:ln cap="flat" cmpd="sng" w="9525">
            <a:solidFill>
              <a:srgbClr val="757575"/>
            </a:solidFill>
            <a:prstDash val="solid"/>
            <a:round/>
            <a:headEnd len="med" w="med" type="none"/>
            <a:tailEnd len="med" w="med" type="none"/>
          </a:ln>
        </p:spPr>
      </p:pic>
      <p:pic>
        <p:nvPicPr>
          <p:cNvPr id="520" name="Shape 520"/>
          <p:cNvPicPr preferRelativeResize="0"/>
          <p:nvPr/>
        </p:nvPicPr>
        <p:blipFill>
          <a:blip r:embed="rId6">
            <a:alphaModFix/>
          </a:blip>
          <a:stretch>
            <a:fillRect/>
          </a:stretch>
        </p:blipFill>
        <p:spPr>
          <a:xfrm>
            <a:off x="6062637" y="3231900"/>
            <a:ext cx="2295525" cy="742950"/>
          </a:xfrm>
          <a:prstGeom prst="rect">
            <a:avLst/>
          </a:prstGeom>
          <a:noFill/>
          <a:ln cap="flat" cmpd="sng" w="9525">
            <a:solidFill>
              <a:srgbClr val="757575"/>
            </a:solidFill>
            <a:prstDash val="solid"/>
            <a:round/>
            <a:headEnd len="med" w="med" type="none"/>
            <a:tailEnd len="med" w="med" type="none"/>
          </a:ln>
        </p:spPr>
      </p:pic>
      <p:pic>
        <p:nvPicPr>
          <p:cNvPr id="521" name="Shape 521"/>
          <p:cNvPicPr preferRelativeResize="0"/>
          <p:nvPr/>
        </p:nvPicPr>
        <p:blipFill>
          <a:blip r:embed="rId7">
            <a:alphaModFix/>
          </a:blip>
          <a:stretch>
            <a:fillRect/>
          </a:stretch>
        </p:blipFill>
        <p:spPr>
          <a:xfrm>
            <a:off x="2283375" y="2930575"/>
            <a:ext cx="1800225" cy="1562100"/>
          </a:xfrm>
          <a:prstGeom prst="rect">
            <a:avLst/>
          </a:prstGeom>
          <a:noFill/>
          <a:ln cap="flat" cmpd="sng" w="9525">
            <a:solidFill>
              <a:srgbClr val="757575"/>
            </a:solidFill>
            <a:prstDash val="solid"/>
            <a:round/>
            <a:headEnd len="med" w="med" type="none"/>
            <a:tailEnd len="med" w="med"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type="title"/>
          </p:nvPr>
        </p:nvSpPr>
        <p:spPr>
          <a:xfrm>
            <a:off x="265500" y="1614175"/>
            <a:ext cx="4045200" cy="1482300"/>
          </a:xfrm>
          <a:prstGeom prst="rect">
            <a:avLst/>
          </a:prstGeom>
        </p:spPr>
        <p:txBody>
          <a:bodyPr anchorCtr="0" anchor="b" bIns="91425" lIns="91425" rIns="91425" tIns="91425">
            <a:noAutofit/>
          </a:bodyPr>
          <a:lstStyle/>
          <a:p>
            <a:pPr lvl="0" rtl="0">
              <a:spcBef>
                <a:spcPts val="0"/>
              </a:spcBef>
              <a:buNone/>
            </a:pPr>
            <a:r>
              <a:rPr lang="en"/>
              <a:t>Checkboxes, radio buttons and toggles</a:t>
            </a:r>
          </a:p>
        </p:txBody>
      </p:sp>
      <p:sp>
        <p:nvSpPr>
          <p:cNvPr id="527" name="Shape 527"/>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528" name="Shape 52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32" name="Shape 532"/>
        <p:cNvGrpSpPr/>
        <p:nvPr/>
      </p:nvGrpSpPr>
      <p:grpSpPr>
        <a:xfrm>
          <a:off x="0" y="0"/>
          <a:ext cx="0" cy="0"/>
          <a:chOff x="0" y="0"/>
          <a:chExt cx="0" cy="0"/>
        </a:xfrm>
      </p:grpSpPr>
      <p:sp>
        <p:nvSpPr>
          <p:cNvPr id="533" name="Shape 53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Checkboxes</a:t>
            </a:r>
          </a:p>
        </p:txBody>
      </p:sp>
      <p:sp>
        <p:nvSpPr>
          <p:cNvPr id="534" name="Shape 534"/>
          <p:cNvSpPr txBox="1"/>
          <p:nvPr>
            <p:ph idx="1" type="body"/>
          </p:nvPr>
        </p:nvSpPr>
        <p:spPr>
          <a:xfrm>
            <a:off x="311700" y="1152475"/>
            <a:ext cx="8709300" cy="3296400"/>
          </a:xfrm>
          <a:prstGeom prst="rect">
            <a:avLst/>
          </a:prstGeom>
        </p:spPr>
        <p:txBody>
          <a:bodyPr anchorCtr="0" anchor="t" bIns="91425" lIns="91425" rIns="91425" tIns="91425">
            <a:noAutofit/>
          </a:bodyPr>
          <a:lstStyle/>
          <a:p>
            <a:pPr indent="-228600" lvl="0" marL="457200" marR="0" rtl="0" algn="l">
              <a:lnSpc>
                <a:spcPct val="115000"/>
              </a:lnSpc>
              <a:spcBef>
                <a:spcPts val="1000"/>
              </a:spcBef>
              <a:spcAft>
                <a:spcPts val="0"/>
              </a:spcAft>
              <a:buChar char="●"/>
            </a:pPr>
            <a:r>
              <a:rPr lang="en"/>
              <a:t>User can select any number of choices</a:t>
            </a:r>
          </a:p>
          <a:p>
            <a:pPr indent="-228600" lvl="0" marL="457200" marR="0" rtl="0" algn="l">
              <a:lnSpc>
                <a:spcPct val="115000"/>
              </a:lnSpc>
              <a:spcBef>
                <a:spcPts val="1000"/>
              </a:spcBef>
              <a:spcAft>
                <a:spcPts val="0"/>
              </a:spcAft>
              <a:buClr>
                <a:srgbClr val="424242"/>
              </a:buClr>
              <a:buChar char="●"/>
            </a:pPr>
            <a:r>
              <a:rPr lang="en"/>
              <a:t>Checking one box does not uncheck another</a:t>
            </a:r>
          </a:p>
          <a:p>
            <a:pPr indent="-228600" lvl="0" marL="457200" marR="0" rtl="0" algn="l">
              <a:lnSpc>
                <a:spcPct val="115000"/>
              </a:lnSpc>
              <a:spcBef>
                <a:spcPts val="1000"/>
              </a:spcBef>
              <a:spcAft>
                <a:spcPts val="0"/>
              </a:spcAft>
              <a:buChar char="●"/>
            </a:pPr>
            <a:r>
              <a:rPr lang="en"/>
              <a:t>Users expect checkboxes in a vertical list</a:t>
            </a:r>
          </a:p>
          <a:p>
            <a:pPr indent="-228600" lvl="0" marL="457200" marR="0" rtl="0" algn="l">
              <a:lnSpc>
                <a:spcPct val="115000"/>
              </a:lnSpc>
              <a:spcBef>
                <a:spcPts val="1000"/>
              </a:spcBef>
              <a:spcAft>
                <a:spcPts val="0"/>
              </a:spcAft>
              <a:buChar char="●"/>
            </a:pPr>
            <a:r>
              <a:rPr lang="en"/>
              <a:t>Commonly used with a submit button</a:t>
            </a:r>
          </a:p>
          <a:p>
            <a:pPr indent="-228600" lvl="0" marL="457200" marR="0" rtl="0" algn="l">
              <a:lnSpc>
                <a:spcPct val="115000"/>
              </a:lnSpc>
              <a:spcBef>
                <a:spcPts val="1000"/>
              </a:spcBef>
              <a:spcAft>
                <a:spcPts val="0"/>
              </a:spcAft>
              <a:buChar char="●"/>
            </a:pPr>
            <a:r>
              <a:rPr lang="en"/>
              <a:t>Every checkbox is a view and can have </a:t>
            </a:r>
            <a:br>
              <a:rPr lang="en"/>
            </a:br>
            <a:r>
              <a:rPr lang="en"/>
              <a:t>an onClick handler</a:t>
            </a:r>
          </a:p>
          <a:p>
            <a:pPr indent="0" lvl="0" marL="457200" rtl="0">
              <a:spcBef>
                <a:spcPts val="0"/>
              </a:spcBef>
              <a:buNone/>
            </a:pPr>
            <a:r>
              <a:t/>
            </a:r>
            <a:endParaRPr sz="1400">
              <a:solidFill>
                <a:schemeClr val="dk1"/>
              </a:solidFill>
              <a:latin typeface="Consolas"/>
              <a:ea typeface="Consolas"/>
              <a:cs typeface="Consolas"/>
              <a:sym typeface="Consolas"/>
            </a:endParaRPr>
          </a:p>
          <a:p>
            <a:pPr indent="0" lvl="0" marL="0" rtl="0">
              <a:spcBef>
                <a:spcPts val="0"/>
              </a:spcBef>
              <a:spcAft>
                <a:spcPts val="1000"/>
              </a:spcAft>
              <a:buNone/>
            </a:pPr>
            <a:r>
              <a:t/>
            </a:r>
            <a:endParaRPr sz="1400">
              <a:solidFill>
                <a:schemeClr val="dk1"/>
              </a:solidFill>
              <a:latin typeface="Consolas"/>
              <a:ea typeface="Consolas"/>
              <a:cs typeface="Consolas"/>
              <a:sym typeface="Consolas"/>
            </a:endParaRPr>
          </a:p>
        </p:txBody>
      </p:sp>
      <p:sp>
        <p:nvSpPr>
          <p:cNvPr id="535" name="Shape 53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36" name="Shape 536"/>
          <p:cNvPicPr preferRelativeResize="0"/>
          <p:nvPr/>
        </p:nvPicPr>
        <p:blipFill>
          <a:blip r:embed="rId3">
            <a:alphaModFix/>
          </a:blip>
          <a:stretch>
            <a:fillRect/>
          </a:stretch>
        </p:blipFill>
        <p:spPr>
          <a:xfrm>
            <a:off x="6600869" y="2747999"/>
            <a:ext cx="2231424" cy="17008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40" name="Shape 540"/>
        <p:cNvGrpSpPr/>
        <p:nvPr/>
      </p:nvGrpSpPr>
      <p:grpSpPr>
        <a:xfrm>
          <a:off x="0" y="0"/>
          <a:ext cx="0" cy="0"/>
          <a:chOff x="0" y="0"/>
          <a:chExt cx="0" cy="0"/>
        </a:xfrm>
      </p:grpSpPr>
      <p:sp>
        <p:nvSpPr>
          <p:cNvPr id="541" name="Shape 54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Radio buttons</a:t>
            </a:r>
          </a:p>
        </p:txBody>
      </p:sp>
      <p:sp>
        <p:nvSpPr>
          <p:cNvPr id="542" name="Shape 542"/>
          <p:cNvSpPr txBox="1"/>
          <p:nvPr>
            <p:ph idx="1" type="body"/>
          </p:nvPr>
        </p:nvSpPr>
        <p:spPr>
          <a:xfrm>
            <a:off x="83100" y="923875"/>
            <a:ext cx="8709300" cy="3579000"/>
          </a:xfrm>
          <a:prstGeom prst="rect">
            <a:avLst/>
          </a:prstGeom>
        </p:spPr>
        <p:txBody>
          <a:bodyPr anchorCtr="0" anchor="t" bIns="91425" lIns="91425" rIns="91425" tIns="91425">
            <a:noAutofit/>
          </a:bodyPr>
          <a:lstStyle/>
          <a:p>
            <a:pPr indent="-228600" lvl="0" marL="457200" marR="0" rtl="0" algn="l">
              <a:lnSpc>
                <a:spcPct val="115000"/>
              </a:lnSpc>
              <a:spcBef>
                <a:spcPts val="1000"/>
              </a:spcBef>
              <a:spcAft>
                <a:spcPts val="0"/>
              </a:spcAft>
              <a:buChar char="●"/>
            </a:pPr>
            <a:r>
              <a:rPr lang="en"/>
              <a:t>User can select one of a number of choices</a:t>
            </a:r>
          </a:p>
          <a:p>
            <a:pPr indent="-228600" lvl="0" marL="457200" rtl="0">
              <a:spcBef>
                <a:spcPts val="0"/>
              </a:spcBef>
              <a:buChar char="●"/>
            </a:pPr>
            <a:r>
              <a:rPr lang="en"/>
              <a:t>Put radio buttons in a RadioGroup</a:t>
            </a:r>
          </a:p>
          <a:p>
            <a:pPr indent="-228600" lvl="0" marL="457200" marR="0" rtl="0" algn="l">
              <a:lnSpc>
                <a:spcPct val="115000"/>
              </a:lnSpc>
              <a:spcBef>
                <a:spcPts val="1000"/>
              </a:spcBef>
              <a:spcAft>
                <a:spcPts val="0"/>
              </a:spcAft>
              <a:buClr>
                <a:srgbClr val="424242"/>
              </a:buClr>
              <a:buChar char="●"/>
            </a:pPr>
            <a:r>
              <a:rPr lang="en"/>
              <a:t>Checking one unchecks another</a:t>
            </a:r>
          </a:p>
          <a:p>
            <a:pPr indent="-228600" lvl="0" marL="457200" marR="0" rtl="0" algn="l">
              <a:lnSpc>
                <a:spcPct val="115000"/>
              </a:lnSpc>
              <a:spcBef>
                <a:spcPts val="1000"/>
              </a:spcBef>
              <a:spcAft>
                <a:spcPts val="0"/>
              </a:spcAft>
              <a:buChar char="●"/>
            </a:pPr>
            <a:r>
              <a:rPr lang="en"/>
              <a:t>Put radio buttons in a vertical list </a:t>
            </a:r>
            <a:br>
              <a:rPr lang="en"/>
            </a:br>
            <a:r>
              <a:rPr lang="en"/>
              <a:t>or horizontally if labels are short</a:t>
            </a:r>
          </a:p>
          <a:p>
            <a:pPr indent="-228600" lvl="0" marL="457200" rtl="0">
              <a:spcBef>
                <a:spcPts val="0"/>
              </a:spcBef>
              <a:buChar char="●"/>
            </a:pPr>
            <a:r>
              <a:rPr lang="en"/>
              <a:t>Every radio button can have an onClick handler</a:t>
            </a:r>
          </a:p>
          <a:p>
            <a:pPr indent="-228600" lvl="0" marL="457200" rtl="0">
              <a:spcBef>
                <a:spcPts val="0"/>
              </a:spcBef>
              <a:buChar char="●"/>
            </a:pPr>
            <a:r>
              <a:rPr lang="en"/>
              <a:t>Commonly used with a submit button</a:t>
            </a:r>
            <a:br>
              <a:rPr lang="en"/>
            </a:br>
            <a:r>
              <a:rPr lang="en"/>
              <a:t>for the RadioGroup</a:t>
            </a:r>
          </a:p>
          <a:p>
            <a:pPr indent="0" lvl="0" marL="457200" rtl="0">
              <a:spcBef>
                <a:spcPts val="0"/>
              </a:spcBef>
              <a:buNone/>
            </a:pPr>
            <a:r>
              <a:t/>
            </a:r>
            <a:endParaRPr sz="1400">
              <a:solidFill>
                <a:schemeClr val="dk1"/>
              </a:solidFill>
              <a:latin typeface="Consolas"/>
              <a:ea typeface="Consolas"/>
              <a:cs typeface="Consolas"/>
              <a:sym typeface="Consolas"/>
            </a:endParaRPr>
          </a:p>
          <a:p>
            <a:pPr indent="0" lvl="0" marL="0" rtl="0">
              <a:spcBef>
                <a:spcPts val="0"/>
              </a:spcBef>
              <a:spcAft>
                <a:spcPts val="1000"/>
              </a:spcAft>
              <a:buNone/>
            </a:pPr>
            <a:r>
              <a:t/>
            </a:r>
            <a:endParaRPr sz="1400">
              <a:solidFill>
                <a:schemeClr val="dk1"/>
              </a:solidFill>
              <a:latin typeface="Consolas"/>
              <a:ea typeface="Consolas"/>
              <a:cs typeface="Consolas"/>
              <a:sym typeface="Consolas"/>
            </a:endParaRPr>
          </a:p>
        </p:txBody>
      </p:sp>
      <p:sp>
        <p:nvSpPr>
          <p:cNvPr id="543" name="Shape 54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44" name="Shape 544"/>
          <p:cNvPicPr preferRelativeResize="0"/>
          <p:nvPr/>
        </p:nvPicPr>
        <p:blipFill>
          <a:blip r:embed="rId3">
            <a:alphaModFix/>
          </a:blip>
          <a:stretch>
            <a:fillRect/>
          </a:stretch>
        </p:blipFill>
        <p:spPr>
          <a:xfrm>
            <a:off x="6246650" y="1725025"/>
            <a:ext cx="2291300" cy="1284549"/>
          </a:xfrm>
          <a:prstGeom prst="rect">
            <a:avLst/>
          </a:prstGeom>
          <a:noFill/>
          <a:ln cap="flat" cmpd="sng" w="9525">
            <a:solidFill>
              <a:srgbClr val="757575"/>
            </a:solidFill>
            <a:prstDash val="solid"/>
            <a:round/>
            <a:headEnd len="med" w="med" type="none"/>
            <a:tailEnd len="med" w="med"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48" name="Shape 548"/>
        <p:cNvGrpSpPr/>
        <p:nvPr/>
      </p:nvGrpSpPr>
      <p:grpSpPr>
        <a:xfrm>
          <a:off x="0" y="0"/>
          <a:ext cx="0" cy="0"/>
          <a:chOff x="0" y="0"/>
          <a:chExt cx="0" cy="0"/>
        </a:xfrm>
      </p:grpSpPr>
      <p:sp>
        <p:nvSpPr>
          <p:cNvPr id="549" name="Shape 549"/>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Toggle buttons and switches</a:t>
            </a:r>
          </a:p>
        </p:txBody>
      </p:sp>
      <p:sp>
        <p:nvSpPr>
          <p:cNvPr id="550" name="Shape 550"/>
          <p:cNvSpPr txBox="1"/>
          <p:nvPr>
            <p:ph idx="1" type="body"/>
          </p:nvPr>
        </p:nvSpPr>
        <p:spPr>
          <a:xfrm>
            <a:off x="311700" y="1021475"/>
            <a:ext cx="8709300" cy="3522300"/>
          </a:xfrm>
          <a:prstGeom prst="rect">
            <a:avLst/>
          </a:prstGeom>
        </p:spPr>
        <p:txBody>
          <a:bodyPr anchorCtr="0" anchor="t" bIns="91425" lIns="91425" rIns="91425" tIns="91425">
            <a:noAutofit/>
          </a:bodyPr>
          <a:lstStyle/>
          <a:p>
            <a:pPr indent="-228600" lvl="0" marL="457200" marR="0" rtl="0" algn="l">
              <a:lnSpc>
                <a:spcPct val="115000"/>
              </a:lnSpc>
              <a:spcBef>
                <a:spcPts val="1000"/>
              </a:spcBef>
              <a:spcAft>
                <a:spcPts val="0"/>
              </a:spcAft>
              <a:buChar char="●"/>
            </a:pPr>
            <a:r>
              <a:rPr lang="en"/>
              <a:t>User can switch between 2 exclusive states (on/off)</a:t>
            </a:r>
          </a:p>
          <a:p>
            <a:pPr indent="-228600" lvl="0" marL="457200" marR="0" rtl="0" algn="l">
              <a:lnSpc>
                <a:spcPct val="115000"/>
              </a:lnSpc>
              <a:spcBef>
                <a:spcPts val="1000"/>
              </a:spcBef>
              <a:spcAft>
                <a:spcPts val="0"/>
              </a:spcAft>
              <a:buChar char="●"/>
            </a:pPr>
            <a:r>
              <a:rPr lang="en"/>
              <a:t>Use </a:t>
            </a:r>
            <a:r>
              <a:rPr lang="en">
                <a:latin typeface="Consolas"/>
                <a:ea typeface="Consolas"/>
                <a:cs typeface="Consolas"/>
                <a:sym typeface="Consolas"/>
              </a:rPr>
              <a:t>android:onClick</a:t>
            </a:r>
            <a:r>
              <a:rPr lang="en"/>
              <a:t>+callback—or handle clicks in code</a:t>
            </a:r>
          </a:p>
          <a:p>
            <a:pPr lvl="0" marR="0" rtl="0" algn="l">
              <a:lnSpc>
                <a:spcPct val="115000"/>
              </a:lnSpc>
              <a:spcBef>
                <a:spcPts val="1000"/>
              </a:spcBef>
              <a:spcAft>
                <a:spcPts val="0"/>
              </a:spcAft>
              <a:buNone/>
            </a:pPr>
            <a:r>
              <a:rPr lang="en"/>
              <a:t>                                     </a:t>
            </a:r>
            <a:br>
              <a:rPr lang="en"/>
            </a:br>
            <a:r>
              <a:rPr lang="en"/>
              <a:t>                                     Toggle buttons </a:t>
            </a:r>
          </a:p>
          <a:p>
            <a:pPr lvl="0" marR="0" rtl="0" algn="l">
              <a:lnSpc>
                <a:spcPct val="115000"/>
              </a:lnSpc>
              <a:spcBef>
                <a:spcPts val="1000"/>
              </a:spcBef>
              <a:spcAft>
                <a:spcPts val="0"/>
              </a:spcAft>
              <a:buNone/>
            </a:pPr>
            <a:r>
              <a:t/>
            </a:r>
            <a:endParaRPr sz="1400"/>
          </a:p>
          <a:p>
            <a:pPr lvl="0" marR="0" rtl="0" algn="l">
              <a:lnSpc>
                <a:spcPct val="115000"/>
              </a:lnSpc>
              <a:spcBef>
                <a:spcPts val="1000"/>
              </a:spcBef>
              <a:spcAft>
                <a:spcPts val="0"/>
              </a:spcAft>
              <a:buNone/>
            </a:pPr>
            <a:r>
              <a:rPr lang="en"/>
              <a:t>                                      Switches </a:t>
            </a:r>
          </a:p>
          <a:p>
            <a:pPr lvl="0" marR="0" rtl="0" algn="l">
              <a:lnSpc>
                <a:spcPct val="115000"/>
              </a:lnSpc>
              <a:spcBef>
                <a:spcPts val="1000"/>
              </a:spcBef>
              <a:spcAft>
                <a:spcPts val="0"/>
              </a:spcAft>
              <a:buNone/>
            </a:pPr>
            <a:r>
              <a:t/>
            </a:r>
            <a:endParaRPr/>
          </a:p>
          <a:p>
            <a:pPr indent="0" lvl="0" marL="0" rtl="0">
              <a:spcBef>
                <a:spcPts val="0"/>
              </a:spcBef>
              <a:spcAft>
                <a:spcPts val="1000"/>
              </a:spcAft>
              <a:buNone/>
            </a:pPr>
            <a:r>
              <a:t/>
            </a:r>
            <a:endParaRPr sz="1400">
              <a:solidFill>
                <a:schemeClr val="dk1"/>
              </a:solidFill>
              <a:latin typeface="Consolas"/>
              <a:ea typeface="Consolas"/>
              <a:cs typeface="Consolas"/>
              <a:sym typeface="Consolas"/>
            </a:endParaRPr>
          </a:p>
        </p:txBody>
      </p:sp>
      <p:sp>
        <p:nvSpPr>
          <p:cNvPr id="551" name="Shape 55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52" name="Shape 552"/>
          <p:cNvPicPr preferRelativeResize="0"/>
          <p:nvPr/>
        </p:nvPicPr>
        <p:blipFill>
          <a:blip r:embed="rId3">
            <a:alphaModFix/>
          </a:blip>
          <a:stretch>
            <a:fillRect/>
          </a:stretch>
        </p:blipFill>
        <p:spPr>
          <a:xfrm>
            <a:off x="770512" y="2511100"/>
            <a:ext cx="2352675" cy="742950"/>
          </a:xfrm>
          <a:prstGeom prst="rect">
            <a:avLst/>
          </a:prstGeom>
          <a:noFill/>
          <a:ln>
            <a:noFill/>
          </a:ln>
        </p:spPr>
      </p:pic>
      <p:pic>
        <p:nvPicPr>
          <p:cNvPr id="553" name="Shape 553"/>
          <p:cNvPicPr preferRelativeResize="0"/>
          <p:nvPr/>
        </p:nvPicPr>
        <p:blipFill>
          <a:blip r:embed="rId4">
            <a:alphaModFix/>
          </a:blip>
          <a:stretch>
            <a:fillRect/>
          </a:stretch>
        </p:blipFill>
        <p:spPr>
          <a:xfrm>
            <a:off x="746575" y="3332125"/>
            <a:ext cx="2400575" cy="776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265500" y="1614175"/>
            <a:ext cx="4045200" cy="1482300"/>
          </a:xfrm>
          <a:prstGeom prst="rect">
            <a:avLst/>
          </a:prstGeom>
        </p:spPr>
        <p:txBody>
          <a:bodyPr anchorCtr="0" anchor="b" bIns="91425" lIns="91425" rIns="91425" tIns="91425">
            <a:noAutofit/>
          </a:bodyPr>
          <a:lstStyle/>
          <a:p>
            <a:pPr lvl="0" rtl="0">
              <a:spcBef>
                <a:spcPts val="0"/>
              </a:spcBef>
              <a:buNone/>
            </a:pPr>
            <a:r>
              <a:rPr lang="en"/>
              <a:t>Spinners</a:t>
            </a:r>
          </a:p>
        </p:txBody>
      </p:sp>
      <p:sp>
        <p:nvSpPr>
          <p:cNvPr id="559" name="Shape 559"/>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560" name="Shape 56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Shape 56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Spinners</a:t>
            </a:r>
          </a:p>
        </p:txBody>
      </p:sp>
      <p:sp>
        <p:nvSpPr>
          <p:cNvPr id="566" name="Shape 566"/>
          <p:cNvSpPr txBox="1"/>
          <p:nvPr>
            <p:ph idx="1" type="body"/>
          </p:nvPr>
        </p:nvSpPr>
        <p:spPr>
          <a:xfrm>
            <a:off x="311700" y="1076275"/>
            <a:ext cx="6829800" cy="3372000"/>
          </a:xfrm>
          <a:prstGeom prst="rect">
            <a:avLst/>
          </a:prstGeom>
        </p:spPr>
        <p:txBody>
          <a:bodyPr anchorCtr="0" anchor="t" bIns="91425" lIns="91425" rIns="91425" tIns="91425">
            <a:noAutofit/>
          </a:bodyPr>
          <a:lstStyle/>
          <a:p>
            <a:pPr indent="-228600" lvl="0" marL="457200" marR="0" rtl="0" algn="l">
              <a:lnSpc>
                <a:spcPct val="115000"/>
              </a:lnSpc>
              <a:spcBef>
                <a:spcPts val="1000"/>
              </a:spcBef>
              <a:spcAft>
                <a:spcPts val="0"/>
              </a:spcAft>
              <a:buChar char="●"/>
            </a:pPr>
            <a:r>
              <a:rPr lang="en"/>
              <a:t>Quick way to select value from a set</a:t>
            </a:r>
          </a:p>
          <a:p>
            <a:pPr indent="-228600" lvl="0" marL="457200" marR="0" rtl="0" algn="l">
              <a:lnSpc>
                <a:spcPct val="115000"/>
              </a:lnSpc>
              <a:spcBef>
                <a:spcPts val="1000"/>
              </a:spcBef>
              <a:spcAft>
                <a:spcPts val="0"/>
              </a:spcAft>
              <a:buChar char="●"/>
            </a:pPr>
            <a:r>
              <a:rPr lang="en"/>
              <a:t>Drop-down list shows all values, </a:t>
            </a:r>
            <a:br>
              <a:rPr lang="en"/>
            </a:br>
            <a:r>
              <a:rPr lang="en"/>
              <a:t>user can select only one</a:t>
            </a:r>
          </a:p>
          <a:p>
            <a:pPr indent="-228600" lvl="0" marL="457200" marR="0" rtl="0" algn="l">
              <a:lnSpc>
                <a:spcPct val="115000"/>
              </a:lnSpc>
              <a:spcBef>
                <a:spcPts val="1000"/>
              </a:spcBef>
              <a:spcAft>
                <a:spcPts val="0"/>
              </a:spcAft>
              <a:buChar char="●"/>
            </a:pPr>
            <a:r>
              <a:rPr lang="en"/>
              <a:t>Spinners scroll automatically if necessary</a:t>
            </a:r>
          </a:p>
          <a:p>
            <a:pPr indent="-228600" lvl="0" marL="457200" marR="0" rtl="0" algn="l">
              <a:lnSpc>
                <a:spcPct val="115000"/>
              </a:lnSpc>
              <a:spcBef>
                <a:spcPts val="1000"/>
              </a:spcBef>
              <a:spcAft>
                <a:spcPts val="0"/>
              </a:spcAft>
              <a:buChar char="●"/>
            </a:pPr>
            <a:r>
              <a:rPr lang="en"/>
              <a:t>Use the </a:t>
            </a:r>
            <a:r>
              <a:rPr lang="en">
                <a:latin typeface="Consolas"/>
                <a:ea typeface="Consolas"/>
                <a:cs typeface="Consolas"/>
                <a:sym typeface="Consolas"/>
              </a:rPr>
              <a:t>Spinner</a:t>
            </a:r>
            <a:r>
              <a:rPr lang="en"/>
              <a:t> class.</a:t>
            </a:r>
          </a:p>
        </p:txBody>
      </p:sp>
      <p:sp>
        <p:nvSpPr>
          <p:cNvPr id="567" name="Shape 56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68" name="Shape 568"/>
          <p:cNvPicPr preferRelativeResize="0"/>
          <p:nvPr/>
        </p:nvPicPr>
        <p:blipFill>
          <a:blip r:embed="rId3">
            <a:alphaModFix/>
          </a:blip>
          <a:stretch>
            <a:fillRect/>
          </a:stretch>
        </p:blipFill>
        <p:spPr>
          <a:xfrm>
            <a:off x="6650175" y="1391450"/>
            <a:ext cx="2182125" cy="1893475"/>
          </a:xfrm>
          <a:prstGeom prst="rect">
            <a:avLst/>
          </a:prstGeom>
          <a:noFill/>
          <a:ln cap="flat" cmpd="sng" w="9525">
            <a:solidFill>
              <a:srgbClr val="4A86E8"/>
            </a:solidFill>
            <a:prstDash val="solid"/>
            <a:round/>
            <a:headEnd len="med" w="med" type="none"/>
            <a:tailEnd len="med" w="med"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Implementing a spinner</a:t>
            </a:r>
          </a:p>
        </p:txBody>
      </p:sp>
      <p:sp>
        <p:nvSpPr>
          <p:cNvPr id="574" name="Shape 574"/>
          <p:cNvSpPr txBox="1"/>
          <p:nvPr>
            <p:ph idx="1" type="body"/>
          </p:nvPr>
        </p:nvSpPr>
        <p:spPr>
          <a:xfrm>
            <a:off x="311700" y="1076275"/>
            <a:ext cx="8775900" cy="3372000"/>
          </a:xfrm>
          <a:prstGeom prst="rect">
            <a:avLst/>
          </a:prstGeom>
        </p:spPr>
        <p:txBody>
          <a:bodyPr anchorCtr="0" anchor="t" bIns="91425" lIns="91425" rIns="91425" tIns="91425">
            <a:noAutofit/>
          </a:bodyPr>
          <a:lstStyle/>
          <a:p>
            <a:pPr indent="-228600" lvl="0" marL="457200" rtl="0">
              <a:spcBef>
                <a:spcPts val="600"/>
              </a:spcBef>
            </a:pPr>
            <a:r>
              <a:rPr lang="en"/>
              <a:t>Create Spinner UI element in the XML layout</a:t>
            </a:r>
          </a:p>
          <a:p>
            <a:pPr indent="-228600" lvl="0" marL="457200" rtl="0">
              <a:spcBef>
                <a:spcPts val="600"/>
              </a:spcBef>
            </a:pPr>
            <a:r>
              <a:rPr lang="en"/>
              <a:t>Define spinner choices in an array</a:t>
            </a:r>
          </a:p>
          <a:p>
            <a:pPr indent="-228600" lvl="0" marL="457200" rtl="0">
              <a:spcBef>
                <a:spcPts val="600"/>
              </a:spcBef>
            </a:pPr>
            <a:r>
              <a:rPr lang="en"/>
              <a:t>Create Spinner and set </a:t>
            </a:r>
            <a:r>
              <a:rPr lang="en" u="sng">
                <a:solidFill>
                  <a:schemeClr val="hlink"/>
                </a:solidFill>
                <a:hlinkClick r:id="rId3"/>
              </a:rPr>
              <a:t>onItemSelectedListener</a:t>
            </a:r>
          </a:p>
          <a:p>
            <a:pPr indent="-228600" lvl="0" marL="457200" rtl="0">
              <a:spcBef>
                <a:spcPts val="600"/>
              </a:spcBef>
            </a:pPr>
            <a:r>
              <a:rPr lang="en"/>
              <a:t>Create an adapter with default spinner layouts</a:t>
            </a:r>
          </a:p>
          <a:p>
            <a:pPr indent="-228600" lvl="0" marL="457200" rtl="0">
              <a:spcBef>
                <a:spcPts val="600"/>
              </a:spcBef>
            </a:pPr>
            <a:r>
              <a:rPr lang="en"/>
              <a:t>Attach the adapter to the spinner</a:t>
            </a:r>
          </a:p>
          <a:p>
            <a:pPr indent="-228600" lvl="0" marL="457200" rtl="0">
              <a:spcBef>
                <a:spcPts val="600"/>
              </a:spcBef>
            </a:pPr>
            <a:r>
              <a:rPr lang="en"/>
              <a:t>Implement </a:t>
            </a:r>
            <a:r>
              <a:rPr lang="en">
                <a:latin typeface="Consolas"/>
                <a:ea typeface="Consolas"/>
                <a:cs typeface="Consolas"/>
                <a:sym typeface="Consolas"/>
              </a:rPr>
              <a:t>onItemSelectedListener</a:t>
            </a:r>
            <a:r>
              <a:rPr lang="en"/>
              <a:t> method</a:t>
            </a:r>
          </a:p>
        </p:txBody>
      </p:sp>
      <p:sp>
        <p:nvSpPr>
          <p:cNvPr id="575" name="Shape 57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User Interaction</a:t>
            </a:r>
          </a:p>
        </p:txBody>
      </p:sp>
      <p:sp>
        <p:nvSpPr>
          <p:cNvPr id="296" name="Shape 296"/>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297" name="Shape 29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98" name="Shape 298"/>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Shape 580"/>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Create spinner XML</a:t>
            </a:r>
          </a:p>
        </p:txBody>
      </p:sp>
      <p:sp>
        <p:nvSpPr>
          <p:cNvPr id="581" name="Shape 581"/>
          <p:cNvSpPr txBox="1"/>
          <p:nvPr>
            <p:ph idx="1" type="body"/>
          </p:nvPr>
        </p:nvSpPr>
        <p:spPr>
          <a:xfrm>
            <a:off x="311700" y="1076275"/>
            <a:ext cx="6829800" cy="3372000"/>
          </a:xfrm>
          <a:prstGeom prst="rect">
            <a:avLst/>
          </a:prstGeom>
        </p:spPr>
        <p:txBody>
          <a:bodyPr anchorCtr="0" anchor="t" bIns="91425" lIns="91425" rIns="91425" tIns="91425">
            <a:noAutofit/>
          </a:bodyPr>
          <a:lstStyle/>
          <a:p>
            <a:pPr lvl="0" rtl="0">
              <a:spcBef>
                <a:spcPts val="0"/>
              </a:spcBef>
              <a:buNone/>
            </a:pPr>
            <a:r>
              <a:rPr lang="en"/>
              <a:t>I</a:t>
            </a:r>
            <a:r>
              <a:rPr lang="en"/>
              <a:t>n layout XML  file</a:t>
            </a:r>
          </a:p>
          <a:p>
            <a:pPr lvl="0" rtl="0">
              <a:spcBef>
                <a:spcPts val="0"/>
              </a:spcBef>
              <a:buNone/>
            </a:pPr>
            <a:r>
              <a:t/>
            </a:r>
            <a:endParaRPr sz="1800">
              <a:solidFill>
                <a:schemeClr val="dk1"/>
              </a:solidFill>
              <a:latin typeface="Consolas"/>
              <a:ea typeface="Consolas"/>
              <a:cs typeface="Consolas"/>
              <a:sym typeface="Consolas"/>
            </a:endParaRPr>
          </a:p>
          <a:p>
            <a:pPr indent="-69850" lvl="0" marL="457200" rtl="0">
              <a:spcBef>
                <a:spcPts val="0"/>
              </a:spcBef>
              <a:buClr>
                <a:schemeClr val="dk1"/>
              </a:buClr>
              <a:buSzPct val="55000"/>
              <a:buFont typeface="Arial"/>
              <a:buNone/>
            </a:pPr>
            <a:r>
              <a:rPr lang="en" sz="2000">
                <a:solidFill>
                  <a:schemeClr val="dk1"/>
                </a:solidFill>
                <a:latin typeface="Consolas"/>
                <a:ea typeface="Consolas"/>
                <a:cs typeface="Consolas"/>
                <a:sym typeface="Consolas"/>
              </a:rPr>
              <a:t>&lt;Spinner</a:t>
            </a:r>
          </a:p>
          <a:p>
            <a:pPr indent="-69850" lvl="0" marL="457200" rtl="0">
              <a:spcBef>
                <a:spcPts val="0"/>
              </a:spcBef>
              <a:buClr>
                <a:schemeClr val="dk1"/>
              </a:buClr>
              <a:buSzPct val="55000"/>
              <a:buFont typeface="Arial"/>
              <a:buNone/>
            </a:pPr>
            <a:r>
              <a:rPr lang="en" sz="2000">
                <a:solidFill>
                  <a:schemeClr val="dk1"/>
                </a:solidFill>
                <a:latin typeface="Consolas"/>
                <a:ea typeface="Consolas"/>
                <a:cs typeface="Consolas"/>
                <a:sym typeface="Consolas"/>
              </a:rPr>
              <a:t>   android:id="@+id/label_spinner"</a:t>
            </a:r>
          </a:p>
          <a:p>
            <a:pPr indent="-69850" lvl="0" marL="457200" rtl="0">
              <a:spcBef>
                <a:spcPts val="0"/>
              </a:spcBef>
              <a:buClr>
                <a:schemeClr val="dk1"/>
              </a:buClr>
              <a:buSzPct val="55000"/>
              <a:buFont typeface="Arial"/>
              <a:buNone/>
            </a:pPr>
            <a:r>
              <a:rPr lang="en" sz="2000">
                <a:solidFill>
                  <a:schemeClr val="dk1"/>
                </a:solidFill>
                <a:latin typeface="Consolas"/>
                <a:ea typeface="Consolas"/>
                <a:cs typeface="Consolas"/>
                <a:sym typeface="Consolas"/>
              </a:rPr>
              <a:t>   android:layout_width="wrap_content"</a:t>
            </a:r>
          </a:p>
          <a:p>
            <a:pPr indent="-69850" lvl="0" marL="457200" rtl="0">
              <a:spcBef>
                <a:spcPts val="0"/>
              </a:spcBef>
              <a:buClr>
                <a:schemeClr val="dk1"/>
              </a:buClr>
              <a:buSzPct val="55000"/>
              <a:buFont typeface="Arial"/>
              <a:buNone/>
            </a:pPr>
            <a:r>
              <a:rPr lang="en" sz="2000">
                <a:solidFill>
                  <a:schemeClr val="dk1"/>
                </a:solidFill>
                <a:latin typeface="Consolas"/>
                <a:ea typeface="Consolas"/>
                <a:cs typeface="Consolas"/>
                <a:sym typeface="Consolas"/>
              </a:rPr>
              <a:t>   android:layout_height="wrap_content"&gt;</a:t>
            </a:r>
          </a:p>
          <a:p>
            <a:pPr indent="-69850" lvl="0" marL="457200" rtl="0">
              <a:spcBef>
                <a:spcPts val="0"/>
              </a:spcBef>
              <a:spcAft>
                <a:spcPts val="1000"/>
              </a:spcAft>
              <a:buClr>
                <a:schemeClr val="dk1"/>
              </a:buClr>
              <a:buSzPct val="55000"/>
              <a:buFont typeface="Arial"/>
              <a:buNone/>
            </a:pPr>
            <a:r>
              <a:rPr lang="en" sz="2000">
                <a:solidFill>
                  <a:schemeClr val="dk1"/>
                </a:solidFill>
                <a:latin typeface="Consolas"/>
                <a:ea typeface="Consolas"/>
                <a:cs typeface="Consolas"/>
                <a:sym typeface="Consolas"/>
              </a:rPr>
              <a:t>&lt;/Spinner&gt;</a:t>
            </a:r>
          </a:p>
          <a:p>
            <a:pPr lvl="0" rtl="0">
              <a:spcBef>
                <a:spcPts val="600"/>
              </a:spcBef>
              <a:buNone/>
            </a:pPr>
            <a:r>
              <a:t/>
            </a:r>
            <a:endParaRPr sz="1100">
              <a:solidFill>
                <a:schemeClr val="dk1"/>
              </a:solidFill>
              <a:latin typeface="Arial"/>
              <a:ea typeface="Arial"/>
              <a:cs typeface="Arial"/>
              <a:sym typeface="Arial"/>
            </a:endParaRPr>
          </a:p>
        </p:txBody>
      </p:sp>
      <p:sp>
        <p:nvSpPr>
          <p:cNvPr id="582" name="Shape 58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Define array of spinner choices</a:t>
            </a:r>
          </a:p>
        </p:txBody>
      </p:sp>
      <p:sp>
        <p:nvSpPr>
          <p:cNvPr id="588" name="Shape 588"/>
          <p:cNvSpPr txBox="1"/>
          <p:nvPr>
            <p:ph idx="1" type="body"/>
          </p:nvPr>
        </p:nvSpPr>
        <p:spPr>
          <a:xfrm>
            <a:off x="311700" y="1076275"/>
            <a:ext cx="6829800" cy="3372000"/>
          </a:xfrm>
          <a:prstGeom prst="rect">
            <a:avLst/>
          </a:prstGeom>
        </p:spPr>
        <p:txBody>
          <a:bodyPr anchorCtr="0" anchor="t" bIns="91425" lIns="91425" rIns="91425" tIns="91425">
            <a:noAutofit/>
          </a:bodyPr>
          <a:lstStyle/>
          <a:p>
            <a:pPr lvl="0" rtl="0">
              <a:spcBef>
                <a:spcPts val="0"/>
              </a:spcBef>
              <a:buNone/>
            </a:pPr>
            <a:r>
              <a:rPr lang="en"/>
              <a:t>In arrays.xml resource file</a:t>
            </a:r>
          </a:p>
          <a:p>
            <a:pPr lvl="0" rtl="0">
              <a:spcBef>
                <a:spcPts val="0"/>
              </a:spcBef>
              <a:buNone/>
            </a:pPr>
            <a:r>
              <a:t/>
            </a:r>
            <a:endParaRPr sz="1800">
              <a:solidFill>
                <a:schemeClr val="dk1"/>
              </a:solidFill>
              <a:latin typeface="Consolas"/>
              <a:ea typeface="Consolas"/>
              <a:cs typeface="Consolas"/>
              <a:sym typeface="Consolas"/>
            </a:endParaRPr>
          </a:p>
          <a:p>
            <a:pPr lvl="0" rtl="0">
              <a:spcBef>
                <a:spcPts val="0"/>
              </a:spcBef>
              <a:buNone/>
            </a:pPr>
            <a:r>
              <a:rPr lang="en" sz="2000">
                <a:solidFill>
                  <a:schemeClr val="dk1"/>
                </a:solidFill>
                <a:latin typeface="Consolas"/>
                <a:ea typeface="Consolas"/>
                <a:cs typeface="Consolas"/>
                <a:sym typeface="Consolas"/>
              </a:rPr>
              <a:t>    &lt;string-array name="labels_array"&gt;</a:t>
            </a:r>
          </a:p>
          <a:p>
            <a:pPr lvl="0" rtl="0">
              <a:spcBef>
                <a:spcPts val="0"/>
              </a:spcBef>
              <a:buNone/>
            </a:pPr>
            <a:r>
              <a:rPr lang="en" sz="2000">
                <a:solidFill>
                  <a:schemeClr val="dk1"/>
                </a:solidFill>
                <a:latin typeface="Consolas"/>
                <a:ea typeface="Consolas"/>
                <a:cs typeface="Consolas"/>
                <a:sym typeface="Consolas"/>
              </a:rPr>
              <a:t>        &lt;item&gt;Home&lt;/item&gt;</a:t>
            </a:r>
          </a:p>
          <a:p>
            <a:pPr lvl="0" rtl="0">
              <a:spcBef>
                <a:spcPts val="0"/>
              </a:spcBef>
              <a:buNone/>
            </a:pPr>
            <a:r>
              <a:rPr lang="en" sz="2000">
                <a:solidFill>
                  <a:schemeClr val="dk1"/>
                </a:solidFill>
                <a:latin typeface="Consolas"/>
                <a:ea typeface="Consolas"/>
                <a:cs typeface="Consolas"/>
                <a:sym typeface="Consolas"/>
              </a:rPr>
              <a:t>        &lt;item&gt;Work&lt;/item&gt;</a:t>
            </a:r>
          </a:p>
          <a:p>
            <a:pPr lvl="0" rtl="0">
              <a:spcBef>
                <a:spcPts val="0"/>
              </a:spcBef>
              <a:buNone/>
            </a:pPr>
            <a:r>
              <a:rPr lang="en" sz="2000">
                <a:solidFill>
                  <a:schemeClr val="dk1"/>
                </a:solidFill>
                <a:latin typeface="Consolas"/>
                <a:ea typeface="Consolas"/>
                <a:cs typeface="Consolas"/>
                <a:sym typeface="Consolas"/>
              </a:rPr>
              <a:t>        &lt;item&gt;Mobile&lt;/item&gt;</a:t>
            </a:r>
          </a:p>
          <a:p>
            <a:pPr lvl="0" rtl="0">
              <a:spcBef>
                <a:spcPts val="0"/>
              </a:spcBef>
              <a:buNone/>
            </a:pPr>
            <a:r>
              <a:rPr lang="en" sz="2000">
                <a:solidFill>
                  <a:schemeClr val="dk1"/>
                </a:solidFill>
                <a:latin typeface="Consolas"/>
                <a:ea typeface="Consolas"/>
                <a:cs typeface="Consolas"/>
                <a:sym typeface="Consolas"/>
              </a:rPr>
              <a:t>        &lt;item&gt;Other&lt;/item&gt;</a:t>
            </a:r>
          </a:p>
          <a:p>
            <a:pPr lvl="0" rtl="0">
              <a:spcBef>
                <a:spcPts val="0"/>
              </a:spcBef>
              <a:spcAft>
                <a:spcPts val="1000"/>
              </a:spcAft>
              <a:buNone/>
            </a:pPr>
            <a:r>
              <a:rPr lang="en" sz="2000">
                <a:solidFill>
                  <a:schemeClr val="dk1"/>
                </a:solidFill>
                <a:latin typeface="Consolas"/>
                <a:ea typeface="Consolas"/>
                <a:cs typeface="Consolas"/>
                <a:sym typeface="Consolas"/>
              </a:rPr>
              <a:t>    &lt;/string-array&gt;</a:t>
            </a:r>
          </a:p>
          <a:p>
            <a:pPr lvl="0" rtl="0">
              <a:spcBef>
                <a:spcPts val="600"/>
              </a:spcBef>
              <a:buNone/>
            </a:pPr>
            <a:r>
              <a:t/>
            </a:r>
            <a:endParaRPr sz="1100">
              <a:solidFill>
                <a:schemeClr val="dk1"/>
              </a:solidFill>
              <a:latin typeface="Arial"/>
              <a:ea typeface="Arial"/>
              <a:cs typeface="Arial"/>
              <a:sym typeface="Arial"/>
            </a:endParaRPr>
          </a:p>
        </p:txBody>
      </p:sp>
      <p:sp>
        <p:nvSpPr>
          <p:cNvPr id="589" name="Shape 58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Create spinner and attach listener </a:t>
            </a:r>
          </a:p>
        </p:txBody>
      </p:sp>
      <p:sp>
        <p:nvSpPr>
          <p:cNvPr id="595" name="Shape 595"/>
          <p:cNvSpPr txBox="1"/>
          <p:nvPr>
            <p:ph idx="1" type="body"/>
          </p:nvPr>
        </p:nvSpPr>
        <p:spPr>
          <a:xfrm>
            <a:off x="311700" y="1076275"/>
            <a:ext cx="8709600" cy="3372000"/>
          </a:xfrm>
          <a:prstGeom prst="rect">
            <a:avLst/>
          </a:prstGeom>
        </p:spPr>
        <p:txBody>
          <a:bodyPr anchorCtr="0" anchor="t" bIns="91425" lIns="91425" rIns="91425" tIns="91425">
            <a:noAutofit/>
          </a:bodyPr>
          <a:lstStyle/>
          <a:p>
            <a:pPr lvl="0" rtl="0">
              <a:lnSpc>
                <a:spcPct val="100000"/>
              </a:lnSpc>
              <a:spcBef>
                <a:spcPts val="0"/>
              </a:spcBef>
              <a:buClr>
                <a:schemeClr val="dk1"/>
              </a:buClr>
              <a:buSzPct val="61111"/>
              <a:buFont typeface="Arial"/>
              <a:buNone/>
            </a:pPr>
            <a:r>
              <a:rPr lang="en" sz="1800">
                <a:solidFill>
                  <a:schemeClr val="dk1"/>
                </a:solidFill>
                <a:latin typeface="Consolas"/>
                <a:ea typeface="Consolas"/>
                <a:cs typeface="Consolas"/>
                <a:sym typeface="Consolas"/>
              </a:rPr>
              <a:t>public class MainActivity extends AppCompatActivity </a:t>
            </a:r>
            <a:r>
              <a:rPr b="1" lang="en" sz="1800">
                <a:solidFill>
                  <a:schemeClr val="dk1"/>
                </a:solidFill>
                <a:latin typeface="Consolas"/>
                <a:ea typeface="Consolas"/>
                <a:cs typeface="Consolas"/>
                <a:sym typeface="Consolas"/>
              </a:rPr>
              <a:t>implements AdapterView.OnItemSelectedListener</a:t>
            </a:r>
          </a:p>
          <a:p>
            <a:pPr lvl="0" rtl="0">
              <a:spcBef>
                <a:spcPts val="0"/>
              </a:spcBef>
              <a:buNone/>
            </a:pPr>
            <a:r>
              <a:t/>
            </a:r>
            <a:endParaRPr sz="2000">
              <a:latin typeface="Consolas"/>
              <a:ea typeface="Consolas"/>
              <a:cs typeface="Consolas"/>
              <a:sym typeface="Consolas"/>
            </a:endParaRPr>
          </a:p>
          <a:p>
            <a:pPr lvl="0" rtl="0">
              <a:spcBef>
                <a:spcPts val="0"/>
              </a:spcBef>
              <a:buNone/>
            </a:pPr>
            <a:r>
              <a:rPr lang="en" sz="2000">
                <a:latin typeface="Consolas"/>
                <a:ea typeface="Consolas"/>
                <a:cs typeface="Consolas"/>
                <a:sym typeface="Consolas"/>
              </a:rPr>
              <a:t>// In onCreate()</a:t>
            </a:r>
          </a:p>
          <a:p>
            <a:pPr lvl="0" rtl="0">
              <a:spcBef>
                <a:spcPts val="1000"/>
              </a:spcBef>
              <a:buNone/>
            </a:pPr>
            <a:r>
              <a:rPr lang="en" sz="2000">
                <a:latin typeface="Consolas"/>
                <a:ea typeface="Consolas"/>
                <a:cs typeface="Consolas"/>
                <a:sym typeface="Consolas"/>
              </a:rPr>
              <a:t>Spinner spinner = (Spinner) findViewById(R.id.label_spinner);</a:t>
            </a:r>
          </a:p>
          <a:p>
            <a:pPr lvl="0" rtl="0">
              <a:spcBef>
                <a:spcPts val="0"/>
              </a:spcBef>
              <a:buNone/>
            </a:pPr>
            <a:r>
              <a:rPr lang="en" sz="2000">
                <a:latin typeface="Consolas"/>
                <a:ea typeface="Consolas"/>
                <a:cs typeface="Consolas"/>
                <a:sym typeface="Consolas"/>
              </a:rPr>
              <a:t>if (spinner != null) {</a:t>
            </a:r>
          </a:p>
          <a:p>
            <a:pPr lvl="0" rtl="0">
              <a:spcBef>
                <a:spcPts val="0"/>
              </a:spcBef>
              <a:buNone/>
            </a:pPr>
            <a:r>
              <a:rPr lang="en" sz="2000">
                <a:latin typeface="Consolas"/>
                <a:ea typeface="Consolas"/>
                <a:cs typeface="Consolas"/>
                <a:sym typeface="Consolas"/>
              </a:rPr>
              <a:t>      spinner.setOnItemSelectedListener(</a:t>
            </a:r>
            <a:r>
              <a:rPr lang="en" sz="2000">
                <a:solidFill>
                  <a:srgbClr val="990000"/>
                </a:solidFill>
                <a:latin typeface="Consolas"/>
                <a:ea typeface="Consolas"/>
                <a:cs typeface="Consolas"/>
                <a:sym typeface="Consolas"/>
              </a:rPr>
              <a:t>this</a:t>
            </a:r>
            <a:r>
              <a:rPr lang="en" sz="2000">
                <a:latin typeface="Consolas"/>
                <a:ea typeface="Consolas"/>
                <a:cs typeface="Consolas"/>
                <a:sym typeface="Consolas"/>
              </a:rPr>
              <a:t>); </a:t>
            </a:r>
          </a:p>
          <a:p>
            <a:pPr lvl="0" rtl="0">
              <a:spcBef>
                <a:spcPts val="0"/>
              </a:spcBef>
              <a:buClr>
                <a:schemeClr val="dk1"/>
              </a:buClr>
              <a:buSzPct val="55000"/>
              <a:buFont typeface="Arial"/>
              <a:buNone/>
            </a:pPr>
            <a:r>
              <a:rPr lang="en" sz="2000">
                <a:latin typeface="Consolas"/>
                <a:ea typeface="Consolas"/>
                <a:cs typeface="Consolas"/>
                <a:sym typeface="Consolas"/>
              </a:rPr>
              <a:t>}</a:t>
            </a:r>
          </a:p>
        </p:txBody>
      </p:sp>
      <p:sp>
        <p:nvSpPr>
          <p:cNvPr id="596" name="Shape 59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What is an adapter?</a:t>
            </a:r>
          </a:p>
        </p:txBody>
      </p:sp>
      <p:sp>
        <p:nvSpPr>
          <p:cNvPr id="602" name="Shape 602"/>
          <p:cNvSpPr txBox="1"/>
          <p:nvPr>
            <p:ph idx="1" type="body"/>
          </p:nvPr>
        </p:nvSpPr>
        <p:spPr>
          <a:xfrm>
            <a:off x="311700" y="1076275"/>
            <a:ext cx="8709600" cy="2086800"/>
          </a:xfrm>
          <a:prstGeom prst="rect">
            <a:avLst/>
          </a:prstGeom>
        </p:spPr>
        <p:txBody>
          <a:bodyPr anchorCtr="0" anchor="t" bIns="91425" lIns="91425" rIns="91425" tIns="91425">
            <a:noAutofit/>
          </a:bodyPr>
          <a:lstStyle/>
          <a:p>
            <a:pPr lvl="0" rtl="0">
              <a:spcBef>
                <a:spcPts val="0"/>
              </a:spcBef>
              <a:buNone/>
            </a:pPr>
            <a:r>
              <a:rPr lang="en"/>
              <a:t>An adapter is like a bridge, or intermediary, between two incompatible interfaces</a:t>
            </a:r>
          </a:p>
          <a:p>
            <a:pPr lvl="0" rtl="0">
              <a:spcBef>
                <a:spcPts val="0"/>
              </a:spcBef>
              <a:buClr>
                <a:schemeClr val="dk1"/>
              </a:buClr>
              <a:buSzPct val="45833"/>
              <a:buFont typeface="Arial"/>
              <a:buNone/>
            </a:pPr>
            <a:r>
              <a:rPr lang="en"/>
              <a:t>For example, a memory card reader acts as an adapter between the memory card and a laptop</a:t>
            </a:r>
          </a:p>
        </p:txBody>
      </p:sp>
      <p:sp>
        <p:nvSpPr>
          <p:cNvPr id="603" name="Shape 60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04" name="Shape 604"/>
          <p:cNvSpPr/>
          <p:nvPr/>
        </p:nvSpPr>
        <p:spPr>
          <a:xfrm>
            <a:off x="1401900" y="3501200"/>
            <a:ext cx="1303200" cy="100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Memory Card</a:t>
            </a:r>
          </a:p>
          <a:p>
            <a:pPr lvl="0">
              <a:spcBef>
                <a:spcPts val="0"/>
              </a:spcBef>
              <a:buNone/>
            </a:pPr>
            <a:r>
              <a:t/>
            </a:r>
            <a:endParaRPr/>
          </a:p>
          <a:p>
            <a:pPr lvl="0">
              <a:spcBef>
                <a:spcPts val="0"/>
              </a:spcBef>
              <a:buNone/>
            </a:pPr>
            <a:r>
              <a:rPr lang="en"/>
              <a:t>(Array of Choices)</a:t>
            </a:r>
          </a:p>
        </p:txBody>
      </p:sp>
      <p:sp>
        <p:nvSpPr>
          <p:cNvPr id="605" name="Shape 605"/>
          <p:cNvSpPr/>
          <p:nvPr/>
        </p:nvSpPr>
        <p:spPr>
          <a:xfrm>
            <a:off x="3209800" y="3495825"/>
            <a:ext cx="1035600" cy="100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Card Reader</a:t>
            </a:r>
          </a:p>
          <a:p>
            <a:pPr lvl="0">
              <a:spcBef>
                <a:spcPts val="0"/>
              </a:spcBef>
              <a:buNone/>
            </a:pPr>
            <a:r>
              <a:t/>
            </a:r>
            <a:endParaRPr/>
          </a:p>
          <a:p>
            <a:pPr lvl="0">
              <a:spcBef>
                <a:spcPts val="0"/>
              </a:spcBef>
              <a:buNone/>
            </a:pPr>
            <a:r>
              <a:rPr lang="en"/>
              <a:t>(Adapter)</a:t>
            </a:r>
          </a:p>
        </p:txBody>
      </p:sp>
      <p:sp>
        <p:nvSpPr>
          <p:cNvPr id="606" name="Shape 606"/>
          <p:cNvSpPr/>
          <p:nvPr/>
        </p:nvSpPr>
        <p:spPr>
          <a:xfrm>
            <a:off x="4755775" y="3495825"/>
            <a:ext cx="1521000" cy="100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Laptop Computer</a:t>
            </a:r>
          </a:p>
          <a:p>
            <a:pPr lvl="0">
              <a:spcBef>
                <a:spcPts val="0"/>
              </a:spcBef>
              <a:buNone/>
            </a:pPr>
            <a:r>
              <a:t/>
            </a:r>
            <a:endParaRPr/>
          </a:p>
          <a:p>
            <a:pPr lvl="0">
              <a:spcBef>
                <a:spcPts val="0"/>
              </a:spcBef>
              <a:buNone/>
            </a:pPr>
            <a:r>
              <a:rPr lang="en"/>
              <a:t>(Spinner View)</a:t>
            </a:r>
          </a:p>
        </p:txBody>
      </p:sp>
      <p:sp>
        <p:nvSpPr>
          <p:cNvPr id="607" name="Shape 607"/>
          <p:cNvSpPr/>
          <p:nvPr/>
        </p:nvSpPr>
        <p:spPr>
          <a:xfrm>
            <a:off x="2705100" y="3890325"/>
            <a:ext cx="497700" cy="211200"/>
          </a:xfrm>
          <a:prstGeom prst="rightArrow">
            <a:avLst>
              <a:gd fmla="val 50000" name="adj1"/>
              <a:gd fmla="val 50000" name="adj2"/>
            </a:avLst>
          </a:prstGeom>
          <a:solidFill>
            <a:srgbClr val="99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8" name="Shape 608"/>
          <p:cNvSpPr/>
          <p:nvPr/>
        </p:nvSpPr>
        <p:spPr>
          <a:xfrm>
            <a:off x="4245387" y="3890325"/>
            <a:ext cx="497700" cy="211200"/>
          </a:xfrm>
          <a:prstGeom prst="rightArrow">
            <a:avLst>
              <a:gd fmla="val 50000" name="adj1"/>
              <a:gd fmla="val 50000" name="adj2"/>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9" name="Shape 609"/>
          <p:cNvSpPr/>
          <p:nvPr/>
        </p:nvSpPr>
        <p:spPr>
          <a:xfrm>
            <a:off x="3636925" y="3298725"/>
            <a:ext cx="1035600" cy="27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Layout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Create adapter</a:t>
            </a:r>
          </a:p>
        </p:txBody>
      </p:sp>
      <p:sp>
        <p:nvSpPr>
          <p:cNvPr id="615" name="Shape 615"/>
          <p:cNvSpPr txBox="1"/>
          <p:nvPr>
            <p:ph idx="1" type="body"/>
          </p:nvPr>
        </p:nvSpPr>
        <p:spPr>
          <a:xfrm>
            <a:off x="276475" y="1055475"/>
            <a:ext cx="8709600" cy="3495300"/>
          </a:xfrm>
          <a:prstGeom prst="rect">
            <a:avLst/>
          </a:prstGeom>
        </p:spPr>
        <p:txBody>
          <a:bodyPr anchorCtr="0" anchor="t" bIns="91425" lIns="91425" rIns="91425" tIns="91425">
            <a:noAutofit/>
          </a:bodyPr>
          <a:lstStyle/>
          <a:p>
            <a:pPr lvl="0" rtl="0">
              <a:spcBef>
                <a:spcPts val="0"/>
              </a:spcBef>
              <a:buNone/>
            </a:pPr>
            <a:r>
              <a:rPr lang="en"/>
              <a:t>C</a:t>
            </a:r>
            <a:r>
              <a:rPr lang="en"/>
              <a:t>reate ArrayAdapter using string array</a:t>
            </a:r>
            <a:br>
              <a:rPr lang="en"/>
            </a:br>
            <a:r>
              <a:rPr lang="en"/>
              <a:t>and default spinner layout</a:t>
            </a:r>
          </a:p>
          <a:p>
            <a:pPr lvl="0" rtl="0">
              <a:spcBef>
                <a:spcPts val="0"/>
              </a:spcBef>
              <a:spcAft>
                <a:spcPts val="0"/>
              </a:spcAft>
              <a:buNone/>
            </a:pPr>
            <a:r>
              <a:t/>
            </a:r>
            <a:endParaRPr sz="1400">
              <a:solidFill>
                <a:schemeClr val="dk1"/>
              </a:solidFill>
              <a:latin typeface="Consolas"/>
              <a:ea typeface="Consolas"/>
              <a:cs typeface="Consolas"/>
              <a:sym typeface="Consolas"/>
            </a:endParaRPr>
          </a:p>
          <a:p>
            <a:pPr lvl="0" rtl="0">
              <a:spcBef>
                <a:spcPts val="0"/>
              </a:spcBef>
              <a:spcAft>
                <a:spcPts val="0"/>
              </a:spcAft>
              <a:buNone/>
            </a:pPr>
            <a:r>
              <a:rPr lang="en" sz="2000">
                <a:solidFill>
                  <a:schemeClr val="dk1"/>
                </a:solidFill>
                <a:latin typeface="Consolas"/>
                <a:ea typeface="Consolas"/>
                <a:cs typeface="Consolas"/>
                <a:sym typeface="Consolas"/>
              </a:rPr>
              <a:t>ArrayAdapter&lt;CharSequence&gt; adapter = </a:t>
            </a:r>
          </a:p>
          <a:p>
            <a:pPr lvl="0" rtl="0">
              <a:spcBef>
                <a:spcPts val="0"/>
              </a:spcBef>
              <a:spcAft>
                <a:spcPts val="0"/>
              </a:spcAft>
              <a:buNone/>
            </a:pPr>
            <a:r>
              <a:rPr lang="en" sz="2000">
                <a:solidFill>
                  <a:schemeClr val="dk1"/>
                </a:solidFill>
                <a:latin typeface="Consolas"/>
                <a:ea typeface="Consolas"/>
                <a:cs typeface="Consolas"/>
                <a:sym typeface="Consolas"/>
              </a:rPr>
              <a:t>  ArrayAdapter.createFromResource(</a:t>
            </a:r>
          </a:p>
          <a:p>
            <a:pPr lvl="0" rtl="0">
              <a:spcBef>
                <a:spcPts val="0"/>
              </a:spcBef>
              <a:spcAft>
                <a:spcPts val="0"/>
              </a:spcAft>
              <a:buNone/>
            </a:pPr>
            <a:r>
              <a:rPr lang="en" sz="2000">
                <a:solidFill>
                  <a:schemeClr val="dk1"/>
                </a:solidFill>
                <a:latin typeface="Consolas"/>
                <a:ea typeface="Consolas"/>
                <a:cs typeface="Consolas"/>
                <a:sym typeface="Consolas"/>
              </a:rPr>
              <a:t>        this, R.array.labels_array,</a:t>
            </a:r>
          </a:p>
          <a:p>
            <a:pPr lvl="0" rtl="0">
              <a:spcBef>
                <a:spcPts val="0"/>
              </a:spcBef>
              <a:spcAft>
                <a:spcPts val="0"/>
              </a:spcAft>
              <a:buNone/>
            </a:pPr>
            <a:r>
              <a:rPr lang="en" sz="2000">
                <a:solidFill>
                  <a:schemeClr val="dk1"/>
                </a:solidFill>
                <a:latin typeface="Consolas"/>
                <a:ea typeface="Consolas"/>
                <a:cs typeface="Consolas"/>
                <a:sym typeface="Consolas"/>
              </a:rPr>
              <a:t>        // Layout for each item </a:t>
            </a:r>
          </a:p>
          <a:p>
            <a:pPr lvl="0" rtl="0">
              <a:spcBef>
                <a:spcPts val="0"/>
              </a:spcBef>
              <a:spcAft>
                <a:spcPts val="0"/>
              </a:spcAft>
              <a:buNone/>
            </a:pPr>
            <a:r>
              <a:rPr lang="en" sz="2000">
                <a:solidFill>
                  <a:schemeClr val="dk1"/>
                </a:solidFill>
                <a:latin typeface="Consolas"/>
                <a:ea typeface="Consolas"/>
                <a:cs typeface="Consolas"/>
                <a:sym typeface="Consolas"/>
              </a:rPr>
              <a:t>        android.R.layout.simple_spinner_item); </a:t>
            </a:r>
          </a:p>
        </p:txBody>
      </p:sp>
      <p:sp>
        <p:nvSpPr>
          <p:cNvPr id="616" name="Shape 61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Attach the adapter to the spinner</a:t>
            </a:r>
          </a:p>
        </p:txBody>
      </p:sp>
      <p:sp>
        <p:nvSpPr>
          <p:cNvPr id="622" name="Shape 622"/>
          <p:cNvSpPr txBox="1"/>
          <p:nvPr>
            <p:ph idx="1" type="body"/>
          </p:nvPr>
        </p:nvSpPr>
        <p:spPr>
          <a:xfrm>
            <a:off x="276475" y="1055475"/>
            <a:ext cx="8709600" cy="3495300"/>
          </a:xfrm>
          <a:prstGeom prst="rect">
            <a:avLst/>
          </a:prstGeom>
        </p:spPr>
        <p:txBody>
          <a:bodyPr anchorCtr="0" anchor="t" bIns="91425" lIns="91425" rIns="91425" tIns="91425">
            <a:noAutofit/>
          </a:bodyPr>
          <a:lstStyle/>
          <a:p>
            <a:pPr indent="-228600" lvl="0" marL="457200" rtl="0">
              <a:spcBef>
                <a:spcPts val="0"/>
              </a:spcBef>
              <a:buChar char="●"/>
            </a:pPr>
            <a:r>
              <a:rPr lang="en"/>
              <a:t>Specify the layout for the drop down menu</a:t>
            </a:r>
          </a:p>
          <a:p>
            <a:pPr indent="0" lvl="0" marL="457200" rtl="0">
              <a:spcBef>
                <a:spcPts val="1000"/>
              </a:spcBef>
              <a:buNone/>
            </a:pPr>
            <a:r>
              <a:rPr lang="en" sz="2000">
                <a:solidFill>
                  <a:schemeClr val="dk1"/>
                </a:solidFill>
                <a:latin typeface="Consolas"/>
                <a:ea typeface="Consolas"/>
                <a:cs typeface="Consolas"/>
                <a:sym typeface="Consolas"/>
              </a:rPr>
              <a:t>adapter.setDropDownViewResource(</a:t>
            </a:r>
          </a:p>
          <a:p>
            <a:pPr indent="0" lvl="0" marL="457200" rtl="0">
              <a:spcBef>
                <a:spcPts val="0"/>
              </a:spcBef>
              <a:buNone/>
            </a:pPr>
            <a:r>
              <a:rPr lang="en" sz="2000">
                <a:solidFill>
                  <a:schemeClr val="dk1"/>
                </a:solidFill>
                <a:latin typeface="Consolas"/>
                <a:ea typeface="Consolas"/>
                <a:cs typeface="Consolas"/>
                <a:sym typeface="Consolas"/>
              </a:rPr>
              <a:t>    android.R.layout.simple_spinner_dropdown_item);</a:t>
            </a:r>
          </a:p>
          <a:p>
            <a:pPr indent="-228600" lvl="0" marL="457200" rtl="0">
              <a:spcBef>
                <a:spcPts val="2000"/>
              </a:spcBef>
              <a:buChar char="●"/>
            </a:pPr>
            <a:r>
              <a:rPr lang="en"/>
              <a:t>Attach the adapter to the spinner</a:t>
            </a:r>
          </a:p>
          <a:p>
            <a:pPr indent="0" lvl="0" marL="457200" rtl="0">
              <a:spcBef>
                <a:spcPts val="1000"/>
              </a:spcBef>
              <a:buNone/>
            </a:pPr>
            <a:r>
              <a:rPr lang="en" sz="2000">
                <a:solidFill>
                  <a:srgbClr val="000000"/>
                </a:solidFill>
                <a:latin typeface="Consolas"/>
                <a:ea typeface="Consolas"/>
                <a:cs typeface="Consolas"/>
                <a:sym typeface="Consolas"/>
              </a:rPr>
              <a:t>spinner</a:t>
            </a:r>
            <a:r>
              <a:rPr lang="en" sz="2000">
                <a:solidFill>
                  <a:schemeClr val="dk1"/>
                </a:solidFill>
                <a:latin typeface="Consolas"/>
                <a:ea typeface="Consolas"/>
                <a:cs typeface="Consolas"/>
                <a:sym typeface="Consolas"/>
              </a:rPr>
              <a:t>.setAdapter(adapter);</a:t>
            </a:r>
          </a:p>
          <a:p>
            <a:pPr lvl="0" rtl="0">
              <a:spcBef>
                <a:spcPts val="600"/>
              </a:spcBef>
              <a:buNone/>
            </a:pPr>
            <a:r>
              <a:t/>
            </a:r>
            <a:endParaRPr sz="1100">
              <a:solidFill>
                <a:schemeClr val="dk1"/>
              </a:solidFill>
              <a:latin typeface="Arial"/>
              <a:ea typeface="Arial"/>
              <a:cs typeface="Arial"/>
              <a:sym typeface="Arial"/>
            </a:endParaRPr>
          </a:p>
        </p:txBody>
      </p:sp>
      <p:sp>
        <p:nvSpPr>
          <p:cNvPr id="623" name="Shape 62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Implement onItemSelectedListener</a:t>
            </a:r>
          </a:p>
        </p:txBody>
      </p:sp>
      <p:sp>
        <p:nvSpPr>
          <p:cNvPr id="629" name="Shape 629"/>
          <p:cNvSpPr txBox="1"/>
          <p:nvPr>
            <p:ph idx="1" type="body"/>
          </p:nvPr>
        </p:nvSpPr>
        <p:spPr>
          <a:xfrm>
            <a:off x="56350" y="1076275"/>
            <a:ext cx="8964900" cy="3372000"/>
          </a:xfrm>
          <a:prstGeom prst="rect">
            <a:avLst/>
          </a:prstGeom>
        </p:spPr>
        <p:txBody>
          <a:bodyPr anchorCtr="0" anchor="t" bIns="91425" lIns="91425" rIns="91425" tIns="91425">
            <a:noAutofit/>
          </a:bodyPr>
          <a:lstStyle/>
          <a:p>
            <a:pPr lvl="0" rtl="0">
              <a:lnSpc>
                <a:spcPct val="100000"/>
              </a:lnSpc>
              <a:spcBef>
                <a:spcPts val="0"/>
              </a:spcBef>
              <a:buNone/>
            </a:pPr>
            <a:r>
              <a:rPr lang="en" sz="1800">
                <a:solidFill>
                  <a:schemeClr val="dk1"/>
                </a:solidFill>
                <a:latin typeface="Consolas"/>
                <a:ea typeface="Consolas"/>
                <a:cs typeface="Consolas"/>
                <a:sym typeface="Consolas"/>
              </a:rPr>
              <a:t>public class MainActivity extends AppCompatActivity </a:t>
            </a:r>
            <a:r>
              <a:rPr b="1" lang="en" sz="1800">
                <a:solidFill>
                  <a:schemeClr val="dk1"/>
                </a:solidFill>
                <a:latin typeface="Consolas"/>
                <a:ea typeface="Consolas"/>
                <a:cs typeface="Consolas"/>
                <a:sym typeface="Consolas"/>
              </a:rPr>
              <a:t>im</a:t>
            </a:r>
            <a:r>
              <a:rPr b="1" lang="en" sz="1800">
                <a:solidFill>
                  <a:schemeClr val="dk1"/>
                </a:solidFill>
                <a:latin typeface="Consolas"/>
                <a:ea typeface="Consolas"/>
                <a:cs typeface="Consolas"/>
                <a:sym typeface="Consolas"/>
              </a:rPr>
              <a:t>plements AdapterView.OnItemSelectedListener</a:t>
            </a:r>
          </a:p>
          <a:p>
            <a:pPr indent="0" lvl="0" marL="457200" rtl="0">
              <a:lnSpc>
                <a:spcPct val="100000"/>
              </a:lnSpc>
              <a:spcBef>
                <a:spcPts val="0"/>
              </a:spcBef>
              <a:buNone/>
            </a:pPr>
            <a:r>
              <a:t/>
            </a:r>
            <a:endParaRPr sz="1800">
              <a:solidFill>
                <a:schemeClr val="dk1"/>
              </a:solidFill>
              <a:latin typeface="Consolas"/>
              <a:ea typeface="Consolas"/>
              <a:cs typeface="Consolas"/>
              <a:sym typeface="Consolas"/>
            </a:endParaRPr>
          </a:p>
          <a:p>
            <a:pPr indent="0" lvl="0" marL="457200" rtl="0">
              <a:lnSpc>
                <a:spcPct val="100000"/>
              </a:lnSpc>
              <a:spcBef>
                <a:spcPts val="0"/>
              </a:spcBef>
              <a:buNone/>
            </a:pPr>
            <a:r>
              <a:rPr lang="en" sz="1800">
                <a:solidFill>
                  <a:schemeClr val="dk1"/>
                </a:solidFill>
                <a:latin typeface="Consolas"/>
                <a:ea typeface="Consolas"/>
                <a:cs typeface="Consolas"/>
                <a:sym typeface="Consolas"/>
              </a:rPr>
              <a:t>public void </a:t>
            </a:r>
            <a:r>
              <a:rPr b="1" lang="en" sz="1800">
                <a:solidFill>
                  <a:schemeClr val="dk1"/>
                </a:solidFill>
                <a:latin typeface="Consolas"/>
                <a:ea typeface="Consolas"/>
                <a:cs typeface="Consolas"/>
                <a:sym typeface="Consolas"/>
              </a:rPr>
              <a:t>onItemSelected</a:t>
            </a:r>
            <a:r>
              <a:rPr lang="en" sz="1800">
                <a:solidFill>
                  <a:schemeClr val="dk1"/>
                </a:solidFill>
                <a:latin typeface="Consolas"/>
                <a:ea typeface="Consolas"/>
                <a:cs typeface="Consolas"/>
                <a:sym typeface="Consolas"/>
              </a:rPr>
              <a:t>(AdapterView&lt;?&gt; adapterView, </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View view, int pos, long id) {</a:t>
            </a:r>
          </a:p>
          <a:p>
            <a:pPr indent="0" lvl="0" marL="457200" rtl="0">
              <a:lnSpc>
                <a:spcPct val="100000"/>
              </a:lnSpc>
              <a:spcBef>
                <a:spcPts val="0"/>
              </a:spcBef>
              <a:buNone/>
            </a:pP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String spinner_item = </a:t>
            </a:r>
          </a:p>
          <a:p>
            <a:pPr indent="0" lvl="0" marL="457200" rtl="0">
              <a:lnSpc>
                <a:spcPct val="100000"/>
              </a:lnSpc>
              <a:spcBef>
                <a:spcPts val="0"/>
              </a:spcBef>
              <a:buNone/>
            </a:pPr>
            <a:r>
              <a:rPr lang="en" sz="1800">
                <a:solidFill>
                  <a:schemeClr val="dk1"/>
                </a:solidFill>
                <a:latin typeface="Consolas"/>
                <a:ea typeface="Consolas"/>
                <a:cs typeface="Consolas"/>
                <a:sym typeface="Consolas"/>
              </a:rPr>
              <a:t>         adapterView.getItemAtPosition(pos).toString();</a:t>
            </a:r>
          </a:p>
          <a:p>
            <a:pPr indent="0" lvl="0" marL="457200" rtl="0">
              <a:lnSpc>
                <a:spcPct val="100000"/>
              </a:lnSpc>
              <a:spcBef>
                <a:spcPts val="0"/>
              </a:spcBef>
              <a:buNone/>
            </a:pPr>
            <a:r>
              <a:rPr lang="en" sz="1800">
                <a:solidFill>
                  <a:schemeClr val="dk1"/>
                </a:solidFill>
                <a:latin typeface="Consolas"/>
                <a:ea typeface="Consolas"/>
                <a:cs typeface="Consolas"/>
                <a:sym typeface="Consolas"/>
              </a:rPr>
              <a:t>       // Do something here with the item</a:t>
            </a:r>
          </a:p>
          <a:p>
            <a:pPr indent="0" lvl="0" marL="457200" rtl="0">
              <a:lnSpc>
                <a:spcPct val="100000"/>
              </a:lnSpc>
              <a:spcBef>
                <a:spcPts val="0"/>
              </a:spcBef>
              <a:spcAft>
                <a:spcPts val="1000"/>
              </a:spcAft>
              <a:buNone/>
            </a:pPr>
            <a:r>
              <a:rPr lang="en" sz="1800">
                <a:solidFill>
                  <a:schemeClr val="dk1"/>
                </a:solidFill>
                <a:latin typeface="Consolas"/>
                <a:ea typeface="Consolas"/>
                <a:cs typeface="Consolas"/>
                <a:sym typeface="Consolas"/>
              </a:rPr>
              <a:t>}</a:t>
            </a:r>
          </a:p>
          <a:p>
            <a:pPr indent="0" lvl="0" marL="457200" rtl="0">
              <a:lnSpc>
                <a:spcPct val="100000"/>
              </a:lnSpc>
              <a:spcBef>
                <a:spcPts val="0"/>
              </a:spcBef>
              <a:buNone/>
            </a:pPr>
            <a:r>
              <a:rPr lang="en" sz="1800">
                <a:solidFill>
                  <a:schemeClr val="dk1"/>
                </a:solidFill>
                <a:latin typeface="Consolas"/>
                <a:ea typeface="Consolas"/>
                <a:cs typeface="Consolas"/>
                <a:sym typeface="Consolas"/>
              </a:rPr>
              <a:t>public void </a:t>
            </a:r>
            <a:r>
              <a:rPr b="1" lang="en" sz="1800">
                <a:solidFill>
                  <a:schemeClr val="dk1"/>
                </a:solidFill>
                <a:latin typeface="Consolas"/>
                <a:ea typeface="Consolas"/>
                <a:cs typeface="Consolas"/>
                <a:sym typeface="Consolas"/>
              </a:rPr>
              <a:t>onNothingSelected</a:t>
            </a:r>
            <a:r>
              <a:rPr lang="en" sz="1800">
                <a:solidFill>
                  <a:schemeClr val="dk1"/>
                </a:solidFill>
                <a:latin typeface="Consolas"/>
                <a:ea typeface="Consolas"/>
                <a:cs typeface="Consolas"/>
                <a:sym typeface="Consolas"/>
              </a:rPr>
              <a:t>(AdapterView&lt;?&gt; adapterView) {</a:t>
            </a:r>
          </a:p>
          <a:p>
            <a:pPr indent="0" lvl="0" marL="457200" rtl="0">
              <a:lnSpc>
                <a:spcPct val="100000"/>
              </a:lnSpc>
              <a:spcBef>
                <a:spcPts val="0"/>
              </a:spcBef>
              <a:buNone/>
            </a:pP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Do something</a:t>
            </a:r>
          </a:p>
          <a:p>
            <a:pPr indent="-69850" lvl="0" marL="457200" rtl="0">
              <a:lnSpc>
                <a:spcPct val="100000"/>
              </a:lnSpc>
              <a:spcBef>
                <a:spcPts val="0"/>
              </a:spcBef>
              <a:spcAft>
                <a:spcPts val="1000"/>
              </a:spcAft>
              <a:buClr>
                <a:schemeClr val="dk1"/>
              </a:buClr>
              <a:buSzPct val="61111"/>
              <a:buFont typeface="Arial"/>
              <a:buNone/>
            </a:pPr>
            <a:r>
              <a:rPr lang="en" sz="1800">
                <a:solidFill>
                  <a:schemeClr val="dk1"/>
                </a:solidFill>
                <a:latin typeface="Consolas"/>
                <a:ea typeface="Consolas"/>
                <a:cs typeface="Consolas"/>
                <a:sym typeface="Consolas"/>
              </a:rPr>
              <a:t>}</a:t>
            </a:r>
          </a:p>
        </p:txBody>
      </p:sp>
      <p:sp>
        <p:nvSpPr>
          <p:cNvPr id="630" name="Shape 63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txBox="1"/>
          <p:nvPr>
            <p:ph type="title"/>
          </p:nvPr>
        </p:nvSpPr>
        <p:spPr>
          <a:xfrm>
            <a:off x="265500" y="1614175"/>
            <a:ext cx="4045200" cy="1482300"/>
          </a:xfrm>
          <a:prstGeom prst="rect">
            <a:avLst/>
          </a:prstGeom>
        </p:spPr>
        <p:txBody>
          <a:bodyPr anchorCtr="0" anchor="b" bIns="91425" lIns="91425" rIns="91425" tIns="91425">
            <a:noAutofit/>
          </a:bodyPr>
          <a:lstStyle/>
          <a:p>
            <a:pPr lvl="0" rtl="0">
              <a:spcBef>
                <a:spcPts val="0"/>
              </a:spcBef>
              <a:buNone/>
            </a:pPr>
            <a:r>
              <a:rPr lang="en"/>
              <a:t>Dialogs</a:t>
            </a:r>
          </a:p>
        </p:txBody>
      </p:sp>
      <p:sp>
        <p:nvSpPr>
          <p:cNvPr id="636" name="Shape 636"/>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637" name="Shape 63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Dialogs</a:t>
            </a:r>
          </a:p>
        </p:txBody>
      </p:sp>
      <p:sp>
        <p:nvSpPr>
          <p:cNvPr id="643" name="Shape 64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44" name="Shape 644"/>
          <p:cNvSpPr txBox="1"/>
          <p:nvPr>
            <p:ph idx="1" type="body"/>
          </p:nvPr>
        </p:nvSpPr>
        <p:spPr>
          <a:xfrm>
            <a:off x="311700" y="923875"/>
            <a:ext cx="5210400" cy="1618500"/>
          </a:xfrm>
          <a:prstGeom prst="rect">
            <a:avLst/>
          </a:prstGeom>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3"/>
              </a:rPr>
              <a:t>Dialog</a:t>
            </a:r>
            <a:r>
              <a:rPr lang="en"/>
              <a:t> appears on top, interrupting the flow of activity</a:t>
            </a:r>
          </a:p>
          <a:p>
            <a:pPr indent="-228600" lvl="0" marL="457200" rtl="0">
              <a:spcBef>
                <a:spcPts val="0"/>
              </a:spcBef>
              <a:buChar char="●"/>
            </a:pPr>
            <a:r>
              <a:rPr lang="en"/>
              <a:t>Require user action to dismiss</a:t>
            </a:r>
          </a:p>
        </p:txBody>
      </p:sp>
      <p:pic>
        <p:nvPicPr>
          <p:cNvPr id="645" name="Shape 645"/>
          <p:cNvPicPr preferRelativeResize="0"/>
          <p:nvPr/>
        </p:nvPicPr>
        <p:blipFill>
          <a:blip r:embed="rId4">
            <a:alphaModFix/>
          </a:blip>
          <a:stretch>
            <a:fillRect/>
          </a:stretch>
        </p:blipFill>
        <p:spPr>
          <a:xfrm>
            <a:off x="5418300" y="1076284"/>
            <a:ext cx="3526699" cy="1551425"/>
          </a:xfrm>
          <a:prstGeom prst="rect">
            <a:avLst/>
          </a:prstGeom>
          <a:noFill/>
          <a:ln>
            <a:noFill/>
          </a:ln>
        </p:spPr>
      </p:pic>
      <p:pic>
        <p:nvPicPr>
          <p:cNvPr id="646" name="Shape 646"/>
          <p:cNvPicPr preferRelativeResize="0"/>
          <p:nvPr/>
        </p:nvPicPr>
        <p:blipFill rotWithShape="1">
          <a:blip r:embed="rId5">
            <a:alphaModFix/>
          </a:blip>
          <a:srcRect b="0" l="0" r="51669" t="0"/>
          <a:stretch/>
        </p:blipFill>
        <p:spPr>
          <a:xfrm>
            <a:off x="6313475" y="1796051"/>
            <a:ext cx="1001450" cy="1790150"/>
          </a:xfrm>
          <a:prstGeom prst="rect">
            <a:avLst/>
          </a:prstGeom>
          <a:noFill/>
          <a:ln>
            <a:noFill/>
          </a:ln>
        </p:spPr>
      </p:pic>
      <p:pic>
        <p:nvPicPr>
          <p:cNvPr id="647" name="Shape 647"/>
          <p:cNvPicPr preferRelativeResize="0"/>
          <p:nvPr/>
        </p:nvPicPr>
        <p:blipFill rotWithShape="1">
          <a:blip r:embed="rId5">
            <a:alphaModFix/>
          </a:blip>
          <a:srcRect b="12880" l="51669" r="0" t="9762"/>
          <a:stretch/>
        </p:blipFill>
        <p:spPr>
          <a:xfrm>
            <a:off x="3308845" y="2694674"/>
            <a:ext cx="1319328" cy="1824400"/>
          </a:xfrm>
          <a:prstGeom prst="rect">
            <a:avLst/>
          </a:prstGeom>
          <a:noFill/>
          <a:ln>
            <a:noFill/>
          </a:ln>
        </p:spPr>
      </p:pic>
      <p:sp>
        <p:nvSpPr>
          <p:cNvPr id="648" name="Shape 648"/>
          <p:cNvSpPr txBox="1"/>
          <p:nvPr/>
        </p:nvSpPr>
        <p:spPr>
          <a:xfrm>
            <a:off x="7113300" y="2571325"/>
            <a:ext cx="1719000" cy="572700"/>
          </a:xfrm>
          <a:prstGeom prst="rect">
            <a:avLst/>
          </a:prstGeom>
          <a:solidFill>
            <a:srgbClr val="FFFFFF"/>
          </a:solidFill>
          <a:ln>
            <a:noFill/>
          </a:ln>
        </p:spPr>
        <p:txBody>
          <a:bodyPr anchorCtr="0" anchor="t" bIns="91425" lIns="91425" rIns="91425" tIns="91425">
            <a:noAutofit/>
          </a:bodyPr>
          <a:lstStyle/>
          <a:p>
            <a:pPr lvl="0" rtl="0">
              <a:lnSpc>
                <a:spcPct val="115000"/>
              </a:lnSpc>
              <a:spcBef>
                <a:spcPts val="0"/>
              </a:spcBef>
              <a:buClr>
                <a:schemeClr val="dk1"/>
              </a:buClr>
              <a:buSzPct val="45833"/>
              <a:buFont typeface="Arial"/>
              <a:buNone/>
            </a:pPr>
            <a:r>
              <a:rPr lang="en" sz="2400" u="sng">
                <a:solidFill>
                  <a:schemeClr val="accent5"/>
                </a:solidFill>
                <a:latin typeface="Roboto"/>
                <a:ea typeface="Roboto"/>
                <a:cs typeface="Roboto"/>
                <a:sym typeface="Roboto"/>
                <a:hlinkClick r:id="rId6"/>
              </a:rPr>
              <a:t>AlertDialog</a:t>
            </a:r>
          </a:p>
        </p:txBody>
      </p:sp>
      <p:sp>
        <p:nvSpPr>
          <p:cNvPr id="649" name="Shape 649"/>
          <p:cNvSpPr txBox="1"/>
          <p:nvPr/>
        </p:nvSpPr>
        <p:spPr>
          <a:xfrm>
            <a:off x="4339600" y="3877712"/>
            <a:ext cx="2684100" cy="572700"/>
          </a:xfrm>
          <a:prstGeom prst="rect">
            <a:avLst/>
          </a:prstGeom>
          <a:solidFill>
            <a:srgbClr val="FFFFFF"/>
          </a:solidFill>
          <a:ln>
            <a:noFill/>
          </a:ln>
        </p:spPr>
        <p:txBody>
          <a:bodyPr anchorCtr="0" anchor="t" bIns="91425" lIns="91425" rIns="91425" tIns="91425">
            <a:noAutofit/>
          </a:bodyPr>
          <a:lstStyle/>
          <a:p>
            <a:pPr lvl="0" rtl="0">
              <a:lnSpc>
                <a:spcPct val="115000"/>
              </a:lnSpc>
              <a:spcBef>
                <a:spcPts val="0"/>
              </a:spcBef>
              <a:buNone/>
            </a:pPr>
            <a:r>
              <a:rPr lang="en" sz="2400" u="sng">
                <a:solidFill>
                  <a:schemeClr val="accent5"/>
                </a:solidFill>
                <a:latin typeface="Roboto"/>
                <a:ea typeface="Roboto"/>
                <a:cs typeface="Roboto"/>
                <a:sym typeface="Roboto"/>
                <a:hlinkClick r:id="rId7"/>
              </a:rPr>
              <a:t>DatePickerDialog</a:t>
            </a:r>
          </a:p>
        </p:txBody>
      </p:sp>
      <p:pic>
        <p:nvPicPr>
          <p:cNvPr id="650" name="Shape 650"/>
          <p:cNvPicPr preferRelativeResize="0"/>
          <p:nvPr/>
        </p:nvPicPr>
        <p:blipFill rotWithShape="1">
          <a:blip r:embed="rId8">
            <a:alphaModFix/>
          </a:blip>
          <a:srcRect b="8136" l="54408" r="3540" t="8751"/>
          <a:stretch/>
        </p:blipFill>
        <p:spPr>
          <a:xfrm>
            <a:off x="239499" y="2694674"/>
            <a:ext cx="1373725" cy="1824400"/>
          </a:xfrm>
          <a:prstGeom prst="rect">
            <a:avLst/>
          </a:prstGeom>
          <a:noFill/>
          <a:ln>
            <a:noFill/>
          </a:ln>
        </p:spPr>
      </p:pic>
      <p:sp>
        <p:nvSpPr>
          <p:cNvPr id="651" name="Shape 651"/>
          <p:cNvSpPr txBox="1"/>
          <p:nvPr/>
        </p:nvSpPr>
        <p:spPr>
          <a:xfrm>
            <a:off x="699225" y="3877700"/>
            <a:ext cx="2569500" cy="572700"/>
          </a:xfrm>
          <a:prstGeom prst="rect">
            <a:avLst/>
          </a:prstGeom>
          <a:solidFill>
            <a:srgbClr val="FFFFFF"/>
          </a:solidFill>
          <a:ln>
            <a:noFill/>
          </a:ln>
        </p:spPr>
        <p:txBody>
          <a:bodyPr anchorCtr="0" anchor="t" bIns="91425" lIns="91425" rIns="91425" tIns="91425">
            <a:noAutofit/>
          </a:bodyPr>
          <a:lstStyle/>
          <a:p>
            <a:pPr lvl="0" rtl="0">
              <a:lnSpc>
                <a:spcPct val="115000"/>
              </a:lnSpc>
              <a:spcBef>
                <a:spcPts val="0"/>
              </a:spcBef>
              <a:buNone/>
            </a:pPr>
            <a:r>
              <a:rPr lang="en" sz="2400" u="sng">
                <a:solidFill>
                  <a:schemeClr val="accent5"/>
                </a:solidFill>
                <a:latin typeface="Roboto"/>
                <a:ea typeface="Roboto"/>
                <a:cs typeface="Roboto"/>
                <a:sym typeface="Roboto"/>
                <a:hlinkClick r:id="rId9"/>
              </a:rPr>
              <a:t>TimePickerDialog</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AlertDialog</a:t>
            </a:r>
          </a:p>
        </p:txBody>
      </p:sp>
      <p:sp>
        <p:nvSpPr>
          <p:cNvPr id="657" name="Shape 65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58" name="Shape 658"/>
          <p:cNvSpPr txBox="1"/>
          <p:nvPr>
            <p:ph idx="1" type="body"/>
          </p:nvPr>
        </p:nvSpPr>
        <p:spPr>
          <a:xfrm>
            <a:off x="311700" y="1076275"/>
            <a:ext cx="4530900" cy="34164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AlertDialog</a:t>
            </a:r>
            <a:r>
              <a:rPr lang="en"/>
              <a:t> can show:</a:t>
            </a:r>
          </a:p>
          <a:p>
            <a:pPr indent="-228600" lvl="0" marL="457200" rtl="0">
              <a:spcBef>
                <a:spcPts val="0"/>
              </a:spcBef>
            </a:pPr>
            <a:r>
              <a:rPr lang="en"/>
              <a:t>Title (optional)</a:t>
            </a:r>
          </a:p>
          <a:p>
            <a:pPr indent="-228600" lvl="0" marL="457200" rtl="0">
              <a:spcBef>
                <a:spcPts val="0"/>
              </a:spcBef>
            </a:pPr>
            <a:r>
              <a:rPr lang="en"/>
              <a:t>Content area</a:t>
            </a:r>
          </a:p>
          <a:p>
            <a:pPr indent="-228600" lvl="0" marL="457200" rtl="0">
              <a:spcBef>
                <a:spcPts val="0"/>
              </a:spcBef>
            </a:pPr>
            <a:r>
              <a:rPr lang="en"/>
              <a:t>Action buttons</a:t>
            </a:r>
          </a:p>
        </p:txBody>
      </p:sp>
      <p:pic>
        <p:nvPicPr>
          <p:cNvPr id="659" name="Shape 659"/>
          <p:cNvPicPr preferRelativeResize="0"/>
          <p:nvPr/>
        </p:nvPicPr>
        <p:blipFill>
          <a:blip r:embed="rId4">
            <a:alphaModFix/>
          </a:blip>
          <a:stretch>
            <a:fillRect/>
          </a:stretch>
        </p:blipFill>
        <p:spPr>
          <a:xfrm>
            <a:off x="4128350" y="1236525"/>
            <a:ext cx="4810125" cy="300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Users expect to interact with apps</a:t>
            </a:r>
          </a:p>
        </p:txBody>
      </p:sp>
      <p:sp>
        <p:nvSpPr>
          <p:cNvPr id="304" name="Shape 304"/>
          <p:cNvSpPr txBox="1"/>
          <p:nvPr>
            <p:ph idx="1" type="body"/>
          </p:nvPr>
        </p:nvSpPr>
        <p:spPr>
          <a:xfrm>
            <a:off x="311700" y="1076275"/>
            <a:ext cx="8268000" cy="3416400"/>
          </a:xfrm>
          <a:prstGeom prst="rect">
            <a:avLst/>
          </a:prstGeom>
          <a:noFill/>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en"/>
              <a:t>Clicking, pressing, talking, typing, and listening</a:t>
            </a:r>
          </a:p>
          <a:p>
            <a:pPr indent="-228600" lvl="0" marL="457200" rtl="0">
              <a:spcBef>
                <a:spcPts val="1000"/>
              </a:spcBef>
              <a:buChar char="●"/>
            </a:pPr>
            <a:r>
              <a:rPr lang="en"/>
              <a:t>Using user input controls such buttons, menus, keyboards, text boxes, and a microphone</a:t>
            </a:r>
          </a:p>
          <a:p>
            <a:pPr indent="-228600" lvl="0" marL="457200" rtl="0">
              <a:spcBef>
                <a:spcPts val="1000"/>
              </a:spcBef>
              <a:buChar char="●"/>
            </a:pPr>
            <a:r>
              <a:rPr lang="en"/>
              <a:t>Navigating between activities</a:t>
            </a:r>
          </a:p>
          <a:p>
            <a:pPr indent="0" lvl="0" marL="457200" rtl="0">
              <a:spcBef>
                <a:spcPts val="0"/>
              </a:spcBef>
              <a:buNone/>
            </a:pPr>
            <a:r>
              <a:rPr lang="en"/>
              <a:t> </a:t>
            </a:r>
          </a:p>
          <a:p>
            <a:pPr lvl="0" marR="0" rtl="0" algn="l">
              <a:lnSpc>
                <a:spcPct val="115000"/>
              </a:lnSpc>
              <a:spcBef>
                <a:spcPts val="1000"/>
              </a:spcBef>
              <a:spcAft>
                <a:spcPts val="0"/>
              </a:spcAft>
              <a:buNone/>
            </a:pPr>
            <a:r>
              <a:t/>
            </a:r>
            <a:endParaRPr/>
          </a:p>
          <a:p>
            <a:pPr lvl="0" rtl="0">
              <a:spcBef>
                <a:spcPts val="0"/>
              </a:spcBef>
              <a:buNone/>
            </a:pPr>
            <a:r>
              <a:t/>
            </a:r>
            <a:endParaRPr sz="1600">
              <a:solidFill>
                <a:srgbClr val="4CAF50"/>
              </a:solidFill>
            </a:endParaRPr>
          </a:p>
        </p:txBody>
      </p:sp>
      <p:sp>
        <p:nvSpPr>
          <p:cNvPr id="305" name="Shape 30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06" name="Shape 306"/>
          <p:cNvSpPr txBox="1"/>
          <p:nvPr/>
        </p:nvSpPr>
        <p:spPr>
          <a:xfrm>
            <a:off x="2381675" y="47613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307" name="Shape 307"/>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pic>
        <p:nvPicPr>
          <p:cNvPr id="308" name="Shape 308"/>
          <p:cNvPicPr preferRelativeResize="0"/>
          <p:nvPr/>
        </p:nvPicPr>
        <p:blipFill>
          <a:blip r:embed="rId4">
            <a:alphaModFix/>
          </a:blip>
          <a:stretch>
            <a:fillRect/>
          </a:stretch>
        </p:blipFill>
        <p:spPr>
          <a:xfrm>
            <a:off x="7814575" y="4777362"/>
            <a:ext cx="908100" cy="317725"/>
          </a:xfrm>
          <a:prstGeom prst="rect">
            <a:avLst/>
          </a:prstGeom>
          <a:noFill/>
          <a:ln>
            <a:noFill/>
          </a:ln>
        </p:spPr>
      </p:pic>
      <p:sp>
        <p:nvSpPr>
          <p:cNvPr id="309" name="Shape 309"/>
          <p:cNvSpPr txBox="1"/>
          <p:nvPr/>
        </p:nvSpPr>
        <p:spPr>
          <a:xfrm>
            <a:off x="4407225" y="4663650"/>
            <a:ext cx="12876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Shape 66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Build the AlertDialog</a:t>
            </a:r>
          </a:p>
        </p:txBody>
      </p:sp>
      <p:sp>
        <p:nvSpPr>
          <p:cNvPr id="665" name="Shape 665"/>
          <p:cNvSpPr txBox="1"/>
          <p:nvPr>
            <p:ph idx="1" type="body"/>
          </p:nvPr>
        </p:nvSpPr>
        <p:spPr>
          <a:xfrm>
            <a:off x="311700" y="1076275"/>
            <a:ext cx="8520600" cy="35802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a:t>Use </a:t>
            </a:r>
            <a:r>
              <a:rPr lang="en">
                <a:latin typeface="Consolas"/>
                <a:ea typeface="Consolas"/>
                <a:cs typeface="Consolas"/>
                <a:sym typeface="Consolas"/>
              </a:rPr>
              <a:t>AlertDialog.Builder</a:t>
            </a:r>
            <a:r>
              <a:rPr lang="en"/>
              <a:t> to build a standard alert dialog and set attributes:</a:t>
            </a:r>
          </a:p>
          <a:p>
            <a:pPr lvl="0" rtl="0">
              <a:lnSpc>
                <a:spcPct val="100000"/>
              </a:lnSpc>
              <a:spcBef>
                <a:spcPts val="0"/>
              </a:spcBef>
              <a:spcAft>
                <a:spcPts val="0"/>
              </a:spcAft>
              <a:buClr>
                <a:schemeClr val="dk1"/>
              </a:buClr>
              <a:buSzPct val="61111"/>
              <a:buFont typeface="Arial"/>
              <a:buNone/>
            </a:pPr>
            <a:r>
              <a:rPr lang="en" sz="1800">
                <a:latin typeface="Consolas"/>
                <a:ea typeface="Consolas"/>
                <a:cs typeface="Consolas"/>
                <a:sym typeface="Consolas"/>
              </a:rPr>
              <a:t>public void onClickShowAlert(View view) {</a:t>
            </a:r>
          </a:p>
          <a:p>
            <a:pPr indent="457200" lvl="0" rtl="0">
              <a:lnSpc>
                <a:spcPct val="100000"/>
              </a:lnSpc>
              <a:spcBef>
                <a:spcPts val="0"/>
              </a:spcBef>
              <a:spcAft>
                <a:spcPts val="0"/>
              </a:spcAft>
              <a:buNone/>
            </a:pPr>
            <a:r>
              <a:rPr lang="en" sz="1800">
                <a:latin typeface="Consolas"/>
                <a:ea typeface="Consolas"/>
                <a:cs typeface="Consolas"/>
                <a:sym typeface="Consolas"/>
              </a:rPr>
              <a:t>AlertDialog.Builder alertDialog = new           </a:t>
            </a:r>
          </a:p>
          <a:p>
            <a:pPr lvl="0" rtl="0">
              <a:lnSpc>
                <a:spcPct val="100000"/>
              </a:lnSpc>
              <a:spcBef>
                <a:spcPts val="500"/>
              </a:spcBef>
              <a:spcAft>
                <a:spcPts val="0"/>
              </a:spcAft>
              <a:buClr>
                <a:schemeClr val="dk1"/>
              </a:buClr>
              <a:buSzPct val="61111"/>
              <a:buFont typeface="Arial"/>
              <a:buNone/>
            </a:pPr>
            <a:r>
              <a:rPr lang="en" sz="1800">
                <a:latin typeface="Consolas"/>
                <a:ea typeface="Consolas"/>
                <a:cs typeface="Consolas"/>
                <a:sym typeface="Consolas"/>
              </a:rPr>
              <a:t>                         AlertDialog.Builder(MainActivity.this);</a:t>
            </a:r>
          </a:p>
          <a:p>
            <a:pPr indent="457200" lvl="0" rtl="0">
              <a:lnSpc>
                <a:spcPct val="100000"/>
              </a:lnSpc>
              <a:spcBef>
                <a:spcPts val="0"/>
              </a:spcBef>
              <a:spcAft>
                <a:spcPts val="0"/>
              </a:spcAft>
              <a:buNone/>
            </a:pPr>
            <a:r>
              <a:rPr lang="en" sz="1800">
                <a:latin typeface="Consolas"/>
                <a:ea typeface="Consolas"/>
                <a:cs typeface="Consolas"/>
                <a:sym typeface="Consolas"/>
              </a:rPr>
              <a:t>alertDialog.setTitle("Connect to Provider");</a:t>
            </a:r>
          </a:p>
          <a:p>
            <a:pPr indent="387350" lvl="0" rtl="0">
              <a:lnSpc>
                <a:spcPct val="100000"/>
              </a:lnSpc>
              <a:spcBef>
                <a:spcPts val="0"/>
              </a:spcBef>
              <a:spcAft>
                <a:spcPts val="0"/>
              </a:spcAft>
              <a:buClr>
                <a:schemeClr val="dk1"/>
              </a:buClr>
              <a:buSzPct val="61111"/>
              <a:buFont typeface="Arial"/>
              <a:buNone/>
            </a:pPr>
            <a:r>
              <a:rPr lang="en" sz="1800">
                <a:latin typeface="Consolas"/>
                <a:ea typeface="Consolas"/>
                <a:cs typeface="Consolas"/>
                <a:sym typeface="Consolas"/>
              </a:rPr>
              <a:t>alertDialog.setMessage(R.string.alert_message);</a:t>
            </a:r>
          </a:p>
          <a:p>
            <a:pPr indent="387350" lvl="0" rtl="0">
              <a:lnSpc>
                <a:spcPct val="100000"/>
              </a:lnSpc>
              <a:spcBef>
                <a:spcPts val="0"/>
              </a:spcBef>
              <a:spcAft>
                <a:spcPts val="0"/>
              </a:spcAft>
              <a:buClr>
                <a:schemeClr val="dk1"/>
              </a:buClr>
              <a:buSzPct val="61111"/>
              <a:buFont typeface="Arial"/>
              <a:buNone/>
            </a:pPr>
            <a:r>
              <a:rPr lang="en" sz="1800">
                <a:latin typeface="Consolas"/>
                <a:ea typeface="Consolas"/>
                <a:cs typeface="Consolas"/>
                <a:sym typeface="Consolas"/>
              </a:rPr>
              <a:t>...</a:t>
            </a:r>
          </a:p>
        </p:txBody>
      </p:sp>
      <p:sp>
        <p:nvSpPr>
          <p:cNvPr id="666" name="Shape 66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Shape 67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Add the button actions</a:t>
            </a:r>
          </a:p>
        </p:txBody>
      </p:sp>
      <p:sp>
        <p:nvSpPr>
          <p:cNvPr id="672" name="Shape 672"/>
          <p:cNvSpPr txBox="1"/>
          <p:nvPr>
            <p:ph idx="1" type="body"/>
          </p:nvPr>
        </p:nvSpPr>
        <p:spPr>
          <a:xfrm>
            <a:off x="311700" y="1076275"/>
            <a:ext cx="8709600" cy="3334500"/>
          </a:xfrm>
          <a:prstGeom prst="rect">
            <a:avLst/>
          </a:prstGeom>
        </p:spPr>
        <p:txBody>
          <a:bodyPr anchorCtr="0" anchor="t" bIns="91425" lIns="91425" rIns="91425" tIns="91425">
            <a:noAutofit/>
          </a:bodyPr>
          <a:lstStyle/>
          <a:p>
            <a:pPr indent="-228600" lvl="0" marL="457200" rtl="0">
              <a:spcBef>
                <a:spcPts val="0"/>
              </a:spcBef>
              <a:buFont typeface="Consolas"/>
              <a:buChar char="●"/>
            </a:pPr>
            <a:r>
              <a:rPr lang="en">
                <a:latin typeface="Consolas"/>
                <a:ea typeface="Consolas"/>
                <a:cs typeface="Consolas"/>
                <a:sym typeface="Consolas"/>
              </a:rPr>
              <a:t>alertDialog.setPositiveButton()</a:t>
            </a:r>
          </a:p>
          <a:p>
            <a:pPr indent="-228600" lvl="0" marL="457200" rtl="0">
              <a:spcBef>
                <a:spcPts val="1000"/>
              </a:spcBef>
              <a:buFont typeface="Consolas"/>
              <a:buChar char="●"/>
            </a:pPr>
            <a:r>
              <a:rPr lang="en">
                <a:latin typeface="Consolas"/>
                <a:ea typeface="Consolas"/>
                <a:cs typeface="Consolas"/>
                <a:sym typeface="Consolas"/>
              </a:rPr>
              <a:t>alertDialog.setNeutralButton()</a:t>
            </a:r>
          </a:p>
          <a:p>
            <a:pPr indent="-228600" lvl="0" marL="457200" rtl="0">
              <a:spcBef>
                <a:spcPts val="1000"/>
              </a:spcBef>
              <a:buFont typeface="Consolas"/>
              <a:buChar char="●"/>
            </a:pPr>
            <a:r>
              <a:rPr lang="en">
                <a:latin typeface="Consolas"/>
                <a:ea typeface="Consolas"/>
                <a:cs typeface="Consolas"/>
                <a:sym typeface="Consolas"/>
              </a:rPr>
              <a:t>alertDialog.setNegativeButton()</a:t>
            </a:r>
          </a:p>
          <a:p>
            <a:pPr indent="0" lvl="0" marL="457200" rtl="0">
              <a:lnSpc>
                <a:spcPct val="100000"/>
              </a:lnSpc>
              <a:spcBef>
                <a:spcPts val="0"/>
              </a:spcBef>
              <a:buNone/>
            </a:pPr>
            <a:r>
              <a:t/>
            </a:r>
            <a:endParaRPr sz="1400">
              <a:latin typeface="Consolas"/>
              <a:ea typeface="Consolas"/>
              <a:cs typeface="Consolas"/>
              <a:sym typeface="Consolas"/>
            </a:endParaRPr>
          </a:p>
          <a:p>
            <a:pPr indent="0" lvl="0" marL="457200" rtl="0">
              <a:lnSpc>
                <a:spcPct val="100000"/>
              </a:lnSpc>
              <a:spcBef>
                <a:spcPts val="500"/>
              </a:spcBef>
              <a:buNone/>
            </a:pPr>
            <a:r>
              <a:t/>
            </a:r>
            <a:endParaRPr sz="1400">
              <a:latin typeface="Consolas"/>
              <a:ea typeface="Consolas"/>
              <a:cs typeface="Consolas"/>
              <a:sym typeface="Consolas"/>
            </a:endParaRPr>
          </a:p>
        </p:txBody>
      </p:sp>
      <p:sp>
        <p:nvSpPr>
          <p:cNvPr id="673" name="Shape 67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alertDialog code example</a:t>
            </a:r>
          </a:p>
        </p:txBody>
      </p:sp>
      <p:sp>
        <p:nvSpPr>
          <p:cNvPr id="679" name="Shape 679"/>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alertDialog.setPositiveButton(</a:t>
            </a:r>
          </a:p>
          <a:p>
            <a:pPr lvl="0" rtl="0">
              <a:spcBef>
                <a:spcPts val="0"/>
              </a:spcBef>
              <a:buClr>
                <a:schemeClr val="dk1"/>
              </a:buClr>
              <a:buSzPct val="61111"/>
              <a:buFont typeface="Arial"/>
              <a:buNone/>
            </a:pPr>
            <a:r>
              <a:rPr lang="en" sz="1800">
                <a:latin typeface="Consolas"/>
                <a:ea typeface="Consolas"/>
                <a:cs typeface="Consolas"/>
                <a:sym typeface="Consolas"/>
              </a:rPr>
              <a:t>    "OK", newDialogInterface.OnClickListener() {</a:t>
            </a:r>
          </a:p>
          <a:p>
            <a:pPr lvl="0" rtl="0">
              <a:spcBef>
                <a:spcPts val="0"/>
              </a:spcBef>
              <a:buClr>
                <a:schemeClr val="dk1"/>
              </a:buClr>
              <a:buSzPct val="61111"/>
              <a:buFont typeface="Arial"/>
              <a:buNone/>
            </a:pPr>
            <a:r>
              <a:rPr lang="en" sz="1800">
                <a:latin typeface="Consolas"/>
                <a:ea typeface="Consolas"/>
                <a:cs typeface="Consolas"/>
                <a:sym typeface="Consolas"/>
              </a:rPr>
              <a:t>        public void onClick(DialogInterface dialog, int which) {</a:t>
            </a:r>
          </a:p>
          <a:p>
            <a:pPr lvl="0" rtl="0">
              <a:spcBef>
                <a:spcPts val="0"/>
              </a:spcBef>
              <a:buClr>
                <a:schemeClr val="dk1"/>
              </a:buClr>
              <a:buSzPct val="61111"/>
              <a:buFont typeface="Arial"/>
              <a:buNone/>
            </a:pPr>
            <a:r>
              <a:rPr lang="en" sz="1800">
                <a:latin typeface="Consolas"/>
                <a:ea typeface="Consolas"/>
                <a:cs typeface="Consolas"/>
                <a:sym typeface="Consolas"/>
              </a:rPr>
              <a:t>        // User clicked OK button. </a:t>
            </a:r>
          </a:p>
          <a:p>
            <a:pPr lvl="0" rtl="0">
              <a:spcBef>
                <a:spcPts val="0"/>
              </a:spcBef>
              <a:buClr>
                <a:schemeClr val="dk1"/>
              </a:buClr>
              <a:buSzPct val="61111"/>
              <a:buFont typeface="Arial"/>
              <a:buNone/>
            </a:pPr>
            <a:r>
              <a:rPr lang="en" sz="1800">
                <a:latin typeface="Consolas"/>
                <a:ea typeface="Consolas"/>
                <a:cs typeface="Consolas"/>
                <a:sym typeface="Consolas"/>
              </a:rPr>
              <a:t>    }</a:t>
            </a:r>
          </a:p>
          <a:p>
            <a:pPr lvl="0" rtl="0">
              <a:spcBef>
                <a:spcPts val="0"/>
              </a:spcBef>
              <a:buNone/>
            </a:pPr>
            <a:r>
              <a:rPr lang="en" sz="1800">
                <a:latin typeface="Consolas"/>
                <a:ea typeface="Consolas"/>
                <a:cs typeface="Consolas"/>
                <a:sym typeface="Consolas"/>
              </a:rPr>
              <a:t>});</a:t>
            </a:r>
          </a:p>
          <a:p>
            <a:pPr lvl="0" rtl="0">
              <a:spcBef>
                <a:spcPts val="0"/>
              </a:spcBef>
              <a:buNone/>
            </a:pPr>
            <a:r>
              <a:rPr lang="en"/>
              <a:t>Same pattern for setNegativeButton() and setNeutralButton()</a:t>
            </a:r>
          </a:p>
          <a:p>
            <a:pPr lvl="0" rtl="0">
              <a:spcBef>
                <a:spcPts val="0"/>
              </a:spcBef>
              <a:buClr>
                <a:schemeClr val="dk1"/>
              </a:buClr>
              <a:buSzPct val="61111"/>
              <a:buFont typeface="Arial"/>
              <a:buNone/>
            </a:pPr>
            <a:r>
              <a:t/>
            </a:r>
            <a:endParaRPr sz="1800">
              <a:latin typeface="Consolas"/>
              <a:ea typeface="Consolas"/>
              <a:cs typeface="Consolas"/>
              <a:sym typeface="Consolas"/>
            </a:endParaRPr>
          </a:p>
          <a:p>
            <a:pPr lvl="0" rtl="0">
              <a:spcBef>
                <a:spcPts val="0"/>
              </a:spcBef>
              <a:buNone/>
            </a:pPr>
            <a:r>
              <a:t/>
            </a:r>
            <a:endParaRPr sz="1800">
              <a:latin typeface="Consolas"/>
              <a:ea typeface="Consolas"/>
              <a:cs typeface="Consolas"/>
              <a:sym typeface="Consolas"/>
            </a:endParaRPr>
          </a:p>
        </p:txBody>
      </p:sp>
      <p:sp>
        <p:nvSpPr>
          <p:cNvPr id="680" name="Shape 68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Shape 685"/>
          <p:cNvSpPr txBox="1"/>
          <p:nvPr>
            <p:ph type="title"/>
          </p:nvPr>
        </p:nvSpPr>
        <p:spPr>
          <a:xfrm>
            <a:off x="265500" y="1614175"/>
            <a:ext cx="4045200" cy="1482300"/>
          </a:xfrm>
          <a:prstGeom prst="rect">
            <a:avLst/>
          </a:prstGeom>
        </p:spPr>
        <p:txBody>
          <a:bodyPr anchorCtr="0" anchor="b" bIns="91425" lIns="91425" rIns="91425" tIns="91425">
            <a:noAutofit/>
          </a:bodyPr>
          <a:lstStyle/>
          <a:p>
            <a:pPr lvl="0" rtl="0">
              <a:spcBef>
                <a:spcPts val="0"/>
              </a:spcBef>
              <a:buNone/>
            </a:pPr>
            <a:r>
              <a:rPr lang="en"/>
              <a:t>Pickers</a:t>
            </a:r>
          </a:p>
        </p:txBody>
      </p:sp>
      <p:sp>
        <p:nvSpPr>
          <p:cNvPr id="686" name="Shape 686"/>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687" name="Shape 68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Shape 692"/>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Pickers</a:t>
            </a:r>
          </a:p>
        </p:txBody>
      </p:sp>
      <p:sp>
        <p:nvSpPr>
          <p:cNvPr id="693" name="Shape 69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694" name="Shape 694"/>
          <p:cNvSpPr txBox="1"/>
          <p:nvPr/>
        </p:nvSpPr>
        <p:spPr>
          <a:xfrm>
            <a:off x="358175" y="1303775"/>
            <a:ext cx="4197900" cy="3008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695" name="Shape 695"/>
          <p:cNvSpPr txBox="1"/>
          <p:nvPr>
            <p:ph idx="1" type="body"/>
          </p:nvPr>
        </p:nvSpPr>
        <p:spPr>
          <a:xfrm>
            <a:off x="311700" y="1076275"/>
            <a:ext cx="4197900" cy="3416400"/>
          </a:xfrm>
          <a:prstGeom prst="rect">
            <a:avLst/>
          </a:prstGeom>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3"/>
              </a:rPr>
              <a:t>DatePickerDialog</a:t>
            </a:r>
          </a:p>
          <a:p>
            <a:pPr indent="-228600" lvl="0" marL="457200">
              <a:spcBef>
                <a:spcPts val="0"/>
              </a:spcBef>
              <a:buChar char="●"/>
            </a:pPr>
            <a:r>
              <a:rPr lang="en" u="sng">
                <a:solidFill>
                  <a:schemeClr val="hlink"/>
                </a:solidFill>
                <a:hlinkClick r:id="rId4"/>
              </a:rPr>
              <a:t>TimePickerDialog</a:t>
            </a:r>
          </a:p>
        </p:txBody>
      </p:sp>
      <p:pic>
        <p:nvPicPr>
          <p:cNvPr id="696" name="Shape 696"/>
          <p:cNvPicPr preferRelativeResize="0"/>
          <p:nvPr/>
        </p:nvPicPr>
        <p:blipFill>
          <a:blip r:embed="rId5">
            <a:alphaModFix/>
          </a:blip>
          <a:stretch>
            <a:fillRect/>
          </a:stretch>
        </p:blipFill>
        <p:spPr>
          <a:xfrm>
            <a:off x="4665500" y="1317487"/>
            <a:ext cx="4238625" cy="28479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Shape 701"/>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Pickers use fragments</a:t>
            </a:r>
          </a:p>
        </p:txBody>
      </p:sp>
      <p:sp>
        <p:nvSpPr>
          <p:cNvPr id="702" name="Shape 702"/>
          <p:cNvSpPr txBox="1"/>
          <p:nvPr>
            <p:ph idx="1" type="body"/>
          </p:nvPr>
        </p:nvSpPr>
        <p:spPr>
          <a:xfrm>
            <a:off x="311700" y="1076275"/>
            <a:ext cx="5989800" cy="3438000"/>
          </a:xfrm>
          <a:prstGeom prst="rect">
            <a:avLst/>
          </a:prstGeom>
        </p:spPr>
        <p:txBody>
          <a:bodyPr anchorCtr="0" anchor="t" bIns="91425" lIns="91425" rIns="91425" tIns="91425">
            <a:noAutofit/>
          </a:bodyPr>
          <a:lstStyle/>
          <a:p>
            <a:pPr indent="-228600" lvl="0" marL="457200" rtl="0">
              <a:spcBef>
                <a:spcPts val="0"/>
              </a:spcBef>
              <a:buChar char="●"/>
            </a:pPr>
            <a:r>
              <a:rPr lang="en"/>
              <a:t>Use </a:t>
            </a:r>
            <a:r>
              <a:rPr lang="en" u="sng">
                <a:solidFill>
                  <a:schemeClr val="accent5"/>
                </a:solidFill>
                <a:hlinkClick r:id="rId3"/>
              </a:rPr>
              <a:t>DialogFragment</a:t>
            </a:r>
            <a:r>
              <a:rPr lang="en"/>
              <a:t> to show a picker</a:t>
            </a:r>
          </a:p>
          <a:p>
            <a:pPr indent="-228600" lvl="0" marL="457200" rtl="0">
              <a:spcBef>
                <a:spcPts val="0"/>
              </a:spcBef>
              <a:buChar char="●"/>
            </a:pPr>
            <a:r>
              <a:rPr lang="en"/>
              <a:t>DialogFragment is a window that floats on top of activity’s window</a:t>
            </a:r>
          </a:p>
        </p:txBody>
      </p:sp>
      <p:sp>
        <p:nvSpPr>
          <p:cNvPr id="703" name="Shape 70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704" name="Shape 704"/>
          <p:cNvPicPr preferRelativeResize="0"/>
          <p:nvPr/>
        </p:nvPicPr>
        <p:blipFill>
          <a:blip r:embed="rId4">
            <a:alphaModFix/>
          </a:blip>
          <a:stretch>
            <a:fillRect/>
          </a:stretch>
        </p:blipFill>
        <p:spPr>
          <a:xfrm>
            <a:off x="6356675" y="1127125"/>
            <a:ext cx="2438400" cy="33147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Shape 709"/>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Introduction to fragments</a:t>
            </a:r>
          </a:p>
        </p:txBody>
      </p:sp>
      <p:sp>
        <p:nvSpPr>
          <p:cNvPr id="710" name="Shape 710"/>
          <p:cNvSpPr txBox="1"/>
          <p:nvPr>
            <p:ph idx="1" type="body"/>
          </p:nvPr>
        </p:nvSpPr>
        <p:spPr>
          <a:xfrm>
            <a:off x="311700" y="1076275"/>
            <a:ext cx="8709600" cy="3505200"/>
          </a:xfrm>
          <a:prstGeom prst="rect">
            <a:avLst/>
          </a:prstGeom>
        </p:spPr>
        <p:txBody>
          <a:bodyPr anchorCtr="0" anchor="t" bIns="91425" lIns="91425" rIns="91425" tIns="91425">
            <a:noAutofit/>
          </a:bodyPr>
          <a:lstStyle/>
          <a:p>
            <a:pPr indent="-228600" lvl="0" marL="457200" rtl="0">
              <a:spcBef>
                <a:spcPts val="0"/>
              </a:spcBef>
              <a:buChar char="●"/>
            </a:pPr>
            <a:r>
              <a:rPr lang="en"/>
              <a:t>A </a:t>
            </a:r>
            <a:r>
              <a:rPr lang="en" u="sng">
                <a:solidFill>
                  <a:schemeClr val="hlink"/>
                </a:solidFill>
                <a:hlinkClick r:id="rId3"/>
              </a:rPr>
              <a:t>fragment</a:t>
            </a:r>
            <a:r>
              <a:rPr lang="en"/>
              <a:t> is like a mini-activity within an activity</a:t>
            </a:r>
          </a:p>
          <a:p>
            <a:pPr indent="-228600" lvl="1" marL="914400" rtl="0">
              <a:spcBef>
                <a:spcPts val="0"/>
              </a:spcBef>
              <a:buChar char="○"/>
            </a:pPr>
            <a:r>
              <a:rPr lang="en"/>
              <a:t>Manages its own own lifecycle.</a:t>
            </a:r>
          </a:p>
          <a:p>
            <a:pPr indent="-228600" lvl="1" marL="914400" rtl="0">
              <a:spcBef>
                <a:spcPts val="0"/>
              </a:spcBef>
              <a:buChar char="○"/>
            </a:pPr>
            <a:r>
              <a:rPr lang="en"/>
              <a:t>Receives its own input events.</a:t>
            </a:r>
          </a:p>
          <a:p>
            <a:pPr indent="-228600" lvl="0" marL="457200" rtl="0">
              <a:spcBef>
                <a:spcPts val="0"/>
              </a:spcBef>
              <a:buChar char="●"/>
            </a:pPr>
            <a:r>
              <a:rPr lang="en"/>
              <a:t>Can be added or removed while parent activity is running</a:t>
            </a:r>
          </a:p>
          <a:p>
            <a:pPr indent="-228600" lvl="0" marL="457200" rtl="0">
              <a:spcBef>
                <a:spcPts val="0"/>
              </a:spcBef>
              <a:buChar char="●"/>
            </a:pPr>
            <a:r>
              <a:rPr lang="en"/>
              <a:t>Multiple fragments can be combined in a single activity</a:t>
            </a:r>
          </a:p>
          <a:p>
            <a:pPr indent="-228600" lvl="0" marL="457200" rtl="0">
              <a:spcBef>
                <a:spcPts val="0"/>
              </a:spcBef>
              <a:buChar char="●"/>
            </a:pPr>
            <a:r>
              <a:rPr lang="en"/>
              <a:t>Can be reused in multiple activities</a:t>
            </a:r>
          </a:p>
        </p:txBody>
      </p:sp>
      <p:sp>
        <p:nvSpPr>
          <p:cNvPr id="711" name="Shape 71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Creating a date picker dialog</a:t>
            </a:r>
          </a:p>
        </p:txBody>
      </p:sp>
      <p:sp>
        <p:nvSpPr>
          <p:cNvPr id="717" name="Shape 717"/>
          <p:cNvSpPr txBox="1"/>
          <p:nvPr>
            <p:ph idx="1" type="body"/>
          </p:nvPr>
        </p:nvSpPr>
        <p:spPr>
          <a:xfrm>
            <a:off x="235500" y="1076275"/>
            <a:ext cx="8908500" cy="33900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Add a blank fragment that extends </a:t>
            </a:r>
            <a:r>
              <a:rPr lang="en">
                <a:latin typeface="Consolas"/>
                <a:ea typeface="Consolas"/>
                <a:cs typeface="Consolas"/>
                <a:sym typeface="Consolas"/>
              </a:rPr>
              <a:t>DialogFragment</a:t>
            </a:r>
            <a:r>
              <a:rPr lang="en"/>
              <a:t> and implements </a:t>
            </a:r>
            <a:r>
              <a:rPr lang="en">
                <a:latin typeface="Consolas"/>
                <a:ea typeface="Consolas"/>
                <a:cs typeface="Consolas"/>
                <a:sym typeface="Consolas"/>
              </a:rPr>
              <a:t>DatePickerDialog.OnDateSetListener</a:t>
            </a:r>
          </a:p>
          <a:p>
            <a:pPr indent="-228600" lvl="0" marL="457200" rtl="0">
              <a:lnSpc>
                <a:spcPct val="100000"/>
              </a:lnSpc>
              <a:spcBef>
                <a:spcPts val="0"/>
              </a:spcBef>
              <a:spcAft>
                <a:spcPts val="1000"/>
              </a:spcAft>
            </a:pPr>
            <a:r>
              <a:rPr lang="en"/>
              <a:t>In </a:t>
            </a:r>
            <a:r>
              <a:rPr lang="en">
                <a:latin typeface="Consolas"/>
                <a:ea typeface="Consolas"/>
                <a:cs typeface="Consolas"/>
                <a:sym typeface="Consolas"/>
              </a:rPr>
              <a:t>onCreateDialog()</a:t>
            </a:r>
            <a:r>
              <a:rPr lang="en"/>
              <a:t> initialize the date and return the dialog</a:t>
            </a:r>
          </a:p>
          <a:p>
            <a:pPr indent="-228600" lvl="0" marL="457200" rtl="0">
              <a:lnSpc>
                <a:spcPct val="100000"/>
              </a:lnSpc>
              <a:spcBef>
                <a:spcPts val="0"/>
              </a:spcBef>
              <a:spcAft>
                <a:spcPts val="1000"/>
              </a:spcAft>
            </a:pPr>
            <a:r>
              <a:rPr lang="en"/>
              <a:t>In </a:t>
            </a:r>
            <a:r>
              <a:rPr lang="en">
                <a:latin typeface="Consolas"/>
                <a:ea typeface="Consolas"/>
                <a:cs typeface="Consolas"/>
                <a:sym typeface="Consolas"/>
              </a:rPr>
              <a:t>onDateSet()</a:t>
            </a:r>
            <a:r>
              <a:rPr lang="en"/>
              <a:t> handle the date</a:t>
            </a:r>
          </a:p>
          <a:p>
            <a:pPr indent="-228600" lvl="0" marL="457200" rtl="0">
              <a:lnSpc>
                <a:spcPct val="100000"/>
              </a:lnSpc>
              <a:spcBef>
                <a:spcPts val="0"/>
              </a:spcBef>
              <a:spcAft>
                <a:spcPts val="1000"/>
              </a:spcAft>
            </a:pPr>
            <a:r>
              <a:rPr lang="en"/>
              <a:t>In Activity show the picker and add a method to use the date</a:t>
            </a:r>
          </a:p>
          <a:p>
            <a:pPr lvl="0" rtl="0">
              <a:spcBef>
                <a:spcPts val="0"/>
              </a:spcBef>
              <a:spcAft>
                <a:spcPts val="1000"/>
              </a:spcAft>
              <a:buClr>
                <a:schemeClr val="dk1"/>
              </a:buClr>
              <a:buSzPct val="61111"/>
              <a:buFont typeface="Arial"/>
              <a:buNone/>
            </a:pPr>
            <a:r>
              <a:t/>
            </a:r>
            <a:endParaRPr sz="1800">
              <a:solidFill>
                <a:schemeClr val="dk1"/>
              </a:solidFill>
              <a:latin typeface="Consolas"/>
              <a:ea typeface="Consolas"/>
              <a:cs typeface="Consolas"/>
              <a:sym typeface="Consolas"/>
            </a:endParaRPr>
          </a:p>
        </p:txBody>
      </p:sp>
      <p:sp>
        <p:nvSpPr>
          <p:cNvPr id="718" name="Shape 71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Shape 72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Creating a time picker dialog</a:t>
            </a:r>
          </a:p>
        </p:txBody>
      </p:sp>
      <p:sp>
        <p:nvSpPr>
          <p:cNvPr id="724" name="Shape 724"/>
          <p:cNvSpPr txBox="1"/>
          <p:nvPr>
            <p:ph idx="1" type="body"/>
          </p:nvPr>
        </p:nvSpPr>
        <p:spPr>
          <a:xfrm>
            <a:off x="235500" y="1076275"/>
            <a:ext cx="8908500" cy="33900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Add a blank fragment that extends </a:t>
            </a:r>
            <a:r>
              <a:rPr lang="en">
                <a:latin typeface="Consolas"/>
                <a:ea typeface="Consolas"/>
                <a:cs typeface="Consolas"/>
                <a:sym typeface="Consolas"/>
              </a:rPr>
              <a:t>DialogFragment</a:t>
            </a:r>
            <a:r>
              <a:rPr lang="en"/>
              <a:t> and implements </a:t>
            </a:r>
            <a:r>
              <a:rPr lang="en">
                <a:latin typeface="Consolas"/>
                <a:ea typeface="Consolas"/>
                <a:cs typeface="Consolas"/>
                <a:sym typeface="Consolas"/>
              </a:rPr>
              <a:t>TimePickerDialog.OnTimeSetListener</a:t>
            </a:r>
          </a:p>
          <a:p>
            <a:pPr indent="-228600" lvl="0" marL="457200" rtl="0">
              <a:lnSpc>
                <a:spcPct val="100000"/>
              </a:lnSpc>
              <a:spcBef>
                <a:spcPts val="0"/>
              </a:spcBef>
              <a:spcAft>
                <a:spcPts val="1000"/>
              </a:spcAft>
            </a:pPr>
            <a:r>
              <a:rPr lang="en"/>
              <a:t>In </a:t>
            </a:r>
            <a:r>
              <a:rPr lang="en">
                <a:latin typeface="Consolas"/>
                <a:ea typeface="Consolas"/>
                <a:cs typeface="Consolas"/>
                <a:sym typeface="Consolas"/>
              </a:rPr>
              <a:t>onCreateDialog()</a:t>
            </a:r>
            <a:r>
              <a:rPr lang="en"/>
              <a:t> initialize the time and return the dialog</a:t>
            </a:r>
          </a:p>
          <a:p>
            <a:pPr indent="-228600" lvl="0" marL="457200" rtl="0">
              <a:lnSpc>
                <a:spcPct val="100000"/>
              </a:lnSpc>
              <a:spcBef>
                <a:spcPts val="0"/>
              </a:spcBef>
              <a:spcAft>
                <a:spcPts val="1000"/>
              </a:spcAft>
            </a:pPr>
            <a:r>
              <a:rPr lang="en"/>
              <a:t>In </a:t>
            </a:r>
            <a:r>
              <a:rPr lang="en">
                <a:latin typeface="Consolas"/>
                <a:ea typeface="Consolas"/>
                <a:cs typeface="Consolas"/>
                <a:sym typeface="Consolas"/>
              </a:rPr>
              <a:t>onTimeSet()</a:t>
            </a:r>
            <a:r>
              <a:rPr lang="en"/>
              <a:t> handle the time</a:t>
            </a:r>
          </a:p>
          <a:p>
            <a:pPr indent="-228600" lvl="0" marL="457200" rtl="0">
              <a:lnSpc>
                <a:spcPct val="100000"/>
              </a:lnSpc>
              <a:spcBef>
                <a:spcPts val="0"/>
              </a:spcBef>
              <a:spcAft>
                <a:spcPts val="1000"/>
              </a:spcAft>
            </a:pPr>
            <a:r>
              <a:rPr lang="en"/>
              <a:t>In Activity, show the picker and add a method to use the time</a:t>
            </a:r>
          </a:p>
          <a:p>
            <a:pPr lvl="0" rtl="0">
              <a:spcBef>
                <a:spcPts val="0"/>
              </a:spcBef>
              <a:spcAft>
                <a:spcPts val="1000"/>
              </a:spcAft>
              <a:buClr>
                <a:schemeClr val="dk1"/>
              </a:buClr>
              <a:buSzPct val="61111"/>
              <a:buFont typeface="Arial"/>
              <a:buNone/>
            </a:pPr>
            <a:r>
              <a:t/>
            </a:r>
            <a:endParaRPr sz="1800">
              <a:solidFill>
                <a:schemeClr val="dk1"/>
              </a:solidFill>
              <a:latin typeface="Consolas"/>
              <a:ea typeface="Consolas"/>
              <a:cs typeface="Consolas"/>
              <a:sym typeface="Consolas"/>
            </a:endParaRPr>
          </a:p>
        </p:txBody>
      </p:sp>
      <p:sp>
        <p:nvSpPr>
          <p:cNvPr id="725" name="Shape 72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Shape 730"/>
          <p:cNvSpPr txBox="1"/>
          <p:nvPr>
            <p:ph type="title"/>
          </p:nvPr>
        </p:nvSpPr>
        <p:spPr>
          <a:xfrm>
            <a:off x="265500" y="1614175"/>
            <a:ext cx="4045200" cy="14823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a:p>
            <a:pPr lvl="0" rtl="0">
              <a:spcBef>
                <a:spcPts val="0"/>
              </a:spcBef>
              <a:buNone/>
            </a:pPr>
            <a:r>
              <a:rPr lang="en"/>
              <a:t>Common Gestures</a:t>
            </a:r>
          </a:p>
        </p:txBody>
      </p:sp>
      <p:sp>
        <p:nvSpPr>
          <p:cNvPr id="731" name="Shape 731"/>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732" name="Shape 73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User interaction design</a:t>
            </a:r>
          </a:p>
        </p:txBody>
      </p:sp>
      <p:sp>
        <p:nvSpPr>
          <p:cNvPr id="315" name="Shape 315"/>
          <p:cNvSpPr txBox="1"/>
          <p:nvPr>
            <p:ph idx="1" type="body"/>
          </p:nvPr>
        </p:nvSpPr>
        <p:spPr>
          <a:xfrm>
            <a:off x="311700" y="1228675"/>
            <a:ext cx="8520600" cy="3416400"/>
          </a:xfrm>
          <a:prstGeom prst="rect">
            <a:avLst/>
          </a:prstGeom>
          <a:noFill/>
        </p:spPr>
        <p:txBody>
          <a:bodyPr anchorCtr="0" anchor="t" bIns="91425" lIns="91425" rIns="91425" tIns="91425">
            <a:noAutofit/>
          </a:bodyPr>
          <a:lstStyle/>
          <a:p>
            <a:pPr lvl="0" rtl="0">
              <a:spcBef>
                <a:spcPts val="0"/>
              </a:spcBef>
              <a:buNone/>
            </a:pPr>
            <a:r>
              <a:rPr lang="en"/>
              <a:t>Important to be obvious, easy, and consistent: </a:t>
            </a:r>
          </a:p>
          <a:p>
            <a:pPr indent="-228600" lvl="0" marL="457200" rtl="0">
              <a:spcBef>
                <a:spcPts val="0"/>
              </a:spcBef>
              <a:buChar char="●"/>
            </a:pPr>
            <a:r>
              <a:rPr lang="en"/>
              <a:t>Think about how users will use your app</a:t>
            </a:r>
          </a:p>
          <a:p>
            <a:pPr indent="-228600" lvl="0" marL="457200" rtl="0">
              <a:spcBef>
                <a:spcPts val="1000"/>
              </a:spcBef>
              <a:buChar char="●"/>
            </a:pPr>
            <a:r>
              <a:rPr lang="en"/>
              <a:t>Minimize steps </a:t>
            </a:r>
          </a:p>
          <a:p>
            <a:pPr indent="-228600" lvl="0" marL="457200" rtl="0">
              <a:spcBef>
                <a:spcPts val="1000"/>
              </a:spcBef>
              <a:buChar char="●"/>
            </a:pPr>
            <a:r>
              <a:rPr lang="en"/>
              <a:t>Use UI elements that are easy to access, understand, use</a:t>
            </a:r>
          </a:p>
          <a:p>
            <a:pPr indent="-228600" lvl="0" marL="457200" rtl="0">
              <a:spcBef>
                <a:spcPts val="1000"/>
              </a:spcBef>
              <a:buChar char="●"/>
            </a:pPr>
            <a:r>
              <a:rPr lang="en"/>
              <a:t>Follow Android best practices</a:t>
            </a:r>
          </a:p>
          <a:p>
            <a:pPr indent="-228600" lvl="0" marL="457200" rtl="0">
              <a:spcBef>
                <a:spcPts val="1000"/>
              </a:spcBef>
              <a:buChar char="●"/>
            </a:pPr>
            <a:r>
              <a:rPr lang="en"/>
              <a:t>Meet user's expectations</a:t>
            </a:r>
          </a:p>
          <a:p>
            <a:pPr lvl="0" rtl="0">
              <a:spcBef>
                <a:spcPts val="0"/>
              </a:spcBef>
              <a:buNone/>
            </a:pPr>
            <a:r>
              <a:t/>
            </a:r>
            <a:endParaRPr sz="1600">
              <a:solidFill>
                <a:srgbClr val="4CAF50"/>
              </a:solidFill>
            </a:endParaRPr>
          </a:p>
        </p:txBody>
      </p:sp>
      <p:sp>
        <p:nvSpPr>
          <p:cNvPr id="316" name="Shape 31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17" name="Shape 317"/>
          <p:cNvSpPr txBox="1"/>
          <p:nvPr/>
        </p:nvSpPr>
        <p:spPr>
          <a:xfrm>
            <a:off x="2381675" y="47613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318" name="Shape 318"/>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pic>
        <p:nvPicPr>
          <p:cNvPr id="319" name="Shape 319"/>
          <p:cNvPicPr preferRelativeResize="0"/>
          <p:nvPr/>
        </p:nvPicPr>
        <p:blipFill>
          <a:blip r:embed="rId4">
            <a:alphaModFix/>
          </a:blip>
          <a:stretch>
            <a:fillRect/>
          </a:stretch>
        </p:blipFill>
        <p:spPr>
          <a:xfrm>
            <a:off x="7814575" y="4777362"/>
            <a:ext cx="908100" cy="317725"/>
          </a:xfrm>
          <a:prstGeom prst="rect">
            <a:avLst/>
          </a:prstGeom>
          <a:noFill/>
          <a:ln>
            <a:noFill/>
          </a:ln>
        </p:spPr>
      </p:pic>
      <p:sp>
        <p:nvSpPr>
          <p:cNvPr id="320" name="Shape 320"/>
          <p:cNvSpPr txBox="1"/>
          <p:nvPr/>
        </p:nvSpPr>
        <p:spPr>
          <a:xfrm>
            <a:off x="4407225" y="4663650"/>
            <a:ext cx="12876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User Input Controls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Shape 737"/>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Touch Gestures</a:t>
            </a:r>
          </a:p>
        </p:txBody>
      </p:sp>
      <p:sp>
        <p:nvSpPr>
          <p:cNvPr id="738" name="Shape 738"/>
          <p:cNvSpPr txBox="1"/>
          <p:nvPr>
            <p:ph idx="1" type="body"/>
          </p:nvPr>
        </p:nvSpPr>
        <p:spPr>
          <a:xfrm>
            <a:off x="311700" y="1076275"/>
            <a:ext cx="4123200" cy="3416400"/>
          </a:xfrm>
          <a:prstGeom prst="rect">
            <a:avLst/>
          </a:prstGeom>
        </p:spPr>
        <p:txBody>
          <a:bodyPr anchorCtr="0" anchor="t" bIns="91425" lIns="91425" rIns="91425" tIns="91425">
            <a:noAutofit/>
          </a:bodyPr>
          <a:lstStyle/>
          <a:p>
            <a:pPr lvl="0" rtl="0">
              <a:spcBef>
                <a:spcPts val="0"/>
              </a:spcBef>
              <a:buNone/>
            </a:pPr>
            <a:r>
              <a:rPr lang="en"/>
              <a:t>Touch gestures include:</a:t>
            </a:r>
          </a:p>
          <a:p>
            <a:pPr indent="-228600" lvl="0" marL="457200" rtl="0">
              <a:spcBef>
                <a:spcPts val="1000"/>
              </a:spcBef>
              <a:buChar char="●"/>
            </a:pPr>
            <a:r>
              <a:rPr lang="en"/>
              <a:t>long touch</a:t>
            </a:r>
          </a:p>
          <a:p>
            <a:pPr indent="-228600" lvl="0" marL="457200" rtl="0">
              <a:spcBef>
                <a:spcPts val="0"/>
              </a:spcBef>
              <a:buChar char="●"/>
            </a:pPr>
            <a:r>
              <a:rPr lang="en"/>
              <a:t>double-tap</a:t>
            </a:r>
          </a:p>
          <a:p>
            <a:pPr indent="-228600" lvl="0" marL="457200" rtl="0">
              <a:spcBef>
                <a:spcPts val="0"/>
              </a:spcBef>
              <a:buChar char="●"/>
            </a:pPr>
            <a:r>
              <a:rPr lang="en"/>
              <a:t>fling</a:t>
            </a:r>
          </a:p>
          <a:p>
            <a:pPr indent="-228600" lvl="0" marL="457200" rtl="0">
              <a:spcBef>
                <a:spcPts val="0"/>
              </a:spcBef>
              <a:buChar char="●"/>
            </a:pPr>
            <a:r>
              <a:rPr lang="en"/>
              <a:t>drag</a:t>
            </a:r>
          </a:p>
          <a:p>
            <a:pPr indent="-228600" lvl="0" marL="457200" rtl="0">
              <a:spcBef>
                <a:spcPts val="0"/>
              </a:spcBef>
              <a:buChar char="●"/>
            </a:pPr>
            <a:r>
              <a:rPr lang="en"/>
              <a:t>scroll</a:t>
            </a:r>
          </a:p>
          <a:p>
            <a:pPr indent="-228600" lvl="0" marL="457200" rtl="0">
              <a:spcBef>
                <a:spcPts val="0"/>
              </a:spcBef>
              <a:buChar char="●"/>
            </a:pPr>
            <a:r>
              <a:rPr lang="en"/>
              <a:t>pinch</a:t>
            </a:r>
          </a:p>
        </p:txBody>
      </p:sp>
      <p:sp>
        <p:nvSpPr>
          <p:cNvPr id="739" name="Shape 73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740" name="Shape 740"/>
          <p:cNvSpPr txBox="1"/>
          <p:nvPr/>
        </p:nvSpPr>
        <p:spPr>
          <a:xfrm>
            <a:off x="5315375" y="1945650"/>
            <a:ext cx="3436200" cy="1363800"/>
          </a:xfrm>
          <a:prstGeom prst="rect">
            <a:avLst/>
          </a:prstGeom>
          <a:noFill/>
          <a:ln cap="flat" cmpd="sng" w="38100">
            <a:solidFill>
              <a:srgbClr val="4A86E8"/>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000"/>
              </a:spcAft>
              <a:buClr>
                <a:schemeClr val="dk1"/>
              </a:buClr>
              <a:buSzPct val="45833"/>
              <a:buFont typeface="Arial"/>
              <a:buNone/>
            </a:pPr>
            <a:r>
              <a:rPr lang="en" sz="2400">
                <a:solidFill>
                  <a:srgbClr val="424242"/>
                </a:solidFill>
                <a:latin typeface="Roboto"/>
                <a:ea typeface="Roboto"/>
                <a:cs typeface="Roboto"/>
                <a:sym typeface="Roboto"/>
              </a:rPr>
              <a:t>Don’t depend on touch gestures for app's basic behavior!</a:t>
            </a:r>
          </a:p>
          <a:p>
            <a:pPr lvl="0">
              <a:spcBef>
                <a:spcPts val="0"/>
              </a:spcBef>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Shape 745"/>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Detect gestures</a:t>
            </a:r>
          </a:p>
        </p:txBody>
      </p:sp>
      <p:sp>
        <p:nvSpPr>
          <p:cNvPr id="746" name="Shape 746"/>
          <p:cNvSpPr txBox="1"/>
          <p:nvPr>
            <p:ph idx="1" type="body"/>
          </p:nvPr>
        </p:nvSpPr>
        <p:spPr>
          <a:xfrm>
            <a:off x="311700" y="1076275"/>
            <a:ext cx="8520600" cy="3416400"/>
          </a:xfrm>
          <a:prstGeom prst="rect">
            <a:avLst/>
          </a:prstGeom>
        </p:spPr>
        <p:txBody>
          <a:bodyPr anchorCtr="0" anchor="t" bIns="91425" lIns="91425" rIns="91425" tIns="91425">
            <a:noAutofit/>
          </a:bodyPr>
          <a:lstStyle/>
          <a:p>
            <a:pPr lvl="0">
              <a:spcBef>
                <a:spcPts val="0"/>
              </a:spcBef>
              <a:buClr>
                <a:schemeClr val="dk1"/>
              </a:buClr>
              <a:buSzPct val="45833"/>
              <a:buFont typeface="Arial"/>
              <a:buNone/>
            </a:pPr>
            <a:r>
              <a:rPr lang="en"/>
              <a:t>Classes and methods are available to help you handle gestures.</a:t>
            </a:r>
          </a:p>
          <a:p>
            <a:pPr indent="-228600" lvl="0" marL="457200">
              <a:spcBef>
                <a:spcPts val="0"/>
              </a:spcBef>
              <a:buChar char="●"/>
            </a:pPr>
            <a:r>
              <a:rPr lang="en" u="sng">
                <a:solidFill>
                  <a:schemeClr val="accent5"/>
                </a:solidFill>
                <a:hlinkClick r:id="rId3"/>
              </a:rPr>
              <a:t>GestureDetectorCompat</a:t>
            </a:r>
            <a:r>
              <a:rPr lang="en"/>
              <a:t> class for common gestures</a:t>
            </a:r>
          </a:p>
          <a:p>
            <a:pPr indent="-228600" lvl="0" marL="457200">
              <a:spcBef>
                <a:spcPts val="1000"/>
              </a:spcBef>
              <a:buChar char="●"/>
            </a:pPr>
            <a:r>
              <a:rPr lang="en" u="sng">
                <a:solidFill>
                  <a:schemeClr val="accent5"/>
                </a:solidFill>
                <a:hlinkClick r:id="rId4"/>
              </a:rPr>
              <a:t>MotionEvent</a:t>
            </a:r>
            <a:r>
              <a:rPr lang="en"/>
              <a:t> class for motion events</a:t>
            </a:r>
          </a:p>
        </p:txBody>
      </p:sp>
      <p:sp>
        <p:nvSpPr>
          <p:cNvPr id="747" name="Shape 74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Shape 752"/>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Detecting all types of gestures</a:t>
            </a:r>
          </a:p>
        </p:txBody>
      </p:sp>
      <p:sp>
        <p:nvSpPr>
          <p:cNvPr id="753" name="Shape 753"/>
          <p:cNvSpPr txBox="1"/>
          <p:nvPr>
            <p:ph idx="1" type="body"/>
          </p:nvPr>
        </p:nvSpPr>
        <p:spPr>
          <a:xfrm>
            <a:off x="311700" y="1076275"/>
            <a:ext cx="7875000" cy="34620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Gather data about touch events.</a:t>
            </a:r>
          </a:p>
          <a:p>
            <a:pPr indent="-228600" lvl="0" marL="457200" rtl="0">
              <a:spcBef>
                <a:spcPts val="1000"/>
              </a:spcBef>
              <a:buClr>
                <a:schemeClr val="dk1"/>
              </a:buClr>
            </a:pPr>
            <a:r>
              <a:rPr lang="en">
                <a:solidFill>
                  <a:schemeClr val="dk1"/>
                </a:solidFill>
              </a:rPr>
              <a:t>Interpret the data to see if it meets the criteria for any of the gestures your app supports.</a:t>
            </a:r>
          </a:p>
          <a:p>
            <a:pPr lvl="0" rtl="0">
              <a:spcBef>
                <a:spcPts val="1000"/>
              </a:spcBef>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p>
        </p:txBody>
      </p:sp>
      <p:sp>
        <p:nvSpPr>
          <p:cNvPr id="754" name="Shape 75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Shape 759"/>
          <p:cNvSpPr txBox="1"/>
          <p:nvPr>
            <p:ph type="title"/>
          </p:nvPr>
        </p:nvSpPr>
        <p:spPr>
          <a:xfrm>
            <a:off x="311700" y="170820"/>
            <a:ext cx="8520600" cy="572700"/>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Learn more</a:t>
            </a:r>
          </a:p>
        </p:txBody>
      </p:sp>
      <p:sp>
        <p:nvSpPr>
          <p:cNvPr id="760" name="Shape 760"/>
          <p:cNvSpPr txBox="1"/>
          <p:nvPr>
            <p:ph idx="1" type="body"/>
          </p:nvPr>
        </p:nvSpPr>
        <p:spPr>
          <a:xfrm>
            <a:off x="411625" y="1051425"/>
            <a:ext cx="4089900" cy="3612000"/>
          </a:xfrm>
          <a:prstGeom prst="rect">
            <a:avLst/>
          </a:prstGeom>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3"/>
              </a:rPr>
              <a:t>Input Controls</a:t>
            </a:r>
          </a:p>
          <a:p>
            <a:pPr indent="-228600" lvl="0" marL="457200" rtl="0">
              <a:spcBef>
                <a:spcPts val="0"/>
              </a:spcBef>
              <a:buChar char="●"/>
            </a:pPr>
            <a:r>
              <a:rPr lang="en" u="sng">
                <a:solidFill>
                  <a:schemeClr val="hlink"/>
                </a:solidFill>
                <a:hlinkClick r:id="rId4"/>
              </a:rPr>
              <a:t>Drawable Resources</a:t>
            </a:r>
          </a:p>
          <a:p>
            <a:pPr indent="-228600" lvl="0" marL="457200" rtl="0">
              <a:spcBef>
                <a:spcPts val="0"/>
              </a:spcBef>
              <a:buChar char="●"/>
            </a:pPr>
            <a:r>
              <a:rPr lang="en" u="sng">
                <a:solidFill>
                  <a:schemeClr val="hlink"/>
                </a:solidFill>
                <a:hlinkClick r:id="rId5"/>
              </a:rPr>
              <a:t>Floating Action Button</a:t>
            </a:r>
          </a:p>
          <a:p>
            <a:pPr indent="-228600" lvl="0" marL="457200" rtl="0">
              <a:spcBef>
                <a:spcPts val="0"/>
              </a:spcBef>
              <a:buChar char="●"/>
            </a:pPr>
            <a:r>
              <a:rPr lang="en" u="sng">
                <a:solidFill>
                  <a:schemeClr val="hlink"/>
                </a:solidFill>
                <a:hlinkClick r:id="rId6"/>
              </a:rPr>
              <a:t>Radio Buttons</a:t>
            </a:r>
          </a:p>
          <a:p>
            <a:pPr indent="-228600" lvl="0" marL="457200" rtl="0">
              <a:spcBef>
                <a:spcPts val="0"/>
              </a:spcBef>
              <a:buChar char="●"/>
            </a:pPr>
            <a:r>
              <a:rPr lang="en" u="sng">
                <a:solidFill>
                  <a:schemeClr val="hlink"/>
                </a:solidFill>
                <a:hlinkClick r:id="rId7"/>
              </a:rPr>
              <a:t>Specifying the Input Method Type</a:t>
            </a:r>
          </a:p>
          <a:p>
            <a:pPr indent="-228600" lvl="0" marL="457200" rtl="0">
              <a:spcBef>
                <a:spcPts val="0"/>
              </a:spcBef>
              <a:buChar char="●"/>
            </a:pPr>
            <a:r>
              <a:rPr lang="en" u="sng">
                <a:solidFill>
                  <a:schemeClr val="hlink"/>
                </a:solidFill>
                <a:hlinkClick r:id="rId8"/>
              </a:rPr>
              <a:t>Handling Keyboard Input</a:t>
            </a:r>
            <a:r>
              <a:rPr lang="en"/>
              <a:t> </a:t>
            </a:r>
          </a:p>
          <a:p>
            <a:pPr indent="-228600" lvl="0" marL="457200" rtl="0">
              <a:spcBef>
                <a:spcPts val="0"/>
              </a:spcBef>
              <a:buChar char="●"/>
            </a:pPr>
            <a:r>
              <a:rPr lang="en" u="sng">
                <a:solidFill>
                  <a:schemeClr val="hlink"/>
                </a:solidFill>
                <a:hlinkClick r:id="rId9"/>
              </a:rPr>
              <a:t>Text Fields</a:t>
            </a:r>
            <a:r>
              <a:rPr lang="en"/>
              <a:t> </a:t>
            </a:r>
          </a:p>
          <a:p>
            <a:pPr lvl="0" rtl="0">
              <a:spcBef>
                <a:spcPts val="0"/>
              </a:spcBef>
              <a:buNone/>
            </a:pPr>
            <a:r>
              <a:t/>
            </a:r>
            <a:endParaRPr sz="1800"/>
          </a:p>
        </p:txBody>
      </p:sp>
      <p:sp>
        <p:nvSpPr>
          <p:cNvPr id="761" name="Shape 76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62" name="Shape 762"/>
          <p:cNvSpPr txBox="1"/>
          <p:nvPr>
            <p:ph idx="1" type="body"/>
          </p:nvPr>
        </p:nvSpPr>
        <p:spPr>
          <a:xfrm>
            <a:off x="4903525" y="1051425"/>
            <a:ext cx="3751800" cy="3504300"/>
          </a:xfrm>
          <a:prstGeom prst="rect">
            <a:avLst/>
          </a:prstGeom>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10"/>
              </a:rPr>
              <a:t>Buttons</a:t>
            </a:r>
          </a:p>
          <a:p>
            <a:pPr indent="-228600" lvl="0" marL="457200" rtl="0">
              <a:spcBef>
                <a:spcPts val="0"/>
              </a:spcBef>
              <a:buChar char="●"/>
            </a:pPr>
            <a:r>
              <a:rPr lang="en" u="sng">
                <a:solidFill>
                  <a:schemeClr val="hlink"/>
                </a:solidFill>
                <a:hlinkClick r:id="rId11"/>
              </a:rPr>
              <a:t>Spinners</a:t>
            </a:r>
          </a:p>
          <a:p>
            <a:pPr indent="-228600" lvl="0" marL="457200" rtl="0">
              <a:spcBef>
                <a:spcPts val="0"/>
              </a:spcBef>
              <a:buChar char="●"/>
            </a:pPr>
            <a:r>
              <a:rPr lang="en" u="sng">
                <a:solidFill>
                  <a:schemeClr val="hlink"/>
                </a:solidFill>
                <a:hlinkClick r:id="rId12"/>
              </a:rPr>
              <a:t>Dialogs</a:t>
            </a:r>
            <a:r>
              <a:rPr lang="en"/>
              <a:t> </a:t>
            </a:r>
          </a:p>
          <a:p>
            <a:pPr indent="-228600" lvl="0" marL="457200" rtl="0">
              <a:spcBef>
                <a:spcPts val="0"/>
              </a:spcBef>
              <a:buChar char="●"/>
            </a:pPr>
            <a:r>
              <a:rPr lang="en" u="sng">
                <a:solidFill>
                  <a:schemeClr val="hlink"/>
                </a:solidFill>
                <a:hlinkClick r:id="rId13"/>
              </a:rPr>
              <a:t>Fragments</a:t>
            </a:r>
          </a:p>
          <a:p>
            <a:pPr indent="-228600" lvl="0" marL="457200" rtl="0">
              <a:spcBef>
                <a:spcPts val="0"/>
              </a:spcBef>
              <a:buChar char="●"/>
            </a:pPr>
            <a:r>
              <a:rPr lang="en" u="sng">
                <a:solidFill>
                  <a:schemeClr val="hlink"/>
                </a:solidFill>
                <a:hlinkClick r:id="rId14"/>
              </a:rPr>
              <a:t>Input Events</a:t>
            </a:r>
          </a:p>
          <a:p>
            <a:pPr indent="-228600" lvl="0" marL="457200" rtl="0">
              <a:spcBef>
                <a:spcPts val="0"/>
              </a:spcBef>
              <a:buChar char="●"/>
            </a:pPr>
            <a:r>
              <a:rPr lang="en" u="sng">
                <a:solidFill>
                  <a:schemeClr val="hlink"/>
                </a:solidFill>
                <a:hlinkClick r:id="rId15"/>
              </a:rPr>
              <a:t>Pickers</a:t>
            </a:r>
          </a:p>
          <a:p>
            <a:pPr indent="-228600" lvl="0" marL="457200" rtl="0">
              <a:spcBef>
                <a:spcPts val="0"/>
              </a:spcBef>
              <a:buChar char="●"/>
            </a:pPr>
            <a:r>
              <a:rPr lang="en" u="sng">
                <a:solidFill>
                  <a:schemeClr val="hlink"/>
                </a:solidFill>
                <a:hlinkClick r:id="rId16"/>
              </a:rPr>
              <a:t>Using Touch Gestures</a:t>
            </a:r>
          </a:p>
          <a:p>
            <a:pPr indent="-228600" lvl="0" marL="457200" rtl="0">
              <a:spcBef>
                <a:spcPts val="0"/>
              </a:spcBef>
              <a:buChar char="●"/>
            </a:pPr>
            <a:r>
              <a:rPr lang="en" u="sng">
                <a:solidFill>
                  <a:schemeClr val="hlink"/>
                </a:solidFill>
                <a:hlinkClick r:id="rId17"/>
              </a:rPr>
              <a:t>Gestures design guid</a:t>
            </a:r>
            <a:r>
              <a:rPr lang="en" u="sng">
                <a:solidFill>
                  <a:schemeClr val="accent5"/>
                </a:solidFill>
                <a:hlinkClick r:id="rId18"/>
              </a:rPr>
              <a:t>e</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Shape 767"/>
          <p:cNvSpPr txBox="1"/>
          <p:nvPr>
            <p:ph type="title"/>
          </p:nvPr>
        </p:nvSpPr>
        <p:spPr>
          <a:xfrm>
            <a:off x="311700" y="170820"/>
            <a:ext cx="8520600" cy="572700"/>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What's Next?</a:t>
            </a:r>
          </a:p>
        </p:txBody>
      </p:sp>
      <p:sp>
        <p:nvSpPr>
          <p:cNvPr id="768" name="Shape 76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69" name="Shape 769"/>
          <p:cNvSpPr txBox="1"/>
          <p:nvPr/>
        </p:nvSpPr>
        <p:spPr>
          <a:xfrm>
            <a:off x="311700" y="2063725"/>
            <a:ext cx="8520600" cy="1941300"/>
          </a:xfrm>
          <a:prstGeom prst="rect">
            <a:avLst/>
          </a:prstGeom>
          <a:noFill/>
          <a:ln cap="flat" cmpd="sng" w="38100">
            <a:solidFill>
              <a:srgbClr val="4CAF50"/>
            </a:solidFill>
            <a:prstDash val="solid"/>
            <a:round/>
            <a:headEnd len="med" w="med" type="none"/>
            <a:tailEnd len="med" w="med" type="none"/>
          </a:ln>
        </p:spPr>
        <p:txBody>
          <a:bodyPr anchorCtr="0" anchor="t" bIns="91425" lIns="91425" rIns="91425" tIns="91425">
            <a:noAutofit/>
          </a:bodyPr>
          <a:lstStyle/>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C User Input Controls</a:t>
            </a:r>
          </a:p>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Practical: </a:t>
            </a:r>
            <a:br>
              <a:rPr lang="en" sz="2400">
                <a:solidFill>
                  <a:srgbClr val="424242"/>
                </a:solidFill>
                <a:latin typeface="Roboto"/>
                <a:ea typeface="Roboto"/>
                <a:cs typeface="Roboto"/>
                <a:sym typeface="Roboto"/>
              </a:rPr>
            </a:br>
            <a:r>
              <a:rPr lang="en" sz="2400" u="sng">
                <a:solidFill>
                  <a:schemeClr val="hlink"/>
                </a:solidFill>
                <a:latin typeface="Roboto"/>
                <a:ea typeface="Roboto"/>
                <a:cs typeface="Roboto"/>
                <a:sym typeface="Roboto"/>
                <a:hlinkClick r:id="rId4"/>
              </a:rPr>
              <a:t>4. P Using Keyboards, Input Controls, Alerts, and Pickers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Shape 774"/>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END</a:t>
            </a:r>
          </a:p>
        </p:txBody>
      </p:sp>
      <p:sp>
        <p:nvSpPr>
          <p:cNvPr id="775" name="Shape 775"/>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776" name="Shape 77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77" name="Shape 777"/>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265500" y="1614175"/>
            <a:ext cx="4045200" cy="1482300"/>
          </a:xfrm>
          <a:prstGeom prst="rect">
            <a:avLst/>
          </a:prstGeom>
        </p:spPr>
        <p:txBody>
          <a:bodyPr anchorCtr="0" anchor="b" bIns="91425" lIns="91425" rIns="91425" tIns="91425">
            <a:noAutofit/>
          </a:bodyPr>
          <a:lstStyle/>
          <a:p>
            <a:pPr lvl="0" rtl="0">
              <a:spcBef>
                <a:spcPts val="0"/>
              </a:spcBef>
              <a:buNone/>
            </a:pPr>
            <a:r>
              <a:rPr lang="en"/>
              <a:t>Input Controls</a:t>
            </a:r>
          </a:p>
        </p:txBody>
      </p:sp>
      <p:sp>
        <p:nvSpPr>
          <p:cNvPr id="326" name="Shape 326"/>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327" name="Shape 32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 type="body"/>
          </p:nvPr>
        </p:nvSpPr>
        <p:spPr>
          <a:xfrm>
            <a:off x="311700" y="1152475"/>
            <a:ext cx="3999900" cy="3937200"/>
          </a:xfrm>
          <a:prstGeom prst="rect">
            <a:avLst/>
          </a:prstGeom>
        </p:spPr>
        <p:txBody>
          <a:bodyPr anchorCtr="0" anchor="t" bIns="91425" lIns="91425" rIns="91425" tIns="91425">
            <a:noAutofit/>
          </a:bodyPr>
          <a:lstStyle/>
          <a:p>
            <a:pPr indent="-228600" lvl="0" marL="457200" rtl="0">
              <a:spcBef>
                <a:spcPts val="0"/>
              </a:spcBef>
            </a:pPr>
            <a:r>
              <a:rPr lang="en"/>
              <a:t>Free form</a:t>
            </a:r>
          </a:p>
          <a:p>
            <a:pPr indent="-228600" lvl="1" marL="914400" rtl="0">
              <a:spcBef>
                <a:spcPts val="0"/>
              </a:spcBef>
            </a:pPr>
            <a:r>
              <a:rPr lang="en"/>
              <a:t>Text and voice input</a:t>
            </a:r>
          </a:p>
          <a:p>
            <a:pPr indent="-228600" lvl="0" marL="457200" rtl="0">
              <a:spcBef>
                <a:spcPts val="0"/>
              </a:spcBef>
            </a:pPr>
            <a:r>
              <a:rPr lang="en"/>
              <a:t>Actions</a:t>
            </a:r>
          </a:p>
          <a:p>
            <a:pPr indent="-228600" lvl="1" marL="914400" rtl="0">
              <a:spcBef>
                <a:spcPts val="0"/>
              </a:spcBef>
            </a:pPr>
            <a:r>
              <a:rPr lang="en"/>
              <a:t>Buttons</a:t>
            </a:r>
          </a:p>
          <a:p>
            <a:pPr indent="-228600" lvl="1" marL="914400" rtl="0">
              <a:spcBef>
                <a:spcPts val="0"/>
              </a:spcBef>
            </a:pPr>
            <a:r>
              <a:rPr lang="en"/>
              <a:t>Contextual menus</a:t>
            </a:r>
          </a:p>
          <a:p>
            <a:pPr indent="-228600" lvl="1" marL="914400" rtl="0">
              <a:spcBef>
                <a:spcPts val="0"/>
              </a:spcBef>
            </a:pPr>
            <a:r>
              <a:rPr lang="en"/>
              <a:t>Gestures</a:t>
            </a:r>
          </a:p>
          <a:p>
            <a:pPr indent="-228600" lvl="1" marL="914400" rtl="0">
              <a:spcBef>
                <a:spcPts val="0"/>
              </a:spcBef>
            </a:pPr>
            <a:r>
              <a:rPr lang="en"/>
              <a:t>Dialogs</a:t>
            </a:r>
          </a:p>
        </p:txBody>
      </p:sp>
      <p:sp>
        <p:nvSpPr>
          <p:cNvPr id="333" name="Shape 333"/>
          <p:cNvSpPr txBox="1"/>
          <p:nvPr>
            <p:ph idx="2" type="body"/>
          </p:nvPr>
        </p:nvSpPr>
        <p:spPr>
          <a:xfrm>
            <a:off x="4832400" y="1190294"/>
            <a:ext cx="3999900" cy="3416400"/>
          </a:xfrm>
          <a:prstGeom prst="rect">
            <a:avLst/>
          </a:prstGeom>
        </p:spPr>
        <p:txBody>
          <a:bodyPr anchorCtr="0" anchor="t" bIns="91425" lIns="91425" rIns="91425" tIns="91425">
            <a:noAutofit/>
          </a:bodyPr>
          <a:lstStyle/>
          <a:p>
            <a:pPr indent="-228600" lvl="0" marL="457200" rtl="0">
              <a:lnSpc>
                <a:spcPct val="125000"/>
              </a:lnSpc>
              <a:spcBef>
                <a:spcPts val="0"/>
              </a:spcBef>
            </a:pPr>
            <a:r>
              <a:rPr lang="en"/>
              <a:t>Constrained choices</a:t>
            </a:r>
          </a:p>
          <a:p>
            <a:pPr indent="-228600" lvl="1" marL="914400" rtl="0">
              <a:spcBef>
                <a:spcPts val="0"/>
              </a:spcBef>
            </a:pPr>
            <a:r>
              <a:rPr lang="en"/>
              <a:t>Pickers</a:t>
            </a:r>
          </a:p>
          <a:p>
            <a:pPr indent="-228600" lvl="1" marL="914400" rtl="0">
              <a:spcBef>
                <a:spcPts val="0"/>
              </a:spcBef>
            </a:pPr>
            <a:r>
              <a:rPr lang="en"/>
              <a:t>Checkboxes</a:t>
            </a:r>
          </a:p>
          <a:p>
            <a:pPr indent="-228600" lvl="1" marL="914400" rtl="0">
              <a:spcBef>
                <a:spcPts val="0"/>
              </a:spcBef>
            </a:pPr>
            <a:r>
              <a:rPr lang="en"/>
              <a:t>Radio buttons</a:t>
            </a:r>
          </a:p>
          <a:p>
            <a:pPr indent="-228600" lvl="1" marL="914400" rtl="0">
              <a:spcBef>
                <a:spcPts val="0"/>
              </a:spcBef>
            </a:pPr>
            <a:r>
              <a:rPr lang="en"/>
              <a:t>Toggle buttons</a:t>
            </a:r>
          </a:p>
          <a:p>
            <a:pPr indent="-228600" lvl="1" marL="914400" rtl="0">
              <a:spcBef>
                <a:spcPts val="0"/>
              </a:spcBef>
            </a:pPr>
            <a:r>
              <a:rPr lang="en"/>
              <a:t>Spinners</a:t>
            </a:r>
          </a:p>
        </p:txBody>
      </p:sp>
      <p:sp>
        <p:nvSpPr>
          <p:cNvPr id="334" name="Shape 334"/>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Clr>
                <a:schemeClr val="dk1"/>
              </a:buClr>
              <a:buSzPct val="30555"/>
              <a:buFont typeface="Arial"/>
              <a:buNone/>
            </a:pPr>
            <a:r>
              <a:rPr lang="en"/>
              <a:t>Ways to get input from the user</a:t>
            </a:r>
          </a:p>
          <a:p>
            <a:pPr lvl="0">
              <a:spcBef>
                <a:spcPts val="0"/>
              </a:spcBef>
              <a:buClr>
                <a:schemeClr val="dk1"/>
              </a:buClr>
              <a:buSzPct val="30555"/>
              <a:buFont typeface="Arial"/>
              <a:buNone/>
            </a:pPr>
            <a:r>
              <a:t/>
            </a:r>
            <a:endParaRPr/>
          </a:p>
          <a:p>
            <a:pPr lvl="0">
              <a:spcBef>
                <a:spcPts val="0"/>
              </a:spcBef>
              <a:buNone/>
            </a:pPr>
            <a:r>
              <a:t/>
            </a:r>
            <a:endParaRPr/>
          </a:p>
        </p:txBody>
      </p:sp>
      <p:sp>
        <p:nvSpPr>
          <p:cNvPr id="335" name="Shape 33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 type="body"/>
          </p:nvPr>
        </p:nvSpPr>
        <p:spPr>
          <a:xfrm>
            <a:off x="311700" y="1152475"/>
            <a:ext cx="2982600" cy="39372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n" sz="1800"/>
              <a:t>Button</a:t>
            </a:r>
          </a:p>
          <a:p>
            <a:pPr indent="-342900" lvl="0" marL="457200" rtl="0">
              <a:spcBef>
                <a:spcPts val="0"/>
              </a:spcBef>
              <a:buSzPct val="100000"/>
              <a:buAutoNum type="arabicPeriod"/>
            </a:pPr>
            <a:r>
              <a:rPr lang="en" sz="1800"/>
              <a:t>Text field</a:t>
            </a:r>
          </a:p>
          <a:p>
            <a:pPr indent="-342900" lvl="0" marL="457200" rtl="0">
              <a:spcBef>
                <a:spcPts val="0"/>
              </a:spcBef>
              <a:buSzPct val="100000"/>
              <a:buAutoNum type="arabicPeriod"/>
            </a:pPr>
            <a:r>
              <a:rPr lang="en" sz="1800"/>
              <a:t>Seek bar</a:t>
            </a:r>
          </a:p>
          <a:p>
            <a:pPr indent="-342900" lvl="0" marL="457200" rtl="0">
              <a:spcBef>
                <a:spcPts val="0"/>
              </a:spcBef>
              <a:buSzPct val="100000"/>
              <a:buAutoNum type="arabicPeriod"/>
            </a:pPr>
            <a:r>
              <a:rPr lang="en" sz="1800"/>
              <a:t>Checkboxes</a:t>
            </a:r>
          </a:p>
          <a:p>
            <a:pPr indent="-342900" lvl="0" marL="457200" rtl="0">
              <a:spcBef>
                <a:spcPts val="0"/>
              </a:spcBef>
              <a:buSzPct val="100000"/>
              <a:buAutoNum type="arabicPeriod"/>
            </a:pPr>
            <a:r>
              <a:rPr lang="en" sz="1800"/>
              <a:t>Radio buttons</a:t>
            </a:r>
          </a:p>
          <a:p>
            <a:pPr indent="-342900" lvl="0" marL="457200" rtl="0">
              <a:spcBef>
                <a:spcPts val="0"/>
              </a:spcBef>
              <a:buSzPct val="100000"/>
              <a:buAutoNum type="arabicPeriod"/>
            </a:pPr>
            <a:r>
              <a:rPr lang="en" sz="1800"/>
              <a:t>Toggle</a:t>
            </a:r>
          </a:p>
          <a:p>
            <a:pPr indent="-342900" lvl="0" marL="457200" rtl="0">
              <a:spcBef>
                <a:spcPts val="0"/>
              </a:spcBef>
              <a:buSzPct val="100000"/>
              <a:buAutoNum type="arabicPeriod"/>
            </a:pPr>
            <a:r>
              <a:rPr lang="en" sz="1800"/>
              <a:t>Spinner</a:t>
            </a:r>
          </a:p>
        </p:txBody>
      </p:sp>
      <p:sp>
        <p:nvSpPr>
          <p:cNvPr id="341" name="Shape 34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Clr>
                <a:schemeClr val="dk1"/>
              </a:buClr>
              <a:buSzPct val="30555"/>
              <a:buFont typeface="Arial"/>
              <a:buNone/>
            </a:pPr>
            <a:r>
              <a:rPr lang="en"/>
              <a:t>Examples of user input controls</a:t>
            </a:r>
          </a:p>
        </p:txBody>
      </p:sp>
      <p:sp>
        <p:nvSpPr>
          <p:cNvPr id="342" name="Shape 34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343" name="Shape 343"/>
          <p:cNvPicPr preferRelativeResize="0"/>
          <p:nvPr/>
        </p:nvPicPr>
        <p:blipFill>
          <a:blip r:embed="rId3">
            <a:alphaModFix/>
          </a:blip>
          <a:stretch>
            <a:fillRect/>
          </a:stretch>
        </p:blipFill>
        <p:spPr>
          <a:xfrm>
            <a:off x="2513149" y="1545199"/>
            <a:ext cx="6402250" cy="210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