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regular.fntdata"/><Relationship Id="rId47" Type="http://schemas.openxmlformats.org/officeDocument/2006/relationships/slide" Target="slides/slide37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jp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98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6" name="Shape 12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8" name="Shape 15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2" name="Shape 16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2" name="Shape 1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8" name="Shape 18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1" name="Shape 19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2" name="Shape 2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59" name="Shape 259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6" name="Shape 3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8" name="Shape 31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21" name="Shape 32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39" name="Shape 33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0" name="Shape 3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4" name="Shape 38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7" name="Shape 387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8" name="Shape 38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07" name="Shape 40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9" name="Shape 41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1" name="Shape 42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7" name="Shape 4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8" name="Shape 4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Shape 4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1" name="Shape 45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2" name="Shape 45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3" name="Shape 45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54" name="Shape 45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455" name="Shape 45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56" name="Shape 45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458" name="Shape 4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3" name="Shape 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0" name="Shape 2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7" name="Shape 2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8" name="Shape 3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Screen Navigation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5" name="Shape 39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99" name="Shape 39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2381681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-developer-training.gitbooks.io/android-developer-fundamentals-course-concepts/content/Unit%202/43_c_screen_navigation.html" TargetMode="External"/><Relationship Id="rId4" Type="http://schemas.openxmlformats.org/officeDocument/2006/relationships/hyperlink" Target="https://android-developer-training.gitbooks.io/android-developer-course/content/Unit%202/43_pc_tab_navigation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7" name="Shape 46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8" name="Shape 46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469" name="Shape 46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0" name="Shape 47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</a:p>
        </p:txBody>
      </p:sp>
      <p:sp>
        <p:nvSpPr>
          <p:cNvPr id="543" name="Shape 5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140900" y="1228675"/>
            <a:ext cx="4450800" cy="33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Parent screen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activities or fragments to implement a hierarchy</a:t>
            </a:r>
          </a:p>
        </p:txBody>
      </p:sp>
      <p:sp>
        <p:nvSpPr>
          <p:cNvPr id="553" name="Shape 553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54" name="Shape 554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5" name="Shape 555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57" name="Shape 557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558" name="Shape 558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59" name="Shape 559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60" name="Shape 560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561" name="Shape 561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562" name="Shape 56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63" name="Shape 563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4" name="Shape 564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5" name="Shape 565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6" name="Shape 566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567" name="Shape 567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568" name="Shape 568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69" name="Shape 569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570" name="Shape 570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571" name="Shape 571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2" name="Shape 57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3" name="Shape 573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4" name="Shape 574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7" name="Shape 577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8" name="Shape 578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9" name="Shape 579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Descendant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Down from a parent screen to one of its children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a list of headlines to a story summary to a 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Ancestral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Up from a child or sibling screen to its parent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a story summary back to the headlines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Lateral navigation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From one sibling to another sibling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Swiping between tabbed views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 Navigation </a:t>
            </a:r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3" name="Shape 5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Down from a parent screen to one of its children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the main screen to a list of headlines to a story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47869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603" name="Shape 603"/>
          <p:cNvSpPr/>
          <p:nvPr/>
        </p:nvSpPr>
        <p:spPr>
          <a:xfrm>
            <a:off x="482915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04" name="Shape 604"/>
          <p:cNvSpPr/>
          <p:nvPr/>
        </p:nvSpPr>
        <p:spPr>
          <a:xfrm>
            <a:off x="482915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5" name="Shape 605"/>
          <p:cNvSpPr/>
          <p:nvPr/>
        </p:nvSpPr>
        <p:spPr>
          <a:xfrm>
            <a:off x="482915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6" name="Shape 606"/>
          <p:cNvSpPr/>
          <p:nvPr/>
        </p:nvSpPr>
        <p:spPr>
          <a:xfrm>
            <a:off x="482915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07" name="Shape 607"/>
          <p:cNvSpPr/>
          <p:nvPr/>
        </p:nvSpPr>
        <p:spPr>
          <a:xfrm>
            <a:off x="6279950" y="1382937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608" name="Shape 608"/>
          <p:cNvSpPr/>
          <p:nvPr/>
        </p:nvSpPr>
        <p:spPr>
          <a:xfrm>
            <a:off x="482915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09" name="Shape 609"/>
          <p:cNvSpPr/>
          <p:nvPr/>
        </p:nvSpPr>
        <p:spPr>
          <a:xfrm>
            <a:off x="5622625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10" name="Shape 610"/>
          <p:cNvSpPr/>
          <p:nvPr/>
        </p:nvSpPr>
        <p:spPr>
          <a:xfrm>
            <a:off x="641610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611" name="Shape 611"/>
          <p:cNvSpPr/>
          <p:nvPr/>
        </p:nvSpPr>
        <p:spPr>
          <a:xfrm>
            <a:off x="619325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612" name="Shape 612"/>
          <p:cNvSpPr/>
          <p:nvPr/>
        </p:nvSpPr>
        <p:spPr>
          <a:xfrm>
            <a:off x="623550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13" name="Shape 613"/>
          <p:cNvSpPr/>
          <p:nvPr/>
        </p:nvSpPr>
        <p:spPr>
          <a:xfrm>
            <a:off x="623550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4" name="Shape 614"/>
          <p:cNvSpPr/>
          <p:nvPr/>
        </p:nvSpPr>
        <p:spPr>
          <a:xfrm>
            <a:off x="623550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5" name="Shape 615"/>
          <p:cNvSpPr/>
          <p:nvPr/>
        </p:nvSpPr>
        <p:spPr>
          <a:xfrm>
            <a:off x="623550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6" name="Shape 616"/>
          <p:cNvSpPr/>
          <p:nvPr/>
        </p:nvSpPr>
        <p:spPr>
          <a:xfrm>
            <a:off x="75996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617" name="Shape 617"/>
          <p:cNvSpPr/>
          <p:nvPr/>
        </p:nvSpPr>
        <p:spPr>
          <a:xfrm>
            <a:off x="7641850" y="22356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618" name="Shape 618"/>
          <p:cNvSpPr/>
          <p:nvPr/>
        </p:nvSpPr>
        <p:spPr>
          <a:xfrm>
            <a:off x="7641850" y="24822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19" name="Shape 619"/>
          <p:cNvSpPr/>
          <p:nvPr/>
        </p:nvSpPr>
        <p:spPr>
          <a:xfrm>
            <a:off x="7641850" y="27288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620" name="Shape 620"/>
          <p:cNvSpPr/>
          <p:nvPr/>
        </p:nvSpPr>
        <p:spPr>
          <a:xfrm>
            <a:off x="7641850" y="29754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621" name="Shape 621"/>
          <p:cNvCxnSpPr>
            <a:stCxn id="607" idx="2"/>
            <a:endCxn id="602" idx="0"/>
          </p:cNvCxnSpPr>
          <p:nvPr/>
        </p:nvCxnSpPr>
        <p:spPr>
          <a:xfrm rot="5400000">
            <a:off x="5969900" y="10628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2" name="Shape 622"/>
          <p:cNvCxnSpPr>
            <a:stCxn id="611" idx="0"/>
            <a:endCxn id="607" idx="2"/>
          </p:cNvCxnSpPr>
          <p:nvPr/>
        </p:nvCxnSpPr>
        <p:spPr>
          <a:xfrm rot="-5400000">
            <a:off x="6673400" y="1765837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3" name="Shape 623"/>
          <p:cNvCxnSpPr>
            <a:stCxn id="616" idx="0"/>
            <a:endCxn id="607" idx="2"/>
          </p:cNvCxnSpPr>
          <p:nvPr/>
        </p:nvCxnSpPr>
        <p:spPr>
          <a:xfrm flipH="1" rot="5400000">
            <a:off x="7376250" y="10629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4" name="Shape 624"/>
          <p:cNvCxnSpPr>
            <a:stCxn id="606" idx="2"/>
            <a:endCxn id="608" idx="0"/>
          </p:cNvCxnSpPr>
          <p:nvPr/>
        </p:nvCxnSpPr>
        <p:spPr>
          <a:xfrm rot="5400000">
            <a:off x="4975700" y="3432962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5" name="Shape 62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2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6" name="Shape 626"/>
          <p:cNvCxnSpPr>
            <a:stCxn id="610" idx="0"/>
            <a:endCxn id="606" idx="2"/>
          </p:cNvCxnSpPr>
          <p:nvPr/>
        </p:nvCxnSpPr>
        <p:spPr>
          <a:xfrm flipH="1" rot="5400000">
            <a:off x="5769300" y="2882612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7" name="Shape 627"/>
          <p:cNvSpPr/>
          <p:nvPr/>
        </p:nvSpPr>
        <p:spPr>
          <a:xfrm>
            <a:off x="5254102" y="1418943"/>
            <a:ext cx="1036800" cy="497200"/>
          </a:xfrm>
          <a:custGeom>
            <a:pathLst>
              <a:path extrusionOk="0" h="19888" w="41472">
                <a:moveTo>
                  <a:pt x="41472" y="2981"/>
                </a:moveTo>
                <a:cubicBezTo>
                  <a:pt x="29218" y="530"/>
                  <a:pt x="14708" y="-2603"/>
                  <a:pt x="3994" y="3826"/>
                </a:cubicBezTo>
                <a:cubicBezTo>
                  <a:pt x="-733" y="6662"/>
                  <a:pt x="49" y="14374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628" name="Shape 628"/>
          <p:cNvSpPr/>
          <p:nvPr/>
        </p:nvSpPr>
        <p:spPr>
          <a:xfrm>
            <a:off x="4672327" y="3113750"/>
            <a:ext cx="456200" cy="718550"/>
          </a:xfrm>
          <a:custGeom>
            <a:pathLst>
              <a:path extrusionOk="0" h="28742" w="18248">
                <a:moveTo>
                  <a:pt x="18248" y="0"/>
                </a:moveTo>
                <a:cubicBezTo>
                  <a:pt x="11568" y="0"/>
                  <a:pt x="1522" y="2185"/>
                  <a:pt x="214" y="8735"/>
                </a:cubicBezTo>
                <a:cubicBezTo>
                  <a:pt x="-1204" y="15834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Side-by side on tablets</a:t>
            </a: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4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4" y="1691250"/>
            <a:ext cx="3864417" cy="28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50000"/>
              <a:buFont typeface="Roboto"/>
              <a:buChar char="●"/>
            </a:pPr>
            <a:r>
              <a:rPr lang="en"/>
              <a:t>Multiple screens on phone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Buttons, image buttons on main screen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Other clickable views with text and icons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Arranged in horizontal or vertical rows, or as a grid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List items on collection screens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265500" y="1233175"/>
            <a:ext cx="4045200" cy="26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 Drawer for Descendant Navigation</a:t>
            </a:r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2" name="Shape 6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424550" y="1190500"/>
            <a:ext cx="30081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con in app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Menu items</a:t>
            </a:r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7"/>
            <a:ext cx="4485924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navigation drawer</a:t>
            </a:r>
          </a:p>
        </p:txBody>
      </p:sp>
      <p:sp>
        <p:nvSpPr>
          <p:cNvPr id="666" name="Shape 6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layouts for drawer, drawer header, drawer menu items, app bar, activity screen contents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navigation drawer and item listeners to activity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 the navigation drawer menu item selections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ctrTitle"/>
          </p:nvPr>
        </p:nvSpPr>
        <p:spPr>
          <a:xfrm>
            <a:off x="311700" y="1950995"/>
            <a:ext cx="8520600" cy="80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4.3 Screen Navigation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1" name="Shape 48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DrawerLayout</a:t>
            </a:r>
            <a:r>
              <a:rPr lang="en"/>
              <a:t> is root 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CoordinatorLayout contains </a:t>
            </a:r>
            <a:br>
              <a:rPr lang="en"/>
            </a:br>
            <a:r>
              <a:rPr lang="en"/>
              <a:t>app bar layout with a Toolbar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content screen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NavigationView</a:t>
            </a:r>
            <a:r>
              <a:rPr lang="en"/>
              <a:t> with layouts for header and selectable items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Shape 6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678" name="Shape 678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9" name="Shape 679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</a:p>
        </p:txBody>
      </p:sp>
      <p:sp>
        <p:nvSpPr>
          <p:cNvPr id="687" name="Shape 6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hlinkClick r:id="rId4"/>
              </a:rPr>
              <a:t>GridView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Lateral navigation with a Carousel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Multi-level menus, such as the Options menu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Master/detail navigation flow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Ancestral Navigation</a:t>
            </a: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5" name="Shape 6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</a:p>
        </p:txBody>
      </p:sp>
      <p:sp>
        <p:nvSpPr>
          <p:cNvPr id="702" name="Shape 7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2"/>
            <a:ext cx="2349800" cy="350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799"/>
            <a:ext cx="436399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Declare activity’s parent in Android manifest</a:t>
            </a: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Lateral Navigation</a:t>
            </a:r>
          </a:p>
        </p:txBody>
      </p:sp>
      <p:sp>
        <p:nvSpPr>
          <p:cNvPr id="718" name="Shape 7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9" name="Shape 7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</a:p>
        </p:txBody>
      </p:sp>
      <p:sp>
        <p:nvSpPr>
          <p:cNvPr id="726" name="Shape 7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Lateral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Between siblings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a list of stories to a list in a different tab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From story to story under the same tab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47869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Stories</a:t>
            </a:r>
          </a:p>
        </p:txBody>
      </p:sp>
      <p:sp>
        <p:nvSpPr>
          <p:cNvPr id="729" name="Shape 729"/>
          <p:cNvSpPr/>
          <p:nvPr/>
        </p:nvSpPr>
        <p:spPr>
          <a:xfrm>
            <a:off x="482915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30" name="Shape 730"/>
          <p:cNvSpPr/>
          <p:nvPr/>
        </p:nvSpPr>
        <p:spPr>
          <a:xfrm>
            <a:off x="482915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1" name="Shape 731"/>
          <p:cNvSpPr/>
          <p:nvPr/>
        </p:nvSpPr>
        <p:spPr>
          <a:xfrm>
            <a:off x="482915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2" name="Shape 732"/>
          <p:cNvSpPr/>
          <p:nvPr/>
        </p:nvSpPr>
        <p:spPr>
          <a:xfrm>
            <a:off x="482915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33" name="Shape 733"/>
          <p:cNvSpPr/>
          <p:nvPr/>
        </p:nvSpPr>
        <p:spPr>
          <a:xfrm>
            <a:off x="6279950" y="1382937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News App</a:t>
            </a:r>
          </a:p>
        </p:txBody>
      </p:sp>
      <p:sp>
        <p:nvSpPr>
          <p:cNvPr id="734" name="Shape 734"/>
          <p:cNvSpPr/>
          <p:nvPr/>
        </p:nvSpPr>
        <p:spPr>
          <a:xfrm>
            <a:off x="482915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5" name="Shape 735"/>
          <p:cNvSpPr/>
          <p:nvPr/>
        </p:nvSpPr>
        <p:spPr>
          <a:xfrm>
            <a:off x="5622625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6" name="Shape 736"/>
          <p:cNvSpPr/>
          <p:nvPr/>
        </p:nvSpPr>
        <p:spPr>
          <a:xfrm>
            <a:off x="6416100" y="3853412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</a:p>
        </p:txBody>
      </p:sp>
      <p:sp>
        <p:nvSpPr>
          <p:cNvPr id="737" name="Shape 737"/>
          <p:cNvSpPr/>
          <p:nvPr/>
        </p:nvSpPr>
        <p:spPr>
          <a:xfrm>
            <a:off x="619325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 News</a:t>
            </a:r>
          </a:p>
        </p:txBody>
      </p:sp>
      <p:sp>
        <p:nvSpPr>
          <p:cNvPr id="738" name="Shape 738"/>
          <p:cNvSpPr/>
          <p:nvPr/>
        </p:nvSpPr>
        <p:spPr>
          <a:xfrm>
            <a:off x="6235500" y="22689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39" name="Shape 739"/>
          <p:cNvSpPr/>
          <p:nvPr/>
        </p:nvSpPr>
        <p:spPr>
          <a:xfrm>
            <a:off x="6235500" y="25155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0" name="Shape 740"/>
          <p:cNvSpPr/>
          <p:nvPr/>
        </p:nvSpPr>
        <p:spPr>
          <a:xfrm>
            <a:off x="6235500" y="27621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1" name="Shape 741"/>
          <p:cNvSpPr/>
          <p:nvPr/>
        </p:nvSpPr>
        <p:spPr>
          <a:xfrm>
            <a:off x="6235500" y="3008762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2" name="Shape 742"/>
          <p:cNvSpPr/>
          <p:nvPr/>
        </p:nvSpPr>
        <p:spPr>
          <a:xfrm>
            <a:off x="7599600" y="1902637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Cooking</a:t>
            </a:r>
          </a:p>
        </p:txBody>
      </p:sp>
      <p:sp>
        <p:nvSpPr>
          <p:cNvPr id="743" name="Shape 743"/>
          <p:cNvSpPr/>
          <p:nvPr/>
        </p:nvSpPr>
        <p:spPr>
          <a:xfrm>
            <a:off x="7641850" y="22356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</a:t>
            </a:r>
          </a:p>
        </p:txBody>
      </p:sp>
      <p:sp>
        <p:nvSpPr>
          <p:cNvPr id="744" name="Shape 744"/>
          <p:cNvSpPr/>
          <p:nvPr/>
        </p:nvSpPr>
        <p:spPr>
          <a:xfrm>
            <a:off x="7641850" y="24822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5" name="Shape 745"/>
          <p:cNvSpPr/>
          <p:nvPr/>
        </p:nvSpPr>
        <p:spPr>
          <a:xfrm>
            <a:off x="7641850" y="27288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sp>
        <p:nvSpPr>
          <p:cNvPr id="746" name="Shape 746"/>
          <p:cNvSpPr/>
          <p:nvPr/>
        </p:nvSpPr>
        <p:spPr>
          <a:xfrm>
            <a:off x="7641850" y="2975437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</a:p>
        </p:txBody>
      </p:sp>
      <p:cxnSp>
        <p:nvCxnSpPr>
          <p:cNvPr id="747" name="Shape 747"/>
          <p:cNvCxnSpPr>
            <a:stCxn id="733" idx="2"/>
            <a:endCxn id="728" idx="0"/>
          </p:cNvCxnSpPr>
          <p:nvPr/>
        </p:nvCxnSpPr>
        <p:spPr>
          <a:xfrm rot="5400000">
            <a:off x="5969900" y="10628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8" name="Shape 748"/>
          <p:cNvCxnSpPr>
            <a:stCxn id="737" idx="0"/>
            <a:endCxn id="733" idx="2"/>
          </p:cNvCxnSpPr>
          <p:nvPr/>
        </p:nvCxnSpPr>
        <p:spPr>
          <a:xfrm rot="-5400000">
            <a:off x="6673400" y="1765837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9" name="Shape 749"/>
          <p:cNvCxnSpPr>
            <a:stCxn id="742" idx="0"/>
            <a:endCxn id="733" idx="2"/>
          </p:cNvCxnSpPr>
          <p:nvPr/>
        </p:nvCxnSpPr>
        <p:spPr>
          <a:xfrm flipH="1" rot="5400000">
            <a:off x="7376250" y="1062937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0" name="Shape 750"/>
          <p:cNvCxnSpPr>
            <a:stCxn id="732" idx="2"/>
            <a:endCxn id="734" idx="0"/>
          </p:cNvCxnSpPr>
          <p:nvPr/>
        </p:nvCxnSpPr>
        <p:spPr>
          <a:xfrm rot="5400000">
            <a:off x="4975700" y="3432962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1" name="Shape 751"/>
          <p:cNvCxnSpPr>
            <a:stCxn id="732" idx="2"/>
            <a:endCxn id="735" idx="0"/>
          </p:cNvCxnSpPr>
          <p:nvPr/>
        </p:nvCxnSpPr>
        <p:spPr>
          <a:xfrm flipH="1" rot="-5400000">
            <a:off x="5372300" y="3279362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2" name="Shape 752"/>
          <p:cNvCxnSpPr>
            <a:stCxn id="736" idx="0"/>
            <a:endCxn id="732" idx="2"/>
          </p:cNvCxnSpPr>
          <p:nvPr/>
        </p:nvCxnSpPr>
        <p:spPr>
          <a:xfrm flipH="1" rot="5400000">
            <a:off x="5769300" y="2882612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3" name="Shape 753"/>
          <p:cNvSpPr/>
          <p:nvPr/>
        </p:nvSpPr>
        <p:spPr>
          <a:xfrm>
            <a:off x="5403200" y="404102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4" name="Shape 754"/>
          <p:cNvSpPr/>
          <p:nvPr/>
        </p:nvSpPr>
        <p:spPr>
          <a:xfrm>
            <a:off x="6099100" y="406597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5" name="Shape 755"/>
          <p:cNvSpPr/>
          <p:nvPr/>
        </p:nvSpPr>
        <p:spPr>
          <a:xfrm rot="10800000">
            <a:off x="6193250" y="3868400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6" name="Shape 756"/>
          <p:cNvSpPr/>
          <p:nvPr/>
        </p:nvSpPr>
        <p:spPr>
          <a:xfrm rot="10800000">
            <a:off x="5366425" y="3817150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7" name="Shape 757"/>
          <p:cNvSpPr/>
          <p:nvPr/>
        </p:nvSpPr>
        <p:spPr>
          <a:xfrm>
            <a:off x="5947900" y="2183437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58" name="Shape 758"/>
          <p:cNvSpPr/>
          <p:nvPr/>
        </p:nvSpPr>
        <p:spPr>
          <a:xfrm rot="10800000">
            <a:off x="5876250" y="1973825"/>
            <a:ext cx="317000" cy="51250"/>
          </a:xfrm>
          <a:custGeom>
            <a:pathLst>
              <a:path extrusionOk="0" h="2050" w="12680">
                <a:moveTo>
                  <a:pt x="0" y="0"/>
                </a:moveTo>
                <a:cubicBezTo>
                  <a:pt x="4104" y="1026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</a:p>
        </p:txBody>
      </p:sp>
      <p:sp>
        <p:nvSpPr>
          <p:cNvPr id="764" name="Shape 7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single, initially-selected tab—users have access to content without further navigation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Navigate between related screens without visiting parent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</a:p>
        </p:txBody>
      </p:sp>
      <p:sp>
        <p:nvSpPr>
          <p:cNvPr id="779" name="Shape 7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162025" y="1076275"/>
            <a:ext cx="8932800" cy="30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Define the tab layout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TabLayout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Implement a fragment and its layout for each tab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Implement a PagerAdapter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FragmentPagerAdapter</a:t>
            </a:r>
            <a:r>
              <a:rPr lang="en"/>
              <a:t> 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FragmentStatePagerAdapter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Create an instance of the tab layout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Manage screen views in fragments</a:t>
            </a:r>
          </a:p>
          <a:p>
            <a:pPr indent="-228600" lvl="0" marL="457200" rtl="0">
              <a:spcBef>
                <a:spcPts val="400"/>
              </a:spcBef>
              <a:spcAft>
                <a:spcPts val="0"/>
              </a:spcAft>
            </a:pPr>
            <a:r>
              <a:rPr lang="en"/>
              <a:t>Set a listener to determine which tab is tapped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204300" y="4292500"/>
            <a:ext cx="83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See Practical for coding details; summary in following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</a:p>
          <a:p>
            <a:pPr lvl="0">
              <a:spcBef>
                <a:spcPts val="4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(TabLayout) findViewById(R.id.tab_layout);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</a:p>
          <a:p>
            <a:pPr lv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(ViewPager) findViewById(R.id.pager);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</a:p>
        </p:txBody>
      </p:sp>
      <p:sp>
        <p:nvSpPr>
          <p:cNvPr id="815" name="Shape 8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</a:p>
          <a:p>
            <a:pPr lvl="0" rtl="0"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3" name="Shape 8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829" name="Shape 8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0" name="Shape 83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C Screen Navigation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P Using the App Bar and Tabs for Navigation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836" name="Shape 8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8" name="Shape 8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forms of navigation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</a:p>
          <a:p>
            <a:pPr lvl="0" rtl="0">
              <a:spcBef>
                <a:spcPts val="20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499"/>
            <a:ext cx="43639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 Navigation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Historys starts</a:t>
            </a:r>
            <a:r>
              <a:rPr lang="en"/>
              <a:t> from Launcher</a:t>
            </a:r>
          </a:p>
          <a:p>
            <a:pPr indent="-228600" lvl="0" marL="457200" rtl="0">
              <a:spcBef>
                <a:spcPts val="1500"/>
              </a:spcBef>
            </a:pPr>
            <a:r>
              <a:rPr lang="en"/>
              <a:t>User clicks the Back         button to navigate to the previous screens in reverse order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6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</a:p>
          <a:p>
            <a:pPr indent="-6985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Hierarchical Navigation 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6" name="Shape 5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