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2" r:id="rId3"/>
    <p:sldMasterId id="2147483723" r:id="rId4"/>
    <p:sldMasterId id="2147483724" r:id="rId5"/>
    <p:sldMasterId id="2147483725" r:id="rId6"/>
    <p:sldMasterId id="2147483726" r:id="rId7"/>
    <p:sldMasterId id="214748372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font" Target="fonts/Roboto-bold.fntdata"/><Relationship Id="rId10" Type="http://schemas.openxmlformats.org/officeDocument/2006/relationships/slide" Target="slides/slide1.xml"/><Relationship Id="rId54" Type="http://schemas.openxmlformats.org/officeDocument/2006/relationships/font" Target="fonts/Roboto-regular.fntdata"/><Relationship Id="rId13" Type="http://schemas.openxmlformats.org/officeDocument/2006/relationships/slide" Target="slides/slide4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3.xml"/><Relationship Id="rId56" Type="http://schemas.openxmlformats.org/officeDocument/2006/relationships/font" Target="fonts/Roboto-italic.fntdata"/><Relationship Id="rId15" Type="http://schemas.openxmlformats.org/officeDocument/2006/relationships/slide" Target="slides/slide6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5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method depends on the use case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Relationship Id="rId3" Type="http://schemas.openxmlformats.org/officeDocument/2006/relationships/image" Target="../media/image1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0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1.png"/><Relationship Id="rId3" Type="http://schemas.openxmlformats.org/officeDocument/2006/relationships/image" Target="../media/image16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jpg"/><Relationship Id="rId3" Type="http://schemas.openxmlformats.org/officeDocument/2006/relationships/image" Target="../media/image1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5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Shape 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" name="Shape 6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71" name="Shape 7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4" name="Shape 7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6" name="Shape 10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0" name="Shape 11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Shape 1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7" name="Shape 13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40" name="Shape 140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1" name="Shape 14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0" name="Shape 17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4" name="Shape 17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7" name="Shape 1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9" name="Shape 19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02" name="Shape 20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5" name="Shape 20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20" name="Shape 22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4" name="Shape 23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8" name="Shape 23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0" name="Shape 2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51" name="Shape 2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1" name="Shape 2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5" name="Shape 265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67" name="Shape 267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68" name="Shape 268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9" name="Shape 26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header and two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8324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" name="Shape 3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87" name="Shape 28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9" name="Shape 29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1" name="Shape 30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17" name="Shape 3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18" name="Shape 3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" name="Shape 4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8" name="Shape 3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0" name="Shape 33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31" name="Shape 33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32" name="Shape 33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33" name="Shape 33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36" name="Shape 33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>
            <a:off x="4449812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354" name="Shape 35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6" name="Shape 36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8" name="Shape 36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header and two columns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3117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2" name="Shape 372"/>
          <p:cNvSpPr txBox="1"/>
          <p:nvPr>
            <p:ph idx="2" type="body"/>
          </p:nvPr>
        </p:nvSpPr>
        <p:spPr>
          <a:xfrm>
            <a:off x="48324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4" name="Shape 37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6" name="Shape 37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9" name="Shape 37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89" name="Shape 3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1" name="Shape 3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2" name="Shape 3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3" name="Shape 3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ooter.png" id="394" name="Shape 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2381674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04" name="Shape 4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6" name="Shape 40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08" name="Shape 40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09" name="Shape 40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410" name="Shape 4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412" name="Shape 4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414" name="Shape 4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9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6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7" Type="http://schemas.openxmlformats.org/officeDocument/2006/relationships/theme" Target="../theme/theme6.xml"/><Relationship Id="rId1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Shape 8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85" name="Shape 8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Shape 14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52" name="Shape 15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9" name="Shape 20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13" name="Shape 2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6" name="Shape 27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80" name="Shape 28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43" name="Shape 3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47" name="Shape 34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AsyncTask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content/AsyncTaskLoader.html" TargetMode="Externa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AsyncTaskLoade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reference/android/app/LoaderManager.html" TargetMode="External"/><Relationship Id="rId6" Type="http://schemas.openxmlformats.org/officeDocument/2006/relationships/hyperlink" Target="https://developer.android.com/guide/components/processes-and-threads.html" TargetMode="External"/><Relationship Id="rId7" Type="http://schemas.openxmlformats.org/officeDocument/2006/relationships/hyperlink" Target="https://developer.android.com/guide/components/loaders.html" TargetMode="External"/><Relationship Id="rId8" Type="http://schemas.openxmlformats.org/officeDocument/2006/relationships/hyperlink" Target="https://medium.com/google-developers/exceed-the-android-speed-limit-b73a0692abc1#.6nobg01y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android-developer-training.gitbooks.io/android-developer-fundamentals-course-concepts/content/Unit%203/71c_asynctask_and_asynctaskloader_md.html" TargetMode="External"/><Relationship Id="rId4" Type="http://schemas.openxmlformats.org/officeDocument/2006/relationships/hyperlink" Target="https://android-developer-training.gitbooks.io/android-developer-course/content/Unit%203/71_p_create_an_asynctask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3" name="Shape 42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4" name="Shape 42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Tasks</a:t>
            </a:r>
          </a:p>
        </p:txBody>
      </p:sp>
      <p:sp>
        <p:nvSpPr>
          <p:cNvPr id="425" name="Shape 42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7</a:t>
            </a:r>
          </a:p>
        </p:txBody>
      </p:sp>
      <p:sp>
        <p:nvSpPr>
          <p:cNvPr id="426" name="Shape 426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7" name="Shape 4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rules for Android threads</a:t>
            </a:r>
          </a:p>
        </p:txBody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 not block the UI thread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Complete all work in less than 16 ms for each screen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Run slow non-UI work on a non-UI thread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 UI work only on the UI thread</a:t>
            </a:r>
          </a:p>
        </p:txBody>
      </p:sp>
      <p:sp>
        <p:nvSpPr>
          <p:cNvPr id="502" name="Shape 5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AsyncTask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AsyncTask?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</a:p>
        </p:txBody>
      </p:sp>
      <p:sp>
        <p:nvSpPr>
          <p:cNvPr id="515" name="Shape 5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516" name="Shape 516"/>
          <p:cNvGrpSpPr/>
          <p:nvPr/>
        </p:nvGrpSpPr>
        <p:grpSpPr>
          <a:xfrm>
            <a:off x="732562" y="2135700"/>
            <a:ext cx="7462800" cy="2187338"/>
            <a:chOff x="427762" y="2288100"/>
            <a:chExt cx="7462800" cy="2187338"/>
          </a:xfrm>
        </p:grpSpPr>
        <p:sp>
          <p:nvSpPr>
            <p:cNvPr id="517" name="Shape 517"/>
            <p:cNvSpPr/>
            <p:nvPr/>
          </p:nvSpPr>
          <p:spPr>
            <a:xfrm>
              <a:off x="427762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</a:p>
          </p:txBody>
        </p:sp>
        <p:sp>
          <p:nvSpPr>
            <p:cNvPr id="518" name="Shape 518"/>
            <p:cNvSpPr/>
            <p:nvPr/>
          </p:nvSpPr>
          <p:spPr>
            <a:xfrm>
              <a:off x="567744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</a:p>
          </p:txBody>
        </p:sp>
        <p:sp>
          <p:nvSpPr>
            <p:cNvPr id="519" name="Shape 519"/>
            <p:cNvSpPr/>
            <p:nvPr/>
          </p:nvSpPr>
          <p:spPr>
            <a:xfrm>
              <a:off x="2830398" y="3748967"/>
              <a:ext cx="2544300" cy="522900"/>
            </a:xfrm>
            <a:prstGeom prst="rect">
              <a:avLst/>
            </a:prstGeom>
            <a:solidFill>
              <a:srgbClr val="68B53C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</a:p>
          </p:txBody>
        </p:sp>
        <p:cxnSp>
          <p:nvCxnSpPr>
            <p:cNvPr id="520" name="Shape 520"/>
            <p:cNvCxnSpPr>
              <a:endCxn id="519" idx="1"/>
            </p:cNvCxnSpPr>
            <p:nvPr/>
          </p:nvCxnSpPr>
          <p:spPr>
            <a:xfrm flipH="1" rot="-5400000">
              <a:off x="2330898" y="3510917"/>
              <a:ext cx="998399" cy="600"/>
            </a:xfrm>
            <a:prstGeom prst="curvedConnector2">
              <a:avLst/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521" name="Shape 521"/>
            <p:cNvSpPr/>
            <p:nvPr/>
          </p:nvSpPr>
          <p:spPr>
            <a:xfrm>
              <a:off x="5332575" y="2708800"/>
              <a:ext cx="2140199" cy="522900"/>
            </a:xfrm>
            <a:prstGeom prst="rect">
              <a:avLst/>
            </a:prstGeom>
            <a:solidFill>
              <a:srgbClr val="00B8D4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</a:p>
          </p:txBody>
        </p:sp>
        <p:cxnSp>
          <p:nvCxnSpPr>
            <p:cNvPr id="522" name="Shape 52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7"/>
              <a:ext cx="42000" cy="1040100"/>
            </a:xfrm>
            <a:prstGeom prst="curvedConnector5">
              <a:avLst>
                <a:gd fmla="val -566964" name="adj1"/>
                <a:gd fmla="val 50003" name="adj2"/>
                <a:gd fmla="val 667258" name="adj3"/>
              </a:avLst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Override two methods</a:t>
            </a: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All the work to happen in the background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Process results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Publish results to the UI</a:t>
            </a:r>
          </a:p>
        </p:txBody>
      </p:sp>
      <p:sp>
        <p:nvSpPr>
          <p:cNvPr id="529" name="Shape 5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AsyncTask helper methods</a:t>
            </a:r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Runs on the main thread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Sets up the task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Runs on the main thread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AsyncTask helper methods</a:t>
            </a:r>
          </a:p>
        </p:txBody>
      </p:sp>
      <p:sp>
        <p:nvSpPr>
          <p:cNvPr id="542" name="Shape 5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43" name="Shape 543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</a:p>
        </p:txBody>
      </p:sp>
      <p:sp>
        <p:nvSpPr>
          <p:cNvPr id="544" name="Shape 544"/>
          <p:cNvSpPr/>
          <p:nvPr/>
        </p:nvSpPr>
        <p:spPr>
          <a:xfrm>
            <a:off x="531275" y="2865850"/>
            <a:ext cx="6175199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</a:p>
        </p:txBody>
      </p:sp>
      <p:sp>
        <p:nvSpPr>
          <p:cNvPr id="545" name="Shape 54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</a:p>
        </p:txBody>
      </p:sp>
      <p:cxnSp>
        <p:nvCxnSpPr>
          <p:cNvPr id="546" name="Shape 546"/>
          <p:cNvCxnSpPr>
            <a:endCxn id="545" idx="1"/>
          </p:cNvCxnSpPr>
          <p:nvPr/>
        </p:nvCxnSpPr>
        <p:spPr>
          <a:xfrm flipH="1" rot="-5400000">
            <a:off x="2294425" y="3110775"/>
            <a:ext cx="998400" cy="6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7" name="Shape 547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</a:p>
        </p:txBody>
      </p:sp>
      <p:cxnSp>
        <p:nvCxnSpPr>
          <p:cNvPr id="548" name="Shape 548"/>
          <p:cNvCxnSpPr>
            <a:stCxn id="545" idx="3"/>
            <a:endCxn id="547" idx="1"/>
          </p:cNvCxnSpPr>
          <p:nvPr/>
        </p:nvCxnSpPr>
        <p:spPr>
          <a:xfrm flipH="1" rot="10800000">
            <a:off x="6051625" y="2401875"/>
            <a:ext cx="299100" cy="1208400"/>
          </a:xfrm>
          <a:prstGeom prst="curvedConnector3">
            <a:avLst>
              <a:gd fmla="val 5001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9" name="Shape 549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550" name="Shape 550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cxnSp>
        <p:nvCxnSpPr>
          <p:cNvPr id="551" name="Shape 551"/>
          <p:cNvCxnSpPr>
            <a:endCxn id="550" idx="2"/>
          </p:cNvCxnSpPr>
          <p:nvPr/>
        </p:nvCxnSpPr>
        <p:spPr>
          <a:xfrm flipH="1" rot="10800000">
            <a:off x="3701675" y="2598550"/>
            <a:ext cx="655200" cy="3321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2" name="Shape 552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an AsyncTask</a:t>
            </a: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Subclass AsyncTask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{...}</a:t>
            </a:r>
          </a:p>
        </p:txBody>
      </p:sp>
      <p:sp>
        <p:nvSpPr>
          <p:cNvPr id="559" name="Shape 5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MyAsyncTask class definition</a:t>
            </a:r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String—could be query, URI for filename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Integer—percentage completed, steps done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Bitmap—an image to be displayed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Use Void if no data passed</a:t>
            </a:r>
          </a:p>
        </p:txBody>
      </p:sp>
      <p:sp>
        <p:nvSpPr>
          <p:cNvPr id="566" name="Shape 5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67" name="Shape 56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</a:p>
        </p:txBody>
      </p:sp>
      <p:sp>
        <p:nvSpPr>
          <p:cNvPr id="568" name="Shape 568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</a:p>
        </p:txBody>
      </p:sp>
      <p:cxnSp>
        <p:nvCxnSpPr>
          <p:cNvPr id="569" name="Shape 569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0" name="Shape 570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</a:p>
        </p:txBody>
      </p:sp>
      <p:cxnSp>
        <p:nvCxnSpPr>
          <p:cNvPr id="571" name="Shape 571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2" name="Shape 572"/>
          <p:cNvCxnSpPr>
            <a:stCxn id="567" idx="0"/>
          </p:cNvCxnSpPr>
          <p:nvPr/>
        </p:nvCxnSpPr>
        <p:spPr>
          <a:xfrm flipH="1" rot="5400000">
            <a:off x="7227900" y="2091400"/>
            <a:ext cx="873300" cy="573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onPreExecute()</a:t>
            </a:r>
          </a:p>
        </p:txBody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79" name="Shape 5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doInBackground()</a:t>
            </a:r>
          </a:p>
        </p:txBody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86" name="Shape 5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ctrTitle"/>
          </p:nvPr>
        </p:nvSpPr>
        <p:spPr>
          <a:xfrm>
            <a:off x="311700" y="473400"/>
            <a:ext cx="8520600" cy="320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7.1 AsyncTask </a:t>
            </a:r>
            <a:br>
              <a:rPr lang="en"/>
            </a:br>
            <a:r>
              <a:rPr lang="en"/>
              <a:t>&amp;</a:t>
            </a:r>
            <a:br>
              <a:rPr lang="en"/>
            </a:br>
            <a:r>
              <a:rPr lang="en"/>
              <a:t> AsyncTaskLoader</a:t>
            </a: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5" name="Shape 43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onProgressUpdate()</a:t>
            </a:r>
          </a:p>
        </p:txBody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93" name="Shape 5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onPostExecute()</a:t>
            </a:r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00" name="Shape 6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background work</a:t>
            </a:r>
          </a:p>
        </p:txBody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mEditText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.getText().toString();  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Shape 6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3" name="Shape 61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 of AsyncTask</a:t>
            </a:r>
          </a:p>
        </p:txBody>
      </p:sp>
      <p:sp>
        <p:nvSpPr>
          <p:cNvPr id="614" name="Shape 6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 of AsyncTask</a:t>
            </a:r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device configuration changes, Activity is destroyed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AsyncTask cannot connect to Activity anymore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New AsyncTask created for every config change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Old AsyncTasks stay around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 may run out of memory or crash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to use AsyncTask</a:t>
            </a:r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</a:t>
            </a:r>
            <a:r>
              <a:rPr lang="en"/>
              <a:t>hort or interruptible tasks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/>
              <a:t>Tasks that do not need to report back to UI or user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Lower priority tasks that can be left unfinished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Use AsyncTaskLoader otherwise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Shape 6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Loaders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Loader?</a:t>
            </a:r>
          </a:p>
        </p:txBody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Provides asynchronous loading of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Reconnects to Activity after configuration change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monitor changes in data source and deliver new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Callbacks  implemented in Activity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Many types of loaders available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</a:p>
        </p:txBody>
      </p:sp>
      <p:sp>
        <p:nvSpPr>
          <p:cNvPr id="635" name="Shape 6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use loaders?</a:t>
            </a:r>
          </a:p>
        </p:txBody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Execute tasks OFF the UI thread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LoaderManager handles configuration changes for you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Efficiently implemented by the framework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Users don't have to wait for data to load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Anatomy of a Loader</a:t>
            </a:r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Manages loader functions via callbacks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manage multiple loaders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loader for database data, for AsyncTask data, for internet data…</a:t>
            </a:r>
          </a:p>
        </p:txBody>
      </p:sp>
      <p:sp>
        <p:nvSpPr>
          <p:cNvPr id="649" name="Shape 6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50" name="Shape 6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LoaderManager?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a loader with initLoader()</a:t>
            </a:r>
          </a:p>
        </p:txBody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Creates and starts a loader, or reuses an existing one, including its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restartLoader() to clear data in existing loader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Shape 6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Threads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AsyncTask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Loaders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AsyncTaskLoader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Implementing AsyncTaskLoader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AsyncTaskLoader Overview</a:t>
            </a:r>
          </a:p>
        </p:txBody>
      </p:sp>
      <p:sp>
        <p:nvSpPr>
          <p:cNvPr id="669" name="Shape 6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70" name="Shape 670"/>
          <p:cNvSpPr/>
          <p:nvPr/>
        </p:nvSpPr>
        <p:spPr>
          <a:xfrm>
            <a:off x="517725" y="3340775"/>
            <a:ext cx="2669400" cy="12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71" name="Shape 67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LoaderManager</a:t>
            </a:r>
          </a:p>
        </p:txBody>
      </p:sp>
      <p:sp>
        <p:nvSpPr>
          <p:cNvPr id="672" name="Shape 672"/>
          <p:cNvSpPr/>
          <p:nvPr/>
        </p:nvSpPr>
        <p:spPr>
          <a:xfrm>
            <a:off x="517824" y="1053625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AsyncTaskLoader</a:t>
            </a:r>
          </a:p>
        </p:txBody>
      </p:sp>
      <p:sp>
        <p:nvSpPr>
          <p:cNvPr id="673" name="Shape 673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AsyncTask</a:t>
            </a:r>
          </a:p>
        </p:txBody>
      </p:sp>
      <p:sp>
        <p:nvSpPr>
          <p:cNvPr id="674" name="Shape 674"/>
          <p:cNvSpPr/>
          <p:nvPr/>
        </p:nvSpPr>
        <p:spPr>
          <a:xfrm>
            <a:off x="1490521" y="2951935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1490521" y="1808359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/>
        </p:nvSpPr>
        <p:spPr>
          <a:xfrm rot="10800000">
            <a:off x="1806544" y="2952067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 rot="10800000">
            <a:off x="1806544" y="1808491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/>
        </p:nvSpPr>
        <p:spPr>
          <a:xfrm rot="5543641">
            <a:off x="3265831" y="1128301"/>
            <a:ext cx="265731" cy="412206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/>
        </p:nvSpPr>
        <p:spPr>
          <a:xfrm rot="-5400000">
            <a:off x="3265695" y="1352911"/>
            <a:ext cx="265800" cy="41219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WorkToDo</a:t>
            </a:r>
          </a:p>
        </p:txBody>
      </p:sp>
      <p:sp>
        <p:nvSpPr>
          <p:cNvPr id="681" name="Shape 681"/>
          <p:cNvSpPr/>
          <p:nvPr/>
        </p:nvSpPr>
        <p:spPr>
          <a:xfrm rot="5543641">
            <a:off x="6160893" y="1019896"/>
            <a:ext cx="265731" cy="412206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/>
        </p:nvSpPr>
        <p:spPr>
          <a:xfrm rot="-5400000">
            <a:off x="6160758" y="1244506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 txBox="1"/>
          <p:nvPr/>
        </p:nvSpPr>
        <p:spPr>
          <a:xfrm>
            <a:off x="703213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Request Work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1806519" y="3293961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Receive Result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65598" y="4048260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Activity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idx="1" type="body"/>
          </p:nvPr>
        </p:nvSpPr>
        <p:spPr>
          <a:xfrm>
            <a:off x="311700" y="1571297"/>
            <a:ext cx="3999900" cy="18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</a:p>
        </p:txBody>
      </p:sp>
      <p:sp>
        <p:nvSpPr>
          <p:cNvPr id="691" name="Shape 691"/>
          <p:cNvSpPr txBox="1"/>
          <p:nvPr>
            <p:ph idx="2" type="body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</a:p>
        </p:txBody>
      </p:sp>
      <p:sp>
        <p:nvSpPr>
          <p:cNvPr id="692" name="Shape 6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3" name="Shape 6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AsyncTask              AsyncTaskLoader</a:t>
            </a:r>
          </a:p>
        </p:txBody>
      </p:sp>
      <p:sp>
        <p:nvSpPr>
          <p:cNvPr id="694" name="Shape 694"/>
          <p:cNvSpPr/>
          <p:nvPr/>
        </p:nvSpPr>
        <p:spPr>
          <a:xfrm>
            <a:off x="3155375" y="234238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3059975" y="28995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Steps for AsyncTaskLoader subclass</a:t>
            </a:r>
          </a:p>
        </p:txBody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 constructor</a:t>
            </a:r>
          </a:p>
          <a:p>
            <a:pPr indent="-228600" lvl="0" marL="4572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</a:p>
          <a:p>
            <a:pPr indent="-228600" lvl="0" marL="4572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</a:p>
          <a:p>
            <a: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Shape 7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Subclass AsyncTaskLoader</a:t>
            </a:r>
          </a:p>
        </p:txBody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Shape 7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loadInBackground()</a:t>
            </a:r>
          </a:p>
        </p:txBody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onStartLoading()</a:t>
            </a:r>
          </a:p>
        </p:txBody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Check for cached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Start observing the data source (if needed)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</a:p>
        </p:txBody>
      </p:sp>
      <p:sp>
        <p:nvSpPr>
          <p:cNvPr id="724" name="Shape 7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 loader callbacks in Activity</a:t>
            </a:r>
          </a:p>
        </p:txBody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</a:t>
            </a:r>
            <a:r>
              <a:rPr lang="en"/>
              <a:t>when a previously created </a:t>
            </a:r>
            <a:r>
              <a:rPr lang="en"/>
              <a:t>loader has finished </a:t>
            </a:r>
            <a:r>
              <a:rPr lang="en"/>
              <a:t>its load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onCreateLoader()</a:t>
            </a:r>
          </a:p>
        </p:txBody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onLoadFinished()</a:t>
            </a:r>
          </a:p>
        </p:txBody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</a:t>
            </a:r>
            <a:r>
              <a:rPr lang="en"/>
              <a:t>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45" name="Shape 7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onLoaderReset()</a:t>
            </a:r>
          </a:p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Only called when loader is destroyed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Leave blank most of the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a loader with initLoader()</a:t>
            </a:r>
          </a:p>
        </p:txBody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Activity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support library to be compatible with more devices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Shape 7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235500" y="1020075"/>
            <a:ext cx="8690100" cy="29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</a:p>
        </p:txBody>
      </p:sp>
      <p:sp>
        <p:nvSpPr>
          <p:cNvPr id="766" name="Shape 7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772" name="Shape 7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3" name="Shape 77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C AsyncTask and AsyncTaskLoader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P Create an AsyncTask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779" name="Shape 7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1" name="Shape 78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main thread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Independent path of execution in a running program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Code is executed line by line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</a:t>
            </a:r>
            <a:r>
              <a:rPr lang="en"/>
              <a:t>pp runs on Java thread called "main" or "UI thread"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Draws UI on the screen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Responds to user actions by handling UI events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/>
              <a:t>Main thread must be fast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</a:t>
            </a:r>
            <a:r>
              <a:rPr lang="en"/>
              <a:t>ardware updates screen every 16 milliseconds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UI thread has 16 ms to do all its work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it takes too long, app stutters or hangs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1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/>
          <p:nvPr/>
        </p:nvSpPr>
        <p:spPr>
          <a:xfrm>
            <a:off x="5677600" y="5867350"/>
            <a:ext cx="700500" cy="7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4539150" y="2875300"/>
            <a:ext cx="1138427" cy="824633"/>
          </a:xfrm>
          <a:prstGeom prst="irregularSeal1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WAIT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Users uninstall unresponsive apps 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If the UI waits too long for an operation to finish, it becomes unresponsive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The framework shows an Application Not Responding (ANR) dialog</a:t>
            </a:r>
          </a:p>
        </p:txBody>
      </p:sp>
      <p:sp>
        <p:nvSpPr>
          <p:cNvPr id="472" name="Shape 4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799"/>
            <a:ext cx="3332149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9" name="Shape 47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long running task?</a:t>
            </a:r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Network operations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Long calculations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Downloading/uploading files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Processing images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Loading data </a:t>
            </a:r>
          </a:p>
        </p:txBody>
      </p:sp>
      <p:sp>
        <p:nvSpPr>
          <p:cNvPr id="481" name="Shape 4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long running task?</a:t>
            </a:r>
          </a:p>
        </p:txBody>
      </p:sp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699"/>
            <a:ext cx="2140400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threads</a:t>
            </a: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Execute long running tasks on a </a:t>
            </a:r>
            <a:r>
              <a:rPr b="1" lang="en"/>
              <a:t>background thread</a:t>
            </a:r>
            <a:r>
              <a:rPr lang="en"/>
              <a:t> </a:t>
            </a:r>
          </a:p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AsyncTask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Loader Framework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Services</a:t>
            </a:r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0" name="Shape 490"/>
          <p:cNvSpPr/>
          <p:nvPr/>
        </p:nvSpPr>
        <p:spPr>
          <a:xfrm>
            <a:off x="3028937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</a:p>
        </p:txBody>
      </p:sp>
      <p:sp>
        <p:nvSpPr>
          <p:cNvPr id="491" name="Shape 491"/>
          <p:cNvSpPr/>
          <p:nvPr/>
        </p:nvSpPr>
        <p:spPr>
          <a:xfrm>
            <a:off x="3123978" y="4011904"/>
            <a:ext cx="5067900" cy="473737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</a:p>
        </p:txBody>
      </p:sp>
      <p:cxnSp>
        <p:nvCxnSpPr>
          <p:cNvPr id="492" name="Shape 492"/>
          <p:cNvCxnSpPr>
            <a:endCxn id="493" idx="1"/>
          </p:cNvCxnSpPr>
          <p:nvPr/>
        </p:nvCxnSpPr>
        <p:spPr>
          <a:xfrm flipH="1" rot="-5400000">
            <a:off x="3978662" y="3009947"/>
            <a:ext cx="1908600" cy="5502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3" name="Shape 493"/>
          <p:cNvSpPr/>
          <p:nvPr/>
        </p:nvSpPr>
        <p:spPr>
          <a:xfrm>
            <a:off x="5208062" y="4106739"/>
            <a:ext cx="1533753" cy="265215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</a:p>
        </p:txBody>
      </p:sp>
      <p:cxnSp>
        <p:nvCxnSpPr>
          <p:cNvPr id="494" name="Shape 494"/>
          <p:cNvCxnSpPr>
            <a:stCxn id="493" idx="3"/>
            <a:endCxn id="495" idx="1"/>
          </p:cNvCxnSpPr>
          <p:nvPr/>
        </p:nvCxnSpPr>
        <p:spPr>
          <a:xfrm flipH="1" rot="10800000">
            <a:off x="6741815" y="2330447"/>
            <a:ext cx="632700" cy="19089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5" name="Shape 495"/>
          <p:cNvSpPr/>
          <p:nvPr/>
        </p:nvSpPr>
        <p:spPr>
          <a:xfrm>
            <a:off x="7374531" y="2197876"/>
            <a:ext cx="1533753" cy="265215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