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4"/>
    <p:sldMasterId id="2147483699" r:id="rId5"/>
    <p:sldMasterId id="2147483700" r:id="rId6"/>
    <p:sldMasterId id="214748370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0821B6-14BB-4229-A21B-6723992B4C22}">
  <a:tblStyle styleId="{4A0821B6-14BB-4229-A21B-6723992B4C2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font" Target="fonts/Roboto-regular.fntdata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font" Target="fonts/Roboto-italic.fntdata"/><Relationship Id="rId21" Type="http://schemas.openxmlformats.org/officeDocument/2006/relationships/slide" Target="slides/slide13.xml"/><Relationship Id="rId43" Type="http://schemas.openxmlformats.org/officeDocument/2006/relationships/font" Target="fonts/Roboto-bold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5275" lvl="1" marL="1295400">
              <a:lnSpc>
                <a:spcPct val="115000"/>
              </a:lnSpc>
              <a:spcBef>
                <a:spcPts val="500"/>
              </a:spcBef>
              <a:spcAft>
                <a:spcPts val="3400"/>
              </a:spcAft>
              <a:buClr>
                <a:schemeClr val="dk1"/>
              </a:buClr>
              <a:buSzPct val="95454"/>
              <a:buFont typeface="Roboto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5275" lvl="1" marL="1295400" rtl="0">
              <a:lnSpc>
                <a:spcPct val="115000"/>
              </a:lnSpc>
              <a:spcBef>
                <a:spcPts val="500"/>
              </a:spcBef>
              <a:spcAft>
                <a:spcPts val="3400"/>
              </a:spcAft>
              <a:buClr>
                <a:schemeClr val="dk1"/>
              </a:buClr>
              <a:buSzPct val="95454"/>
              <a:buFont typeface="Roboto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5275" lvl="1" marL="1295400" rtl="0">
              <a:lnSpc>
                <a:spcPct val="115000"/>
              </a:lnSpc>
              <a:spcBef>
                <a:spcPts val="500"/>
              </a:spcBef>
              <a:spcAft>
                <a:spcPts val="3400"/>
              </a:spcAft>
              <a:buClr>
                <a:schemeClr val="dk1"/>
              </a:buClr>
              <a:buSzPct val="95454"/>
              <a:buFont typeface="Roboto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Shape 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" name="Shape 6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71" name="Shape 7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4" name="Shape 74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4393325" y="47676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Alarm Manager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6" name="Shape 10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header and two 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8324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2" name="Shape 11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7" name="Shape 11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27" name="Shape 1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ooter.png"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2381674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42" name="Shape 1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4" name="Shape 144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47" name="Shape 14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50" name="Shape 15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2" name="Shape 18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6" name="Shape 18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9" name="Shape 2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3" name="Shape 21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16" name="Shape 216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17" name="Shape 21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4" name="Shape 244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6" name="Shape 24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0" name="Shape 25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62" name="Shape 2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63" name="Shape 2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Shape 2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5" name="Shape 275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77" name="Shape 277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78" name="Shape 27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81" name="Shape 28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header and two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8324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" name="Shape 3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" name="Shape 4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2381674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Triggering, Scheduling, and Optimizing - Lesson 8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8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393325" y="47676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Alarm Manager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Shape 8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85" name="Shape 8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407225" y="4721279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Alarm Manager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7" name="Shape 1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61" name="Shape 16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4393325" y="47676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Alarm Manager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4" name="Shape 2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28" name="Shape 2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reference/android/app/AlarmManager.html#ELAPSED_REALTIME" TargetMode="External"/><Relationship Id="rId4" Type="http://schemas.openxmlformats.org/officeDocument/2006/relationships/hyperlink" Target="https://developer.android.com/reference/android/app/AlarmManager.html#RTC" TargetMode="External"/><Relationship Id="rId5" Type="http://schemas.openxmlformats.org/officeDocument/2006/relationships/hyperlink" Target="https://developer.android.com/reference/android/app/AlarmManager.html#ELAPSED_REALTIME_WAKEUP" TargetMode="External"/><Relationship Id="rId6" Type="http://schemas.openxmlformats.org/officeDocument/2006/relationships/hyperlink" Target="https://developer.android.com/reference/android/app/AlarmManager.html#RTC_WAKEU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app/AlarmManager.html#setInexactRepeating(int,%20long,%20long,%20android.app.PendingIntent)" TargetMode="External"/><Relationship Id="rId4" Type="http://schemas.openxmlformats.org/officeDocument/2006/relationships/hyperlink" Target="https://developer.android.com/reference/android/app/AlarmManager.html#setRepeating(int,%20long,%20long,%20android.app.PendingIntent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os/Handler.html" TargetMode="External"/><Relationship Id="rId4" Type="http://schemas.openxmlformats.org/officeDocument/2006/relationships/hyperlink" Target="https://developer.android.com/training/sync-adapters/creating-sync-adapter.html" TargetMode="External"/><Relationship Id="rId5" Type="http://schemas.openxmlformats.org/officeDocument/2006/relationships/hyperlink" Target="https://developer.android.com/reference/android/app/job/JobSchedule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app/AlarmManager.html" TargetMode="External"/><Relationship Id="rId4" Type="http://schemas.openxmlformats.org/officeDocument/2006/relationships/hyperlink" Target="https://developer.android.com/reference/android/content/Intent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app/AlarmManager.html#set(int,%20long,%20android.app.PendingIntent)" TargetMode="External"/><Relationship Id="rId4" Type="http://schemas.openxmlformats.org/officeDocument/2006/relationships/hyperlink" Target="https://developer.android.com/reference/android/app/AlarmManager.html#setWindow(int,%20long,%20long,%20android.app.PendingIntent)" TargetMode="External"/><Relationship Id="rId5" Type="http://schemas.openxmlformats.org/officeDocument/2006/relationships/hyperlink" Target="https://developer.android.com/reference/android/app/AlarmManager.html#setExact(int,%20long,%20android.app.PendingIntent)" TargetMode="External"/><Relationship Id="rId6" Type="http://schemas.openxmlformats.org/officeDocument/2006/relationships/hyperlink" Target="https://developer.android.com/reference/android/app/AlarmManager.html#set(int,%20long,%20android.app.PendingIntent)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app/AlarmManager.html#setInexactRepeating(int,%20long,%20long,%20android.app.PendingIntent)" TargetMode="External"/><Relationship Id="rId4" Type="http://schemas.openxmlformats.org/officeDocument/2006/relationships/hyperlink" Target="https://developer.android.com/reference/android/app/AlarmManager.html#setRepeating(int,%20long,%20long,%20android.app.PendingIntent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larmManager.html#setInexactRepeating(int,%20long,%20long,%20android.app.PendingIntent)" TargetMode="External"/><Relationship Id="rId4" Type="http://schemas.openxmlformats.org/officeDocument/2006/relationships/hyperlink" Target="https://developer.android.com/reference/android/app/PendingIntent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AlarmManager.html#setAlarmClock(android.app.AlarmManager.AlarmClockInfo,%20android.app.PendingIntent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training/scheduling/alarms.html" TargetMode="External"/><Relationship Id="rId4" Type="http://schemas.openxmlformats.org/officeDocument/2006/relationships/hyperlink" Target="https://developer.android.com/reference/android/app/AlarmManager.html#setInexactRepeating(int,%20long,%20long,%20android.app.PendingIntent)" TargetMode="External"/><Relationship Id="rId5" Type="http://schemas.openxmlformats.org/officeDocument/2006/relationships/hyperlink" Target="https://plus.google.com/+AndroidDevelopers/posts/GdNrQciPwqo" TargetMode="External"/><Relationship Id="rId6" Type="http://schemas.openxmlformats.org/officeDocument/2006/relationships/hyperlink" Target="https://www.youtube.com/watch?v=7maNuWjL3Wc" TargetMode="External"/><Relationship Id="rId7" Type="http://schemas.openxmlformats.org/officeDocument/2006/relationships/hyperlink" Target="https://developer.android.com/training/monitoring-device-state/doze-standby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android-developer-training.gitbooks.io/android-developer-fundamentals-course-concepts/content/Unit%203/82c_scheduling_alarms_md.html" TargetMode="External"/><Relationship Id="rId4" Type="http://schemas.openxmlformats.org/officeDocument/2006/relationships/hyperlink" Target="https://android-developer-training.gitbooks.io/android-developer-course/content/Unit%203/82_p_alarm_manager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9" name="Shape 28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 Tasks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291" name="Shape 29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8</a:t>
            </a:r>
          </a:p>
        </p:txBody>
      </p:sp>
      <p:sp>
        <p:nvSpPr>
          <p:cNvPr id="292" name="Shape 292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3" name="Shape 29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alarms</a:t>
            </a: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373" name="Shape 373"/>
          <p:cNvGraphicFramePr/>
          <p:nvPr/>
        </p:nvGraphicFramePr>
        <p:xfrm>
          <a:off x="246275" y="9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{4A0821B6-14BB-4229-A21B-6723992B4C22}</a:tableStyleId>
              </a:tblPr>
              <a:tblGrid>
                <a:gridCol w="1980250"/>
                <a:gridCol w="3261475"/>
                <a:gridCol w="3599675"/>
              </a:tblGrid>
              <a:tr h="1121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Elapsed Real Time (ERT)</a:t>
                      </a:r>
                      <a:r>
                        <a:rPr lang="en" sz="24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—since system boot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 Time Clock </a:t>
                      </a: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RTC)</a:t>
                      </a:r>
                      <a:r>
                        <a:rPr lang="en" sz="24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—time of day matters</a:t>
                      </a:r>
                    </a:p>
                  </a:txBody>
                  <a:tcPr marT="91425" marB="91425" marR="91425" marL="91425"/>
                </a:tc>
              </a:tr>
              <a:tr h="1121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 not wake up device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24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ELAPSED_REALTIME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24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RTC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1121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Wake up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/>
                        </a:rPr>
                        <a:t>ELAPSED_REALTIME_WAKEUP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24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/>
                        </a:rPr>
                        <a:t>RTC_WAKEUP</a:t>
                      </a: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Alarms Best Practices</a:t>
            </a:r>
          </a:p>
        </p:txBody>
      </p:sp>
      <p:sp>
        <p:nvSpPr>
          <p:cNvPr id="379" name="Shape 3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everybody syncs at the same time...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Imagine an app with millions of users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Server sync operation based on clock time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Every instance of app syncs at 11:00 p.m.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Load on the server could result in high latency or even "denial of service" </a:t>
            </a: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8" name="Shape 388"/>
          <p:cNvSpPr/>
          <p:nvPr/>
        </p:nvSpPr>
        <p:spPr>
          <a:xfrm>
            <a:off x="280850" y="3204953"/>
            <a:ext cx="504000" cy="63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Alarm Best Practices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533475"/>
            <a:ext cx="8520600" cy="209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Add randomness to network requests on alarms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Minimize alarm frequency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 ELAPSED_REALTIME, not clock time, if you can</a:t>
            </a: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Battery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1076275"/>
            <a:ext cx="8079900" cy="299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Minimize waking up the device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 inexact alarms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Android synchronizes multiple inexact repeating alarms and fires them at the same time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Reduces the drain on the battery.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setInexactRepeating()</a:t>
            </a:r>
            <a:r>
              <a:rPr lang="en"/>
              <a:t> instead of </a:t>
            </a:r>
            <a:r>
              <a:rPr lang="en" u="sng">
                <a:solidFill>
                  <a:schemeClr val="hlink"/>
                </a:solidFill>
                <a:hlinkClick r:id="rId4"/>
              </a:rPr>
              <a:t>setRepeating()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not to use an alarm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Ticks, timeouts, and while app is running—</a:t>
            </a:r>
            <a:r>
              <a:rPr lang="en" u="sng">
                <a:solidFill>
                  <a:schemeClr val="hlink"/>
                </a:solidFill>
                <a:hlinkClick r:id="rId3"/>
              </a:rPr>
              <a:t>Handler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Server sync—</a:t>
            </a:r>
            <a:r>
              <a:rPr lang="en" u="sng">
                <a:solidFill>
                  <a:schemeClr val="hlink"/>
                </a:solidFill>
                <a:hlinkClick r:id="rId4"/>
              </a:rPr>
              <a:t>SyncAdapter</a:t>
            </a:r>
            <a:r>
              <a:rPr lang="en"/>
              <a:t> with Cloud Messaging Service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Inexact time and resource efficiency—</a:t>
            </a:r>
            <a:r>
              <a:rPr lang="en" u="sng">
                <a:solidFill>
                  <a:schemeClr val="hlink"/>
                </a:solidFill>
                <a:hlinkClick r:id="rId5"/>
              </a:rPr>
              <a:t>JobScheduler</a:t>
            </a: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AlarmManager</a:t>
            </a:r>
          </a:p>
        </p:txBody>
      </p:sp>
      <p:sp>
        <p:nvSpPr>
          <p:cNvPr id="415" name="Shape 4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AlarmManager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311700" y="1228675"/>
            <a:ext cx="8709600" cy="31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AlarmManager</a:t>
            </a:r>
            <a:r>
              <a:rPr lang="en"/>
              <a:t> provides access to system alarm services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Schedules future operation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alarm goes off,  registered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Intent</a:t>
            </a:r>
            <a:r>
              <a:rPr lang="en"/>
              <a:t> is broadcast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Alarms are retained while device is asleep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Firing alarms can wake device</a:t>
            </a:r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an AlarmManager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107375" y="2173650"/>
            <a:ext cx="8913900" cy="12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AlarmManager alarmManager =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(AlarmManager) getSystemService(ALARM_SERVICE);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Scheduling Alarms</a:t>
            </a:r>
          </a:p>
        </p:txBody>
      </p:sp>
      <p:sp>
        <p:nvSpPr>
          <p:cNvPr id="436" name="Shape 4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8.2 Alarm Manager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1" name="Shape 30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you need to to schedule an alarm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311700" y="1302425"/>
            <a:ext cx="8055300" cy="296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Type of alarm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Time to trigger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Interval for repeating alarms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PendingIntent to deliver at the specified time </a:t>
            </a:r>
            <a:br>
              <a:rPr lang="en"/>
            </a:br>
            <a:r>
              <a:rPr lang="en" sz="1800"/>
              <a:t>(just like notifications)</a:t>
            </a:r>
          </a:p>
        </p:txBody>
      </p:sp>
      <p:sp>
        <p:nvSpPr>
          <p:cNvPr id="444" name="Shape 4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Schedule a single alarm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247800" y="1318950"/>
            <a:ext cx="8681400" cy="285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set()</a:t>
            </a:r>
            <a:r>
              <a:rPr lang="en"/>
              <a:t>—single, inexact alarm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setWindow()</a:t>
            </a:r>
            <a:r>
              <a:rPr lang="en"/>
              <a:t>—single inexact alarm in window of time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setExact()</a:t>
            </a:r>
            <a:r>
              <a:rPr lang="en"/>
              <a:t>—single exact alarm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More power saving options </a:t>
            </a:r>
            <a:r>
              <a:rPr lang="en" u="sng">
                <a:solidFill>
                  <a:schemeClr val="hlink"/>
                </a:solidFill>
                <a:hlinkClick r:id="rId6"/>
              </a:rPr>
              <a:t>AlarmManager</a:t>
            </a:r>
            <a:r>
              <a:rPr lang="en"/>
              <a:t> API 23+</a:t>
            </a:r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Schedule a repeating alarm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247800" y="1090350"/>
            <a:ext cx="8681400" cy="285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setInexactRepeating()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repeating, inexact alarm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setRepeating()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Prior to API 19, creates a repeating, exact alarm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After API 19, same as setInexactRepeating()</a:t>
            </a:r>
          </a:p>
        </p:txBody>
      </p:sp>
      <p:sp>
        <p:nvSpPr>
          <p:cNvPr id="458" name="Shape 4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setInexactRepeating()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107375" y="1106850"/>
            <a:ext cx="8913900" cy="34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setInexactRepeating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int alarmTtype,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long triggerAtMillis,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long intervalMillis,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PendingIntent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operation)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Shape 4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an inexact alarm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107375" y="1106850"/>
            <a:ext cx="8913900" cy="34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alarmManager.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setInexactRepeating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AlarmManager.</a:t>
            </a:r>
            <a:r>
              <a:rPr lang="en">
                <a:highlight>
                  <a:srgbClr val="ECFFE5"/>
                </a:highlight>
                <a:latin typeface="Consolas"/>
                <a:ea typeface="Consolas"/>
                <a:cs typeface="Consolas"/>
                <a:sym typeface="Consolas"/>
              </a:rPr>
              <a:t>ELAPSED_REALTIME_WAKEUP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SystemClock.elapsedRealtime()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+ AlarmManager.INTERVAL_FIFTEEN_MINUTES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highlight>
                  <a:srgbClr val="FFFECF"/>
                </a:highlight>
                <a:latin typeface="Consolas"/>
                <a:ea typeface="Consolas"/>
                <a:cs typeface="Consolas"/>
                <a:sym typeface="Consolas"/>
              </a:rPr>
              <a:t>AlarmManager.INTERVAL_FIFTEEN_MINUTES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highlight>
                  <a:srgbClr val="D9EDFF"/>
                </a:highlight>
                <a:latin typeface="Consolas"/>
                <a:ea typeface="Consolas"/>
                <a:cs typeface="Consolas"/>
                <a:sym typeface="Consolas"/>
              </a:rPr>
              <a:t>notifyPendingIntent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Shape 4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Alarm Considerations</a:t>
            </a:r>
          </a:p>
        </p:txBody>
      </p:sp>
      <p:sp>
        <p:nvSpPr>
          <p:cNvPr id="478" name="Shape 4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Checking for an existing alarm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173475" y="1031500"/>
            <a:ext cx="8763900" cy="30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boolean alarmExists =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(PendingIntent.getBroadcast(this,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0, notifyIntent,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PendingIntent.FLAG_NO_CREATE) != null);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Doze and Standby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325875" y="1393275"/>
            <a:ext cx="8442000" cy="28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Doze—completely stationary, unplugged, and idle device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Standby—unplugged device on idle apps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Alarms will not fire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API 23+ </a:t>
            </a:r>
          </a:p>
        </p:txBody>
      </p:sp>
      <p:sp>
        <p:nvSpPr>
          <p:cNvPr id="493" name="Shape 4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visible alarms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325875" y="1012275"/>
            <a:ext cx="8194200" cy="332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setAlarmClock()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System UI may display time/icon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Precise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Works when device is idle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 can retrieve next alarm with getNextAlarmClock()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API 21+ </a:t>
            </a:r>
          </a:p>
        </p:txBody>
      </p:sp>
      <p:sp>
        <p:nvSpPr>
          <p:cNvPr id="500" name="Shape 5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Cancel an alarm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311700" y="1623750"/>
            <a:ext cx="8520600" cy="269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</a:t>
            </a:r>
            <a:r>
              <a:rPr lang="en"/>
              <a:t>all cancel() on the Alarm Manager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pass in the PendingIntent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alarmManager.cancel(alarmPendingIntent);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269775"/>
            <a:ext cx="8520600" cy="262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are Alarms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Alarms Best Practices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Alarm Manager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Scheduling Alarms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More Alarm Considerations</a:t>
            </a: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Alarms and Reboots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311700" y="1470837"/>
            <a:ext cx="8160900" cy="297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Alarms are cleared when device is off or rebooted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Use a BroadcastReceiver registered for the BOOT_COMPLETED event and set the alarm in the onReceive() method</a:t>
            </a:r>
          </a:p>
        </p:txBody>
      </p:sp>
      <p:sp>
        <p:nvSpPr>
          <p:cNvPr id="514" name="Shape 5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235500" y="1331750"/>
            <a:ext cx="8690100" cy="297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Schedule Repeating Alarms Guide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AlarmManager reference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Choosing an Alarm Blog Post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Scheduling Alarms Presentation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Optimizing for Doze and Standby</a:t>
            </a:r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527" name="Shape 5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8" name="Shape 52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8.2 C Scheduling Alarms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8.2 P Alarm Manager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534" name="Shape 5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6" name="Shape 5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Alarms</a:t>
            </a:r>
          </a:p>
        </p:txBody>
      </p:sp>
      <p:sp>
        <p:nvSpPr>
          <p:cNvPr id="314" name="Shape 3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an alarm in Android?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304875"/>
            <a:ext cx="8411100" cy="266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buChar char="●"/>
            </a:pPr>
            <a:r>
              <a:rPr lang="en"/>
              <a:t>Not an actual alarm clock</a:t>
            </a:r>
          </a:p>
          <a:p>
            <a:pPr indent="-228600" lvl="0" marL="457200" rtl="0">
              <a:spcBef>
                <a:spcPts val="500"/>
              </a:spcBef>
              <a:buChar char="●"/>
            </a:pPr>
            <a:r>
              <a:rPr lang="en"/>
              <a:t>Schedules something to happen at a set time</a:t>
            </a:r>
          </a:p>
          <a:p>
            <a:pPr indent="-228600" lvl="0" marL="457200" rtl="0">
              <a:spcBef>
                <a:spcPts val="500"/>
              </a:spcBef>
              <a:buChar char="●"/>
            </a:pPr>
            <a:r>
              <a:rPr lang="en"/>
              <a:t>Fire intents at set times or intervals</a:t>
            </a:r>
          </a:p>
          <a:p>
            <a:pPr indent="-228600" lvl="0" marL="457200" rtl="0">
              <a:spcBef>
                <a:spcPts val="500"/>
              </a:spcBef>
              <a:buChar char="●"/>
            </a:pPr>
            <a:r>
              <a:rPr lang="en"/>
              <a:t>Goes off once or recurring</a:t>
            </a:r>
          </a:p>
          <a:p>
            <a:pPr indent="-228600" lvl="0" marL="457200" rtl="0">
              <a:spcBef>
                <a:spcPts val="500"/>
              </a:spcBef>
              <a:buChar char="●"/>
            </a:pPr>
            <a:r>
              <a:rPr lang="en"/>
              <a:t>Can be based on a real-time clock or elapsed time</a:t>
            </a:r>
          </a:p>
          <a:p>
            <a:pPr indent="-228600" lvl="0" marL="457200" rtl="0">
              <a:spcBef>
                <a:spcPts val="500"/>
              </a:spcBef>
              <a:buChar char="●"/>
            </a:pPr>
            <a:r>
              <a:rPr lang="en"/>
              <a:t>App does not need to run for alarm to be active</a:t>
            </a: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1475" y="212675"/>
            <a:ext cx="1405475" cy="1786276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2223025" y="1034569"/>
            <a:ext cx="2313000" cy="3597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0" y="1034569"/>
            <a:ext cx="2098200" cy="3597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161875" y="1037264"/>
            <a:ext cx="2313000" cy="3597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630275" y="1037264"/>
            <a:ext cx="2231400" cy="3597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7017075" y="1037264"/>
            <a:ext cx="2098200" cy="3597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82600" y="170825"/>
            <a:ext cx="9020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alarms work with components</a:t>
            </a: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750" y="1294375"/>
            <a:ext cx="952475" cy="12105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standup.png" id="336" name="Shape 336"/>
          <p:cNvPicPr preferRelativeResize="0"/>
          <p:nvPr/>
        </p:nvPicPr>
        <p:blipFill rotWithShape="1">
          <a:blip r:embed="rId4">
            <a:alphaModFix/>
          </a:blip>
          <a:srcRect b="7385" l="0" r="0" t="3843"/>
          <a:stretch/>
        </p:blipFill>
        <p:spPr>
          <a:xfrm>
            <a:off x="82600" y="897625"/>
            <a:ext cx="1429950" cy="225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standup_notification.png" id="337" name="Shape 337"/>
          <p:cNvPicPr preferRelativeResize="0"/>
          <p:nvPr/>
        </p:nvPicPr>
        <p:blipFill rotWithShape="1">
          <a:blip r:embed="rId5">
            <a:alphaModFix/>
          </a:blip>
          <a:srcRect b="129" l="0" r="0" t="139"/>
          <a:stretch/>
        </p:blipFill>
        <p:spPr>
          <a:xfrm>
            <a:off x="7165900" y="1239165"/>
            <a:ext cx="1800536" cy="3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/>
          <p:nvPr/>
        </p:nvSpPr>
        <p:spPr>
          <a:xfrm>
            <a:off x="4649475" y="2056400"/>
            <a:ext cx="2231400" cy="1210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BroadcastReceiver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wakes up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delivers notification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82600" y="3187375"/>
            <a:ext cx="20154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Activity creates notification manager and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sets alarm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2238075" y="3217825"/>
            <a:ext cx="22314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Alarm triggers and sends out intent</a:t>
            </a:r>
          </a:p>
          <a:p>
            <a:pPr lvl="0" rtl="0">
              <a:spcBef>
                <a:spcPts val="100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App may be destroyed so…</a:t>
            </a:r>
            <a:r>
              <a:rPr lang="en"/>
              <a:t>.</a:t>
            </a:r>
          </a:p>
        </p:txBody>
      </p:sp>
      <p:sp>
        <p:nvSpPr>
          <p:cNvPr id="341" name="Shape 341"/>
          <p:cNvSpPr/>
          <p:nvPr/>
        </p:nvSpPr>
        <p:spPr>
          <a:xfrm>
            <a:off x="4687569" y="1034569"/>
            <a:ext cx="2231400" cy="3597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687569" y="2053700"/>
            <a:ext cx="2231400" cy="1210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BroadcastReceiver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wakes up 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delivers notification</a:t>
            </a:r>
          </a:p>
        </p:txBody>
      </p:sp>
      <p:sp>
        <p:nvSpPr>
          <p:cNvPr id="343" name="Shape 343"/>
          <p:cNvSpPr/>
          <p:nvPr/>
        </p:nvSpPr>
        <p:spPr>
          <a:xfrm>
            <a:off x="974700" y="1969528"/>
            <a:ext cx="1833750" cy="467550"/>
          </a:xfrm>
          <a:custGeom>
            <a:pathLst>
              <a:path extrusionOk="0" h="18702" w="73350">
                <a:moveTo>
                  <a:pt x="0" y="7786"/>
                </a:moveTo>
                <a:cubicBezTo>
                  <a:pt x="7495" y="14033"/>
                  <a:pt x="18062" y="20782"/>
                  <a:pt x="27424" y="18028"/>
                </a:cubicBezTo>
                <a:cubicBezTo>
                  <a:pt x="36538" y="15345"/>
                  <a:pt x="42384" y="6085"/>
                  <a:pt x="50883" y="1838"/>
                </a:cubicBezTo>
                <a:cubicBezTo>
                  <a:pt x="57588" y="-1513"/>
                  <a:pt x="65853" y="847"/>
                  <a:pt x="73350" y="847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44" name="Shape 344"/>
          <p:cNvSpPr/>
          <p:nvPr/>
        </p:nvSpPr>
        <p:spPr>
          <a:xfrm>
            <a:off x="3741850" y="1660300"/>
            <a:ext cx="908625" cy="776450"/>
          </a:xfrm>
          <a:custGeom>
            <a:pathLst>
              <a:path extrusionOk="0" h="31058" w="36345">
                <a:moveTo>
                  <a:pt x="0" y="0"/>
                </a:moveTo>
                <a:cubicBezTo>
                  <a:pt x="5859" y="650"/>
                  <a:pt x="11743" y="4581"/>
                  <a:pt x="14868" y="9581"/>
                </a:cubicBezTo>
                <a:cubicBezTo>
                  <a:pt x="18187" y="14891"/>
                  <a:pt x="18459" y="21951"/>
                  <a:pt x="22468" y="26763"/>
                </a:cubicBezTo>
                <a:cubicBezTo>
                  <a:pt x="25567" y="30483"/>
                  <a:pt x="31502" y="31058"/>
                  <a:pt x="36345" y="31058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45" name="Shape 345"/>
          <p:cNvSpPr/>
          <p:nvPr/>
        </p:nvSpPr>
        <p:spPr>
          <a:xfrm>
            <a:off x="6608125" y="1763610"/>
            <a:ext cx="603000" cy="293175"/>
          </a:xfrm>
          <a:custGeom>
            <a:pathLst>
              <a:path extrusionOk="0" h="11727" w="24120">
                <a:moveTo>
                  <a:pt x="0" y="11727"/>
                </a:moveTo>
                <a:cubicBezTo>
                  <a:pt x="2923" y="8803"/>
                  <a:pt x="4820" y="4768"/>
                  <a:pt x="8260" y="2476"/>
                </a:cubicBezTo>
                <a:cubicBezTo>
                  <a:pt x="12705" y="-487"/>
                  <a:pt x="18777" y="163"/>
                  <a:pt x="24120" y="1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Benefits of alarms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11700" y="1381075"/>
            <a:ext cx="8411100" cy="26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 does not need to run for alarm to be active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Device does not have to be awake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Does not use resources until it goes off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with BroadcastReceiver to start services and other operations </a:t>
            </a: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Measuring time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1076275"/>
            <a:ext cx="8411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Elapsed Real Time—</a:t>
            </a:r>
            <a:r>
              <a:rPr lang="en"/>
              <a:t>time since system boot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Independent of time zone and locale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Use for intervals and relative time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Use whenever possible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Elapsed time includes time device was asleep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Real Time Clock (RTC)—UTC (wall clock) time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When time of day at locale matter</a:t>
            </a:r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Wakeup behavior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304875"/>
            <a:ext cx="8411100" cy="30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Wakes up device CPU if screen is off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Use only for time critical operations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Can drain battery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Does not wake up device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Fires next time device is awake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Is polite </a:t>
            </a: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