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5" r:id="rId3"/>
    <p:sldMasterId id="2147483686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y="5143500" cx="9144000"/>
  <p:notesSz cx="6858000" cy="9144000"/>
  <p:embeddedFontLst>
    <p:embeddedFont>
      <p:font typeface="Roboto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48" Type="http://schemas.openxmlformats.org/officeDocument/2006/relationships/font" Target="fonts/Roboto-bold.fntdata"/><Relationship Id="rId47" Type="http://schemas.openxmlformats.org/officeDocument/2006/relationships/font" Target="fonts/Roboto-regular.fntdata"/><Relationship Id="rId49" Type="http://schemas.openxmlformats.org/officeDocument/2006/relationships/font" Target="fonts/Roboto-italic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off load your work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Talk about rescheduling with jobfinished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Shape 4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Shape 4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Shape 4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Shape 4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Shape 4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Shape 4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Shape 4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Shape 4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3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hyperlink" Target="http://creativecommons.org/licenses/by-nc/4.0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Relationship Id="rId3" Type="http://schemas.openxmlformats.org/officeDocument/2006/relationships/image" Target="../media/image8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3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70" name="Shape 7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2" name="Shape 72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73" name="Shape 73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74" name="Shape 74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75" name="Shape 7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descr="footer.png" id="76" name="Shape 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78" name="Shape 78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/>
        </p:nvSpPr>
        <p:spPr>
          <a:xfrm>
            <a:off x="4421125" y="47453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JobScheduler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08" name="Shape 108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10" name="Shape 110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14" name="Shape 114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26" name="Shape 12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27" name="Shape 1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37" name="Shape 1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38" name="Shape 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</a:p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41" name="Shape 141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42" name="Shape 142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43" name="Shape 143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44" name="Shape 144"/>
          <p:cNvSpPr txBox="1"/>
          <p:nvPr>
            <p:ph idx="3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45" name="Shape 14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id="146" name="Shape 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60" name="Shape 160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72" name="Shape 172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73" name="Shape 17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74" name="Shape 174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>
              <a:spcBef>
                <a:spcPts val="0"/>
              </a:spcBef>
              <a:buAutoNum type="romanLcPeriod"/>
              <a:defRPr/>
            </a:lvl3pPr>
            <a:lvl4pPr lvl="3">
              <a:spcBef>
                <a:spcPts val="0"/>
              </a:spcBef>
              <a:buAutoNum type="arabicPeriod"/>
              <a:defRPr/>
            </a:lvl4pPr>
            <a:lvl5pPr lvl="4">
              <a:spcBef>
                <a:spcPts val="0"/>
              </a:spcBef>
              <a:buAutoNum type="alphaLcPeriod"/>
              <a:defRPr/>
            </a:lvl5pPr>
            <a:lvl6pPr lvl="5">
              <a:spcBef>
                <a:spcPts val="0"/>
              </a:spcBef>
              <a:buAutoNum type="romanLcPeriod"/>
              <a:defRPr/>
            </a:lvl6pPr>
            <a:lvl7pPr lvl="6">
              <a:spcBef>
                <a:spcPts val="0"/>
              </a:spcBef>
              <a:buAutoNum type="arabicPeriod"/>
              <a:defRPr/>
            </a:lvl7pPr>
            <a:lvl8pPr lvl="7">
              <a:spcBef>
                <a:spcPts val="0"/>
              </a:spcBef>
              <a:buAutoNum type="alphaLcPeriod"/>
              <a:defRPr/>
            </a:lvl8pPr>
            <a:lvl9pPr lvl="8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78" name="Shape 178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90" name="Shape 19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91" name="Shape 19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95" name="Shape 19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9" name="Shape 19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01" name="Shape 20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03" name="Shape 203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04" name="Shape 204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205" name="Shape 205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206" name="Shape 206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descr="footer.png" id="207" name="Shape 2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09" name="Shape 209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1" name="Shape 31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header and two 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862348"/>
            <a:ext cx="3999900" cy="2744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x="4832400" y="1862348"/>
            <a:ext cx="3999900" cy="2744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7" name="Shape 37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2" name="Shape 42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52" name="Shape 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Shape 5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54" name="Shape 5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footer.png" id="57" name="Shape 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/>
          <p:nvPr/>
        </p:nvSpPr>
        <p:spPr>
          <a:xfrm>
            <a:off x="2381674" y="4761375"/>
            <a:ext cx="20796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x="4421125" y="4754176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JobScheduler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3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5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0" name="Shape 1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12" name="Shape 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13" name="Shape 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/>
        </p:nvSpPr>
        <p:spPr>
          <a:xfrm>
            <a:off x="4421125" y="4754176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JobScheduler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85" name="Shape 8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89" name="Shape 89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4407225" y="4692614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Job Scheduler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52" name="Shape 15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56" name="Shape 15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android.com/training/monitoring-device-state/connectivity-monitoring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reference/android/os/BatteryManager.html" TargetMode="External"/><Relationship Id="rId4" Type="http://schemas.openxmlformats.org/officeDocument/2006/relationships/hyperlink" Target="https://developer.android.com/reference/android/content/Intent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reference/android/app/job/JobService.html" TargetMode="External"/><Relationship Id="rId4" Type="http://schemas.openxmlformats.org/officeDocument/2006/relationships/hyperlink" Target="https://developer.android.com/reference/android/app/job/JobInfo.html" TargetMode="External"/><Relationship Id="rId5" Type="http://schemas.openxmlformats.org/officeDocument/2006/relationships/hyperlink" Target="https://developer.android.com/reference/android/app/job/JobScheduler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creativecommons.org/licenses/by-nc/4.0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app/job/JobService.html#jobFinished(android.app.job.JobParameters,%20boolean)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eveloper.android.com/reference/android/app/job/JobInfo.Builder.ht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0" Type="http://schemas.openxmlformats.org/officeDocument/2006/relationships/hyperlink" Target="https://developer.android.com/reference/android/app/job/JobInfo.Builder.html#setRequiresDeviceIdle(boolean)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reference/android/app/job/JobInfo.Builder.html#setRequiredNetworkType(int)" TargetMode="External"/><Relationship Id="rId4" Type="http://schemas.openxmlformats.org/officeDocument/2006/relationships/hyperlink" Target="https://developer.android.com/reference/android/app/job/JobInfo.Builder.html#setBackoffCriteria(long,%20int)" TargetMode="External"/><Relationship Id="rId9" Type="http://schemas.openxmlformats.org/officeDocument/2006/relationships/hyperlink" Target="https://developer.android.com/reference/android/app/job/JobInfo.Builder.html#setRequiresCharging(boolean)" TargetMode="External"/><Relationship Id="rId5" Type="http://schemas.openxmlformats.org/officeDocument/2006/relationships/hyperlink" Target="https://developer.android.com/reference/android/app/job/JobInfo.Builder.html#setMinimumLatency(long)" TargetMode="External"/><Relationship Id="rId6" Type="http://schemas.openxmlformats.org/officeDocument/2006/relationships/hyperlink" Target="https://developer.android.com/reference/android/app/job/JobInfo.Builder.html#setOverrideDeadline(long)" TargetMode="External"/><Relationship Id="rId7" Type="http://schemas.openxmlformats.org/officeDocument/2006/relationships/hyperlink" Target="https://developer.android.com/reference/android/app/job/JobInfo.Builder.html#setPeriodic(long)" TargetMode="External"/><Relationship Id="rId8" Type="http://schemas.openxmlformats.org/officeDocument/2006/relationships/hyperlink" Target="https://developer.android.com/reference/android/app/job/JobInfo.Builder.html#setPersisted(boolean)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eveloper.android.com/reference/android/app/job/JobInfo.Builder.html#setRequiredNetworkType(int)" TargetMode="External"/><Relationship Id="rId4" Type="http://schemas.openxmlformats.org/officeDocument/2006/relationships/hyperlink" Target="https://developer.android.com/reference/android/app/job/JobInfo.html#NETWORK_TYPE_NONE" TargetMode="External"/><Relationship Id="rId5" Type="http://schemas.openxmlformats.org/officeDocument/2006/relationships/hyperlink" Target="https://developer.android.com/reference/android/app/job/JobInfo.html#NETWORK_TYPE_ANY" TargetMode="External"/><Relationship Id="rId6" Type="http://schemas.openxmlformats.org/officeDocument/2006/relationships/hyperlink" Target="https://developer.android.com/reference/android/app/job/JobInfo.html#NETWORK_TYPE_NOT_ROAMING" TargetMode="External"/><Relationship Id="rId7" Type="http://schemas.openxmlformats.org/officeDocument/2006/relationships/hyperlink" Target="https://developer.android.com/reference/android/app/job/JobInfo.html#NETWORK_TYPE_UNMETERED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eveloper.android.com/reference/android/app/job/JobInfo.Builder.html#setBackoffCriteria(long,%20int)" TargetMode="External"/><Relationship Id="rId4" Type="http://schemas.openxmlformats.org/officeDocument/2006/relationships/hyperlink" Target="https://developer.android.com/reference/android/app/job/JobInfo.html#BACKOFF_POLICY_LINEAR" TargetMode="External"/><Relationship Id="rId5" Type="http://schemas.openxmlformats.org/officeDocument/2006/relationships/hyperlink" Target="https://developer.android.com/reference/android/app/job/JobInfo.html#BACKOFF_POLICY_EXPONENTIAL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developer.android.com/reference/android/app/job/JobInfo.Builder.html#setMinimumLatency(long)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eveloper.android.com/reference/android/app/job/JobInfo.Builder.html#setOverrideDeadline(long)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eveloper.android.com/reference/android/app/job/JobInfo.Builder.html#setPeriodic(long)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developer.android.com/reference/android/app/job/JobInfo.Builder.html#setPersisted(boolean)" TargetMode="External"/><Relationship Id="rId4" Type="http://schemas.openxmlformats.org/officeDocument/2006/relationships/hyperlink" Target="https://developer.android.com/reference/android/Manifest.permission.html#RECEIVE_BOOT_COMPLETED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eveloper.android.com/reference/android/app/job/JobInfo.Builder.html#setRequiresCharging(boolean)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developer.android.com/reference/android/app/job/JobInfo.Builder.html#setRequiresDeviceIdle(boolean)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youtube.com/watch?v=7maNuWjL3Wc" TargetMode="External"/><Relationship Id="rId10" Type="http://schemas.openxmlformats.org/officeDocument/2006/relationships/hyperlink" Target="https://developer.android.com/reference/android/app/job/JobParameters.html" TargetMode="External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developer.android.com/training/efficient-downloads/index.html" TargetMode="External"/><Relationship Id="rId4" Type="http://schemas.openxmlformats.org/officeDocument/2006/relationships/hyperlink" Target="https://developer.android.com/training/efficient-downloads/efficient-network-access.html" TargetMode="External"/><Relationship Id="rId9" Type="http://schemas.openxmlformats.org/officeDocument/2006/relationships/hyperlink" Target="https://developer.android.com/reference/android/app/job/JobInfo.Builder.html" TargetMode="External"/><Relationship Id="rId5" Type="http://schemas.openxmlformats.org/officeDocument/2006/relationships/hyperlink" Target="https://developer.android.com/training/efficient-downloads/connectivity_patterns.html" TargetMode="External"/><Relationship Id="rId6" Type="http://schemas.openxmlformats.org/officeDocument/2006/relationships/hyperlink" Target="https://developer.android.com/reference/android/app/job/JobScheduler.html" TargetMode="External"/><Relationship Id="rId7" Type="http://schemas.openxmlformats.org/officeDocument/2006/relationships/hyperlink" Target="https://developer.android.com/reference/android/app/job/JobService.html#onStartJob(android.app.job.JobParameters)" TargetMode="External"/><Relationship Id="rId8" Type="http://schemas.openxmlformats.org/officeDocument/2006/relationships/hyperlink" Target="https://developer.android.com/reference/android/app/job/JobInfo.html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android-developer-training.gitbooks.io/android-developer-fundamentals-course-concepts/content/Unit%203/83_c_transferring_data_efficiently.html" TargetMode="External"/><Relationship Id="rId4" Type="http://schemas.openxmlformats.org/officeDocument/2006/relationships/hyperlink" Target="https://android-developer-training.gitbooks.io/android-developer-course/content/Unit%203/83_p_job_scheduler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17" name="Shape 217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18" name="Shape 218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Background Tasks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  <p:sp>
        <p:nvSpPr>
          <p:cNvPr id="219" name="Shape 219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Lesson 8</a:t>
            </a:r>
          </a:p>
        </p:txBody>
      </p:sp>
      <p:sp>
        <p:nvSpPr>
          <p:cNvPr id="220" name="Shape 220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21" name="Shape 22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Android Developer Fundamentals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Prefetch data</a:t>
            </a:r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237350" y="1043675"/>
            <a:ext cx="8520600" cy="310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</a:t>
            </a:r>
            <a:r>
              <a:rPr lang="en"/>
              <a:t>ownload all the data you are likely to need for a given time period in a single burst, over a single connection, at full capacity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If you guess right, reduces battery cost and latency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If you guess wrong, may use more battery and data bandwidth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Monitor connectivity state</a:t>
            </a:r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237350" y="1043675"/>
            <a:ext cx="8520600" cy="310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WiFi radio uses less battery and has more bandwidth than wireless radio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Use </a:t>
            </a:r>
            <a:r>
              <a:rPr lang="en" u="sng">
                <a:solidFill>
                  <a:schemeClr val="hlink"/>
                </a:solidFill>
                <a:hlinkClick r:id="rId3"/>
              </a:rPr>
              <a:t>ConnectivityManager</a:t>
            </a:r>
            <a:r>
              <a:rPr lang="en"/>
              <a:t> to determine which radio is active and adapt your strategy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Monitor battery state</a:t>
            </a:r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237350" y="1272275"/>
            <a:ext cx="8520600" cy="310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Wait for specific conditions to initiate battery intensive operation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BatteryManager</a:t>
            </a:r>
            <a:r>
              <a:rPr lang="en"/>
              <a:t> broadcasts all battery and charging details in a broadcast </a:t>
            </a:r>
            <a:r>
              <a:rPr lang="en" u="sng">
                <a:solidFill>
                  <a:schemeClr val="hlink"/>
                </a:solidFill>
                <a:hlinkClick r:id="rId4"/>
              </a:rPr>
              <a:t>Intent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Use a BroadcastReceiver registered for battery status actions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Job Scheduler</a:t>
            </a:r>
          </a:p>
        </p:txBody>
      </p:sp>
      <p:sp>
        <p:nvSpPr>
          <p:cNvPr id="304" name="Shape 30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Job Scheduler</a:t>
            </a:r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173475" y="1199575"/>
            <a:ext cx="8730900" cy="306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Used for intelligent scheduling of background tasks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Based on conditions, not a time schedule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Much more efficient than AlarmManager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Batches tasks together to minimize battery drain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API 21+ (</a:t>
            </a:r>
            <a:r>
              <a:rPr b="1" lang="en"/>
              <a:t>no support library</a:t>
            </a:r>
            <a:r>
              <a:rPr lang="en"/>
              <a:t>)</a:t>
            </a:r>
          </a:p>
        </p:txBody>
      </p:sp>
      <p:sp>
        <p:nvSpPr>
          <p:cNvPr id="311" name="Shape 31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Job Scheduler components</a:t>
            </a:r>
          </a:p>
        </p:txBody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311700" y="1076275"/>
            <a:ext cx="8520600" cy="318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accent5"/>
                </a:solidFill>
                <a:hlinkClick r:id="rId3"/>
              </a:rPr>
              <a:t>JobService</a:t>
            </a:r>
            <a:r>
              <a:rPr lang="en"/>
              <a:t>—Service class where the task is initiated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JobInfo</a:t>
            </a:r>
            <a:r>
              <a:rPr lang="en"/>
              <a:t>—Builder pattern to set the conditions for the task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JobScheduler</a:t>
            </a:r>
            <a:r>
              <a:rPr lang="en"/>
              <a:t>—Schedule and cancel tasks, launch service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JobService</a:t>
            </a:r>
          </a:p>
        </p:txBody>
      </p:sp>
      <p:sp>
        <p:nvSpPr>
          <p:cNvPr id="324" name="Shape 32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JobService</a:t>
            </a:r>
          </a:p>
        </p:txBody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311700" y="1228675"/>
            <a:ext cx="8520600" cy="315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JobService subclass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Override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onStartJob()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onStopJob()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b="1" lang="en" sz="2400"/>
              <a:t>Runs on the main thread</a:t>
            </a:r>
          </a:p>
        </p:txBody>
      </p:sp>
      <p:sp>
        <p:nvSpPr>
          <p:cNvPr id="331" name="Shape 33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onStartJob()</a:t>
            </a:r>
          </a:p>
        </p:txBody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311700" y="1457275"/>
            <a:ext cx="8520600" cy="271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Implement w</a:t>
            </a:r>
            <a:r>
              <a:rPr lang="en"/>
              <a:t>ork to be done here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Called by system when conditions are met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Runs on main thread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en"/>
              <a:t>Off-load heavy work to another thread</a:t>
            </a:r>
          </a:p>
        </p:txBody>
      </p:sp>
      <p:sp>
        <p:nvSpPr>
          <p:cNvPr id="338" name="Shape 33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When does a JobService finish?</a:t>
            </a:r>
          </a:p>
        </p:txBody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311700" y="119030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FALSE</a:t>
            </a:r>
            <a:r>
              <a:rPr b="1" lang="en"/>
              <a:t>—</a:t>
            </a:r>
            <a:r>
              <a:rPr lang="en"/>
              <a:t>J</a:t>
            </a:r>
            <a:r>
              <a:rPr lang="en"/>
              <a:t>ob finished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/>
              <a:t>TRUE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Work has been off-loaded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Must call </a:t>
            </a:r>
            <a:r>
              <a:rPr b="1" lang="en"/>
              <a:t>jobFinished()</a:t>
            </a:r>
            <a:r>
              <a:rPr lang="en"/>
              <a:t> from the worker thread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pass in JobParams object from onStartJob()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5" name="Shape 34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46" name="Shape 3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onStartJob() returns a boolean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ctrTitle"/>
          </p:nvPr>
        </p:nvSpPr>
        <p:spPr>
          <a:xfrm>
            <a:off x="311700" y="1311599"/>
            <a:ext cx="8520600" cy="1832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8.3 Transferring Data Efficiently &amp; Job Scheduler</a:t>
            </a:r>
          </a:p>
        </p:txBody>
      </p:sp>
      <p:sp>
        <p:nvSpPr>
          <p:cNvPr id="228" name="Shape 22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29" name="Shape 229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onStopJob()</a:t>
            </a:r>
          </a:p>
        </p:txBody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311700" y="1304875"/>
            <a:ext cx="8766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Called if system has determined execution of job must stop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… because requirements specified no longer met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For example, no longer on WiFi, device not idle anymore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Before </a:t>
            </a:r>
            <a:r>
              <a:rPr lang="en" u="sng">
                <a:solidFill>
                  <a:schemeClr val="hlink"/>
                </a:solidFill>
                <a:hlinkClick r:id="rId3"/>
              </a:rPr>
              <a:t>jobFinished(JobParameters, boolean)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Return TRUE to reschedule</a:t>
            </a:r>
          </a:p>
        </p:txBody>
      </p:sp>
      <p:sp>
        <p:nvSpPr>
          <p:cNvPr id="353" name="Shape 35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Basic JobService code</a:t>
            </a:r>
          </a:p>
        </p:txBody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53400" y="1025650"/>
            <a:ext cx="9272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MyJobService extends JobService {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private UpdateAppsAsyncTask updateTask = new UpdateAppsAsyncTask();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@Override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public boolean onStartJob(JobParameters params) {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updateTask.execute(params);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return true; // work has been offloaded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indent="-69850" lvl="0" marL="4572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</a:t>
            </a:r>
          </a:p>
          <a:p>
            <a:pPr indent="-69850" lvl="0" marL="4572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boolean onStopJob(JobParameters jobParameters) {</a:t>
            </a:r>
          </a:p>
          <a:p>
            <a:pPr indent="-69850" lvl="0" marL="4572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return true;</a:t>
            </a:r>
          </a:p>
          <a:p>
            <a:pPr indent="-69850" lvl="0" marL="4572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0" name="Shape 36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Register your JobService</a:t>
            </a:r>
          </a:p>
        </p:txBody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311700" y="1381075"/>
            <a:ext cx="8520600" cy="296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&lt;service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android:name=".NotificationJobService"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android:permission=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       "android.permission.BIND_JOB_SERVICE"/&gt;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JobInfo</a:t>
            </a:r>
          </a:p>
        </p:txBody>
      </p:sp>
      <p:sp>
        <p:nvSpPr>
          <p:cNvPr id="373" name="Shape 37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JobInfo</a:t>
            </a:r>
          </a:p>
        </p:txBody>
      </p:sp>
      <p:sp>
        <p:nvSpPr>
          <p:cNvPr id="379" name="Shape 37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80" name="Shape 38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JobInfo</a:t>
            </a:r>
          </a:p>
        </p:txBody>
      </p:sp>
      <p:sp>
        <p:nvSpPr>
          <p:cNvPr id="381" name="Shape 381"/>
          <p:cNvSpPr txBox="1"/>
          <p:nvPr>
            <p:ph idx="3" type="subTitle"/>
          </p:nvPr>
        </p:nvSpPr>
        <p:spPr>
          <a:xfrm>
            <a:off x="311700" y="1364825"/>
            <a:ext cx="8520600" cy="255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Set conditions of execution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JobInfo.Builder</a:t>
            </a:r>
            <a:r>
              <a:rPr lang="en"/>
              <a:t> object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JobInfo builder object</a:t>
            </a:r>
          </a:p>
        </p:txBody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Arg 1: Job ID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Arg 2: Service component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Arg 3: JobService to launch </a:t>
            </a:r>
          </a:p>
          <a:p>
            <a:pPr indent="-69850" lvl="0" marL="457200" rtl="0">
              <a:spcBef>
                <a:spcPts val="10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10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JobInfo.Builder builder = new JobInfo.Builder(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JOB_ID,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new ComponentName(getPackageName(),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NotificationJobService.class.getName()));</a:t>
            </a:r>
          </a:p>
        </p:txBody>
      </p:sp>
      <p:sp>
        <p:nvSpPr>
          <p:cNvPr id="388" name="Shape 38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Setting conditions</a:t>
            </a:r>
          </a:p>
        </p:txBody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311700" y="10845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setRequiredNetworkType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(int networkType)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setBackoffCriteria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(long initialBackoffMillis, int backoffPolicy)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setMinimumLatency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(long minLatencyMillis)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setOverrideDeadline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(long maxExecutionDelayMillis)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setPeriodic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(long intervalMillis)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setPersisted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(boolean isPersisted)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9"/>
              </a:rPr>
              <a:t>setRequiresCharging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(boolean requiresCharging)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0"/>
              </a:rPr>
              <a:t>setRequiresDeviceIdle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(boolean requiresDeviceIdle)</a:t>
            </a:r>
          </a:p>
        </p:txBody>
      </p:sp>
      <p:sp>
        <p:nvSpPr>
          <p:cNvPr id="395" name="Shape 39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setRequiredNetworkType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(int networkType)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NETWORK_TYPE_NONE</a:t>
            </a:r>
            <a:r>
              <a:rPr lang="en"/>
              <a:t>—Default. No network required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NETWORK_TYPE_ANY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NETWORK_TYPE_NOT_ROAMING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NETWORK_TYPE_UNMETERED</a:t>
            </a:r>
          </a:p>
        </p:txBody>
      </p:sp>
      <p:sp>
        <p:nvSpPr>
          <p:cNvPr id="401" name="Shape 40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02" name="Shape 40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setRequiredNetworkType()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setBackoffCriteria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(long initialBackoffMillis, int backoffPolicy)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How soon to reschedule if task fails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Arg 1: Initial time to wait after the task fails—default 30s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har char="●"/>
            </a:pPr>
            <a:r>
              <a:rPr lang="en"/>
              <a:t>Arg 2: How long to wait subsequently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BACKOFF_POLICY_LINEAR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BACKOFF_POLICY_EXPONENTIAL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Default {30 seconds, Exponential}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8" name="Shape 40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09" name="Shape 40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setBackOffCriteria()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/>
          <p:nvPr>
            <p:ph idx="1" type="body"/>
          </p:nvPr>
        </p:nvSpPr>
        <p:spPr>
          <a:xfrm>
            <a:off x="311700" y="1609675"/>
            <a:ext cx="8520600" cy="229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setMinimumLatency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(long minLatencyMillis)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Minimum milliseconds to wait before completing task</a:t>
            </a:r>
          </a:p>
        </p:txBody>
      </p:sp>
      <p:sp>
        <p:nvSpPr>
          <p:cNvPr id="415" name="Shape 41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16" name="Shape 41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setMinimumLatency()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Contents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311700" y="1457275"/>
            <a:ext cx="8520600" cy="239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Transferring Data Efficiently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Job Scheduler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JobService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JobInfo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JobScheduler</a:t>
            </a:r>
          </a:p>
        </p:txBody>
      </p:sp>
      <p:sp>
        <p:nvSpPr>
          <p:cNvPr id="236" name="Shape 23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>
            <p:ph idx="1" type="body"/>
          </p:nvPr>
        </p:nvSpPr>
        <p:spPr>
          <a:xfrm>
            <a:off x="311700" y="1457275"/>
            <a:ext cx="8520600" cy="190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setOverrideDeadline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(long maxExecutionDelayMillis)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Maximum milliseconds to wait before running the task, even if other conditions aren't met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2" name="Shape 42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23" name="Shape 42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setOverrideDeadline()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>
            <p:ph idx="1" type="body"/>
          </p:nvPr>
        </p:nvSpPr>
        <p:spPr>
          <a:xfrm>
            <a:off x="311700" y="1076275"/>
            <a:ext cx="8520600" cy="341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setPeriodic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(long intervalMillis)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Repeats task after a certain amount of time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Pass in repetition interval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Mutually exclusive with minimum latency and override deadline conditions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Task is not guaranteed to run in the given period</a:t>
            </a:r>
          </a:p>
        </p:txBody>
      </p:sp>
      <p:sp>
        <p:nvSpPr>
          <p:cNvPr id="429" name="Shape 42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30" name="Shape 4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setPeriodic()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idx="1" type="body"/>
          </p:nvPr>
        </p:nvSpPr>
        <p:spPr>
          <a:xfrm>
            <a:off x="311700" y="1228675"/>
            <a:ext cx="8520600" cy="199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setPersisted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(boolean isPersisted)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Sets whether the job is persisted across system reboots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Pass in True or False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Requires </a:t>
            </a:r>
            <a:r>
              <a:rPr lang="en" u="sng">
                <a:solidFill>
                  <a:schemeClr val="hlink"/>
                </a:solidFill>
                <a:hlinkClick r:id="rId4"/>
              </a:rPr>
              <a:t>RECEIVE_BOOT_COMPLETED</a:t>
            </a:r>
            <a:r>
              <a:rPr lang="en"/>
              <a:t> permission</a:t>
            </a:r>
          </a:p>
        </p:txBody>
      </p:sp>
      <p:sp>
        <p:nvSpPr>
          <p:cNvPr id="436" name="Shape 43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37" name="Shape 43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setPersisted()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/>
          <p:nvPr>
            <p:ph idx="1" type="body"/>
          </p:nvPr>
        </p:nvSpPr>
        <p:spPr>
          <a:xfrm>
            <a:off x="311700" y="1152475"/>
            <a:ext cx="8520600" cy="288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setRequiresCharging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(boolean requiresCharging)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Whether device must be plugged in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Pass in true or false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Defaults to false</a:t>
            </a:r>
          </a:p>
        </p:txBody>
      </p:sp>
      <p:sp>
        <p:nvSpPr>
          <p:cNvPr id="443" name="Shape 44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44" name="Shape 4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setRequiresCharging()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/>
          <p:nvPr>
            <p:ph idx="1" type="body"/>
          </p:nvPr>
        </p:nvSpPr>
        <p:spPr>
          <a:xfrm>
            <a:off x="311700" y="1000075"/>
            <a:ext cx="8749800" cy="353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setRequiresDeviceIdle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(boolean requiresDeviceIdle)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Whether device must be in idle mode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Idle mode is a loose definition by the system, when device is not in use, and has not been for some time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Use for resource-heavy jobs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Pass in true or false. Defaults to false</a:t>
            </a:r>
          </a:p>
        </p:txBody>
      </p:sp>
      <p:sp>
        <p:nvSpPr>
          <p:cNvPr id="450" name="Shape 45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51" name="Shape 4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setRequiresDeviceIdle()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JobInfo code </a:t>
            </a:r>
          </a:p>
        </p:txBody>
      </p:sp>
      <p:sp>
        <p:nvSpPr>
          <p:cNvPr id="457" name="Shape 457"/>
          <p:cNvSpPr txBox="1"/>
          <p:nvPr>
            <p:ph idx="1" type="body"/>
          </p:nvPr>
        </p:nvSpPr>
        <p:spPr>
          <a:xfrm>
            <a:off x="311700" y="1304875"/>
            <a:ext cx="8520600" cy="307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10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JobInfo.Builder builder = new JobInfo.Builder(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JOB_ID, new ComponentName(getPackageName(),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NotificationJobService.class.getName()))</a:t>
            </a:r>
          </a:p>
          <a:p>
            <a:pPr indent="-69850" lvl="0" marL="457200"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.setRequiredNetworkType(JobInfo.NETWORK_TYPE_UNMETERED)</a:t>
            </a:r>
          </a:p>
          <a:p>
            <a:pPr indent="-69850" lvl="0" marL="457200"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.setRequiresDeviceIdle(true)</a:t>
            </a:r>
          </a:p>
          <a:p>
            <a:pPr indent="-69850" lvl="0" marL="457200" rtl="0"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.setRequiresCharging(true);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JobInfo myJobInfo = builder.build();</a:t>
            </a:r>
          </a:p>
          <a:p>
            <a:pPr indent="-69850" lvl="0" marL="457200" rtl="0"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8" name="Shape 45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JobScheduler</a:t>
            </a:r>
          </a:p>
        </p:txBody>
      </p:sp>
      <p:sp>
        <p:nvSpPr>
          <p:cNvPr id="464" name="Shape 46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Scheduling the job</a:t>
            </a:r>
          </a:p>
        </p:txBody>
      </p:sp>
      <p:sp>
        <p:nvSpPr>
          <p:cNvPr id="470" name="Shape 470"/>
          <p:cNvSpPr txBox="1"/>
          <p:nvPr>
            <p:ph idx="1" type="body"/>
          </p:nvPr>
        </p:nvSpPr>
        <p:spPr>
          <a:xfrm>
            <a:off x="311700" y="1076275"/>
            <a:ext cx="8709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Obtain a JobScheduler object form the system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Call schedule() on JobScheduler, with JobInfo object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mScheduler =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(JobScheduler)getSystemService(JOB_SCHEDULER_SERVICE);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mScheduler.schedule(myJobInfo);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1" name="Shape 47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Resources</a:t>
            </a:r>
          </a:p>
        </p:txBody>
      </p:sp>
      <p:sp>
        <p:nvSpPr>
          <p:cNvPr id="477" name="Shape 477"/>
          <p:cNvSpPr txBox="1"/>
          <p:nvPr>
            <p:ph idx="1" type="body"/>
          </p:nvPr>
        </p:nvSpPr>
        <p:spPr>
          <a:xfrm>
            <a:off x="235500" y="1103150"/>
            <a:ext cx="8690100" cy="329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30000"/>
              </a:lnSpc>
              <a:spcBef>
                <a:spcPts val="0"/>
              </a:spcBef>
              <a:buSzPct val="1000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Transferring Data Without Draining the Battery Guide</a:t>
            </a:r>
          </a:p>
          <a:p>
            <a:pPr indent="-342900" lvl="0" marL="457200" rtl="0">
              <a:lnSpc>
                <a:spcPct val="130000"/>
              </a:lnSpc>
              <a:spcBef>
                <a:spcPts val="0"/>
              </a:spcBef>
              <a:buSzPct val="1000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Optimizing Downloads for Efficient Network Access Guide</a:t>
            </a:r>
          </a:p>
          <a:p>
            <a:pPr indent="-342900" lvl="0" marL="457200" rtl="0">
              <a:lnSpc>
                <a:spcPct val="130000"/>
              </a:lnSpc>
              <a:spcBef>
                <a:spcPts val="0"/>
              </a:spcBef>
              <a:buSzPct val="100000"/>
              <a:buChar char="●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Modifying your Download Patterns Based on the Connectivity Type Guide</a:t>
            </a:r>
          </a:p>
          <a:p>
            <a:pPr indent="-342900" lvl="0" marL="457200" rtl="0">
              <a:lnSpc>
                <a:spcPct val="130000"/>
              </a:lnSpc>
              <a:spcBef>
                <a:spcPts val="0"/>
              </a:spcBef>
              <a:buSzPct val="100000"/>
              <a:buChar char="●"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JobScheduler Reference</a:t>
            </a:r>
          </a:p>
          <a:p>
            <a:pPr indent="-342900" lvl="0" marL="457200" rtl="0">
              <a:lnSpc>
                <a:spcPct val="130000"/>
              </a:lnSpc>
              <a:spcBef>
                <a:spcPts val="0"/>
              </a:spcBef>
              <a:buSzPct val="100000"/>
              <a:buChar char="●"/>
            </a:pPr>
            <a:r>
              <a:rPr lang="en" sz="1800" u="sng">
                <a:solidFill>
                  <a:schemeClr val="hlink"/>
                </a:solidFill>
                <a:hlinkClick r:id="rId7"/>
              </a:rPr>
              <a:t>JobService Reference</a:t>
            </a:r>
          </a:p>
          <a:p>
            <a:pPr indent="-342900" lvl="0" marL="457200" rtl="0">
              <a:lnSpc>
                <a:spcPct val="130000"/>
              </a:lnSpc>
              <a:spcBef>
                <a:spcPts val="0"/>
              </a:spcBef>
              <a:buSzPct val="100000"/>
              <a:buChar char="●"/>
            </a:pPr>
            <a:r>
              <a:rPr lang="en" sz="1800" u="sng">
                <a:solidFill>
                  <a:schemeClr val="hlink"/>
                </a:solidFill>
                <a:hlinkClick r:id="rId8"/>
              </a:rPr>
              <a:t>JobInfo Reference</a:t>
            </a:r>
          </a:p>
          <a:p>
            <a:pPr indent="-342900" lvl="0" marL="457200" rtl="0">
              <a:lnSpc>
                <a:spcPct val="130000"/>
              </a:lnSpc>
              <a:spcBef>
                <a:spcPts val="0"/>
              </a:spcBef>
              <a:buSzPct val="100000"/>
              <a:buChar char="●"/>
            </a:pPr>
            <a:r>
              <a:rPr lang="en" sz="1800" u="sng">
                <a:solidFill>
                  <a:schemeClr val="hlink"/>
                </a:solidFill>
                <a:hlinkClick r:id="rId9"/>
              </a:rPr>
              <a:t>JobInfo.Builder Reference</a:t>
            </a:r>
          </a:p>
          <a:p>
            <a:pPr indent="-342900" lvl="0" marL="457200" rtl="0">
              <a:lnSpc>
                <a:spcPct val="130000"/>
              </a:lnSpc>
              <a:spcBef>
                <a:spcPts val="0"/>
              </a:spcBef>
              <a:buSzPct val="100000"/>
              <a:buChar char="●"/>
            </a:pPr>
            <a:r>
              <a:rPr lang="en" sz="1800" u="sng">
                <a:solidFill>
                  <a:schemeClr val="hlink"/>
                </a:solidFill>
                <a:hlinkClick r:id="rId10"/>
              </a:rPr>
              <a:t>JobParameters Reference</a:t>
            </a:r>
          </a:p>
          <a:p>
            <a:pPr indent="-342900" lvl="0" marL="457200" rtl="0">
              <a:lnSpc>
                <a:spcPct val="130000"/>
              </a:lnSpc>
              <a:spcBef>
                <a:spcPts val="0"/>
              </a:spcBef>
              <a:buSzPct val="100000"/>
              <a:buChar char="●"/>
            </a:pPr>
            <a:r>
              <a:rPr lang="en" sz="1800" u="sng">
                <a:solidFill>
                  <a:schemeClr val="hlink"/>
                </a:solidFill>
                <a:hlinkClick r:id="rId11"/>
              </a:rPr>
              <a:t>Presentation on Scheduling Tasks</a:t>
            </a:r>
          </a:p>
        </p:txBody>
      </p:sp>
      <p:sp>
        <p:nvSpPr>
          <p:cNvPr id="478" name="Shape 47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What's Next?</a:t>
            </a:r>
          </a:p>
        </p:txBody>
      </p:sp>
      <p:sp>
        <p:nvSpPr>
          <p:cNvPr id="484" name="Shape 48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85" name="Shape 485"/>
          <p:cNvSpPr txBox="1"/>
          <p:nvPr/>
        </p:nvSpPr>
        <p:spPr>
          <a:xfrm>
            <a:off x="311700" y="2216125"/>
            <a:ext cx="8520600" cy="13854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8.3 C Transferring Data Efficiently</a:t>
            </a: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8.3 P Job Scheduler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Transferring Data Efficiently</a:t>
            </a:r>
          </a:p>
        </p:txBody>
      </p:sp>
      <p:sp>
        <p:nvSpPr>
          <p:cNvPr id="242" name="Shape 24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END</a:t>
            </a:r>
          </a:p>
        </p:txBody>
      </p:sp>
      <p:sp>
        <p:nvSpPr>
          <p:cNvPr id="491" name="Shape 49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2" name="Shape 49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93" name="Shape 49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Transferring data uses resources</a:t>
            </a: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311700" y="1304875"/>
            <a:ext cx="8520600" cy="274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Wireless radio uses battery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Device runs out of battery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Need to let device charge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Transferring data uses up data plans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Costing users real money (for free apps…)</a:t>
            </a:r>
          </a:p>
        </p:txBody>
      </p:sp>
      <p:sp>
        <p:nvSpPr>
          <p:cNvPr id="249" name="Shape 24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Wireless radio power states</a:t>
            </a: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311700" y="1673300"/>
            <a:ext cx="8520600" cy="197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Full power—Active  connection, highest rate data transfer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Low power—Intermediate state that uses 50% less power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Standby—Minimal energy, no active network connection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Wireless radio state transitions for 3G</a:t>
            </a:r>
          </a:p>
        </p:txBody>
      </p:sp>
      <p:sp>
        <p:nvSpPr>
          <p:cNvPr id="262" name="Shape 26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63" name="Shape 2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01709"/>
            <a:ext cx="9143999" cy="2623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Bundle network transfers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237350" y="1272275"/>
            <a:ext cx="8520600" cy="310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For a typical 3G device, every data transfer session, </a:t>
            </a:r>
            <a:br>
              <a:rPr lang="en"/>
            </a:br>
            <a:r>
              <a:rPr lang="en"/>
              <a:t>the radio draws energy for almost 20 seconds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Send data for 1s every 18s—radio mostly on full power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Send data in bundles of 3s—radio mostly idle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Bundle your data transfers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Bundled vs. unbundled</a:t>
            </a:r>
          </a:p>
        </p:txBody>
      </p:sp>
      <p:sp>
        <p:nvSpPr>
          <p:cNvPr id="276" name="Shape 27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77" name="Shape 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50" y="1032524"/>
            <a:ext cx="8908299" cy="352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