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5143500" cx="9144000"/>
  <p:notesSz cx="6858000" cy="9144000"/>
  <p:embeddedFontLst>
    <p:embeddedFont>
      <p:font typeface="Roboto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473DFAEF-FB18-44ED-BD95-1BA08DA2BC8C}">
  <a:tblStyle styleId="{473DFAEF-FB18-44ED-BD95-1BA08DA2BC8C}" styleName="Table_0">
    <a:wholeTbl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Roboto-bold.fntdata"/><Relationship Id="rId10" Type="http://schemas.openxmlformats.org/officeDocument/2006/relationships/slide" Target="slides/slide5.xml"/><Relationship Id="rId32" Type="http://schemas.openxmlformats.org/officeDocument/2006/relationships/font" Target="fonts/Roboto-regular.fntdata"/><Relationship Id="rId13" Type="http://schemas.openxmlformats.org/officeDocument/2006/relationships/slide" Target="slides/slide8.xml"/><Relationship Id="rId35" Type="http://schemas.openxmlformats.org/officeDocument/2006/relationships/font" Target="fonts/Roboto-boldItalic.fntdata"/><Relationship Id="rId12" Type="http://schemas.openxmlformats.org/officeDocument/2006/relationships/slide" Target="slides/slide7.xml"/><Relationship Id="rId34" Type="http://schemas.openxmlformats.org/officeDocument/2006/relationships/font" Target="fonts/Roboto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Shape 2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Shape 2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Shape 2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Shape 2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1.png"/><Relationship Id="rId4" Type="http://schemas.openxmlformats.org/officeDocument/2006/relationships/hyperlink" Target="http://creativecommons.org/licenses/by-nc/4.0/" TargetMode="External"/><Relationship Id="rId5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rgbClr val="4CAF50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ctrTitle"/>
          </p:nvPr>
        </p:nvSpPr>
        <p:spPr>
          <a:xfrm>
            <a:off x="311708" y="1006792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rgbClr val="FAFAFA"/>
              </a:buClr>
              <a:buSzPct val="100000"/>
              <a:defRPr b="1" sz="52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311700" y="3096342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ct val="1000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58" name="Shape 5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Shape 59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60" name="Shape 60"/>
          <p:cNvSpPr txBox="1"/>
          <p:nvPr>
            <p:ph idx="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61" name="Shape 61"/>
          <p:cNvSpPr txBox="1"/>
          <p:nvPr>
            <p:ph type="title"/>
          </p:nvPr>
        </p:nvSpPr>
        <p:spPr>
          <a:xfrm>
            <a:off x="265500" y="1928010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Clr>
                <a:srgbClr val="FAFAFA"/>
              </a:buClr>
              <a:buSzPct val="100000"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62" name="Shape 62"/>
          <p:cNvSpPr txBox="1"/>
          <p:nvPr>
            <p:ph idx="1" type="subTitle"/>
          </p:nvPr>
        </p:nvSpPr>
        <p:spPr>
          <a:xfrm>
            <a:off x="265500" y="3497910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ct val="1000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63" name="Shape 63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/>
        </p:txBody>
      </p:sp>
      <p:pic>
        <p:nvPicPr>
          <p:cNvPr descr="footer.png" id="64" name="Shape 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Shape 65"/>
          <p:cNvSpPr txBox="1"/>
          <p:nvPr>
            <p:ph idx="4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66" name="Shape 66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</a:p>
        </p:txBody>
      </p:sp>
      <p:sp>
        <p:nvSpPr>
          <p:cNvPr id="67" name="Shape 67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Creative Commons Attribution-NonCommercial 4.0 International License</a:t>
            </a:r>
          </a:p>
        </p:txBody>
      </p:sp>
      <p:pic>
        <p:nvPicPr>
          <p:cNvPr id="68" name="Shape 6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14575" y="4777362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Shape 69"/>
          <p:cNvSpPr txBox="1"/>
          <p:nvPr/>
        </p:nvSpPr>
        <p:spPr>
          <a:xfrm>
            <a:off x="4407225" y="4752900"/>
            <a:ext cx="12876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SQLiite Primer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 1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rgbClr val="4CAF50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rgbClr val="FAFAFA"/>
              </a:buClr>
              <a:buSzPct val="100000"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bg>
      <p:bgPr>
        <a:solidFill>
          <a:srgbClr val="FFFFFF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" name="Shape 2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1000"/>
              </a:spcBef>
              <a:buAutoNum type="arabicPeriod"/>
              <a:defRPr/>
            </a:lvl1pPr>
            <a:lvl2pPr lvl="1">
              <a:lnSpc>
                <a:spcPct val="115000"/>
              </a:lnSpc>
              <a:spcBef>
                <a:spcPts val="1000"/>
              </a:spcBef>
              <a:buSzPct val="100000"/>
              <a:buAutoNum type="alphaLcPeriod"/>
              <a:defRPr sz="2000"/>
            </a:lvl2pPr>
            <a:lvl3pPr lvl="2">
              <a:spcBef>
                <a:spcPts val="0"/>
              </a:spcBef>
              <a:buAutoNum type="romanLcPeriod"/>
              <a:defRPr/>
            </a:lvl3pPr>
            <a:lvl4pPr lvl="3">
              <a:spcBef>
                <a:spcPts val="0"/>
              </a:spcBef>
              <a:buAutoNum type="arabicPeriod"/>
              <a:defRPr/>
            </a:lvl4pPr>
            <a:lvl5pPr lvl="4">
              <a:spcBef>
                <a:spcPts val="0"/>
              </a:spcBef>
              <a:buAutoNum type="alphaLcPeriod"/>
              <a:defRPr/>
            </a:lvl5pPr>
            <a:lvl6pPr lvl="5">
              <a:spcBef>
                <a:spcPts val="0"/>
              </a:spcBef>
              <a:buAutoNum type="romanLcPeriod"/>
              <a:defRPr/>
            </a:lvl6pPr>
            <a:lvl7pPr lvl="6">
              <a:spcBef>
                <a:spcPts val="0"/>
              </a:spcBef>
              <a:buAutoNum type="arabicPeriod"/>
              <a:defRPr/>
            </a:lvl7pPr>
            <a:lvl8pPr lvl="7">
              <a:spcBef>
                <a:spcPts val="0"/>
              </a:spcBef>
              <a:buAutoNum type="alphaLcPeriod"/>
              <a:defRPr/>
            </a:lvl8pPr>
            <a:lvl9pPr lvl="8">
              <a:spcBef>
                <a:spcPts val="0"/>
              </a:spcBef>
              <a:buAutoNum type="romanLcPeriod"/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idx="1" type="body"/>
          </p:nvPr>
        </p:nvSpPr>
        <p:spPr>
          <a:xfrm>
            <a:off x="311700" y="1190294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832400" y="1190294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31" name="Shape 31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" name="Shape 3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35" name="Shape 35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" name="Shape 3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" name="Shape 4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7" name="Shape 4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8" name="Shape 4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918597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1.png"/><Relationship Id="rId2" Type="http://schemas.openxmlformats.org/officeDocument/2006/relationships/hyperlink" Target="http://creativecommons.org/licenses/by-nc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6" name="Shape 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rgbClr val="4CAF50"/>
              </a:buClr>
              <a:buSzPct val="1000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Roboto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Roboto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10" name="Shape 10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</a:p>
        </p:txBody>
      </p:sp>
      <p:sp>
        <p:nvSpPr>
          <p:cNvPr id="12" name="Shape 12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2"/>
              </a:rPr>
              <a:t>Creative Commons Attribution-NonCommercial 4.0 International License</a:t>
            </a:r>
          </a:p>
        </p:txBody>
      </p:sp>
      <p:pic>
        <p:nvPicPr>
          <p:cNvPr id="13" name="Shape 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4575" y="4777362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Shape 14"/>
          <p:cNvSpPr txBox="1"/>
          <p:nvPr/>
        </p:nvSpPr>
        <p:spPr>
          <a:xfrm>
            <a:off x="4407225" y="4752900"/>
            <a:ext cx="12876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SQLite Primer</a:t>
            </a: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creativecommons.org/licenses/by-nc/4.0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creativecommons.org/licenses/by-nc/4.0/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://developer.android.com/reference/android/database/Cursor.html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www.sqlite.org/about.html" TargetMode="External"/><Relationship Id="rId4" Type="http://schemas.openxmlformats.org/officeDocument/2006/relationships/hyperlink" Target="https://www.sqlite.org/lang.html" TargetMode="External"/><Relationship Id="rId5" Type="http://schemas.openxmlformats.org/officeDocument/2006/relationships/hyperlink" Target="https://developer.android.com/reference/android/database/sqlite/SQLiteDatabase.html" TargetMode="External"/><Relationship Id="rId6" Type="http://schemas.openxmlformats.org/officeDocument/2006/relationships/hyperlink" Target="http://developer.android.com/reference/android/database/Cursor.html" TargetMode="External"/><Relationship Id="rId7" Type="http://schemas.openxmlformats.org/officeDocument/2006/relationships/hyperlink" Target="http://www.headfirstlabs.com/sql_hands_on/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sqlite.org/selfcontained.html" TargetMode="External"/><Relationship Id="rId4" Type="http://schemas.openxmlformats.org/officeDocument/2006/relationships/hyperlink" Target="https://www.sqlite.org/serverless.html" TargetMode="External"/><Relationship Id="rId5" Type="http://schemas.openxmlformats.org/officeDocument/2006/relationships/hyperlink" Target="https://www.sqlite.org/zeroconf.html" TargetMode="External"/><Relationship Id="rId6" Type="http://schemas.openxmlformats.org/officeDocument/2006/relationships/hyperlink" Target="https://www.sqlite.org/transactional.html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77" name="Shape 77"/>
          <p:cNvSpPr txBox="1"/>
          <p:nvPr>
            <p:ph idx="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78" name="Shape 78"/>
          <p:cNvSpPr txBox="1"/>
          <p:nvPr>
            <p:ph type="title"/>
          </p:nvPr>
        </p:nvSpPr>
        <p:spPr>
          <a:xfrm>
            <a:off x="265500" y="1928010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Storing Data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" name="Shape 79"/>
          <p:cNvSpPr txBox="1"/>
          <p:nvPr>
            <p:ph idx="1" type="subTitle"/>
          </p:nvPr>
        </p:nvSpPr>
        <p:spPr>
          <a:xfrm>
            <a:off x="265500" y="3497910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Lesson 10</a:t>
            </a:r>
          </a:p>
        </p:txBody>
      </p:sp>
      <p:sp>
        <p:nvSpPr>
          <p:cNvPr id="80" name="Shape 80"/>
          <p:cNvSpPr txBox="1"/>
          <p:nvPr>
            <p:ph idx="4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81" name="Shape 81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Android Developer Fundamentals</a:t>
            </a:r>
          </a:p>
        </p:txBody>
      </p:sp>
      <p:sp>
        <p:nvSpPr>
          <p:cNvPr id="82" name="Shape 82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Creative Commons Attribution-NonCommercial 4.0 International License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All or nothing</a:t>
            </a:r>
          </a:p>
        </p:txBody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311700" y="10332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/>
              <a:t>All changes within a single transaction in SQLite either occur completely or not at all, even if the act of writing the change out to the disk is interrupted by</a:t>
            </a:r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en"/>
              <a:t>program crash</a:t>
            </a:r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en"/>
              <a:t>operating system crash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power failure.</a:t>
            </a:r>
          </a:p>
        </p:txBody>
      </p:sp>
      <p:sp>
        <p:nvSpPr>
          <p:cNvPr id="146" name="Shape 146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ACID</a:t>
            </a:r>
          </a:p>
        </p:txBody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311700" y="9238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68300" lvl="0" marL="457200">
              <a:spcBef>
                <a:spcPts val="0"/>
              </a:spcBef>
              <a:buSzPct val="100000"/>
              <a:buChar char="●"/>
            </a:pPr>
            <a:r>
              <a:rPr b="1" lang="en" sz="2200"/>
              <a:t>Atomicity</a:t>
            </a:r>
            <a:r>
              <a:rPr lang="en" sz="2200"/>
              <a:t>—All or no modifications are performed</a:t>
            </a:r>
          </a:p>
          <a:p>
            <a:pPr indent="-368300" lvl="0" marL="457200">
              <a:spcBef>
                <a:spcPts val="0"/>
              </a:spcBef>
              <a:buSzPct val="100000"/>
              <a:buChar char="●"/>
            </a:pPr>
            <a:r>
              <a:rPr b="1" lang="en" sz="2200"/>
              <a:t>Consistency</a:t>
            </a:r>
            <a:r>
              <a:rPr lang="en" sz="2200"/>
              <a:t>—When transaction has completed, all data is in a consistent state</a:t>
            </a:r>
          </a:p>
          <a:p>
            <a:pPr indent="-368300" lvl="0" marL="457200">
              <a:spcBef>
                <a:spcPts val="0"/>
              </a:spcBef>
              <a:buSzPct val="100000"/>
              <a:buChar char="●"/>
            </a:pPr>
            <a:r>
              <a:rPr b="1" lang="en" sz="2200"/>
              <a:t>Isolation</a:t>
            </a:r>
            <a:r>
              <a:rPr lang="en" sz="2200"/>
              <a:t>—Modifications made by concurrent transactions must be isolated from the modifications made by any other concurrent transactions</a:t>
            </a:r>
          </a:p>
          <a:p>
            <a:pPr indent="-368300" lvl="0" marL="457200" rtl="0">
              <a:spcBef>
                <a:spcPts val="0"/>
              </a:spcBef>
              <a:buSzPct val="100000"/>
              <a:buChar char="●"/>
            </a:pPr>
            <a:r>
              <a:rPr b="1" lang="en" sz="2200"/>
              <a:t>Durability</a:t>
            </a:r>
            <a:r>
              <a:rPr lang="en" sz="2200"/>
              <a:t>—After a transaction has completed, its effects are permanently in place in the system</a:t>
            </a:r>
          </a:p>
        </p:txBody>
      </p:sp>
      <p:sp>
        <p:nvSpPr>
          <p:cNvPr id="153" name="Shape 153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59" name="Shape 15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Queries</a:t>
            </a:r>
          </a:p>
        </p:txBody>
      </p:sp>
      <p:sp>
        <p:nvSpPr>
          <p:cNvPr id="160" name="Shape 16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SQL basic operations </a:t>
            </a:r>
          </a:p>
        </p:txBody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500"/>
              </a:spcBef>
              <a:spcAft>
                <a:spcPts val="40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Shape 167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311700" y="1457275"/>
            <a:ext cx="8520600" cy="29529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Insert rows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Delete rows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Update values in rows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Retrieve rows that meet given criteria</a:t>
            </a:r>
          </a:p>
          <a:p>
            <a:pPr lvl="0" rtl="0"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SQL Query </a:t>
            </a:r>
          </a:p>
        </p:txBody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500"/>
              </a:spcBef>
              <a:spcAft>
                <a:spcPts val="40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Shape 175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SELECT word, description </a:t>
            </a:r>
            <a:br>
              <a:rPr lang="en"/>
            </a:br>
            <a:r>
              <a:rPr lang="en"/>
              <a:t>FROM WORD_LIST_TABLE </a:t>
            </a:r>
            <a:br>
              <a:rPr lang="en"/>
            </a:br>
            <a:r>
              <a:rPr lang="en"/>
              <a:t>WHERE word="alpha"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/>
              <a:t>Generic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SELECT columns </a:t>
            </a:r>
            <a:br>
              <a:rPr lang="en"/>
            </a:br>
            <a:r>
              <a:rPr lang="en"/>
              <a:t>FROM table </a:t>
            </a:r>
            <a:br>
              <a:rPr lang="en"/>
            </a:br>
            <a:r>
              <a:rPr lang="en"/>
              <a:t>WHERE column="value"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SELECT columns FROM table</a:t>
            </a:r>
          </a:p>
        </p:txBody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500"/>
              </a:spcBef>
              <a:spcAft>
                <a:spcPts val="40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Shape 183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311700" y="1304875"/>
            <a:ext cx="8520600" cy="26715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b="1" lang="en"/>
              <a:t>SELECT columns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Select the columns to return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Use * to return all columns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b="1" lang="en"/>
              <a:t>FROM table</a:t>
            </a:r>
            <a:r>
              <a:rPr lang="en"/>
              <a:t>—specify the table from which to get results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WHERE column="value"</a:t>
            </a:r>
          </a:p>
        </p:txBody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500"/>
              </a:spcBef>
              <a:spcAft>
                <a:spcPts val="40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Shape 191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311700" y="1457275"/>
            <a:ext cx="8520600" cy="24579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Char char="●"/>
            </a:pPr>
            <a:r>
              <a:rPr b="1" lang="en">
                <a:solidFill>
                  <a:schemeClr val="dk1"/>
                </a:solidFill>
              </a:rPr>
              <a:t>WHERE</a:t>
            </a:r>
            <a:r>
              <a:rPr lang="en">
                <a:solidFill>
                  <a:schemeClr val="dk1"/>
                </a:solidFill>
              </a:rPr>
              <a:t>—keyword for conditions that have to be met</a:t>
            </a:r>
          </a:p>
          <a:p>
            <a:pPr lvl="0" rtl="0"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228600" lvl="0" marL="457200" rtl="0"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Char char="●"/>
            </a:pPr>
            <a:r>
              <a:rPr b="1" lang="en">
                <a:solidFill>
                  <a:schemeClr val="dk1"/>
                </a:solidFill>
              </a:rPr>
              <a:t>column="value"</a:t>
            </a:r>
            <a:r>
              <a:rPr lang="en">
                <a:solidFill>
                  <a:schemeClr val="dk1"/>
                </a:solidFill>
              </a:rPr>
              <a:t>—the condition that has to be met</a:t>
            </a:r>
          </a:p>
          <a:p>
            <a:pPr indent="-381000" lvl="1" marL="914400" rtl="0"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ct val="100000"/>
              <a:buChar char="○"/>
            </a:pPr>
            <a:r>
              <a:rPr lang="en" sz="2400">
                <a:solidFill>
                  <a:schemeClr val="dk1"/>
                </a:solidFill>
              </a:rPr>
              <a:t>common operators: =, LIKE, &lt;, &gt;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AND, ORDER BY, LIMIT</a:t>
            </a:r>
          </a:p>
        </p:txBody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500"/>
              </a:spcBef>
              <a:spcAft>
                <a:spcPts val="40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Shape 199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311700" y="1076275"/>
            <a:ext cx="8624700" cy="29079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>
                <a:solidFill>
                  <a:schemeClr val="dk1"/>
                </a:solidFill>
              </a:rPr>
              <a:t>SELECT _id FROM WORD_LIST_TABLE WHERE word="alpha" </a:t>
            </a:r>
            <a:r>
              <a:rPr b="1" lang="en">
                <a:solidFill>
                  <a:schemeClr val="dk1"/>
                </a:solidFill>
              </a:rPr>
              <a:t>AND</a:t>
            </a:r>
            <a:r>
              <a:rPr lang="en">
                <a:solidFill>
                  <a:schemeClr val="dk1"/>
                </a:solidFill>
              </a:rPr>
              <a:t> definition LIKE "%art%" </a:t>
            </a:r>
            <a:r>
              <a:rPr b="1" lang="en">
                <a:solidFill>
                  <a:schemeClr val="dk1"/>
                </a:solidFill>
              </a:rPr>
              <a:t>ORDER BY word DESC LIMIT 1</a:t>
            </a:r>
            <a:r>
              <a:rPr lang="en">
                <a:solidFill>
                  <a:schemeClr val="dk1"/>
                </a:solidFill>
              </a:rPr>
              <a:t>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>
              <a:spcBef>
                <a:spcPts val="500"/>
              </a:spcBef>
              <a:spcAft>
                <a:spcPts val="1000"/>
              </a:spcAft>
              <a:buClr>
                <a:schemeClr val="dk1"/>
              </a:buClr>
              <a:buChar char="●"/>
            </a:pPr>
            <a:r>
              <a:rPr b="1" lang="en">
                <a:solidFill>
                  <a:schemeClr val="dk1"/>
                </a:solidFill>
              </a:rPr>
              <a:t>AND, OR</a:t>
            </a:r>
            <a:r>
              <a:rPr lang="en">
                <a:solidFill>
                  <a:schemeClr val="dk1"/>
                </a:solidFill>
              </a:rPr>
              <a:t>—connect multiple conditions with logic operators</a:t>
            </a:r>
          </a:p>
          <a:p>
            <a:pPr indent="-228600" lvl="0" marL="457200" rtl="0">
              <a:spcBef>
                <a:spcPts val="500"/>
              </a:spcBef>
              <a:spcAft>
                <a:spcPts val="1000"/>
              </a:spcAft>
              <a:buClr>
                <a:schemeClr val="dk1"/>
              </a:buClr>
              <a:buChar char="●"/>
            </a:pPr>
            <a:r>
              <a:rPr b="1" lang="en">
                <a:solidFill>
                  <a:schemeClr val="dk1"/>
                </a:solidFill>
              </a:rPr>
              <a:t>ORDER BY</a:t>
            </a:r>
            <a:r>
              <a:rPr lang="en">
                <a:solidFill>
                  <a:schemeClr val="dk1"/>
                </a:solidFill>
              </a:rPr>
              <a:t>—omit for default order, or ASC for ascending, DESC for descending</a:t>
            </a:r>
          </a:p>
          <a:p>
            <a:pPr indent="-228600" lvl="0" marL="457200" rtl="0">
              <a:spcBef>
                <a:spcPts val="500"/>
              </a:spcBef>
              <a:spcAft>
                <a:spcPts val="1000"/>
              </a:spcAft>
              <a:buClr>
                <a:schemeClr val="dk1"/>
              </a:buClr>
              <a:buChar char="●"/>
            </a:pPr>
            <a:r>
              <a:rPr b="1" lang="en">
                <a:solidFill>
                  <a:schemeClr val="dk1"/>
                </a:solidFill>
              </a:rPr>
              <a:t>LIMIT</a:t>
            </a:r>
            <a:r>
              <a:rPr lang="en">
                <a:solidFill>
                  <a:schemeClr val="dk1"/>
                </a:solidFill>
              </a:rPr>
              <a:t>—get a limited number of results</a:t>
            </a:r>
          </a:p>
          <a:p>
            <a:pPr lvl="0" rtl="0"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Sample queries</a:t>
            </a:r>
          </a:p>
        </p:txBody>
      </p:sp>
      <p:sp>
        <p:nvSpPr>
          <p:cNvPr id="206" name="Shape 206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graphicFrame>
        <p:nvGraphicFramePr>
          <p:cNvPr id="207" name="Shape 207"/>
          <p:cNvGraphicFramePr/>
          <p:nvPr/>
        </p:nvGraphicFramePr>
        <p:xfrm>
          <a:off x="106450" y="1427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{473DFAEF-FB18-44ED-BD95-1BA08DA2BC8C}</a:tableStyleId>
              </a:tblPr>
              <a:tblGrid>
                <a:gridCol w="457000"/>
                <a:gridCol w="3998875"/>
                <a:gridCol w="4455875"/>
              </a:tblGrid>
              <a:tr h="10854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SELECT * FROM WORD_LIST_TABLE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latin typeface="Roboto"/>
                          <a:ea typeface="Roboto"/>
                          <a:cs typeface="Roboto"/>
                          <a:sym typeface="Roboto"/>
                        </a:rPr>
                        <a:t>Get the whole table</a:t>
                      </a:r>
                    </a:p>
                  </a:txBody>
                  <a:tcPr marT="63500" marB="63500" marR="63500" marL="63500"/>
                </a:tc>
              </a:tr>
              <a:tr h="17612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SELECT word, definition FROM WORD_LIST_TABLE WHERE _id &gt; 2 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Returns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latin typeface="Roboto"/>
                          <a:ea typeface="Roboto"/>
                          <a:cs typeface="Roboto"/>
                          <a:sym typeface="Roboto"/>
                        </a:rPr>
                        <a:t>[["alpha", "particle"]]</a:t>
                      </a: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More sample queries</a:t>
            </a:r>
          </a:p>
        </p:txBody>
      </p:sp>
      <p:sp>
        <p:nvSpPr>
          <p:cNvPr id="213" name="Shape 213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graphicFrame>
        <p:nvGraphicFramePr>
          <p:cNvPr id="214" name="Shape 214"/>
          <p:cNvGraphicFramePr/>
          <p:nvPr/>
        </p:nvGraphicFramePr>
        <p:xfrm>
          <a:off x="106450" y="1046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{473DFAEF-FB18-44ED-BD95-1BA08DA2BC8C}</a:tableStyleId>
              </a:tblPr>
              <a:tblGrid>
                <a:gridCol w="457875"/>
                <a:gridCol w="3927625"/>
                <a:gridCol w="4543100"/>
              </a:tblGrid>
              <a:tr h="17783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2400"/>
                        <a:t>3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2400"/>
                        <a:t>SELECT _id FROM WORD_LIST_TABLE WHERE word="alpha" AND definition LIKE "%art%"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2400"/>
                        <a:t>Return id of word alpha with substring "art" in definition 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[["3"]]</a:t>
                      </a:r>
                    </a:p>
                  </a:txBody>
                  <a:tcPr marT="63500" marB="63500" marR="63500" marL="63500"/>
                </a:tc>
              </a:tr>
              <a:tr h="17783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2400"/>
                        <a:t>4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2400"/>
                        <a:t>SELECT * FROM WORD_LIST_TABLE ORDER BY word DESC LIMIT 1  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2400"/>
                        <a:t>Sort in reverse and get first item. Sorting is by the first column (_id) 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[["3","alpha","particle"]]</a:t>
                      </a: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ctrTitle"/>
          </p:nvPr>
        </p:nvSpPr>
        <p:spPr>
          <a:xfrm>
            <a:off x="311708" y="778192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10.1 SQLite Primer</a:t>
            </a:r>
          </a:p>
        </p:txBody>
      </p:sp>
      <p:sp>
        <p:nvSpPr>
          <p:cNvPr id="88" name="Shape 88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89" name="Shape 89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Creative Commons Attribution-NonCommercial 4.0 International License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Last sample query</a:t>
            </a:r>
          </a:p>
        </p:txBody>
      </p:sp>
      <p:sp>
        <p:nvSpPr>
          <p:cNvPr id="220" name="Shape 220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graphicFrame>
        <p:nvGraphicFramePr>
          <p:cNvPr id="221" name="Shape 221"/>
          <p:cNvGraphicFramePr/>
          <p:nvPr/>
        </p:nvGraphicFramePr>
        <p:xfrm>
          <a:off x="152400" y="1600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{473DFAEF-FB18-44ED-BD95-1BA08DA2BC8C}</a:tableStyleId>
              </a:tblPr>
              <a:tblGrid>
                <a:gridCol w="453425"/>
                <a:gridCol w="3123350"/>
                <a:gridCol w="5264975"/>
              </a:tblGrid>
              <a:tr h="23127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2400"/>
                        <a:t>5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2400"/>
                        <a:t>SELECT * FROM WORD_LIST_TABLE LIMIT 2,1  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2400"/>
                        <a:t>Returns 1 item starting at position 2. Position counting starts at 1 (not zero!). 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2400"/>
                        <a:t>Returns 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[["2","beta","second letter"]]</a:t>
                      </a: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rawQuery() </a:t>
            </a:r>
          </a:p>
        </p:txBody>
      </p:sp>
      <p:sp>
        <p:nvSpPr>
          <p:cNvPr id="227" name="Shape 227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28" name="Shape 228"/>
          <p:cNvSpPr txBox="1"/>
          <p:nvPr/>
        </p:nvSpPr>
        <p:spPr>
          <a:xfrm>
            <a:off x="61600" y="1119050"/>
            <a:ext cx="9003900" cy="3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String query = "SELECT * FROM WORD_LIST_TABLE";</a:t>
            </a:r>
          </a:p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rawQuery(query, null);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query = "SELECT word, definition FROM WORD_LIST_TABLE WHERE _id&gt; ? ";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String[] selectionArgs = new String[]{"2"}</a:t>
            </a:r>
          </a:p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rawQuery(query, selectionArgs);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/>
          <p:nvPr>
            <p:ph type="title"/>
          </p:nvPr>
        </p:nvSpPr>
        <p:spPr>
          <a:xfrm>
            <a:off x="311700" y="2470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query() </a:t>
            </a:r>
          </a:p>
        </p:txBody>
      </p:sp>
      <p:sp>
        <p:nvSpPr>
          <p:cNvPr id="234" name="Shape 234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graphicFrame>
        <p:nvGraphicFramePr>
          <p:cNvPr id="235" name="Shape 235"/>
          <p:cNvGraphicFramePr/>
          <p:nvPr/>
        </p:nvGraphicFramePr>
        <p:xfrm>
          <a:off x="60225" y="1042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{473DFAEF-FB18-44ED-BD95-1BA08DA2BC8C}</a:tableStyleId>
              </a:tblPr>
              <a:tblGrid>
                <a:gridCol w="2978925"/>
                <a:gridCol w="6044625"/>
              </a:tblGrid>
              <a:tr h="32839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SELECT * FROM WORD_LIST_TABLE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WHERE word="alpha"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ORDER BY word ASC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LIMIT 2,1;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Returns</a:t>
                      </a: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[["alpha", "particle"]]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100"/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100"/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String table = "WORD_LIST_TABLE"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String[] columns = new String[]{"*"};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String selection = "word = ?"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String[] selectionArgs = new String[]{"alpha"};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String groupBy = null;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String having = null;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String orderBy = "word ASC"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String limit = "2,1"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query(table, columns, selection, selectionArgs, groupBy, having, orderBy, limit);</a:t>
                      </a: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Cursors </a:t>
            </a:r>
          </a:p>
        </p:txBody>
      </p:sp>
      <p:sp>
        <p:nvSpPr>
          <p:cNvPr id="241" name="Shape 241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500"/>
              </a:spcBef>
              <a:spcAft>
                <a:spcPts val="40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Shape 242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43" name="Shape 243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/>
              <a:t>Queries always return a Cursor object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Cursor</a:t>
            </a:r>
            <a:r>
              <a:rPr lang="en"/>
              <a:t> is an object interface that provides random read-write access to the result set returned by a database query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/>
              <a:t>⇒ Think of it as a pointer to table rows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/>
              <a:t>You will learn more about cursors in the following chapters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Learn more </a:t>
            </a:r>
          </a:p>
        </p:txBody>
      </p:sp>
      <p:sp>
        <p:nvSpPr>
          <p:cNvPr id="249" name="Shape 249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500"/>
              </a:spcBef>
              <a:spcAft>
                <a:spcPts val="40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Shape 250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51" name="Shape 251"/>
          <p:cNvSpPr txBox="1"/>
          <p:nvPr>
            <p:ph idx="1" type="body"/>
          </p:nvPr>
        </p:nvSpPr>
        <p:spPr>
          <a:xfrm>
            <a:off x="311700" y="1304875"/>
            <a:ext cx="8520600" cy="30993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SQLite website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Full description of the Query Language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SQLite</a:t>
            </a:r>
            <a:r>
              <a:rPr lang="en"/>
              <a:t> class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Cursor</a:t>
            </a:r>
            <a:r>
              <a:rPr lang="en"/>
              <a:t> class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Practice: </a:t>
            </a:r>
            <a:r>
              <a:rPr lang="en" u="sng">
                <a:solidFill>
                  <a:schemeClr val="hlink"/>
                </a:solidFill>
                <a:hlinkClick r:id="rId7"/>
              </a:rPr>
              <a:t>HeadFirst Labs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What's Next?</a:t>
            </a:r>
          </a:p>
        </p:txBody>
      </p:sp>
      <p:sp>
        <p:nvSpPr>
          <p:cNvPr id="257" name="Shape 257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58" name="Shape 258"/>
          <p:cNvSpPr txBox="1"/>
          <p:nvPr/>
        </p:nvSpPr>
        <p:spPr>
          <a:xfrm>
            <a:off x="311700" y="2216125"/>
            <a:ext cx="8520600" cy="1385400"/>
          </a:xfrm>
          <a:prstGeom prst="rect">
            <a:avLst/>
          </a:prstGeom>
          <a:noFill/>
          <a:ln cap="flat" cmpd="sng" w="38100">
            <a:solidFill>
              <a:srgbClr val="4CAF5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115000"/>
              </a:lnSpc>
              <a:spcBef>
                <a:spcPts val="1000"/>
              </a:spcBef>
              <a:buClr>
                <a:srgbClr val="424242"/>
              </a:buClr>
              <a:buSzPct val="1000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Concept Chapter: 10.1 C SQLite Primer</a:t>
            </a:r>
          </a:p>
          <a:p>
            <a:pPr indent="-381000" lvl="0" marL="457200" rtl="0">
              <a:lnSpc>
                <a:spcPct val="115000"/>
              </a:lnSpc>
              <a:spcBef>
                <a:spcPts val="1000"/>
              </a:spcBef>
              <a:buClr>
                <a:srgbClr val="424242"/>
              </a:buClr>
              <a:buSzPct val="1000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Practical: --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END</a:t>
            </a:r>
          </a:p>
        </p:txBody>
      </p:sp>
      <p:sp>
        <p:nvSpPr>
          <p:cNvPr id="264" name="Shape 26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5" name="Shape 265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66" name="Shape 26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"/>
              <a:t>Contents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311700" y="1504350"/>
            <a:ext cx="8568300" cy="2163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SQLite Database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Queries</a:t>
            </a:r>
          </a:p>
        </p:txBody>
      </p:sp>
      <p:sp>
        <p:nvSpPr>
          <p:cNvPr id="96" name="Shape 96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"/>
              <a:t>This is only a refresher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" name="Shape 102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311700" y="1123350"/>
            <a:ext cx="8205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This course assumes that you are familiar with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Databases in general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SQL databases in particular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SQL query language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rPr lang="en"/>
              <a:t>This chapter is a refresher and quick reference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09" name="Shape 10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SQLite Database</a:t>
            </a:r>
          </a:p>
        </p:txBody>
      </p:sp>
      <p:sp>
        <p:nvSpPr>
          <p:cNvPr id="110" name="Shape 11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SQL Databases</a:t>
            </a:r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311700" y="1152475"/>
            <a:ext cx="87093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Store data in tables of rows and columns (spreadsheet…)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Field = intersection of a row and column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Fields contain data, references to other fields, or references to other tables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Rows are identified by unique IDs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Column names are unique per table</a:t>
            </a:r>
          </a:p>
        </p:txBody>
      </p:sp>
      <p:sp>
        <p:nvSpPr>
          <p:cNvPr id="117" name="Shape 117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Tables</a:t>
            </a:r>
          </a:p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500"/>
              </a:spcBef>
              <a:spcAft>
                <a:spcPts val="40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Shape 124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graphicFrame>
        <p:nvGraphicFramePr>
          <p:cNvPr id="125" name="Shape 125"/>
          <p:cNvGraphicFramePr/>
          <p:nvPr/>
        </p:nvGraphicFramePr>
        <p:xfrm>
          <a:off x="791950" y="1466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{473DFAEF-FB18-44ED-BD95-1BA08DA2BC8C}</a:tableStyleId>
              </a:tblPr>
              <a:tblGrid>
                <a:gridCol w="2419250"/>
                <a:gridCol w="2419250"/>
                <a:gridCol w="2419250"/>
              </a:tblGrid>
              <a:tr h="266700">
                <a:tc gridSpan="3"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b="1" lang="en" sz="2400"/>
                        <a:t>WORD_LIST_TABLE</a:t>
                      </a:r>
                    </a:p>
                  </a:txBody>
                  <a:tcPr marT="63500" marB="63500" marR="63500" marL="63500"/>
                </a:tc>
                <a:tc hMerge="1"/>
                <a:tc hMerge="1"/>
              </a:tr>
              <a:tr h="127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b="1" lang="en" sz="2400"/>
                        <a:t>_id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b="1" lang="en" sz="2400"/>
                        <a:t>word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b="1" lang="en" sz="2400"/>
                        <a:t>definition</a:t>
                      </a: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2400"/>
                        <a:t>1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2400"/>
                        <a:t>"alpha"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2400"/>
                        <a:t>"first letter"</a:t>
                      </a: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2400"/>
                        <a:t>2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2400"/>
                        <a:t>"beta"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2400"/>
                        <a:t>"second letter"</a:t>
                      </a: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2400"/>
                        <a:t>3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2400"/>
                        <a:t>"alpha"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2400"/>
                        <a:t>"particle"</a:t>
                      </a: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SQLite software library</a:t>
            </a:r>
          </a:p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"/>
              <a:t>I</a:t>
            </a:r>
            <a:r>
              <a:rPr lang="en"/>
              <a:t>mplements SQL database engine that is</a:t>
            </a:r>
          </a:p>
          <a:p>
            <a:pPr indent="-228600" lvl="0" marL="457200" rtl="0">
              <a:spcBef>
                <a:spcPts val="0"/>
              </a:spcBef>
              <a:spcAft>
                <a:spcPts val="1000"/>
              </a:spcAft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self-contained</a:t>
            </a:r>
            <a:r>
              <a:rPr lang="en"/>
              <a:t> (requires no other components)</a:t>
            </a:r>
          </a:p>
          <a:p>
            <a:pPr indent="-228600" lvl="0" marL="457200" rtl="0">
              <a:spcBef>
                <a:spcPts val="0"/>
              </a:spcBef>
              <a:spcAft>
                <a:spcPts val="1000"/>
              </a:spcAft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serverless</a:t>
            </a:r>
            <a:r>
              <a:rPr lang="en"/>
              <a:t> (requires no server backend)</a:t>
            </a:r>
          </a:p>
          <a:p>
            <a:pPr indent="-228600" lvl="0" marL="457200" rtl="0">
              <a:spcBef>
                <a:spcPts val="0"/>
              </a:spcBef>
              <a:spcAft>
                <a:spcPts val="1000"/>
              </a:spcAft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zero-configuration</a:t>
            </a:r>
            <a:r>
              <a:rPr lang="en"/>
              <a:t> (does not need to be configured for your application)</a:t>
            </a:r>
          </a:p>
          <a:p>
            <a:pPr indent="-228600" lvl="0" marL="457200" rtl="0">
              <a:spcBef>
                <a:spcPts val="0"/>
              </a:spcBef>
              <a:spcAft>
                <a:spcPts val="1000"/>
              </a:spcAft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transactional</a:t>
            </a:r>
            <a:r>
              <a:rPr lang="en"/>
              <a:t> (changes within a single transaction in SQLite either occur completely or not at all)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32" name="Shape 132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is a transaction?</a:t>
            </a:r>
          </a:p>
        </p:txBody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311700" y="10332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 transaction is a sequence of operations performed as a single logical unit of work.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A logical unit of work must have four properties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atomicity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consistency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isolation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durability </a:t>
            </a:r>
          </a:p>
        </p:txBody>
      </p:sp>
      <p:sp>
        <p:nvSpPr>
          <p:cNvPr id="139" name="Shape 139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