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database/sqlite/SQLiteCursor.html" TargetMode="External"/><Relationship Id="rId4" Type="http://schemas.openxmlformats.org/officeDocument/2006/relationships/hyperlink" Target="https://developer.android.com/reference/android/database/MatrixCursor.html" TargetMode="Externa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database/AbstractCursor.html#close(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database/AbstractCursor.html#getCount()" TargetMode="External"/><Relationship Id="rId4" Type="http://schemas.openxmlformats.org/officeDocument/2006/relationships/hyperlink" Target="https://developer.android.com/reference/android/database/AbstractCursor.html#getColumnNames()" TargetMode="External"/><Relationship Id="rId9" Type="http://schemas.openxmlformats.org/officeDocument/2006/relationships/hyperlink" Target="https://developer.android.com/reference/android/database/AbstractCursor.html#moveToNext()" TargetMode="External"/><Relationship Id="rId5" Type="http://schemas.openxmlformats.org/officeDocument/2006/relationships/hyperlink" Target="https://developer.android.com/reference/android/database/AbstractCursor.html#getPosition()" TargetMode="External"/><Relationship Id="rId6" Type="http://schemas.openxmlformats.org/officeDocument/2006/relationships/hyperlink" Target="https://developer.android.com/reference/android/database/AbstractCursor.html#getString(int)" TargetMode="External"/><Relationship Id="rId7" Type="http://schemas.openxmlformats.org/officeDocument/2006/relationships/hyperlink" Target="https://developer.android.com/reference/android/database/AbstractCursor.html#getInt(int)" TargetMode="External"/><Relationship Id="rId8" Type="http://schemas.openxmlformats.org/officeDocument/2006/relationships/hyperlink" Target="https://developer.android.com/reference/android/database/AbstractCursor.html#moveToFirst(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database/sqlite/SQLiteOpenHelper.html" TargetMode="External"/><Relationship Id="rId4" Type="http://schemas.openxmlformats.org/officeDocument/2006/relationships/hyperlink" Target="http://sqlitedatabas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database/sqlite/SQLiteOpenHelper.html#onDowngrade(android.database.sqlite.SQLiteDatabase,%20int,%20int)" TargetMode="External"/><Relationship Id="rId4" Type="http://schemas.openxmlformats.org/officeDocument/2006/relationships/hyperlink" Target="https://developer.android.com/reference/android/database/sqlite/SQLiteOpenHelper.html#onConfigure(android.database.sqlite.SQLiteDatabase)" TargetMode="External"/><Relationship Id="rId5" Type="http://schemas.openxmlformats.org/officeDocument/2006/relationships/hyperlink" Target="https://developer.android.com/reference/android/database/sqlite/SQLiteOpenHelper.html#onOpen(android.database.sqlite.SQLiteDatabase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training/backup/index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eveloper.android.com/guide/topics/data/data-storage.html" TargetMode="External"/><Relationship Id="rId4" Type="http://schemas.openxmlformats.org/officeDocument/2006/relationships/hyperlink" Target="http://developer.android.com/training/basics/data-storage/databases.html" TargetMode="External"/><Relationship Id="rId9" Type="http://schemas.openxmlformats.org/officeDocument/2006/relationships/hyperlink" Target="http://github.com/jgilfelt/android-sqlite-asset-helper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content/ContentValues.html" TargetMode="External"/><Relationship Id="rId7" Type="http://schemas.openxmlformats.org/officeDocument/2006/relationships/hyperlink" Target="https://developer.android.com/reference/android/database/sqlite/SQLiteOpenHelper.html" TargetMode="External"/><Relationship Id="rId8" Type="http://schemas.openxmlformats.org/officeDocument/2006/relationships/hyperlink" Target="https://developer.android.com/reference/android/database/Cursor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qlitedatabase" TargetMode="External"/><Relationship Id="rId4" Type="http://schemas.openxmlformats.org/officeDocument/2006/relationships/hyperlink" Target="https://developer.android.com/reference/android/database/sqlite/SQLiteOpenHelp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</a:t>
            </a:r>
            <a:r>
              <a:rPr lang="en"/>
              <a:t>10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 subclasses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304875"/>
            <a:ext cx="8520600" cy="304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SQLiteCursor</a:t>
            </a:r>
            <a:r>
              <a:rPr lang="en"/>
              <a:t> exposes results from a query on a SQLiteDatabase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MatrixCursor</a:t>
            </a:r>
            <a:r>
              <a:rPr lang="en"/>
              <a:t> is a mutable cursor implementation backed by an array of Objects that automatically expands internal capacity as needed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 common operations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76275"/>
            <a:ext cx="8520600" cy="3220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getCount</a:t>
            </a:r>
            <a:r>
              <a:rPr lang="en"/>
              <a:t>()—number of rows in cursor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getColumnNames</a:t>
            </a:r>
            <a:r>
              <a:rPr lang="en"/>
              <a:t>()—string array with column names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getPosition</a:t>
            </a:r>
            <a:r>
              <a:rPr lang="en"/>
              <a:t>()—current position of cursor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getString</a:t>
            </a:r>
            <a:r>
              <a:rPr lang="en"/>
              <a:t>(int column), </a:t>
            </a:r>
            <a:r>
              <a:rPr lang="en" u="sng">
                <a:solidFill>
                  <a:schemeClr val="hlink"/>
                </a:solidFill>
                <a:hlinkClick r:id="rId7"/>
              </a:rPr>
              <a:t>getInt</a:t>
            </a:r>
            <a:r>
              <a:rPr lang="en"/>
              <a:t>(int column),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moveToFirst</a:t>
            </a:r>
            <a:r>
              <a:rPr lang="en"/>
              <a:t>(), </a:t>
            </a:r>
            <a:r>
              <a:rPr lang="en" u="sng">
                <a:solidFill>
                  <a:schemeClr val="hlink"/>
                </a:solidFill>
                <a:hlinkClick r:id="rId9"/>
              </a:rPr>
              <a:t>moveToNext</a:t>
            </a:r>
            <a:r>
              <a:rPr lang="en"/>
              <a:t>(),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close</a:t>
            </a:r>
            <a:r>
              <a:rPr lang="en"/>
              <a:t>() releases all resources and invalidates cursor 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</a:t>
            </a:r>
            <a:r>
              <a:rPr lang="en"/>
              <a:t>C</a:t>
            </a:r>
            <a:r>
              <a:rPr lang="en"/>
              <a:t>ursors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8675"/>
            <a:ext cx="8520600" cy="3016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Store results of query in a cursor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cursor = db.rawQuery(...);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(cursor.moveToNext())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// Do something with data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cursor.close();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Values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ContentValues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instance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ContentValues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Represents one table row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Stores data as key-value pairs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Key is the name of the column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Value is the value for the field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to pass row data between methods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ContentValues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8675"/>
            <a:ext cx="8520600" cy="3055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Inserts one row.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Use a loop to insert multiple rows.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"Android");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values.put(KEY_DEFINITION, "Mobile operating system.");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db.insert(WORD_LIST_TABLE, null, values);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SQLite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always need to ...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000075"/>
            <a:ext cx="8520600" cy="3595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Create data model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SQLiteOpenHelper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Create constants for tables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onCreate()—create </a:t>
            </a:r>
            <a:r>
              <a:rPr lang="en" u="sng">
                <a:solidFill>
                  <a:schemeClr val="accent5"/>
                </a:solidFill>
                <a:hlinkClick r:id="rId4"/>
              </a:rPr>
              <a:t>SQLiteDatabase</a:t>
            </a:r>
            <a:r>
              <a:rPr lang="en"/>
              <a:t> with tables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onUpgrade(), and optional methods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Implement query(), insert(), delete(), update(), count() 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In MainActivity, create instance of SQLiteOpenHelper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Call methods of SQLiteOpenHelper to work with database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Model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 with getters and setters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"item" of data (for database, one record or one row)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WordItem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int mId;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mWord;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mDefinition;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10.2 SQLite Database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Subclass SQLiteOpenHelper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 SQLiteOpenHelper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6150" y="1381075"/>
            <a:ext cx="9087900" cy="3216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WordListOpenHelper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SQLiteOpenHelper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WordListOpenHelper(Context context)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super(context, DATABASE_NAME, null, DATABASE_VERSION);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Log.d(TAG, "Construct WordListOpenHelper");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Declare constants for tables 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DATABASE_VERSION = 1;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Has to be 1 first time or app will crash.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DATABASE_NAME = "wordlist";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WORD_LIST_TABLE = "word_entries";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Column names...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KEY_ID =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"_id";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KEY_WORD = "word";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... and a string array of columns.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String[] COLUMNS = {KEY_ID, KEY_WORD};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query for creating database 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need a query to create the database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Customarily defined as a string constant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String WORD_LIST_TABLE_CREATE 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"CREATE TABLE " + WORD_LIST_TABLE + " (" 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KEY_ID + " INTEGER PRIMARY KEY, " +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will auto-increment if no value passed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KEY_WORD + " TEXT );";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onCreate()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84750" y="1304875"/>
            <a:ext cx="8520600" cy="273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onCreate(SQLiteDatabase db)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// Creates new database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Create the tables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db.execSQL(WORD_LIST_TABLE_CREATE);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Add initial data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onUpgrade()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0" y="1000075"/>
            <a:ext cx="9144000" cy="3637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onUpgrade(SQLiteDatabase db, int oldVersion,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int newVersion)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SAVE USER DATA FIRST!!!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Log.w(WordListOpenHelper.class.getName(),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"Upgrading database from version " + oldVersion + " to 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+ newVersion + ", which will destroy all old data");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db.execSQL("DROP TABLE IF EXISTS " + WORD_LIST_TABLE);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onCreate(db);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methods 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onDowngrade()</a:t>
            </a:r>
            <a:r>
              <a:rPr lang="en"/>
              <a:t>—default rejects downgrade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onConfigure()</a:t>
            </a:r>
            <a:r>
              <a:rPr lang="en"/>
              <a:t>—called before onCreate(). Only call methods that configure the parameters of the database connection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onOpen()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Operations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operations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query()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insert()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update()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delete()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629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28150"/>
            <a:ext cx="3749700" cy="282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SQLite database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Cursors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Content Values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Implementing SQLite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Backups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8900" y="1428150"/>
            <a:ext cx="4480200" cy="29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Data model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Subclass Open Helper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Query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Insert, Delete, Update, Count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Instantiate Open Helper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Work with database</a:t>
            </a:r>
          </a:p>
        </p:txBody>
      </p:sp>
      <p:sp>
        <p:nvSpPr>
          <p:cNvPr id="98" name="Shape 98"/>
          <p:cNvSpPr/>
          <p:nvPr/>
        </p:nvSpPr>
        <p:spPr>
          <a:xfrm>
            <a:off x="3772878" y="1531850"/>
            <a:ext cx="1019075" cy="2663075"/>
          </a:xfrm>
          <a:custGeom>
            <a:pathLst>
              <a:path extrusionOk="0" h="106523" w="40763">
                <a:moveTo>
                  <a:pt x="30708" y="0"/>
                </a:moveTo>
                <a:cubicBezTo>
                  <a:pt x="16779" y="3984"/>
                  <a:pt x="27331" y="28796"/>
                  <a:pt x="24738" y="43049"/>
                </a:cubicBezTo>
                <a:cubicBezTo>
                  <a:pt x="23714" y="48671"/>
                  <a:pt x="17376" y="52888"/>
                  <a:pt x="11854" y="54361"/>
                </a:cubicBezTo>
                <a:cubicBezTo>
                  <a:pt x="9471" y="54996"/>
                  <a:pt x="7037" y="55416"/>
                  <a:pt x="4627" y="55933"/>
                </a:cubicBezTo>
                <a:cubicBezTo>
                  <a:pt x="3482" y="56178"/>
                  <a:pt x="0" y="56561"/>
                  <a:pt x="1171" y="56561"/>
                </a:cubicBezTo>
                <a:cubicBezTo>
                  <a:pt x="6935" y="56561"/>
                  <a:pt x="13422" y="59176"/>
                  <a:pt x="16882" y="63788"/>
                </a:cubicBezTo>
                <a:cubicBezTo>
                  <a:pt x="21348" y="69742"/>
                  <a:pt x="20419" y="78248"/>
                  <a:pt x="22224" y="85470"/>
                </a:cubicBezTo>
                <a:cubicBezTo>
                  <a:pt x="24490" y="94541"/>
                  <a:pt x="31691" y="104256"/>
                  <a:pt x="40763" y="1065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Executing queries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381075"/>
            <a:ext cx="8520600" cy="2694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query() method in open helper class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query() can take and return any data type that UI needs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Only support queries that your app needs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database convenience methods for insert, delete, and update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methods for executing queries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SQLiteDatabase.rawQuery()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when data is under your control and supplied only by your app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SQLiteDatabase.query()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all other queries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SQLiteDatabase.rawQuery() format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rawQuery(String sql, String[] selectionArgs)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irst parameter is SQLite query string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Second parameter contains the arguments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Only use if your data is supplied by app and under your full control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SQLiteDatabase.rawQuery() example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query = "SELECT  * FROM " + WORD_LIST_TABLE +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 ORDER BY " + KEY_WORD + " ASC " +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"LIMIT " + position + ",1";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mReadableDB.rawQuery(queryString, null);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SQLiteDatabase.query() format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Cursor query (boolean distinct,  String table,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columns, String selection,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selectionArgs, String groupBy,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 having, String orderBy,String limit);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SQLiteDatabase.query() example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columns = new String[]{KEY_WORD};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where =  KEY_WORD + " LIKE ?";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searchString = "%" + searchString + "%";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whereArgs = new String[]{searchString};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mReadableDB.query(WORD_LIST_TABLE, columns, where,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whereArgs, null, null, null);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Insert, Delete, Update, Count</a:t>
            </a:r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insert() format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insert(String table, String nullColumnHack, 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ContentValues values)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 is the table name. 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is a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nullColumnHack</a:t>
            </a:r>
            <a:r>
              <a:rPr lang="en" sz="1800">
                <a:solidFill>
                  <a:schemeClr val="dk1"/>
                </a:solidFill>
              </a:rPr>
              <a:t>. 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Workaround that allows you to insert empty rows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Third argument must be a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values for the row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Returns the id of the newly inserted item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insert() example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304875"/>
            <a:ext cx="85206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newId = mWritableDB.insert(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null,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values);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delete() format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delete (String table,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String whereClause, String[] whereArgs)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table name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argument is WHERE clause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argument are arguments to WHERE clause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 Database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delete() example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deleted = mWritableDB.delete(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KEY_ID + " =? ",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String[]{String.valueOf(id)})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update() format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update(String table, ContentValues values,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String whereClause, String[] whereArgs)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is table name</a:t>
            </a: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must be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new values for the row</a:t>
            </a: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Third  argument is WHERE clause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Fourth argument are the arguments to the WHERE clause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update() example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word);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mNumberOfRowsUpdated = mWritableDB.update(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WORD_LIST_TABLE,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values, // new values to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KEY_ID + " = ?",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new String[]{String.valueOf(id)});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Always!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863350"/>
            <a:ext cx="8520600" cy="327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Always put database operations in try-catch blocks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Always validate user input and SQL queries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Instantiate OpenHelper</a:t>
            </a:r>
          </a:p>
        </p:txBody>
      </p:sp>
      <p:sp>
        <p:nvSpPr>
          <p:cNvPr id="386" name="Shape 3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Create an instance of your OpenHelper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762075"/>
            <a:ext cx="8520600" cy="1995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 In MainActivity onCreate()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mDB = new WordListOpenHelper(this);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the Database</a:t>
            </a:r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3" name="Shape 4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with SQLite database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675" y="1123626"/>
            <a:ext cx="6049074" cy="33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to use transactions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463000"/>
            <a:ext cx="8520600" cy="229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transactions when performing multiple operations that all need to complete to keep database consistent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to batch multiple independent operations to improve performance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nested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Transaction idiom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533475"/>
            <a:ext cx="8520600" cy="1995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db.beginTransaction();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db.setTransactionSuccessful();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 finally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db.endTransaction();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SQLite database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</a:t>
            </a:r>
            <a:r>
              <a:rPr lang="en"/>
              <a:t>ersatile and straightforward to implement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Structured data that you need to store persistently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Access, search, and change data frequently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Primary storage for user or app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Cache and make available data fetched from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can be represented as rows and columns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Backups</a:t>
            </a: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2" name="Shape 4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 Backup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457275"/>
            <a:ext cx="8520600" cy="2568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It is a good idea to back up your app's database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Consider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Cloud Backup</a:t>
            </a:r>
            <a:r>
              <a:rPr lang="en">
                <a:solidFill>
                  <a:schemeClr val="dk1"/>
                </a:solidFill>
              </a:rPr>
              <a:t> options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Storage Options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Saving Data in SQL Databases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SQLiteDatabase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ContentValues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SQLiteOpenHelper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Cursor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SQLiteAssetHelper</a:t>
            </a:r>
            <a:r>
              <a:rPr lang="en"/>
              <a:t> class from Github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 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3" name="Shape 453"/>
          <p:cNvSpPr txBox="1"/>
          <p:nvPr/>
        </p:nvSpPr>
        <p:spPr>
          <a:xfrm>
            <a:off x="311700" y="1530325"/>
            <a:ext cx="8520600" cy="24690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10.2 C SQLite Database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83333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10.2A P SQLite Data Storage 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10.2B P Searching an SQLite Database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59" name="Shape 4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1" name="Shape 4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SQLite database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75" y="1047426"/>
            <a:ext cx="6049074" cy="337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2791125" y="984325"/>
            <a:ext cx="5475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705575" y="2130425"/>
            <a:ext cx="27810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SQLiteOpenHelper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SQLite database represented as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SQLiteDatabase</a:t>
            </a:r>
            <a:r>
              <a:rPr lang="en"/>
              <a:t> object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all interactions with database through </a:t>
            </a:r>
            <a:r>
              <a:rPr lang="en" u="sng">
                <a:solidFill>
                  <a:schemeClr val="hlink"/>
                </a:solidFill>
                <a:hlinkClick r:id="rId4"/>
              </a:rPr>
              <a:t>SQLiteOpenHelper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Executes your requests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Manages your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Separates data and interaction from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Keeps complex apps manageable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Cursors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Data type commonly used for results of queries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Pointer into a row of structured data ...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… think of it as an array of rows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Cursor class provides methods for moving cursor and getting data  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SQLiteDatabase always presents results as </a:t>
            </a:r>
            <a:r>
              <a:rPr lang="en" u="sng">
                <a:solidFill>
                  <a:srgbClr val="1155CC"/>
                </a:solidFill>
                <a:hlinkClick r:id="rId3"/>
              </a:rPr>
              <a:t>Cursor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