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oboto-italic.fntdata"/><Relationship Id="rId14" Type="http://schemas.openxmlformats.org/officeDocument/2006/relationships/slide" Target="slides/slide10.xml"/><Relationship Id="rId58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07225" y="4664925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Content Providers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57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4925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Content Providers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en.wikipedia.org/wiki/Uniform_Resource_Identifier" TargetMode="External"/><Relationship Id="rId4" Type="http://schemas.openxmlformats.org/officeDocument/2006/relationships/hyperlink" Target="https://en.wikipedia.org/wiki/Media_type" TargetMode="External"/><Relationship Id="rId9" Type="http://schemas.openxmlformats.org/officeDocument/2006/relationships/hyperlink" Target="https://www.youtube.com/watch?v=70WqJxymPr8" TargetMode="External"/><Relationship Id="rId5" Type="http://schemas.openxmlformats.org/officeDocument/2006/relationships/hyperlink" Target="https://developer.android.com/reference/android/database/MatrixCursor.html" TargetMode="External"/><Relationship Id="rId6" Type="http://schemas.openxmlformats.org/officeDocument/2006/relationships/hyperlink" Target="https://developer.android.com/reference/android/database/Cursor.html" TargetMode="External"/><Relationship Id="rId7" Type="http://schemas.openxmlformats.org/officeDocument/2006/relationships/hyperlink" Target="https://developer.android.com/guide/topics/providers/content-providers.html" TargetMode="External"/><Relationship Id="rId8" Type="http://schemas.openxmlformats.org/officeDocument/2006/relationships/hyperlink" Target="https://www.youtube.com/watch?v=BlkJzgjzL0c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265500" y="17756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 Providers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11</a:t>
            </a:r>
          </a:p>
        </p:txBody>
      </p:sp>
      <p:sp>
        <p:nvSpPr>
          <p:cNvPr id="80" name="Shape 8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" name="Shape 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65500" y="19189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with Content Provider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a Content Provider App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75" y="1221600"/>
            <a:ext cx="42957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592000" y="3635350"/>
            <a:ext cx="43668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Let's look at each of these...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5" name="Shape 175"/>
          <p:cNvSpPr txBox="1"/>
          <p:nvPr>
            <p:ph idx="4294967295" type="subTitle"/>
          </p:nvPr>
        </p:nvSpPr>
        <p:spPr>
          <a:xfrm>
            <a:off x="311700" y="1525950"/>
            <a:ext cx="4876800" cy="25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Data, commonly in SQLite Database but can be any backend</a:t>
            </a:r>
          </a:p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OpenHelper if you use SQLite 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Repository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25" y="1174700"/>
            <a:ext cx="3761625" cy="27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4940900" y="2971300"/>
            <a:ext cx="1992000" cy="1125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4" name="Shape 184"/>
          <p:cNvSpPr txBox="1"/>
          <p:nvPr>
            <p:ph idx="4294967295" type="subTitle"/>
          </p:nvPr>
        </p:nvSpPr>
        <p:spPr>
          <a:xfrm>
            <a:off x="159300" y="2211750"/>
            <a:ext cx="4876800" cy="234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Contract specifies</a:t>
            </a:r>
          </a:p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URIs to query data</a:t>
            </a:r>
          </a:p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Table structure of data</a:t>
            </a:r>
          </a:p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MIME type of returned data</a:t>
            </a:r>
          </a:p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Constants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Contract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925" y="1770775"/>
            <a:ext cx="3761625" cy="27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49675" y="104775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Public class that exposes information about the content provider to other apps</a:t>
            </a:r>
          </a:p>
        </p:txBody>
      </p:sp>
      <p:sp>
        <p:nvSpPr>
          <p:cNvPr id="188" name="Shape 188"/>
          <p:cNvSpPr/>
          <p:nvPr/>
        </p:nvSpPr>
        <p:spPr>
          <a:xfrm>
            <a:off x="6840300" y="1575939"/>
            <a:ext cx="1992000" cy="12741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4" name="Shape 194"/>
          <p:cNvSpPr txBox="1"/>
          <p:nvPr>
            <p:ph idx="4294967295" type="subTitle"/>
          </p:nvPr>
        </p:nvSpPr>
        <p:spPr>
          <a:xfrm>
            <a:off x="311700" y="1525950"/>
            <a:ext cx="4876800" cy="266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Public secure interface</a:t>
            </a:r>
          </a:p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Permissions control access</a:t>
            </a:r>
          </a:p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Subclass of ContentProvider</a:t>
            </a:r>
          </a:p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query(), insert(), delete(), update() API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Provider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925" y="1618375"/>
            <a:ext cx="3761625" cy="27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4895875" y="2372400"/>
            <a:ext cx="1992000" cy="1082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3" name="Shape 203"/>
          <p:cNvSpPr txBox="1"/>
          <p:nvPr>
            <p:ph idx="4294967295" type="subTitle"/>
          </p:nvPr>
        </p:nvSpPr>
        <p:spPr>
          <a:xfrm>
            <a:off x="311700" y="1428539"/>
            <a:ext cx="4597500" cy="135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Send requests to content provider and return response </a:t>
            </a: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Resolver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925" y="1618375"/>
            <a:ext cx="3761625" cy="27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4985925" y="2035350"/>
            <a:ext cx="1810800" cy="334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a Content Provider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533475"/>
            <a:ext cx="8520600" cy="238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Data—Commonly an SQLite database 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Write contract</a:t>
            </a:r>
            <a:r>
              <a:rPr lang="en">
                <a:solidFill>
                  <a:schemeClr val="dk1"/>
                </a:solidFill>
              </a:rPr>
              <a:t>—Information about the content provider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Subclass ContentProvider and implement methods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Get data using ContentResolver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Set permissions in Android Manifest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SQLite Database?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533475"/>
            <a:ext cx="8520600" cy="201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Represents data in tables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Supports same operations as content provider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Returns requested data as cursor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OpenHelper class to simplify management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Contract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11.1 Content Providers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311700" y="28677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 data with other apps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0" name="Shape 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in a Contract?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Public class that documents content provider  API</a:t>
            </a:r>
          </a:p>
          <a:p>
            <a:pPr indent="-228600" lvl="0" marL="457200" rtl="0">
              <a:spcBef>
                <a:spcPts val="50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Called Contract by convention</a:t>
            </a:r>
          </a:p>
          <a:p>
            <a:pPr indent="-2286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Contains</a:t>
            </a:r>
          </a:p>
          <a:p>
            <a:pPr indent="-2286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Content URIs and URI scheme to query data</a:t>
            </a:r>
          </a:p>
          <a:p>
            <a:pPr indent="-2286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Table and column names for returned data</a:t>
            </a:r>
          </a:p>
          <a:p>
            <a:pPr indent="-2286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MIME types to help process returned data</a:t>
            </a:r>
          </a:p>
          <a:p>
            <a:pPr indent="-2286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Shared constants to make life easier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URI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304875"/>
            <a:ext cx="8520600" cy="29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file://</a:t>
            </a:r>
            <a:r>
              <a:rPr lang="en">
                <a:solidFill>
                  <a:srgbClr val="000000"/>
                </a:solidFill>
              </a:rPr>
              <a:t> are URIs for web pages and files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Content URI is path to d</a:t>
            </a:r>
            <a:r>
              <a:rPr lang="en">
                <a:solidFill>
                  <a:srgbClr val="000000"/>
                </a:solidFill>
              </a:rPr>
              <a:t>ata and uses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content://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E.g. request all the entries in the "words" table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69850" lvl="0" mar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content://com.android.example.wordcontentprovider.provider/words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 form of a URI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600" cy="32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scheme://authority/path/id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</a:rPr>
              <a:t>scheme</a:t>
            </a:r>
            <a:r>
              <a:rPr lang="en">
                <a:solidFill>
                  <a:srgbClr val="000000"/>
                </a:solidFill>
              </a:rPr>
              <a:t> is always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content://</a:t>
            </a:r>
            <a:r>
              <a:rPr lang="en">
                <a:solidFill>
                  <a:srgbClr val="000000"/>
                </a:solidFill>
              </a:rPr>
              <a:t> for content URIs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</a:rPr>
              <a:t>authority</a:t>
            </a:r>
            <a:r>
              <a:rPr lang="en">
                <a:solidFill>
                  <a:srgbClr val="000000"/>
                </a:solidFill>
              </a:rPr>
              <a:t> represents the domain, and for content providers customarily ends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.provider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</a:rPr>
              <a:t>path</a:t>
            </a:r>
            <a:r>
              <a:rPr lang="en">
                <a:solidFill>
                  <a:srgbClr val="000000"/>
                </a:solidFill>
              </a:rPr>
              <a:t> is the path to the data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</a:rPr>
              <a:t>id</a:t>
            </a:r>
            <a:r>
              <a:rPr lang="en">
                <a:solidFill>
                  <a:srgbClr val="000000"/>
                </a:solidFill>
              </a:rPr>
              <a:t> uniquely identifies the data set to search</a:t>
            </a:r>
          </a:p>
          <a:p>
            <a:pPr indent="-69850" lvl="0" mar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URI Scheme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By convention, provide constants for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AUTHORITY—</a:t>
            </a:r>
            <a:r>
              <a:rPr lang="en"/>
              <a:t>Domain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CONTENT_PATH—</a:t>
            </a:r>
            <a:r>
              <a:rPr lang="en"/>
              <a:t>Path to the data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CONTENT_URI—</a:t>
            </a:r>
            <a:r>
              <a:rPr lang="en"/>
              <a:t>URI to one set of data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URI Scheme in Code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304875"/>
            <a:ext cx="8520600" cy="282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AUTHORITY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"com.android.example.minimalistcontentprovider.provider";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CONTENT_PATH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 "words";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final Uri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CONTENT_URI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Uri.parse("content://" + AUTHORITY + "/" + CONTENT_PATH);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 definitions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DATABASE_NAME = "wordlist";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abstract class WordList implements BaseColumns {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final String WORD_LIST_TABLE = "word_entries";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Column names...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final String KEY_ID = "_id";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final String KEY_WORD = "word";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rgbClr val="4CAF50"/>
              </a:solidFill>
            </a:endParaRP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MIME Type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381075"/>
            <a:ext cx="8709300" cy="283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Format of returned data</a:t>
            </a:r>
          </a:p>
          <a:p>
            <a:pPr indent="-228600" lvl="0" marL="457200" rtl="0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text/html for web pages, application/json for JSON data</a:t>
            </a:r>
          </a:p>
          <a:p>
            <a:pPr indent="-228600" lvl="0" marL="457200" rtl="0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App calls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getType()</a:t>
            </a:r>
            <a:r>
              <a:rPr lang="en">
                <a:solidFill>
                  <a:srgbClr val="000000"/>
                </a:solidFill>
              </a:rPr>
              <a:t> to get MIME type from provider</a:t>
            </a:r>
          </a:p>
          <a:p>
            <a:pPr indent="-228600" lvl="0" marL="457200" rtl="0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Use Android's vendor-specific format for your content providers MIME type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Android's vendor-specific MIME Type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076275"/>
            <a:ext cx="8709300" cy="344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type.subtype/provider-specific-part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Type: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vnd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Subtype</a:t>
            </a:r>
          </a:p>
          <a:p>
            <a:pPr indent="-3429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If URI pattern is for a single row: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android.cursor.item/</a:t>
            </a:r>
          </a:p>
          <a:p>
            <a:pPr indent="-3429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If URI pattern is for more than one row: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android.cursor.dir/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Provider-specific part: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vnd.&lt;name&gt;.&lt;type&gt;</a:t>
            </a:r>
          </a:p>
          <a:p>
            <a:pPr indent="-3429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&lt;name&gt;: globally unique, such as company or package name</a:t>
            </a:r>
          </a:p>
          <a:p>
            <a:pPr indent="-3429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&lt;type&gt; unique to corresponding URI pattern, such as table name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MIME Type Example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514575"/>
            <a:ext cx="8520600" cy="26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Multiple words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vnd.android.cursor.dir/vnd.com.example.provider.words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One word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vnd.android.cursor.item/vnd.com.example.provider.words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rgbClr val="4CAF50"/>
              </a:solidFill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MIME Type code in Contract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304875"/>
            <a:ext cx="85206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final String SINGLE_RECORD_MIME_TYPE =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"vnd.android.cursor.item/vnd.com.example.provider.words";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final String MULTIPLE_RECORDS_MIME_TYPE =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"vnd.android.cursor.item/vnd.com.example.provider.words";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rgbClr val="4CAF50"/>
              </a:solidFill>
            </a:endParaRP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11700" y="1228675"/>
            <a:ext cx="85206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is a ContentProvider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App with Content Provider Architecture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Implementation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Contract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ContentProvider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Manifest Permissions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Content Resolver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getType()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039353"/>
            <a:ext cx="8520600" cy="35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String getType(Uri uri)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switch (sUriMatcher.match(uri))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case URI_ALL_ITEMS_CODE: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return MULTIPLE_RECORDS_MIME_TYPE;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case URI_ONE_ITEM_CODE: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return SINGLE_RECORD_MIME_TYPE;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default: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return null;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Constants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533475"/>
            <a:ext cx="8520600" cy="276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Constants that are used by multiple classes in an app</a:t>
            </a:r>
          </a:p>
          <a:p>
            <a:pPr indent="-228600" lvl="0" marL="457200" rtl="0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Convenience constants for client use</a:t>
            </a:r>
          </a:p>
          <a:p>
            <a:pPr indent="-228600" lvl="0" marL="457200" rtl="0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Encapsulate parameters whose values might change as constants, so that if the content provider changes, the clients don't break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265500" y="1537975"/>
            <a:ext cx="4330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ContentProvider</a:t>
            </a:r>
          </a:p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 ContentProvider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457275"/>
            <a:ext cx="8520600" cy="19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WordListContentProvider 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extends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ContentProvider 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methods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457275"/>
            <a:ext cx="8520600" cy="21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query(), insert(), delete(), and update() methods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interact with the data backend …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… such as an Open Helper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insert()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000075"/>
            <a:ext cx="8520600" cy="373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* Inserts one record.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* @return URI for the newly created entry.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*/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Uri insert(Uri uri, ContentValues values)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id = mDB.insert(values);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Uri.parse(CONTENT_URI + "/" + id);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Manifest Permissions</a:t>
            </a:r>
          </a:p>
        </p:txBody>
      </p:sp>
      <p:sp>
        <p:nvSpPr>
          <p:cNvPr id="350" name="Shape 3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2" name="Shape 3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Permissions!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533475"/>
            <a:ext cx="8832300" cy="234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By default, with no permissions set explicitly, any other app can access a content provider for reading and writing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 read or write permissions in AndroidManifest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unique tags that include package name</a:t>
            </a: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Provider in Android Manifest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609675"/>
            <a:ext cx="8832300" cy="16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&lt;provider 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android:name=".WordListContentProvider" 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android:authorities=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"com.android.example.wordlistsqlwithcontentprovider.provider" 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android:exported="true"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800">
              <a:solidFill>
                <a:srgbClr val="4CAF50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800">
              <a:solidFill>
                <a:srgbClr val="4CAF50"/>
              </a:solidFill>
            </a:endParaRP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Permissions inside &lt;provider&gt;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609675"/>
            <a:ext cx="8832300" cy="283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android:readPermission=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"com.android.example.wordlistsqlwithcontentprovider.PERMISSION"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android:writePermission=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"com.android.example.wordlistsqlwithcontentprovider.PERMISSION"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800">
              <a:solidFill>
                <a:srgbClr val="4CAF50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800">
              <a:solidFill>
                <a:srgbClr val="4CAF50"/>
              </a:solidFill>
            </a:endParaRP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65500" y="19189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Content Provider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permissions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Granted by the user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android:name =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"com.android.example.wordlistsqlwithcontentprovider.PERMISSION"/&gt;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800">
              <a:solidFill>
                <a:srgbClr val="4CAF50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800">
              <a:solidFill>
                <a:srgbClr val="4CAF50"/>
              </a:solidFill>
            </a:endParaRP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Resolver</a:t>
            </a:r>
          </a:p>
        </p:txBody>
      </p:sp>
      <p:sp>
        <p:nvSpPr>
          <p:cNvPr id="386" name="Shape 38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8" name="Shape 3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4" name="Shape 394"/>
          <p:cNvSpPr txBox="1"/>
          <p:nvPr>
            <p:ph idx="4294967295" type="subTitle"/>
          </p:nvPr>
        </p:nvSpPr>
        <p:spPr>
          <a:xfrm>
            <a:off x="311700" y="1144950"/>
            <a:ext cx="8422200" cy="20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Must use a ContentResolver to send requests as queries to the content provider</a:t>
            </a:r>
          </a:p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Data is returned in a Cursor object, as rows and columns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Resolver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23553"/>
          <a:stretch/>
        </p:blipFill>
        <p:spPr>
          <a:xfrm>
            <a:off x="0" y="3231274"/>
            <a:ext cx="9076349" cy="11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437850" y="3393425"/>
            <a:ext cx="1590900" cy="22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Resolver methods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4" name="Shape 404"/>
          <p:cNvSpPr txBox="1"/>
          <p:nvPr/>
        </p:nvSpPr>
        <p:spPr>
          <a:xfrm>
            <a:off x="299500" y="1049450"/>
            <a:ext cx="8412000" cy="3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ContentResolver.query()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ContentResolver.insert()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ContentResolver.delete()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ContentResolver.update()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getContentResolver.query()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381075"/>
            <a:ext cx="8520600" cy="26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Cursor query(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Uri uri,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String[] projection,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 selection,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String[] selectionArgs,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 sortOrder){ … // implementation }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Calling getContentResolver.query()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Cursor cursor = getContentResolver().query(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Uri.parse(queryUri), projection, selectionClause,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selectionArgs, sortOrder);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4CAF5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</a:endParaRP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parameters (recap)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228675"/>
            <a:ext cx="8520600" cy="29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queryUri = Contract.CONTENT_URI.toString();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projection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String[] projection = 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new String[] {Contract.CONTENT_PATH};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selection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where = KEY_WORD + " LIKE ?";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selectionArgs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String[]whereArgs = new String[]{searchString};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sortOrder: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null for default, ASC / DESC</a:t>
            </a: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431" name="Shape 4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3" name="Shape 4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Summary of implementing content provider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311700" y="1043075"/>
            <a:ext cx="8520600" cy="33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Data, for example, in a database</a:t>
            </a:r>
          </a:p>
          <a:p>
            <a:pPr indent="-342900" lvl="0" marL="457200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A way for accessing the backend, for example, through an open helper</a:t>
            </a:r>
          </a:p>
          <a:p>
            <a:pPr indent="-342900" lvl="0" marL="457200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Declare content provider in Android Manifest and set permissions</a:t>
            </a:r>
          </a:p>
          <a:p>
            <a:pPr indent="-342900" lvl="0" marL="457200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Extend ContentProvider and implement query(), insert(), delete(), update(), count(), and</a:t>
            </a:r>
            <a:r>
              <a:rPr lang="en" sz="1800">
                <a:solidFill>
                  <a:srgbClr val="000000"/>
                </a:solidFill>
              </a:rPr>
              <a:t> getType() </a:t>
            </a:r>
            <a:r>
              <a:rPr lang="en" sz="1800">
                <a:solidFill>
                  <a:srgbClr val="000000"/>
                </a:solidFill>
              </a:rPr>
              <a:t>methods</a:t>
            </a:r>
          </a:p>
          <a:p>
            <a:pPr indent="-342900" lvl="0" marL="457200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Create public Contract class to expose URI scheme, table names, MIME type, and important constants to other classes and apps</a:t>
            </a:r>
          </a:p>
          <a:p>
            <a:pPr indent="-342900" lvl="0" marL="457200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Use a ContentResolver to send requests to content provider</a:t>
            </a:r>
          </a:p>
          <a:p>
            <a:pPr indent="-342900" lvl="1" marL="914400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Process data returned as cursor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CAF50"/>
              </a:solidFill>
            </a:endParaRP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Practicals Info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533475"/>
            <a:ext cx="8520600" cy="25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Minimalist Content Provider to show you mechanics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Add a content provider to the WordList app for a more realistic example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Create a separate client app that accesses the content provider of the WordList app</a:t>
            </a: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9" name="Shape 109"/>
          <p:cNvSpPr txBox="1"/>
          <p:nvPr>
            <p:ph idx="4294967295" type="subTitle"/>
          </p:nvPr>
        </p:nvSpPr>
        <p:spPr>
          <a:xfrm>
            <a:off x="311700" y="1525950"/>
            <a:ext cx="8647200" cy="240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 content provider is a component fetches data that the app requests from a repository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app doesn't need to know where or how the data is stored, formatted, or accessed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Content Provider?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3" name="Shape 453"/>
          <p:cNvSpPr txBox="1"/>
          <p:nvPr>
            <p:ph idx="4294967295" type="subTitle"/>
          </p:nvPr>
        </p:nvSpPr>
        <p:spPr>
          <a:xfrm>
            <a:off x="262375" y="1068750"/>
            <a:ext cx="8287800" cy="3487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Uniform Resource Identifiers or URIs</a:t>
            </a:r>
          </a:p>
          <a:p>
            <a:pPr indent="-228600" lvl="0" marL="45720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MIME type</a:t>
            </a:r>
          </a:p>
          <a:p>
            <a:pPr indent="-228600" lvl="0" marL="45720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MatrixCursor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Cursors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Content Providers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/>
              <a:t>Videos</a:t>
            </a:r>
          </a:p>
          <a:p>
            <a:pPr indent="-228600" lvl="0" marL="45720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Application Architecture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Application Architecture: The Next Billion Users</a:t>
            </a:r>
            <a:r>
              <a:rPr lang="en"/>
              <a:t> </a:t>
            </a:r>
          </a:p>
        </p:txBody>
      </p:sp>
      <p:sp>
        <p:nvSpPr>
          <p:cNvPr id="454" name="Shape 4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0" name="Shape 4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Next?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311700" y="1073125"/>
            <a:ext cx="8520600" cy="3435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 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11.1 C Content Providers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Practicals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83333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11.1A P Minimalist Content Provider</a:t>
            </a: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11.1B P Add a Content Provider to WorldListSQL</a:t>
            </a: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11.1C P Sharing Content with Other Apps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67" name="Shape 4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9" name="Shape 4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Content Resolver?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7" name="Shape 117"/>
          <p:cNvSpPr txBox="1"/>
          <p:nvPr>
            <p:ph idx="4294967295" type="subTitle"/>
          </p:nvPr>
        </p:nvSpPr>
        <p:spPr>
          <a:xfrm>
            <a:off x="311700" y="1201925"/>
            <a:ext cx="8647200" cy="2647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 content resolver is a component that your app uses to send requests to a content provider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Requests consist of a content URI and an SQL-like query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ContentResolver object provides query(), insert(), update(), and delete()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they work together?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4" name="Shape 124"/>
          <p:cNvSpPr/>
          <p:nvPr/>
        </p:nvSpPr>
        <p:spPr>
          <a:xfrm>
            <a:off x="150750" y="1162650"/>
            <a:ext cx="3508500" cy="1114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Activity / Adapter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50750" y="2683710"/>
            <a:ext cx="3508500" cy="70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ContentProvider</a:t>
            </a:r>
          </a:p>
        </p:txBody>
      </p:sp>
      <p:sp>
        <p:nvSpPr>
          <p:cNvPr id="126" name="Shape 126"/>
          <p:cNvSpPr/>
          <p:nvPr/>
        </p:nvSpPr>
        <p:spPr>
          <a:xfrm>
            <a:off x="150750" y="3798594"/>
            <a:ext cx="3508500" cy="7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Data</a:t>
            </a:r>
          </a:p>
        </p:txBody>
      </p:sp>
      <p:sp>
        <p:nvSpPr>
          <p:cNvPr id="127" name="Shape 127"/>
          <p:cNvSpPr/>
          <p:nvPr/>
        </p:nvSpPr>
        <p:spPr>
          <a:xfrm>
            <a:off x="1675255" y="3409030"/>
            <a:ext cx="238800" cy="38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675250" y="2204526"/>
            <a:ext cx="238800" cy="462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55929" y="1719785"/>
            <a:ext cx="3090300" cy="46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003250" y="1008600"/>
            <a:ext cx="50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Activity/Adapter uses ContentResolver to query ContentProvider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ContentProvider gets data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 returns data as Cursor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Activity/Adapter uses data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it good for? 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304875"/>
            <a:ext cx="8520600" cy="298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Securely make data available to other apps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Manage access permissions to app data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Store data or develop backend independently from UI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Standardized way of accessing data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Required to work with CursorLoaders 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Many apps can use one content provider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/>
          <p:nvPr/>
        </p:nvSpPr>
        <p:spPr>
          <a:xfrm>
            <a:off x="981925" y="1113150"/>
            <a:ext cx="2798400" cy="10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 that manages hat inventory</a:t>
            </a:r>
          </a:p>
        </p:txBody>
      </p:sp>
      <p:sp>
        <p:nvSpPr>
          <p:cNvPr id="145" name="Shape 145"/>
          <p:cNvSpPr/>
          <p:nvPr/>
        </p:nvSpPr>
        <p:spPr>
          <a:xfrm>
            <a:off x="981925" y="2463444"/>
            <a:ext cx="2798400" cy="1190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Hat Store Content Provider</a:t>
            </a:r>
          </a:p>
        </p:txBody>
      </p:sp>
      <p:sp>
        <p:nvSpPr>
          <p:cNvPr id="146" name="Shape 146"/>
          <p:cNvSpPr/>
          <p:nvPr/>
        </p:nvSpPr>
        <p:spPr>
          <a:xfrm>
            <a:off x="981925" y="3954545"/>
            <a:ext cx="27984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Hat inventory data</a:t>
            </a:r>
          </a:p>
        </p:txBody>
      </p:sp>
      <p:sp>
        <p:nvSpPr>
          <p:cNvPr id="147" name="Shape 147"/>
          <p:cNvSpPr/>
          <p:nvPr/>
        </p:nvSpPr>
        <p:spPr>
          <a:xfrm>
            <a:off x="4432836" y="1113286"/>
            <a:ext cx="3749700" cy="10490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 that sells red hats </a:t>
            </a:r>
          </a:p>
        </p:txBody>
      </p:sp>
      <p:sp>
        <p:nvSpPr>
          <p:cNvPr id="148" name="Shape 148"/>
          <p:cNvSpPr/>
          <p:nvPr/>
        </p:nvSpPr>
        <p:spPr>
          <a:xfrm>
            <a:off x="5100075" y="2772963"/>
            <a:ext cx="3082500" cy="10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 that sells fancy hats </a:t>
            </a:r>
          </a:p>
        </p:txBody>
      </p:sp>
      <p:sp>
        <p:nvSpPr>
          <p:cNvPr id="149" name="Shape 149"/>
          <p:cNvSpPr/>
          <p:nvPr/>
        </p:nvSpPr>
        <p:spPr>
          <a:xfrm>
            <a:off x="2197944" y="3665710"/>
            <a:ext cx="190500" cy="288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091279" y="1776066"/>
            <a:ext cx="2464799" cy="343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Content Resolver</a:t>
            </a:r>
          </a:p>
        </p:txBody>
      </p:sp>
      <p:sp>
        <p:nvSpPr>
          <p:cNvPr id="151" name="Shape 151"/>
          <p:cNvSpPr/>
          <p:nvPr/>
        </p:nvSpPr>
        <p:spPr>
          <a:xfrm>
            <a:off x="4558020" y="1502572"/>
            <a:ext cx="2464800" cy="62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Content Resolver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"Get red hats"</a:t>
            </a:r>
          </a:p>
        </p:txBody>
      </p:sp>
      <p:sp>
        <p:nvSpPr>
          <p:cNvPr id="152" name="Shape 152"/>
          <p:cNvSpPr/>
          <p:nvPr/>
        </p:nvSpPr>
        <p:spPr>
          <a:xfrm>
            <a:off x="5224136" y="3168555"/>
            <a:ext cx="2464800" cy="62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Content Resolver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"Get fancy hats"</a:t>
            </a:r>
          </a:p>
        </p:txBody>
      </p:sp>
      <p:sp>
        <p:nvSpPr>
          <p:cNvPr id="153" name="Shape 153"/>
          <p:cNvSpPr/>
          <p:nvPr/>
        </p:nvSpPr>
        <p:spPr>
          <a:xfrm rot="3418307">
            <a:off x="4733764" y="1419335"/>
            <a:ext cx="165672" cy="2338228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4CAF50"/>
          </a:solidFill>
          <a:ln cap="flat" cmpd="sng" w="952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Shape 154"/>
          <p:cNvSpPr/>
          <p:nvPr/>
        </p:nvSpPr>
        <p:spPr>
          <a:xfrm flipH="1" rot="6960073">
            <a:off x="4459415" y="2621603"/>
            <a:ext cx="177239" cy="1735084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4CAF50"/>
          </a:solidFill>
          <a:ln cap="flat" cmpd="sng" w="952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2197950" y="2057425"/>
            <a:ext cx="190500" cy="393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4CAF50"/>
          </a:solidFill>
          <a:ln cap="flat" cmpd="sng" w="952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