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9" r:id="rId3"/>
    <p:sldMasterId id="2147483710" r:id="rId4"/>
    <p:sldMasterId id="2147483711" r:id="rId5"/>
    <p:sldMasterId id="2147483712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Roboto-regular.fntdata"/><Relationship Id="rId50" Type="http://schemas.openxmlformats.org/officeDocument/2006/relationships/slide" Target="slides/slide42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Whether a permission is normal or dangerous affects how the permission is granted, we will talk more about this soon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eg UK Data Protection act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validate user input to protect against malicious injection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Lots more, these are just examples!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2381675" y="47250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7" name="Shape 9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1" name="Shape 10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Shape 1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6" name="Shape 12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9" name="Shape 12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2" name="Shape 132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 Best Practices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4" name="Shape 16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8" name="Shape 16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Shape 1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3" name="Shape 19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6" name="Shape 19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9" name="Shape 199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4407225" y="4561050"/>
            <a:ext cx="111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Permissions, performance and security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7" name="Shape 2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9" name="Shape 2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1" name="Shape 2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5" name="Shape 2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7" name="Shape 2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8" name="Shape 2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8" name="Shape 2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1" name="Shape 26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63" name="Shape 26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64" name="Shape 26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5" name="Shape 26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66" name="Shape 2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83" name="Shape 283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5" name="Shape 295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header and two columns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1" name="Shape 301"/>
          <p:cNvSpPr txBox="1"/>
          <p:nvPr>
            <p:ph idx="2" type="body"/>
          </p:nvPr>
        </p:nvSpPr>
        <p:spPr>
          <a:xfrm>
            <a:off x="48324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3" name="Shape 30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5" name="Shape 305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8" name="Shape 30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18" name="Shape 3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20" name="Shape 3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21" name="Shape 3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3" name="Shape 32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32" name="Shape 3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4" name="Shape 334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36" name="Shape 336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37" name="Shape 33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40" name="Shape 34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1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250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21125" y="4591575"/>
            <a:ext cx="115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Permissions, performance and security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407225" y="4757853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What's Next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Shape 1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3" name="Shape 14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407225" y="4561050"/>
            <a:ext cx="111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Permissions, performance and security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6" name="Shape 20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10" name="Shape 2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4407225" y="4757853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What's Next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2" name="Shape 2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6" name="Shape 2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4407225" y="4757853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What's Next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ols/support-library/index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Manifest.permission.html" TargetMode="External"/><Relationship Id="rId4" Type="http://schemas.openxmlformats.org/officeDocument/2006/relationships/hyperlink" Target="https://developer.android.com/guide/topics/security/permissions.html" TargetMode="External"/><Relationship Id="rId5" Type="http://schemas.openxmlformats.org/officeDocument/2006/relationships/hyperlink" Target="https://developer.android.com/training/permissions/best-practices.html" TargetMode="External"/><Relationship Id="rId6" Type="http://schemas.openxmlformats.org/officeDocument/2006/relationships/hyperlink" Target="http://android-developers.blogspot.com/2015/08/building-better-apps-with-runtim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creativecommons.org/licenses/by-nc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topic/performance/rendering/profile-gpu.html" TargetMode="External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medium.com/google-developers/you-your-app-and-android-performance-56485edc2a81#.f763iq55q" TargetMode="External"/><Relationship Id="rId4" Type="http://schemas.openxmlformats.org/officeDocument/2006/relationships/hyperlink" Target="https://medium.com/google-developers/exceed-the-android-speed-limit-b73a0692abc1#.meqpjcf9z" TargetMode="External"/><Relationship Id="rId5" Type="http://schemas.openxmlformats.org/officeDocument/2006/relationships/hyperlink" Target="https://medium.com/google-developers/draw-what-you-see-and-clip-the-e11-out-of-the-rest-6df58c47873e#.p7clnbdl8" TargetMode="External"/><Relationship Id="rId6" Type="http://schemas.openxmlformats.org/officeDocument/2006/relationships/hyperlink" Target="https://medium.com/google-developers/simplify-complex-view-hierarchies-5d358618b06f#.pmg2i4s2b" TargetMode="External"/><Relationship Id="rId7" Type="http://schemas.openxmlformats.org/officeDocument/2006/relationships/hyperlink" Target="https://medium.com/@duhroach/understanding-compression-69c874de6ad7#.frqvv8j1z" TargetMode="External"/><Relationship Id="rId8" Type="http://schemas.openxmlformats.org/officeDocument/2006/relationships/hyperlink" Target="https://www.youtube.com/playlist?list=PLOU2XLYxmsIKEOXh5TwZEv89aofHzNCiu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studio/profile/dev-options-rendering.html" TargetMode="External"/><Relationship Id="rId4" Type="http://schemas.openxmlformats.org/officeDocument/2006/relationships/hyperlink" Target="https://developer.android.com/studio/profile/dev-options-overdraw.html" TargetMode="External"/><Relationship Id="rId5" Type="http://schemas.openxmlformats.org/officeDocument/2006/relationships/hyperlink" Target="https://developer.android.com/studio/profile/hierarchy-viewer-walkthru.html" TargetMode="External"/><Relationship Id="rId6" Type="http://schemas.openxmlformats.org/officeDocument/2006/relationships/hyperlink" Target="https://developer.android.com/studio/profile/battery-historian.html" TargetMode="External"/><Relationship Id="rId7" Type="http://schemas.openxmlformats.org/officeDocument/2006/relationships/hyperlink" Target="https://developer.android.com/studio/profile/android-monitor.html" TargetMode="External"/><Relationship Id="rId8" Type="http://schemas.openxmlformats.org/officeDocument/2006/relationships/hyperlink" Target="https://developer.android.com/studio/profile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topic/performance/rendering/profile-gpu.html" TargetMode="External"/><Relationship Id="rId4" Type="http://schemas.openxmlformats.org/officeDocument/2006/relationships/hyperlink" Target="https://developer.android.com/topic/performance/power/index.html" TargetMode="External"/><Relationship Id="rId5" Type="http://schemas.openxmlformats.org/officeDocument/2006/relationships/hyperlink" Target="https://developer.android.com/studio/profile/am-memory.html" TargetMode="External"/><Relationship Id="rId6" Type="http://schemas.openxmlformats.org/officeDocument/2006/relationships/hyperlink" Target="https://developer.android.com/studio/profile/hierarchy-viewer-walkthru.html#q=Performanc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creativecommons.org/licenses/by-nc/4.0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Manifest.permission.html#READ_LOG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reference/java/security/KeyStore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guide/topics/data/data-storage.html#filesExternal" TargetMode="External"/><Relationship Id="rId4" Type="http://schemas.openxmlformats.org/officeDocument/2006/relationships/hyperlink" Target="https://developer.android.com/training/articles/security-tips.html#InputValidation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training/articles/security-ssl.html" TargetMode="External"/><Relationship Id="rId4" Type="http://schemas.openxmlformats.org/officeDocument/2006/relationships/hyperlink" Target="https://developer.android.com/reference/javax/net/ssl/SSLSocke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reativecommons.org/licenses/by-nc/4.0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android.com/training/articles/security-tips.html" TargetMode="External"/><Relationship Id="rId4" Type="http://schemas.openxmlformats.org/officeDocument/2006/relationships/hyperlink" Target="https://developer.android.com/training/basics/data-storage/files.html" TargetMode="External"/><Relationship Id="rId5" Type="http://schemas.openxmlformats.org/officeDocument/2006/relationships/hyperlink" Target="http://developer.android.com/training/secure-file-sharing/index.html" TargetMode="External"/><Relationship Id="rId6" Type="http://schemas.openxmlformats.org/officeDocument/2006/relationships/hyperlink" Target="https://source.android.com/security/encryption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Manifest.permission.html#MODIFY_AUDIO_SETTINGS" TargetMode="External"/><Relationship Id="rId10" Type="http://schemas.openxmlformats.org/officeDocument/2006/relationships/hyperlink" Target="https://developer.android.com/reference/android/Manifest.permission.html#RECORD_AUDIO" TargetMode="External"/><Relationship Id="rId13" Type="http://schemas.openxmlformats.org/officeDocument/2006/relationships/hyperlink" Target="https://developer.android.com/reference/android/Manifest.permission.html" TargetMode="External"/><Relationship Id="rId12" Type="http://schemas.openxmlformats.org/officeDocument/2006/relationships/hyperlink" Target="https://developer.android.com/reference/android/Manifest.permission.html#ADD_VOICEMAI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Manifest.permission.html#ACCESS_COARSE_LOCATION" TargetMode="External"/><Relationship Id="rId4" Type="http://schemas.openxmlformats.org/officeDocument/2006/relationships/hyperlink" Target="https://developer.android.com/reference/android/Manifest.permission.html#ACCESS_FINE_LOCATION" TargetMode="External"/><Relationship Id="rId9" Type="http://schemas.openxmlformats.org/officeDocument/2006/relationships/hyperlink" Target="https://developer.android.com/reference/android/Manifest.permission.html#CAMERA" TargetMode="External"/><Relationship Id="rId5" Type="http://schemas.openxmlformats.org/officeDocument/2006/relationships/hyperlink" Target="https://developer.android.com/reference/android/Manifest.permission.html#ACCESS_NETWORK_STATE" TargetMode="External"/><Relationship Id="rId6" Type="http://schemas.openxmlformats.org/officeDocument/2006/relationships/hyperlink" Target="https://developer.android.com/reference/android/Manifest.permission.html#ACCESS_WIFI_STATE" TargetMode="External"/><Relationship Id="rId7" Type="http://schemas.openxmlformats.org/officeDocument/2006/relationships/hyperlink" Target="https://developer.android.com/reference/android/Manifest.permission.html#GET_ACCOUNTS" TargetMode="External"/><Relationship Id="rId8" Type="http://schemas.openxmlformats.org/officeDocument/2006/relationships/hyperlink" Target="https://developer.android.com/reference/android/Manifest.permission.html#RECEIVE_SM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Manifest.permission.html#BLUETOOTH" TargetMode="External"/><Relationship Id="rId4" Type="http://schemas.openxmlformats.org/officeDocument/2006/relationships/hyperlink" Target="https://developer.android.com/reference/android/Manifest.permission.html#BODY_SENSORS" TargetMode="External"/><Relationship Id="rId5" Type="http://schemas.openxmlformats.org/officeDocument/2006/relationships/hyperlink" Target="https://developer.android.com/reference/android/Manifest.permission.html#USE_FINGERPR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1" name="Shape 35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2" name="Shape 35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What's Next?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13</a:t>
            </a:r>
          </a:p>
        </p:txBody>
      </p:sp>
      <p:sp>
        <p:nvSpPr>
          <p:cNvPr id="354" name="Shape 354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5" name="Shape 3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 and dangerous permissions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141375" y="1076275"/>
            <a:ext cx="8938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Normal</a:t>
            </a:r>
            <a:r>
              <a:rPr lang="en"/>
              <a:t> permissions do not directly risk the user's privacy</a:t>
            </a:r>
          </a:p>
          <a:p>
            <a:pPr indent="0" lvl="0" marL="457200" rtl="0">
              <a:spcBef>
                <a:spcPts val="400"/>
              </a:spcBef>
              <a:buNone/>
            </a:pPr>
            <a:r>
              <a:rPr i="1" lang="en"/>
              <a:t>Example</a:t>
            </a:r>
            <a:r>
              <a:rPr lang="en"/>
              <a:t>: Set the time zone </a:t>
            </a:r>
          </a:p>
          <a:p>
            <a:pPr indent="0" lvl="0" marL="457200">
              <a:spcBef>
                <a:spcPts val="400"/>
              </a:spcBef>
              <a:buNone/>
            </a:pPr>
            <a:r>
              <a:rPr lang="en"/>
              <a:t>Android automatically grants normal permissions.</a:t>
            </a:r>
          </a:p>
          <a:p>
            <a:pPr indent="-228600" lvl="0" marL="457200" rtl="0">
              <a:spcBef>
                <a:spcPts val="2000"/>
              </a:spcBef>
              <a:buFont typeface="Arial"/>
              <a:buChar char="●"/>
            </a:pPr>
            <a:r>
              <a:rPr b="1" lang="en"/>
              <a:t>Dangerous</a:t>
            </a:r>
            <a:r>
              <a:rPr lang="en"/>
              <a:t> permissions give access to user's private data</a:t>
            </a:r>
          </a:p>
          <a:p>
            <a:pPr indent="0" lvl="0" marL="457200" rtl="0">
              <a:spcBef>
                <a:spcPts val="400"/>
              </a:spcBef>
              <a:buNone/>
            </a:pPr>
            <a:r>
              <a:rPr i="1" lang="en"/>
              <a:t>Example</a:t>
            </a:r>
            <a:r>
              <a:rPr lang="en"/>
              <a:t>: Read the user's contacts</a:t>
            </a:r>
          </a:p>
          <a:p>
            <a:pPr indent="0" lvl="0" marL="457200" rtl="0">
              <a:spcBef>
                <a:spcPts val="400"/>
              </a:spcBef>
              <a:buNone/>
            </a:pPr>
            <a:r>
              <a:rPr lang="en"/>
              <a:t>Android asks user to explicitly grant dangerous permissions</a:t>
            </a:r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users grant permission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311700" y="1304875"/>
            <a:ext cx="5642100" cy="1793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apps created before Marshmallow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Users grant permission before installing</a:t>
            </a:r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3">
            <a:alphaModFix/>
          </a:blip>
          <a:srcRect b="20863" l="0" r="0" t="17970"/>
          <a:stretch/>
        </p:blipFill>
        <p:spPr>
          <a:xfrm>
            <a:off x="5953800" y="1130335"/>
            <a:ext cx="3067351" cy="33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Users grant permission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350325" y="1381075"/>
            <a:ext cx="5536500" cy="2626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Marshmallow</a:t>
            </a:r>
            <a:r>
              <a:rPr lang="en"/>
              <a:t> onwards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Installation doesn't ask user to give permissions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 must get runtime permission</a:t>
            </a:r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3">
            <a:alphaModFix/>
          </a:blip>
          <a:srcRect b="36893" l="6998" r="7135" t="32875"/>
          <a:stretch/>
        </p:blipFill>
        <p:spPr>
          <a:xfrm>
            <a:off x="5982299" y="1678900"/>
            <a:ext cx="3038850" cy="190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users revoke permission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283104" y="1076275"/>
            <a:ext cx="60344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Before Marshmallow</a:t>
            </a:r>
          </a:p>
          <a:p>
            <a:pPr indent="0" lvl="0" marL="457200">
              <a:spcBef>
                <a:spcPts val="1000"/>
              </a:spcBef>
              <a:buNone/>
            </a:pPr>
            <a:r>
              <a:rPr lang="en"/>
              <a:t>Uninstall app!</a:t>
            </a:r>
          </a:p>
          <a:p>
            <a:pPr indent="-228600" lvl="0" marL="457200" rtl="0">
              <a:spcBef>
                <a:spcPts val="1500"/>
              </a:spcBef>
              <a:buChar char="●"/>
            </a:pPr>
            <a:r>
              <a:rPr lang="en"/>
              <a:t>Marshmallow onwards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Revoke individual permissions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Settings &gt; apps &gt; permissions</a:t>
            </a:r>
          </a:p>
        </p:txBody>
      </p:sp>
      <p:sp>
        <p:nvSpPr>
          <p:cNvPr id="444" name="Shape 4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3">
            <a:alphaModFix/>
          </a:blip>
          <a:srcRect b="49425" l="0" r="0" t="0"/>
          <a:stretch/>
        </p:blipFill>
        <p:spPr>
          <a:xfrm>
            <a:off x="5911430" y="1667351"/>
            <a:ext cx="3052174" cy="2744126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Differences in permission models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Before Marshmallow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If app is running, it can assume that user granted permissions during installation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After Marshmallow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 needs to get permission at runtime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Must check if it still has permission every 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 can revoke permissions at any time</a:t>
            </a:r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170825"/>
            <a:ext cx="8758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 versus support library</a:t>
            </a: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311700" y="1762075"/>
            <a:ext cx="8520600" cy="191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Android framework 6.0 (API level 23) + provides permission methods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Better to use Android </a:t>
            </a:r>
            <a:r>
              <a:rPr lang="en" u="sng">
                <a:solidFill>
                  <a:schemeClr val="accent5"/>
                </a:solidFill>
                <a:hlinkClick r:id="rId3"/>
              </a:rPr>
              <a:t>Support Library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170825"/>
            <a:ext cx="8758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Support library permission methods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311700" y="1304875"/>
            <a:ext cx="8385300" cy="279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upport library permission methods check Android version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runtime permissions model is supported,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requests the appropriate permission from the user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Otherwise, checks if the permission was granted at install time</a:t>
            </a:r>
          </a:p>
        </p:txBody>
      </p:sp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practices for permissions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311700" y="1076275"/>
            <a:ext cx="5469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Ask for the least amount of permissions that you need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Don't overwhelm the user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Consider using an Intent instead—</a:t>
            </a:r>
            <a:br>
              <a:rPr lang="en"/>
            </a:br>
            <a:r>
              <a:rPr lang="en"/>
              <a:t>For example, send an Intent to use the camera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424" y="1104925"/>
            <a:ext cx="2162176" cy="3710697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pic>
      <p:grpSp>
        <p:nvGrpSpPr>
          <p:cNvPr id="475" name="Shape 475"/>
          <p:cNvGrpSpPr/>
          <p:nvPr/>
        </p:nvGrpSpPr>
        <p:grpSpPr>
          <a:xfrm>
            <a:off x="5781075" y="1028700"/>
            <a:ext cx="3390325" cy="3738000"/>
            <a:chOff x="5781075" y="1028700"/>
            <a:chExt cx="3390325" cy="3738000"/>
          </a:xfrm>
        </p:grpSpPr>
        <p:cxnSp>
          <p:nvCxnSpPr>
            <p:cNvPr id="476" name="Shape 476"/>
            <p:cNvCxnSpPr/>
            <p:nvPr/>
          </p:nvCxnSpPr>
          <p:spPr>
            <a:xfrm>
              <a:off x="5795500" y="1043200"/>
              <a:ext cx="3375900" cy="3709200"/>
            </a:xfrm>
            <a:prstGeom prst="straightConnector1">
              <a:avLst/>
            </a:prstGeom>
            <a:noFill/>
            <a:ln cap="flat" cmpd="sng" w="38100">
              <a:solidFill>
                <a:srgbClr val="88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77" name="Shape 477"/>
            <p:cNvCxnSpPr/>
            <p:nvPr/>
          </p:nvCxnSpPr>
          <p:spPr>
            <a:xfrm flipH="1">
              <a:off x="5781075" y="1028700"/>
              <a:ext cx="3390300" cy="3738000"/>
            </a:xfrm>
            <a:prstGeom prst="straightConnector1">
              <a:avLst/>
            </a:prstGeom>
            <a:noFill/>
            <a:ln cap="flat" cmpd="sng" w="38100">
              <a:solidFill>
                <a:srgbClr val="88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 more about permissions</a:t>
            </a: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311700" y="1000075"/>
            <a:ext cx="8520600" cy="35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/>
              <a:t>List of p</a:t>
            </a:r>
            <a:r>
              <a:rPr lang="en"/>
              <a:t>ermissions defined in Android:</a:t>
            </a:r>
            <a:r>
              <a:rPr lang="en" sz="1800"/>
              <a:t>  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developer.android.com/reference/android/Manifest.permission.html</a:t>
            </a:r>
          </a:p>
          <a:p>
            <a:pPr indent="-342900" lvl="0" marL="457200" rtl="0">
              <a:spcBef>
                <a:spcPts val="600"/>
              </a:spcBef>
              <a:buSzPct val="100000"/>
              <a:buChar char="●"/>
            </a:pPr>
            <a:r>
              <a:rPr lang="en"/>
              <a:t>Permissions in Android: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developer.android.com/guide/topics/security/permissions.html</a:t>
            </a:r>
          </a:p>
          <a:p>
            <a:pPr indent="-342900" lvl="0" marL="457200" rtl="0">
              <a:spcBef>
                <a:spcPts val="600"/>
              </a:spcBef>
              <a:buSzPct val="100000"/>
              <a:buChar char="●"/>
            </a:pPr>
            <a:r>
              <a:rPr lang="en"/>
              <a:t>Best practices:</a:t>
            </a:r>
            <a:br>
              <a:rPr lang="en" sz="1800"/>
            </a:br>
            <a:r>
              <a:rPr lang="en" sz="1800"/>
              <a:t> </a:t>
            </a:r>
            <a:r>
              <a:rPr lang="en" sz="1800" u="sng">
                <a:solidFill>
                  <a:schemeClr val="accent5"/>
                </a:solidFill>
                <a:hlinkClick r:id="rId5"/>
              </a:rPr>
              <a:t>developer.android.com/training/permissions/best-practices.html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/>
              <a:t>Blog entry about runtime permissions:</a:t>
            </a:r>
            <a:br>
              <a:rPr lang="en" sz="1800"/>
            </a:br>
            <a:r>
              <a:rPr lang="en" sz="1800" u="sng">
                <a:solidFill>
                  <a:schemeClr val="accent5"/>
                </a:solidFill>
                <a:hlinkClick r:id="rId6"/>
              </a:rPr>
              <a:t>android-developers.blogspot.com/2015/08/ building-better-apps-with-runtime.html</a:t>
            </a: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 Performance</a:t>
            </a:r>
          </a:p>
        </p:txBody>
      </p:sp>
      <p:sp>
        <p:nvSpPr>
          <p:cNvPr id="490" name="Shape 490"/>
          <p:cNvSpPr txBox="1"/>
          <p:nvPr>
            <p:ph idx="1" type="subTitle"/>
          </p:nvPr>
        </p:nvSpPr>
        <p:spPr>
          <a:xfrm>
            <a:off x="311700" y="28677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2" name="Shape 49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2" name="Shape 36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13.1 Permissions, performance and security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app performance?</a:t>
            </a: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311700" y="1228675"/>
            <a:ext cx="8658600" cy="334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Speed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Responsiveness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Smoothness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Consistency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Resource-efficiency</a:t>
            </a:r>
          </a:p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Main thread must be fast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Hardware updates screen every 16 milliseconds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UI thread has 16 ms to do all its work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it takes too long, app stutters or hangs</a:t>
            </a:r>
          </a:p>
        </p:txBody>
      </p:sp>
      <p:sp>
        <p:nvSpPr>
          <p:cNvPr id="506" name="Shape 5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07" name="Shape 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5677600" y="5867350"/>
            <a:ext cx="700500" cy="7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4539150" y="2875300"/>
            <a:ext cx="1138427" cy="824633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WAIT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Improving performance</a:t>
            </a: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311700" y="1182700"/>
            <a:ext cx="8520600" cy="31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 systematic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Gather information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Gain insight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Take action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Iterate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tools</a:t>
            </a: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173" y="1487500"/>
            <a:ext cx="3708824" cy="259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Profile GPU Rendering tool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311700" y="1171450"/>
            <a:ext cx="8709600" cy="31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On your mobile device, go to Settings &gt; Developer Options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 Monitoring section, select </a:t>
            </a:r>
            <a:r>
              <a:rPr b="1" lang="en"/>
              <a:t>Profile GPU Rendering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 Profile GPU Rendering popup, choose </a:t>
            </a:r>
            <a:r>
              <a:rPr b="1" lang="en"/>
              <a:t>On screen as bars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Go to the app that you want to profile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See the bars at the bottom of the screen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875" y="170825"/>
            <a:ext cx="1775475" cy="115404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Interpret the bars</a:t>
            </a:r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159300" y="1171450"/>
            <a:ext cx="8832300" cy="31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One bar represents one screen rendered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a bar goes above the green line, it took &gt; 16 ms to render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Many bars above the line, or heavy spiking indicate problems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 will see stuttering or inconsistent responsiveness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Analyze the bar</a:t>
            </a:r>
            <a:r>
              <a:rPr lang="en"/>
              <a:t> and fix problems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33" name="Shape 5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500" y="170825"/>
            <a:ext cx="2417799" cy="157154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534" name="Shape 534"/>
          <p:cNvCxnSpPr>
            <a:stCxn id="533" idx="1"/>
            <a:endCxn id="533" idx="3"/>
          </p:cNvCxnSpPr>
          <p:nvPr/>
        </p:nvCxnSpPr>
        <p:spPr>
          <a:xfrm>
            <a:off x="6504500" y="956599"/>
            <a:ext cx="24177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311700" y="170825"/>
            <a:ext cx="8709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Studio &gt; Android Monitor</a:t>
            </a:r>
          </a:p>
        </p:txBody>
      </p:sp>
      <p:sp>
        <p:nvSpPr>
          <p:cNvPr id="540" name="Shape 5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541" name="Shape 541"/>
          <p:cNvGrpSpPr/>
          <p:nvPr/>
        </p:nvGrpSpPr>
        <p:grpSpPr>
          <a:xfrm>
            <a:off x="97050" y="1599373"/>
            <a:ext cx="2124250" cy="2621601"/>
            <a:chOff x="97050" y="1065973"/>
            <a:chExt cx="2124250" cy="2621601"/>
          </a:xfrm>
        </p:grpSpPr>
        <p:pic>
          <p:nvPicPr>
            <p:cNvPr id="542" name="Shape 5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050" y="1065973"/>
              <a:ext cx="2124250" cy="209765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543" name="Shape 543"/>
            <p:cNvSpPr txBox="1"/>
            <p:nvPr/>
          </p:nvSpPr>
          <p:spPr>
            <a:xfrm>
              <a:off x="409775" y="3114875"/>
              <a:ext cx="1498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800">
                  <a:latin typeface="Roboto"/>
                  <a:ea typeface="Roboto"/>
                  <a:cs typeface="Roboto"/>
                  <a:sym typeface="Roboto"/>
                </a:rPr>
                <a:t>Memory</a:t>
              </a:r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2316426" y="1594166"/>
            <a:ext cx="2124249" cy="2626808"/>
            <a:chOff x="2316426" y="1060766"/>
            <a:chExt cx="2124249" cy="2626808"/>
          </a:xfrm>
        </p:grpSpPr>
        <p:pic>
          <p:nvPicPr>
            <p:cNvPr id="545" name="Shape 5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16426" y="1060766"/>
              <a:ext cx="2124249" cy="2108064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546" name="Shape 546"/>
            <p:cNvSpPr txBox="1"/>
            <p:nvPr/>
          </p:nvSpPr>
          <p:spPr>
            <a:xfrm>
              <a:off x="2629150" y="3114875"/>
              <a:ext cx="1498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800">
                  <a:latin typeface="Roboto"/>
                  <a:ea typeface="Roboto"/>
                  <a:cs typeface="Roboto"/>
                  <a:sym typeface="Roboto"/>
                </a:rPr>
                <a:t>CPU</a:t>
              </a:r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4535802" y="1594161"/>
            <a:ext cx="2167545" cy="2626813"/>
            <a:chOff x="4535802" y="1060761"/>
            <a:chExt cx="2167545" cy="2626813"/>
          </a:xfrm>
        </p:grpSpPr>
        <p:pic>
          <p:nvPicPr>
            <p:cNvPr id="548" name="Shape 5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35802" y="1060761"/>
              <a:ext cx="2167545" cy="2108074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549" name="Shape 549"/>
            <p:cNvSpPr txBox="1"/>
            <p:nvPr/>
          </p:nvSpPr>
          <p:spPr>
            <a:xfrm>
              <a:off x="4848525" y="3114875"/>
              <a:ext cx="1498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800">
                  <a:latin typeface="Roboto"/>
                  <a:ea typeface="Roboto"/>
                  <a:cs typeface="Roboto"/>
                  <a:sym typeface="Roboto"/>
                </a:rPr>
                <a:t>GPU</a:t>
              </a:r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6798474" y="1572599"/>
            <a:ext cx="2167550" cy="2648375"/>
            <a:chOff x="6798474" y="1039199"/>
            <a:chExt cx="2167550" cy="2648375"/>
          </a:xfrm>
        </p:grpSpPr>
        <p:pic>
          <p:nvPicPr>
            <p:cNvPr id="551" name="Shape 55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98474" y="1039199"/>
              <a:ext cx="2167550" cy="215119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552" name="Shape 552"/>
            <p:cNvSpPr txBox="1"/>
            <p:nvPr/>
          </p:nvSpPr>
          <p:spPr>
            <a:xfrm>
              <a:off x="7132850" y="3114875"/>
              <a:ext cx="1569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800"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Don't make users wait</a:t>
            </a: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311700" y="1067100"/>
            <a:ext cx="8520600" cy="331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Load data in background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Pre-fetch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Move work off the UI thread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Optimize UI—draw less and faster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Eliminate overdraw and optimize view hierarchy</a:t>
            </a:r>
          </a:p>
        </p:txBody>
      </p:sp>
      <p:sp>
        <p:nvSpPr>
          <p:cNvPr id="559" name="Shape 5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Don't waste user's resources</a:t>
            </a:r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311700" y="914700"/>
            <a:ext cx="8709300" cy="35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WiFi and mobile radio use lots of battery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Batch requests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Schedule to run when phone is being charged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Large images consume lots of memory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 smallest images possible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Always use compressed image formats. Use WebP when possible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Getting and putting data on the internet uses up data plans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When possible download data when on WiFi</a:t>
            </a:r>
          </a:p>
        </p:txBody>
      </p:sp>
      <p:sp>
        <p:nvSpPr>
          <p:cNvPr id="566" name="Shape 5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175100" y="170825"/>
            <a:ext cx="8846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Learn more about Performance </a:t>
            </a:r>
            <a:r>
              <a:rPr lang="en" sz="3200"/>
              <a:t>— Introductory</a:t>
            </a:r>
          </a:p>
        </p:txBody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311700" y="1055850"/>
            <a:ext cx="8520600" cy="341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You, Your App and Performance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Exceed the Android Speed Limit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Only Draw What You See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Simplify Complex View Hierarchies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Understanding Compression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Performance Patterns</a:t>
            </a:r>
            <a:r>
              <a:rPr lang="en"/>
              <a:t> (YouTube series)</a:t>
            </a:r>
          </a:p>
        </p:txBody>
      </p:sp>
      <p:sp>
        <p:nvSpPr>
          <p:cNvPr id="573" name="Shape 5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 about performance — Tools</a:t>
            </a:r>
          </a:p>
        </p:txBody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311700" y="1055850"/>
            <a:ext cx="8520600" cy="341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Profile GPU Rendering Walkthrough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 GPU Overdraw Walkthrough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Hierarchy Viewer Walkthrough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Battery Stats and Battery Historian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Android Monitor Overview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Performance Profiling Tools</a:t>
            </a:r>
          </a:p>
        </p:txBody>
      </p:sp>
      <p:sp>
        <p:nvSpPr>
          <p:cNvPr id="580" name="Shape 5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311700" y="1304875"/>
            <a:ext cx="8709300" cy="313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Permissions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Performance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Security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lesson has concepts only. It does not have a practical.</a:t>
            </a: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x="164150" y="170825"/>
            <a:ext cx="8668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 about performance — Guides</a:t>
            </a:r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311700" y="1513050"/>
            <a:ext cx="8520600" cy="260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Analyzing with Profile GPU Rendering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Optimizing for Battery Life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Optimize Memory Use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…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much more</a:t>
            </a:r>
          </a:p>
        </p:txBody>
      </p:sp>
      <p:sp>
        <p:nvSpPr>
          <p:cNvPr id="587" name="Shape 5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Security Best Practices</a:t>
            </a:r>
          </a:p>
        </p:txBody>
      </p:sp>
      <p:sp>
        <p:nvSpPr>
          <p:cNvPr id="593" name="Shape 593"/>
          <p:cNvSpPr txBox="1"/>
          <p:nvPr>
            <p:ph idx="1" type="subTitle"/>
          </p:nvPr>
        </p:nvSpPr>
        <p:spPr>
          <a:xfrm>
            <a:off x="311700" y="28677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95" name="Shape 59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Android's got you covered (mostly)</a:t>
            </a:r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311700" y="1381075"/>
            <a:ext cx="8520600" cy="270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Android has built-in security features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Significantly reduces the frequency and impact of application security issues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can typically build apps with default system and file permissions</a:t>
            </a:r>
          </a:p>
        </p:txBody>
      </p:sp>
      <p:sp>
        <p:nvSpPr>
          <p:cNvPr id="602" name="Shape 6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app's responsibility</a:t>
            </a:r>
          </a:p>
        </p:txBody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311700" y="1533475"/>
            <a:ext cx="5359800" cy="2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Keep user's private data safe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 not leak secret things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Treat user's data with integrity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Keep your own app and data safe</a:t>
            </a:r>
          </a:p>
        </p:txBody>
      </p:sp>
      <p:sp>
        <p:nvSpPr>
          <p:cNvPr id="609" name="Shape 6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10" name="Shape 6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450" y="1734245"/>
            <a:ext cx="3167700" cy="197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Handling user data</a:t>
            </a:r>
          </a:p>
        </p:txBody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Minimize access to sensitive or personal user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 not store or transmit user data if possible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But if you must, consider using a hash or non-reversible form of the data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For example, use hash of an email address as a primary key, so you do not store or transmit the email address</a:t>
            </a:r>
          </a:p>
        </p:txBody>
      </p:sp>
      <p:sp>
        <p:nvSpPr>
          <p:cNvPr id="617" name="Shape 6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type="title"/>
          </p:nvPr>
        </p:nvSpPr>
        <p:spPr>
          <a:xfrm>
            <a:off x="311700" y="170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Comply with </a:t>
            </a:r>
            <a:r>
              <a:rPr lang="en"/>
              <a:t>P</a:t>
            </a:r>
            <a:r>
              <a:rPr lang="en"/>
              <a:t>ersonal Data Policies</a:t>
            </a:r>
          </a:p>
        </p:txBody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311700" y="1304875"/>
            <a:ext cx="8520600" cy="312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your app accesses personal information like passwords or usernames, it might need a privacy policy explaining how it uses and stores user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 careful what you log</a:t>
            </a:r>
          </a:p>
        </p:txBody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311700" y="1533475"/>
            <a:ext cx="8520600" cy="23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Android logs are a shared resource, and are available to an application with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READ_LOGS</a:t>
            </a:r>
            <a:r>
              <a:rPr lang="en"/>
              <a:t> permission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Inappropriate logging of user information could leak user data to other applications</a:t>
            </a:r>
          </a:p>
        </p:txBody>
      </p:sp>
      <p:sp>
        <p:nvSpPr>
          <p:cNvPr id="631" name="Shape 6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Encrypt sensitive data</a:t>
            </a:r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70075" y="1076275"/>
            <a:ext cx="9073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Encrypt local files that contain sensitive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Store the key so it is not accessible by the app</a:t>
            </a:r>
            <a:br>
              <a:rPr lang="en"/>
            </a:br>
            <a:r>
              <a:rPr lang="en"/>
              <a:t>For example, use a </a:t>
            </a:r>
            <a:r>
              <a:rPr lang="en" u="sng">
                <a:solidFill>
                  <a:schemeClr val="hlink"/>
                </a:solidFill>
                <a:hlinkClick r:id="rId3"/>
              </a:rPr>
              <a:t>KeyStore</a:t>
            </a:r>
            <a:r>
              <a:rPr lang="en"/>
              <a:t> protected with a user password stored off the device</a:t>
            </a:r>
          </a:p>
        </p:txBody>
      </p:sp>
      <p:sp>
        <p:nvSpPr>
          <p:cNvPr id="638" name="Shape 6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External storage</a:t>
            </a:r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not store sensitive information on external storage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Files created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external storage</a:t>
            </a:r>
            <a:r>
              <a:rPr lang="en"/>
              <a:t>, such as SD Cards, are globally readable and writable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External storage can be removed by the user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External storage can be modified by any application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Validate input</a:t>
            </a:r>
            <a:r>
              <a:rPr lang="en"/>
              <a:t> on data from external storage </a:t>
            </a:r>
          </a:p>
        </p:txBody>
      </p:sp>
      <p:sp>
        <p:nvSpPr>
          <p:cNvPr id="645" name="Shape 6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IP Networking</a:t>
            </a:r>
          </a:p>
        </p:txBody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83100" y="1076275"/>
            <a:ext cx="8980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Networking on Android is similar to other Linux environments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/>
              <a:t>Minimize  network transactions that transmit private data 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</a:t>
            </a:r>
            <a:r>
              <a:rPr lang="en"/>
              <a:t> over HTTP wherever it's supported on the server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/>
              <a:t>Mobile devices often connect on networks that are not secured, such as public Wi-Fi hotspots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/>
              <a:t>You can implement authenticated, encrypted socket-level communication using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SSLSocket</a:t>
            </a:r>
            <a:r>
              <a:rPr lang="en"/>
              <a:t> class</a:t>
            </a:r>
          </a:p>
        </p:txBody>
      </p:sp>
      <p:sp>
        <p:nvSpPr>
          <p:cNvPr id="652" name="Shape 6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Permissions</a:t>
            </a:r>
          </a:p>
        </p:txBody>
      </p:sp>
      <p:sp>
        <p:nvSpPr>
          <p:cNvPr id="375" name="Shape 375"/>
          <p:cNvSpPr txBox="1"/>
          <p:nvPr>
            <p:ph idx="1" type="subTitle"/>
          </p:nvPr>
        </p:nvSpPr>
        <p:spPr>
          <a:xfrm>
            <a:off x="311700" y="28677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7" name="Shape 3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 about security in Android</a:t>
            </a:r>
          </a:p>
        </p:txBody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311700" y="1076275"/>
            <a:ext cx="8520600" cy="366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Security tips: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developer.android.com/training/articles/security-tips.html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Saving files: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developer.android.com/training/basics/data-storage/files.html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Sharing files: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developer.android.com/training/secure-file-sharing/index.html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Full disk encryption: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source.android.com/security/encryption/</a:t>
            </a:r>
          </a:p>
        </p:txBody>
      </p:sp>
      <p:sp>
        <p:nvSpPr>
          <p:cNvPr id="659" name="Shape 6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What's Next?</a:t>
            </a:r>
          </a:p>
        </p:txBody>
      </p:sp>
      <p:sp>
        <p:nvSpPr>
          <p:cNvPr id="665" name="Shape 6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6" name="Shape 666"/>
          <p:cNvSpPr txBox="1"/>
          <p:nvPr/>
        </p:nvSpPr>
        <p:spPr>
          <a:xfrm>
            <a:off x="311700" y="2216125"/>
            <a:ext cx="8520600" cy="17517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13.1 C Permissions, performance and security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672" name="Shape 67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74" name="Shape 6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Permissions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11700" y="1152475"/>
            <a:ext cx="8520600" cy="27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have already used permissions in some of your apps: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Permission to connect to the Internet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Permission to use data from a Content Provider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n"/>
              <a:t>A basic Android application has no permissions so that it cannot do anything that adversely impacts the user experience or data on the device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to use permissions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58850" y="1042500"/>
            <a:ext cx="8662200" cy="35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 must get permission to do anything that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Uses data or resources that the app did not create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Uses network, hardware, features that do not belong to it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Affects the behavior of the device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Affects the behaviour of other apps</a:t>
            </a:r>
          </a:p>
          <a:p>
            <a:pPr indent="0" lvl="0" marL="457200" rtl="0" algn="l">
              <a:spcBef>
                <a:spcPts val="1000"/>
              </a:spcBef>
              <a:buNone/>
            </a:pPr>
            <a:r>
              <a:rPr b="1" lang="en" sz="3000"/>
              <a:t>If it isn't yours, get permission!</a:t>
            </a:r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apps declare permissions they need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permissions in the manifest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&lt;uses-permission&gt;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manifest ...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uses-permission android:name="android.permission.READ_CONTACTS"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uses-permission android:name="android.permission.READ_CALENDAR"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uses-permission android:name="android.permission.CALL_PHONE"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permissions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1076275"/>
            <a:ext cx="3761400" cy="2519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ACCESS_COARSE_LOCATION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ACCESS_FINE_LOCATION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ACCESS_NETWORK_STATE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ACCESS_WIFI_STATE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GET_ACCOUNTS</a:t>
            </a: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4737175" y="1058875"/>
            <a:ext cx="4095000" cy="2554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RECEIVE_SMS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5"/>
                </a:solidFill>
                <a:hlinkClick r:id="rId9"/>
              </a:rPr>
              <a:t>CAMERA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5"/>
                </a:solidFill>
                <a:hlinkClick r:id="rId10"/>
              </a:rPr>
              <a:t>RECORD_AUDIO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5"/>
                </a:solidFill>
                <a:hlinkClick r:id="rId11"/>
              </a:rPr>
              <a:t>MODIFY_AUDIO_SETTINGS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5"/>
                </a:solidFill>
                <a:hlinkClick r:id="rId12"/>
              </a:rPr>
              <a:t>ADD_VOICEMAIL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419525" y="3595675"/>
            <a:ext cx="8412900" cy="9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See more at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3"/>
              </a:rPr>
              <a:t>https://developer.android.com/reference/android/Manifest.permission.html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examples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311700" y="1280625"/>
            <a:ext cx="8520600" cy="321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BLUETOOTH</a:t>
            </a:r>
            <a:br>
              <a:rPr lang="en" sz="1800"/>
            </a:br>
            <a:r>
              <a:rPr lang="en" sz="1800"/>
              <a:t>Connect to paired bluetooth devices.</a:t>
            </a:r>
          </a:p>
          <a:p>
            <a:pPr indent="-342900" lvl="0" marL="457200" rtl="0">
              <a:spcBef>
                <a:spcPts val="100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BODY_SENSORS</a:t>
            </a:r>
            <a:br>
              <a:rPr lang="en" sz="1800"/>
            </a:br>
            <a:r>
              <a:rPr lang="en" sz="1800"/>
              <a:t>Access data from sensors that the user uses to measure what is happening inside user's body, such as heart rate.</a:t>
            </a:r>
          </a:p>
          <a:p>
            <a:pPr indent="-342900" lvl="0" marL="457200" rtl="0">
              <a:spcBef>
                <a:spcPts val="100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USE_FINGERPRINT</a:t>
            </a:r>
            <a:br>
              <a:rPr lang="en" sz="1800"/>
            </a:br>
            <a:r>
              <a:rPr lang="en" sz="1800"/>
              <a:t>Use fingerprint hardware.</a:t>
            </a:r>
          </a:p>
          <a:p>
            <a:pPr lvl="0">
              <a:lnSpc>
                <a:spcPct val="171428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