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</p:sldIdLst>
  <p:sldSz cy="5143500" cx="9144000"/>
  <p:notesSz cx="6858000" cy="9144000"/>
  <p:embeddedFontLst>
    <p:embeddedFont>
      <p:font typeface="Robot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4" Type="http://schemas.openxmlformats.org/officeDocument/2006/relationships/font" Target="fonts/Roboto-regular.fntdata"/><Relationship Id="rId63" Type="http://schemas.openxmlformats.org/officeDocument/2006/relationships/slide" Target="slides/slide54.xml"/><Relationship Id="rId22" Type="http://schemas.openxmlformats.org/officeDocument/2006/relationships/slide" Target="slides/slide13.xml"/><Relationship Id="rId66" Type="http://schemas.openxmlformats.org/officeDocument/2006/relationships/font" Target="fonts/Roboto-italic.fntdata"/><Relationship Id="rId21" Type="http://schemas.openxmlformats.org/officeDocument/2006/relationships/slide" Target="slides/slide12.xml"/><Relationship Id="rId65" Type="http://schemas.openxmlformats.org/officeDocument/2006/relationships/font" Target="fonts/Roboto-bold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7" Type="http://schemas.openxmlformats.org/officeDocument/2006/relationships/font" Target="fonts/Roboto-boldItalic.fntdata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Firebase console gives you all the info you need!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the exact number from the Firebase wizard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Let's take a look now at Firebase features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learned in a prevous lesson how your app can send notifications, but you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Firebase Cloud Messaging handles the routing and delivery to targeted devices.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 the messsage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is delivered to targeted devices!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It's easy to run your tests in the console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Firebase Console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firebase console gives you reports on your tests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Take the Android codelab first, then take other firebase codelabs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They will really help you get started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60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Shape 8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jpg"/><Relationship Id="rId3" Type="http://schemas.openxmlformats.org/officeDocument/2006/relationships/image" Target="../media/image1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" name="Shape 6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/>
        </p:nvSpPr>
        <p:spPr>
          <a:xfrm>
            <a:off x="2381675" y="47250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6" name="Shape 9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0" name="Shape 10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3" name="Shape 1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5" name="Shape 125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8" name="Shape 12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1" name="Shape 131"/>
          <p:cNvSpPr txBox="1"/>
          <p:nvPr/>
        </p:nvSpPr>
        <p:spPr>
          <a:xfrm>
            <a:off x="2381680" y="4761375"/>
            <a:ext cx="27716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6" name="Shape 16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1" name="Shape 19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4" name="Shape 19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7" name="Shape 19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5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2" name="Shape 212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4" name="Shape 224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6" name="Shape 22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0" name="Shape 23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2" name="Shape 2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3" name="Shape 2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Shape 2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5" name="Shape 255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7" name="Shape 257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58" name="Shape 25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1" name="Shape 26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Monetize your apps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76" name="Shape 276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8" name="Shape 288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0" name="Shape 29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4" name="Shape 29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06" name="Shape 3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07" name="Shape 30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7" name="Shape 3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9" name="Shape 31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0" name="Shape 32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21" name="Shape 32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22" name="Shape 32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323" name="Shape 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5" name="Shape 3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339" name="Shape 339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1" name="Shape 351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3" name="Shape 35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7" name="Shape 35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69" name="Shape 3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70" name="Shape 3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0" name="Shape 3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2" name="Shape 38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83" name="Shape 38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4" name="Shape 38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5" name="Shape 38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386" name="Shape 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88" name="Shape 388"/>
          <p:cNvSpPr txBox="1"/>
          <p:nvPr/>
        </p:nvSpPr>
        <p:spPr>
          <a:xfrm>
            <a:off x="2381680" y="4761375"/>
            <a:ext cx="27716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390" name="Shape 3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1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250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21125" y="4654325"/>
            <a:ext cx="11508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 and Monetization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6" name="Shape 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381674" y="4761375"/>
            <a:ext cx="3229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     What's Next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Shape 1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1" name="Shape 1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381674" y="4761375"/>
            <a:ext cx="2292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407225" y="4757853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What's Next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Shape 20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5" name="Shape 20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4407225" y="47401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What's Next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Shape 26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2" name="Shape 27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9" name="Shape 3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33" name="Shape 33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2381680" y="4761375"/>
            <a:ext cx="29393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irebase.google.com/docs/analytics/" TargetMode="External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irebase.google.com/docs/database/" TargetMode="External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firebase.google.com/docs/reference/android/com/google/firebase/database/package-summary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firebase.google.com/docs/test-lab/" TargetMode="External"/><Relationship Id="rId4" Type="http://schemas.openxmlformats.org/officeDocument/2006/relationships/image" Target="../media/image3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firebase.google.com/" TargetMode="External"/><Relationship Id="rId4" Type="http://schemas.openxmlformats.org/officeDocument/2006/relationships/hyperlink" Target="https://firebase.google.com/docs/test-lab/" TargetMode="External"/><Relationship Id="rId5" Type="http://schemas.openxmlformats.org/officeDocument/2006/relationships/hyperlink" Target="https://firebase.google.com/docs/android/setup" TargetMode="External"/><Relationship Id="rId6" Type="http://schemas.openxmlformats.org/officeDocument/2006/relationships/hyperlink" Target="https://www.udacity.com/course/ud0352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onsole.firebase.google.com/" TargetMode="External"/><Relationship Id="rId4" Type="http://schemas.openxmlformats.org/officeDocument/2006/relationships/hyperlink" Target="https://firebase.google.com/docs/" TargetMode="External"/><Relationship Id="rId5" Type="http://schemas.openxmlformats.org/officeDocument/2006/relationships/hyperlink" Target="https://codelabs.developers.google.com/codelabs/firebase-android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youtube.com/watch?v=O17OWyx08Cg" TargetMode="External"/><Relationship Id="rId4" Type="http://schemas.openxmlformats.org/officeDocument/2006/relationships/hyperlink" Target="http://goo.gl/qo4Frq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6.png"/><Relationship Id="rId4" Type="http://schemas.openxmlformats.org/officeDocument/2006/relationships/hyperlink" Target="https://developer.android.com/google/play/billing/index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eveloper.android.com/distribute/monetize/freemium.htm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eveloper.android.com/distribute/monetize/ads.html" TargetMode="External"/><Relationship Id="rId4" Type="http://schemas.openxmlformats.org/officeDocument/2006/relationships/image" Target="../media/image46.png"/><Relationship Id="rId5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distribute/monetize/index.html" TargetMode="External"/><Relationship Id="rId4" Type="http://schemas.openxmlformats.org/officeDocument/2006/relationships/hyperlink" Target="http://developer.android.com/distribute/monetize/ads.html" TargetMode="External"/><Relationship Id="rId5" Type="http://schemas.openxmlformats.org/officeDocument/2006/relationships/hyperlink" Target="http://developer.android.com/distribute/monetize/freemium.html" TargetMode="External"/><Relationship Id="rId6" Type="http://schemas.openxmlformats.org/officeDocument/2006/relationships/hyperlink" Target="https://developer.android.com/google/play/billing/index.html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www.udacity.com/course/ud0352" TargetMode="External"/><Relationship Id="rId4" Type="http://schemas.openxmlformats.org/officeDocument/2006/relationships/hyperlink" Target="https://codelabs.developers.google.com/codelabs/firebase-android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www.udacity.com/course/ud0352" TargetMode="External"/><Relationship Id="rId4" Type="http://schemas.openxmlformats.org/officeDocument/2006/relationships/hyperlink" Target="https://codelabs.developers.google.com/codelabs/firebase-android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8" name="Shape 39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9" name="Shape 39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What's Next?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14</a:t>
            </a:r>
          </a:p>
        </p:txBody>
      </p:sp>
      <p:sp>
        <p:nvSpPr>
          <p:cNvPr id="401" name="Shape 401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2" name="Shape 40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console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firebase.google.com</a:t>
            </a:r>
          </a:p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875" y="1951549"/>
            <a:ext cx="5816548" cy="2374324"/>
          </a:xfrm>
          <a:prstGeom prst="rect">
            <a:avLst/>
          </a:prstGeom>
          <a:noFill/>
          <a:ln cap="flat" cmpd="sng" w="9525">
            <a:solidFill>
              <a:srgbClr val="039BE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new project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80" name="Shape 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74" y="1076275"/>
            <a:ext cx="2670450" cy="2657924"/>
          </a:xfrm>
          <a:prstGeom prst="rect">
            <a:avLst/>
          </a:prstGeom>
          <a:noFill/>
          <a:ln cap="flat" cmpd="sng" w="9525">
            <a:solidFill>
              <a:srgbClr val="039BE5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481" name="Shape 4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375" y="2085051"/>
            <a:ext cx="5999774" cy="2407625"/>
          </a:xfrm>
          <a:prstGeom prst="rect">
            <a:avLst/>
          </a:prstGeom>
          <a:noFill/>
          <a:ln cap="flat" cmpd="sng" w="9525">
            <a:solidFill>
              <a:srgbClr val="039BE5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82" name="Shape 482"/>
          <p:cNvSpPr/>
          <p:nvPr/>
        </p:nvSpPr>
        <p:spPr>
          <a:xfrm>
            <a:off x="2953250" y="1201489"/>
            <a:ext cx="2324900" cy="854100"/>
          </a:xfrm>
          <a:custGeom>
            <a:pathLst>
              <a:path extrusionOk="0" h="34164" w="92996">
                <a:moveTo>
                  <a:pt x="0" y="10825"/>
                </a:moveTo>
                <a:cubicBezTo>
                  <a:pt x="3530" y="9149"/>
                  <a:pt x="10771" y="2028"/>
                  <a:pt x="21184" y="772"/>
                </a:cubicBezTo>
                <a:cubicBezTo>
                  <a:pt x="31596" y="-484"/>
                  <a:pt x="51345" y="-425"/>
                  <a:pt x="62476" y="3285"/>
                </a:cubicBezTo>
                <a:cubicBezTo>
                  <a:pt x="73606" y="6995"/>
                  <a:pt x="82882" y="17886"/>
                  <a:pt x="87969" y="23033"/>
                </a:cubicBezTo>
                <a:cubicBezTo>
                  <a:pt x="93055" y="28179"/>
                  <a:pt x="92158" y="32308"/>
                  <a:pt x="92996" y="34164"/>
                </a:cubicBezTo>
              </a:path>
            </a:pathLst>
          </a:custGeom>
          <a:noFill/>
          <a:ln cap="flat" cmpd="sng" w="38100">
            <a:solidFill>
              <a:srgbClr val="039BE5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 your app to the Firebase project</a:t>
            </a: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311700" y="1076275"/>
            <a:ext cx="3880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your Android app to your Firebase project</a:t>
            </a:r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737" y="2084825"/>
            <a:ext cx="17811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120" y="1334320"/>
            <a:ext cx="4204900" cy="3158350"/>
          </a:xfrm>
          <a:prstGeom prst="rect">
            <a:avLst/>
          </a:prstGeom>
          <a:noFill/>
          <a:ln cap="flat" cmpd="sng" w="9525">
            <a:solidFill>
              <a:srgbClr val="039BE5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492" name="Shape 492"/>
          <p:cNvCxnSpPr>
            <a:stCxn id="490" idx="3"/>
            <a:endCxn id="491" idx="1"/>
          </p:cNvCxnSpPr>
          <p:nvPr/>
        </p:nvCxnSpPr>
        <p:spPr>
          <a:xfrm>
            <a:off x="2661912" y="2913500"/>
            <a:ext cx="1862100" cy="0"/>
          </a:xfrm>
          <a:prstGeom prst="straightConnector1">
            <a:avLst/>
          </a:prstGeom>
          <a:noFill/>
          <a:ln cap="flat" cmpd="sng" w="38100">
            <a:solidFill>
              <a:srgbClr val="039BE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config file</a:t>
            </a: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311700" y="1076275"/>
            <a:ext cx="8520600" cy="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Firebase creates a config file for your app</a:t>
            </a:r>
          </a:p>
        </p:txBody>
      </p:sp>
      <p:sp>
        <p:nvSpPr>
          <p:cNvPr id="499" name="Shape 49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499" y="1840173"/>
            <a:ext cx="2836949" cy="2425600"/>
          </a:xfrm>
          <a:prstGeom prst="rect">
            <a:avLst/>
          </a:prstGeom>
          <a:noFill/>
          <a:ln cap="flat" cmpd="sng" w="9525">
            <a:solidFill>
              <a:srgbClr val="039BE5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01" name="Shape 501"/>
          <p:cNvSpPr txBox="1"/>
          <p:nvPr>
            <p:ph idx="1" type="body"/>
          </p:nvPr>
        </p:nvSpPr>
        <p:spPr>
          <a:xfrm>
            <a:off x="353225" y="1766475"/>
            <a:ext cx="4781700" cy="2574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 contains all the information your app needs to integrate with the Firebase project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google-services.json file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config file to your project</a:t>
            </a:r>
          </a:p>
        </p:txBody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311700" y="1076275"/>
            <a:ext cx="5415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Open your app in Android Studio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Drag and drop google-services.json to the app module</a:t>
            </a:r>
          </a:p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509" name="Shape 509"/>
          <p:cNvGrpSpPr/>
          <p:nvPr/>
        </p:nvGrpSpPr>
        <p:grpSpPr>
          <a:xfrm>
            <a:off x="5252599" y="2332799"/>
            <a:ext cx="2960300" cy="2020750"/>
            <a:chOff x="4462675" y="2350749"/>
            <a:chExt cx="2960300" cy="2020750"/>
          </a:xfrm>
        </p:grpSpPr>
        <p:pic>
          <p:nvPicPr>
            <p:cNvPr id="510" name="Shape 5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62675" y="2350749"/>
              <a:ext cx="2960300" cy="2020750"/>
            </a:xfrm>
            <a:prstGeom prst="rect">
              <a:avLst/>
            </a:prstGeom>
            <a:noFill/>
            <a:ln cap="flat" cmpd="sng" w="9525">
              <a:solidFill>
                <a:srgbClr val="757575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511" name="Shape 511"/>
            <p:cNvSpPr/>
            <p:nvPr/>
          </p:nvSpPr>
          <p:spPr>
            <a:xfrm>
              <a:off x="4901125" y="3815000"/>
              <a:ext cx="2423100" cy="296100"/>
            </a:xfrm>
            <a:prstGeom prst="rect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 code dependencies in your app</a:t>
            </a: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Google services plugin for Gradle in your project loads google-services.json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Modify your build.gradle files to use the plugin</a:t>
            </a:r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9" name="Shape 519"/>
          <p:cNvSpPr/>
          <p:nvPr/>
        </p:nvSpPr>
        <p:spPr>
          <a:xfrm>
            <a:off x="2127425" y="2711075"/>
            <a:ext cx="3644400" cy="1875900"/>
          </a:xfrm>
          <a:prstGeom prst="horizontalScroll">
            <a:avLst>
              <a:gd fmla="val 12500" name="adj"/>
            </a:avLst>
          </a:prstGeom>
          <a:solidFill>
            <a:srgbClr val="FFFFFF"/>
          </a:solidFill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Follow the instructions in the Firebase wizard to update code dependencies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 build.gradle</a:t>
            </a: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311700" y="1076275"/>
            <a:ext cx="7569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Project-level build.gradle: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buildscript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dependencies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Add this line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classpath 'com.google.gms:google-services:n.n.n'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App-level build.gradle…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// Add to the bottom of the file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apply plugin: 'com.google.gms.google-services'</a:t>
            </a:r>
          </a:p>
        </p:txBody>
      </p:sp>
      <p:sp>
        <p:nvSpPr>
          <p:cNvPr id="526" name="Shape 5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7" name="Shape 527"/>
          <p:cNvSpPr/>
          <p:nvPr/>
        </p:nvSpPr>
        <p:spPr>
          <a:xfrm>
            <a:off x="6292475" y="1166925"/>
            <a:ext cx="2046600" cy="11583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Get exact 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number from Firebase wizard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Analytics</a:t>
            </a:r>
          </a:p>
        </p:txBody>
      </p:sp>
      <p:sp>
        <p:nvSpPr>
          <p:cNvPr id="533" name="Shape 5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5" name="Shape 5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Analytics</a:t>
            </a:r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311700" y="1076275"/>
            <a:ext cx="5088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Unlimited free reporting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Audience segmentation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Define custom audiences based on device data, custom events, or user properties</a:t>
            </a:r>
            <a:br>
              <a:rPr lang="en"/>
            </a:br>
            <a:r>
              <a:rPr lang="en"/>
              <a:t>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firebase.google.com/docs/analytics/</a:t>
            </a:r>
          </a:p>
        </p:txBody>
      </p:sp>
      <p:sp>
        <p:nvSpPr>
          <p:cNvPr id="542" name="Shape 5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43" name="Shape 5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725" y="1151900"/>
            <a:ext cx="3308975" cy="33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Analytics: default reports</a:t>
            </a:r>
          </a:p>
        </p:txBody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311700" y="1076275"/>
            <a:ext cx="3643200" cy="329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reports without adding code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geographic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demographic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engagement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revenue</a:t>
            </a:r>
          </a:p>
        </p:txBody>
      </p:sp>
      <p:sp>
        <p:nvSpPr>
          <p:cNvPr id="550" name="Shape 5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51" name="Shape 5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455" y="1152350"/>
            <a:ext cx="5828194" cy="329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9" name="Shape 40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14.1 Firebase and Monetization</a:t>
            </a:r>
          </a:p>
        </p:txBody>
      </p:sp>
      <p:sp>
        <p:nvSpPr>
          <p:cNvPr id="410" name="Shape 41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Analytics: custom reports</a:t>
            </a: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311700" y="1905050"/>
            <a:ext cx="4885500" cy="25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Predefined events such as:</a:t>
            </a:r>
            <a:br>
              <a:rPr lang="en"/>
            </a:br>
            <a:r>
              <a:rPr lang="en"/>
              <a:t>user adds an item to their cart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Custom events such as:</a:t>
            </a:r>
            <a:br>
              <a:rPr lang="en"/>
            </a:br>
            <a:r>
              <a:rPr lang="en"/>
              <a:t>user achieves a level in a game</a:t>
            </a:r>
          </a:p>
        </p:txBody>
      </p:sp>
      <p:sp>
        <p:nvSpPr>
          <p:cNvPr id="558" name="Shape 5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59" name="Shape 5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650" y="2107570"/>
            <a:ext cx="3642000" cy="1947594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60" name="Shape 560"/>
          <p:cNvSpPr txBox="1"/>
          <p:nvPr/>
        </p:nvSpPr>
        <p:spPr>
          <a:xfrm>
            <a:off x="323150" y="1238550"/>
            <a:ext cx="862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Add code to log events in your app to get more reports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your app</a:t>
            </a: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your app project, add dependency in app/build.gradle:</a:t>
            </a:r>
            <a:br>
              <a:rPr lang="en"/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compile 'com.google.firebase:firebase-analytics:n.n.n'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/>
              <a:t>No need to write code for default reports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/>
              <a:t>Write code for custom events if you want them</a:t>
            </a:r>
          </a:p>
        </p:txBody>
      </p:sp>
      <p:sp>
        <p:nvSpPr>
          <p:cNvPr id="567" name="Shape 5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Notifications</a:t>
            </a:r>
          </a:p>
        </p:txBody>
      </p:sp>
      <p:sp>
        <p:nvSpPr>
          <p:cNvPr id="573" name="Shape 57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5" name="Shape 5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notifications</a:t>
            </a:r>
          </a:p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311700" y="1304875"/>
            <a:ext cx="5097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the Notifications lesson, you learned how </a:t>
            </a:r>
            <a:r>
              <a:rPr b="1" i="1" lang="en"/>
              <a:t>your app</a:t>
            </a:r>
            <a:r>
              <a:rPr lang="en"/>
              <a:t> can send notifications to the user.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Firebase Console lets </a:t>
            </a:r>
            <a:r>
              <a:rPr b="1" i="1" lang="en"/>
              <a:t>you</a:t>
            </a:r>
            <a:r>
              <a:rPr lang="en"/>
              <a:t> send notifications to your users.</a:t>
            </a:r>
          </a:p>
        </p:txBody>
      </p:sp>
      <p:sp>
        <p:nvSpPr>
          <p:cNvPr id="582" name="Shape 5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83" name="Shape 5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025" y="1424395"/>
            <a:ext cx="2577000" cy="25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Cloud Messaging sends the msg</a:t>
            </a:r>
          </a:p>
        </p:txBody>
      </p:sp>
      <p:sp>
        <p:nvSpPr>
          <p:cNvPr id="589" name="Shape 5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90" name="Shape 590"/>
          <p:cNvPicPr preferRelativeResize="0"/>
          <p:nvPr/>
        </p:nvPicPr>
        <p:blipFill rotWithShape="1">
          <a:blip r:embed="rId3">
            <a:alphaModFix/>
          </a:blip>
          <a:srcRect b="4400" l="3171" r="2158" t="6702"/>
          <a:stretch/>
        </p:blipFill>
        <p:spPr>
          <a:xfrm>
            <a:off x="3927975" y="1119849"/>
            <a:ext cx="5093175" cy="339002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 txBox="1"/>
          <p:nvPr>
            <p:ph idx="1" type="body"/>
          </p:nvPr>
        </p:nvSpPr>
        <p:spPr>
          <a:xfrm>
            <a:off x="311700" y="1318325"/>
            <a:ext cx="3989400" cy="162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write notification messages in the Firebase Console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344600" y="3139700"/>
            <a:ext cx="61647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Firebase Cloud Messaging delivers the notifications to the target audience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 message</a:t>
            </a:r>
          </a:p>
        </p:txBody>
      </p:sp>
      <p:sp>
        <p:nvSpPr>
          <p:cNvPr id="598" name="Shape 5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970" y="1135896"/>
            <a:ext cx="3081179" cy="3416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00" name="Shape 600"/>
          <p:cNvSpPr/>
          <p:nvPr/>
        </p:nvSpPr>
        <p:spPr>
          <a:xfrm>
            <a:off x="4209950" y="2037650"/>
            <a:ext cx="1741425" cy="2235125"/>
          </a:xfrm>
          <a:custGeom>
            <a:pathLst>
              <a:path extrusionOk="0" h="89405" w="69657">
                <a:moveTo>
                  <a:pt x="0" y="89405"/>
                </a:moveTo>
                <a:lnTo>
                  <a:pt x="31956" y="89405"/>
                </a:lnTo>
                <a:lnTo>
                  <a:pt x="30520" y="718"/>
                </a:lnTo>
                <a:lnTo>
                  <a:pt x="69657" y="0"/>
                </a:lnTo>
              </a:path>
            </a:pathLst>
          </a:custGeom>
          <a:noFill/>
          <a:ln cap="flat" cmpd="sng" w="38100">
            <a:solidFill>
              <a:srgbClr val="0288D1"/>
            </a:solidFill>
            <a:prstDash val="solid"/>
            <a:round/>
            <a:headEnd len="lg" w="lg" type="none"/>
            <a:tailEnd len="lg" w="lg" type="triangle"/>
          </a:ln>
        </p:spPr>
      </p:sp>
      <p:grpSp>
        <p:nvGrpSpPr>
          <p:cNvPr id="601" name="Shape 601"/>
          <p:cNvGrpSpPr/>
          <p:nvPr/>
        </p:nvGrpSpPr>
        <p:grpSpPr>
          <a:xfrm>
            <a:off x="311699" y="1076274"/>
            <a:ext cx="3954449" cy="3355100"/>
            <a:chOff x="311699" y="1076274"/>
            <a:chExt cx="3954449" cy="3355100"/>
          </a:xfrm>
        </p:grpSpPr>
        <p:pic>
          <p:nvPicPr>
            <p:cNvPr id="602" name="Shape 60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699" y="1076274"/>
              <a:ext cx="3954449" cy="3355100"/>
            </a:xfrm>
            <a:prstGeom prst="rect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603" name="Shape 603"/>
            <p:cNvSpPr/>
            <p:nvPr/>
          </p:nvSpPr>
          <p:spPr>
            <a:xfrm>
              <a:off x="409425" y="1944800"/>
              <a:ext cx="1108800" cy="144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Shape 604"/>
          <p:cNvSpPr txBox="1"/>
          <p:nvPr/>
        </p:nvSpPr>
        <p:spPr>
          <a:xfrm>
            <a:off x="2156200" y="1067800"/>
            <a:ext cx="2517600" cy="13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Write your message in the Firebase console</a:t>
            </a:r>
          </a:p>
        </p:txBody>
      </p:sp>
      <p:sp>
        <p:nvSpPr>
          <p:cNvPr id="605" name="Shape 605"/>
          <p:cNvSpPr/>
          <p:nvPr/>
        </p:nvSpPr>
        <p:spPr>
          <a:xfrm>
            <a:off x="1533843" y="1537599"/>
            <a:ext cx="610325" cy="451718"/>
          </a:xfrm>
          <a:custGeom>
            <a:pathLst>
              <a:path extrusionOk="0" h="14696" w="24413">
                <a:moveTo>
                  <a:pt x="24413" y="10118"/>
                </a:moveTo>
                <a:cubicBezTo>
                  <a:pt x="22726" y="10840"/>
                  <a:pt x="17666" y="13973"/>
                  <a:pt x="14294" y="14455"/>
                </a:cubicBezTo>
                <a:cubicBezTo>
                  <a:pt x="10921" y="14936"/>
                  <a:pt x="6504" y="14213"/>
                  <a:pt x="4176" y="13009"/>
                </a:cubicBezTo>
                <a:cubicBezTo>
                  <a:pt x="1847" y="11804"/>
                  <a:pt x="963" y="9395"/>
                  <a:pt x="321" y="7227"/>
                </a:cubicBezTo>
                <a:cubicBezTo>
                  <a:pt x="-321" y="5058"/>
                  <a:pt x="321" y="1204"/>
                  <a:pt x="321" y="0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Database</a:t>
            </a:r>
          </a:p>
        </p:txBody>
      </p:sp>
      <p:sp>
        <p:nvSpPr>
          <p:cNvPr id="611" name="Shape 6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3" name="Shape 6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Storing and sharing data</a:t>
            </a:r>
          </a:p>
        </p:txBody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have already learned your app can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save data in an SQLite database on the device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use a ContentProvider to share data with other apps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do you enable different users using different devices, to share and update data?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Use Firebase Database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Realtime database</a:t>
            </a:r>
          </a:p>
        </p:txBody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311700" y="1076275"/>
            <a:ext cx="5138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Store and sync data with the Firebase cloud database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Data is synced across all clients, and remains available when your app goes offline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firebase.google.com/docs/database/</a:t>
            </a:r>
          </a:p>
        </p:txBody>
      </p:sp>
      <p:sp>
        <p:nvSpPr>
          <p:cNvPr id="627" name="Shape 6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28" name="Shape 6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575" y="1283125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Connected apps share data</a:t>
            </a:r>
          </a:p>
        </p:txBody>
      </p:sp>
      <p:sp>
        <p:nvSpPr>
          <p:cNvPr id="634" name="Shape 6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35" name="Shape 6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400" y="1124520"/>
            <a:ext cx="2881200" cy="3421953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Shape 636"/>
          <p:cNvSpPr txBox="1"/>
          <p:nvPr>
            <p:ph idx="1" type="body"/>
          </p:nvPr>
        </p:nvSpPr>
        <p:spPr>
          <a:xfrm>
            <a:off x="311700" y="1228675"/>
            <a:ext cx="5798700" cy="30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Firebase Realtime Database is hosted in the cloud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is stored as JSON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is synchronized in realtime to every connected client.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Firebase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Make money from your app</a:t>
            </a: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View and edit data in Firebase Console</a:t>
            </a:r>
          </a:p>
        </p:txBody>
      </p:sp>
      <p:sp>
        <p:nvSpPr>
          <p:cNvPr id="642" name="Shape 6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43" name="Shape 6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937" y="1177568"/>
            <a:ext cx="2800350" cy="3238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44" name="Shape 6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00" y="1396643"/>
            <a:ext cx="1562100" cy="2800350"/>
          </a:xfrm>
          <a:prstGeom prst="rect">
            <a:avLst/>
          </a:prstGeom>
          <a:noFill/>
          <a:ln cap="flat" cmpd="sng" w="9525">
            <a:solidFill>
              <a:srgbClr val="0288D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45" name="Shape 6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4075" y="1631568"/>
            <a:ext cx="4896725" cy="23304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your app</a:t>
            </a:r>
          </a:p>
        </p:txBody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311700" y="996600"/>
            <a:ext cx="8520600" cy="359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your app project, add dependency in app/build.gradle:</a:t>
            </a:r>
            <a:br>
              <a:rPr lang="en"/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compile 'com.google.firebase:firebase-database:n.n.n'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In your app source code, put data in the database, </a:t>
            </a:r>
            <a:br>
              <a:rPr lang="en"/>
            </a:br>
            <a:r>
              <a:rPr lang="en"/>
              <a:t>and get data from the database (</a:t>
            </a:r>
            <a:r>
              <a:rPr lang="en" u="sng">
                <a:solidFill>
                  <a:schemeClr val="hlink"/>
                </a:solidFill>
                <a:hlinkClick r:id="rId3"/>
              </a:rPr>
              <a:t>API Reference</a:t>
            </a:r>
            <a:r>
              <a:rPr lang="en"/>
              <a:t>)</a:t>
            </a:r>
          </a:p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</a:p>
          <a:p>
            <a:pPr indent="0" lvl="0" marL="457200" rtl="0">
              <a:spcBef>
                <a:spcPts val="5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FirebaseDatabase database = FirebaseDatabase.getInstance();</a:t>
            </a:r>
          </a:p>
          <a:p>
            <a:pPr indent="0" lvl="0" marL="457200" rtl="0">
              <a:spcBef>
                <a:spcPts val="5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DatabaseReference myRef = database.getReference(</a:t>
            </a:r>
            <a:r>
              <a:rPr i="1" lang="en" sz="1800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457200" rtl="0">
              <a:spcBef>
                <a:spcPts val="5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myRef.setValue("New value");</a:t>
            </a:r>
          </a:p>
        </p:txBody>
      </p:sp>
      <p:sp>
        <p:nvSpPr>
          <p:cNvPr id="652" name="Shape 6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Cloud Test Lab</a:t>
            </a:r>
          </a:p>
        </p:txBody>
      </p:sp>
      <p:sp>
        <p:nvSpPr>
          <p:cNvPr id="658" name="Shape 6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0" name="Shape 6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Cloud Test Lab</a:t>
            </a:r>
          </a:p>
        </p:txBody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311700" y="1076275"/>
            <a:ext cx="3940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your app on real devices in a Google </a:t>
            </a:r>
            <a:br>
              <a:rPr lang="en"/>
            </a:br>
            <a:r>
              <a:rPr lang="en"/>
              <a:t>data center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firebase.google.com/docs/test-lab/</a:t>
            </a:r>
          </a:p>
        </p:txBody>
      </p:sp>
      <p:sp>
        <p:nvSpPr>
          <p:cNvPr id="667" name="Shape 6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68" name="Shape 6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899" y="1217524"/>
            <a:ext cx="4689150" cy="313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your tests in the console</a:t>
            </a:r>
          </a:p>
        </p:txBody>
      </p:sp>
      <p:sp>
        <p:nvSpPr>
          <p:cNvPr id="674" name="Shape 6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75" name="Shape 6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" y="1124400"/>
            <a:ext cx="8943975" cy="3086100"/>
          </a:xfrm>
          <a:prstGeom prst="rect">
            <a:avLst/>
          </a:prstGeom>
          <a:noFill/>
          <a:ln cap="flat" cmpd="sng" w="9525">
            <a:solidFill>
              <a:srgbClr val="0288D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Choose the devices to test your app on</a:t>
            </a:r>
          </a:p>
        </p:txBody>
      </p:sp>
      <p:sp>
        <p:nvSpPr>
          <p:cNvPr id="681" name="Shape 6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311700" y="1076275"/>
            <a:ext cx="3364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 test targets: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Devices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API levels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Orientations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Locales</a:t>
            </a:r>
          </a:p>
        </p:txBody>
      </p:sp>
      <p:pic>
        <p:nvPicPr>
          <p:cNvPr id="683" name="Shape 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175" y="1013650"/>
            <a:ext cx="4845474" cy="362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test results</a:t>
            </a:r>
          </a:p>
        </p:txBody>
      </p:sp>
      <p:sp>
        <p:nvSpPr>
          <p:cNvPr id="689" name="Shape 6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1804"/>
            <a:ext cx="9143999" cy="4036540"/>
          </a:xfrm>
          <a:prstGeom prst="rect">
            <a:avLst/>
          </a:prstGeom>
          <a:noFill/>
          <a:ln cap="flat" cmpd="sng" w="9525">
            <a:solidFill>
              <a:srgbClr val="0288D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more...</a:t>
            </a:r>
          </a:p>
        </p:txBody>
      </p:sp>
      <p:sp>
        <p:nvSpPr>
          <p:cNvPr id="696" name="Shape 6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8" name="Shape 6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Firebase tools</a:t>
            </a:r>
          </a:p>
        </p:txBody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311700" y="1304875"/>
            <a:ext cx="8520600" cy="305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Firebase storage —Store images, audio, video, or other user-generated content.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Store terabytes of data!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Authentication—Enable users to sign in to your app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Get crash reports</a:t>
            </a:r>
          </a:p>
        </p:txBody>
      </p:sp>
      <p:sp>
        <p:nvSpPr>
          <p:cNvPr id="705" name="Shape 7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and even more!</a:t>
            </a:r>
          </a:p>
        </p:txBody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311700" y="1248500"/>
            <a:ext cx="8520600" cy="309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 indexing -- enable Google search to include results from your app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Dynamic links -- deep links into an app that work whether or not users have installed the app yet.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 Invites -- allow users to invite others to your app</a:t>
            </a:r>
          </a:p>
          <a:p>
            <a:pPr indent="-228600" lvl="0" marL="457200" rtl="0">
              <a:spcBef>
                <a:spcPts val="0"/>
              </a:spcBef>
              <a:buClr>
                <a:srgbClr val="9900FF"/>
              </a:buClr>
              <a:buChar char="●"/>
            </a:pPr>
            <a:r>
              <a:rPr lang="en">
                <a:solidFill>
                  <a:srgbClr val="9900FF"/>
                </a:solidFill>
              </a:rPr>
              <a:t>AdMob -- we'll talk about that next</a:t>
            </a:r>
          </a:p>
        </p:txBody>
      </p:sp>
      <p:sp>
        <p:nvSpPr>
          <p:cNvPr id="712" name="Shape 7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</a:t>
            </a:r>
          </a:p>
        </p:txBody>
      </p:sp>
      <p:sp>
        <p:nvSpPr>
          <p:cNvPr id="423" name="Shape 423"/>
          <p:cNvSpPr txBox="1"/>
          <p:nvPr>
            <p:ph idx="1" type="subTitle"/>
          </p:nvPr>
        </p:nvSpPr>
        <p:spPr>
          <a:xfrm>
            <a:off x="311700" y="28677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5" name="Shape 4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pic>
        <p:nvPicPr>
          <p:cNvPr id="426" name="Shape 4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 more about Firebase</a:t>
            </a:r>
          </a:p>
        </p:txBody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311700" y="1381075"/>
            <a:ext cx="8520600" cy="278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Firebase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Firebase Testing Lab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Getting started with Firebase for Android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Firebase in a weekend online course</a:t>
            </a:r>
            <a:br>
              <a:rPr lang="en"/>
            </a:br>
            <a:r>
              <a:rPr lang="en" sz="1800" u="sng">
                <a:solidFill>
                  <a:schemeClr val="accent5"/>
                </a:solidFill>
                <a:hlinkClick r:id="rId6"/>
              </a:rPr>
              <a:t>www.udacity.com/course/ud0352</a:t>
            </a:r>
          </a:p>
        </p:txBody>
      </p:sp>
      <p:sp>
        <p:nvSpPr>
          <p:cNvPr id="719" name="Shape 7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 contd...</a:t>
            </a:r>
          </a:p>
        </p:txBody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311700" y="1076275"/>
            <a:ext cx="6884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Firebase console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console.firebase.google.com/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Firebase developer documentation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firebase.google.com/docs/</a:t>
            </a:r>
          </a:p>
          <a:p>
            <a:pPr indent="-228600" lvl="0" marL="457200" rtl="0">
              <a:spcBef>
                <a:spcPts val="1500"/>
              </a:spcBef>
              <a:buChar char="●"/>
            </a:pPr>
            <a:r>
              <a:rPr lang="en"/>
              <a:t>Firebase codelab</a:t>
            </a:r>
          </a:p>
          <a:p>
            <a:pPr indent="0" lvl="0" marL="457200" rtl="0">
              <a:spcBef>
                <a:spcPts val="200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codelabs.developers.google.com/codelabs/firebase-android</a:t>
            </a:r>
          </a:p>
        </p:txBody>
      </p:sp>
      <p:sp>
        <p:nvSpPr>
          <p:cNvPr id="726" name="Shape 7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727" name="Shape 727"/>
          <p:cNvGrpSpPr/>
          <p:nvPr/>
        </p:nvGrpSpPr>
        <p:grpSpPr>
          <a:xfrm>
            <a:off x="3414600" y="2708275"/>
            <a:ext cx="3014700" cy="1116000"/>
            <a:chOff x="3719400" y="2632075"/>
            <a:chExt cx="3014700" cy="1116000"/>
          </a:xfrm>
        </p:grpSpPr>
        <p:sp>
          <p:nvSpPr>
            <p:cNvPr id="728" name="Shape 728"/>
            <p:cNvSpPr/>
            <p:nvPr/>
          </p:nvSpPr>
          <p:spPr>
            <a:xfrm>
              <a:off x="3719400" y="2632075"/>
              <a:ext cx="3014700" cy="11160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76200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 txBox="1"/>
            <p:nvPr/>
          </p:nvSpPr>
          <p:spPr>
            <a:xfrm>
              <a:off x="4157025" y="2965550"/>
              <a:ext cx="2501100" cy="449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660E7A"/>
                  </a:solidFill>
                  <a:latin typeface="Roboto"/>
                  <a:ea typeface="Roboto"/>
                  <a:cs typeface="Roboto"/>
                  <a:sym typeface="Roboto"/>
                </a:rPr>
                <a:t>Highly recommended!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Video Resources</a:t>
            </a:r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Introducing Firebase: 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https://www.youtube.com/watch?v=O17OWyx08Cg</a:t>
            </a:r>
          </a:p>
          <a:p>
            <a:pPr indent="-228600" lvl="0" marL="457200" rtl="0">
              <a:spcBef>
                <a:spcPts val="1500"/>
              </a:spcBef>
              <a:buChar char="●"/>
            </a:pPr>
            <a:r>
              <a:rPr lang="en"/>
              <a:t>Playlist of intro videos to Firebase features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http://goo.gl/qo4Frq</a:t>
            </a:r>
          </a:p>
        </p:txBody>
      </p:sp>
      <p:sp>
        <p:nvSpPr>
          <p:cNvPr id="736" name="Shape 7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type="title"/>
          </p:nvPr>
        </p:nvSpPr>
        <p:spPr>
          <a:xfrm>
            <a:off x="57225" y="1233175"/>
            <a:ext cx="44634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Money from your apps </a:t>
            </a:r>
          </a:p>
        </p:txBody>
      </p:sp>
      <p:sp>
        <p:nvSpPr>
          <p:cNvPr id="742" name="Shape 7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44" name="Shape 7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>
            <p:ph type="title"/>
          </p:nvPr>
        </p:nvSpPr>
        <p:spPr>
          <a:xfrm>
            <a:off x="311700" y="170825"/>
            <a:ext cx="8765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Ways to monetize apps in Google Play</a:t>
            </a:r>
          </a:p>
        </p:txBody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311700" y="1304875"/>
            <a:ext cx="8256900" cy="299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600"/>
              </a:spcBef>
              <a:buChar char="●"/>
            </a:pPr>
            <a:r>
              <a:rPr b="1" lang="en"/>
              <a:t>Premium</a:t>
            </a:r>
            <a:r>
              <a:rPr lang="en"/>
              <a:t> model—users pay to download app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b="1" lang="en"/>
              <a:t>Freemium</a:t>
            </a:r>
            <a:r>
              <a:rPr lang="en"/>
              <a:t> model</a:t>
            </a:r>
          </a:p>
          <a:p>
            <a:pPr indent="-228600" lvl="1" marL="914400" rtl="0">
              <a:spcBef>
                <a:spcPts val="600"/>
              </a:spcBef>
              <a:buChar char="○"/>
            </a:pPr>
            <a:r>
              <a:rPr lang="en"/>
              <a:t>downloading app is free</a:t>
            </a:r>
          </a:p>
          <a:p>
            <a:pPr indent="-228600" lvl="1" marL="914400" rtl="0">
              <a:spcBef>
                <a:spcPts val="600"/>
              </a:spcBef>
              <a:buChar char="○"/>
            </a:pPr>
            <a:r>
              <a:rPr lang="en"/>
              <a:t>users pay for upgrades or in-app purchases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b="1" lang="en"/>
              <a:t>Subscriptions</a:t>
            </a:r>
            <a:r>
              <a:rPr lang="en"/>
              <a:t>—users pay recurring fee for app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b="1" lang="en"/>
              <a:t>Ads</a:t>
            </a:r>
            <a:r>
              <a:rPr lang="en"/>
              <a:t>—app is free but displays ads</a:t>
            </a:r>
          </a:p>
        </p:txBody>
      </p:sp>
      <p:sp>
        <p:nvSpPr>
          <p:cNvPr id="751" name="Shape 7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Premium apps</a:t>
            </a:r>
          </a:p>
        </p:txBody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311700" y="1076275"/>
            <a:ext cx="545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Charge users to download your app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 prices in the Developer Console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Good model for apps that address a market niche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BUT users often won't download an app if they have to pay for it</a:t>
            </a:r>
          </a:p>
        </p:txBody>
      </p:sp>
      <p:sp>
        <p:nvSpPr>
          <p:cNvPr id="758" name="Shape 7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59" name="Shape 7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100" y="1394670"/>
            <a:ext cx="2952750" cy="2962275"/>
          </a:xfrm>
          <a:prstGeom prst="rect">
            <a:avLst/>
          </a:prstGeom>
          <a:noFill/>
          <a:ln cap="flat" cmpd="sng" w="952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Freemium Apps</a:t>
            </a:r>
          </a:p>
        </p:txBody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311700" y="1076275"/>
            <a:ext cx="5220300" cy="269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Offer a free download with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limited features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full features for a limited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Let users upgrade to full, unlimited app with an in-app purchase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766" name="Shape 7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67" name="Shape 7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875" y="1084250"/>
            <a:ext cx="2886775" cy="287747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68" name="Shape 768"/>
          <p:cNvSpPr txBox="1"/>
          <p:nvPr>
            <p:ph idx="1" type="body"/>
          </p:nvPr>
        </p:nvSpPr>
        <p:spPr>
          <a:xfrm>
            <a:off x="253950" y="3871575"/>
            <a:ext cx="8370900" cy="7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developer.android.com/google/play/billing/index.html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In-app purchases</a:t>
            </a:r>
          </a:p>
        </p:txBody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311700" y="1076275"/>
            <a:ext cx="6285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Use In-app purchases to sell extra features</a:t>
            </a:r>
          </a:p>
          <a:p>
            <a:pPr indent="-228600" lvl="0" marL="457200" rtl="0">
              <a:lnSpc>
                <a:spcPct val="110000"/>
              </a:lnSpc>
              <a:spcBef>
                <a:spcPts val="400"/>
              </a:spcBef>
              <a:buChar char="●"/>
            </a:pPr>
            <a:r>
              <a:rPr lang="en"/>
              <a:t>New features</a:t>
            </a:r>
          </a:p>
          <a:p>
            <a:pPr indent="-228600" lvl="0" marL="457200" rtl="0">
              <a:lnSpc>
                <a:spcPct val="110000"/>
              </a:lnSpc>
              <a:spcBef>
                <a:spcPts val="400"/>
              </a:spcBef>
              <a:buChar char="●"/>
            </a:pPr>
            <a:r>
              <a:rPr lang="en"/>
              <a:t>Additional content</a:t>
            </a:r>
          </a:p>
          <a:p>
            <a:pPr indent="-228600" lvl="0" marL="457200" rtl="0">
              <a:lnSpc>
                <a:spcPct val="110000"/>
              </a:lnSpc>
              <a:spcBef>
                <a:spcPts val="400"/>
              </a:spcBef>
              <a:buChar char="●"/>
            </a:pPr>
            <a:r>
              <a:rPr lang="en"/>
              <a:t>Skins</a:t>
            </a:r>
          </a:p>
          <a:p>
            <a:pPr indent="-228600" lvl="0" marL="457200" rtl="0">
              <a:lnSpc>
                <a:spcPct val="110000"/>
              </a:lnSpc>
              <a:spcBef>
                <a:spcPts val="400"/>
              </a:spcBef>
              <a:buChar char="●"/>
            </a:pPr>
            <a:r>
              <a:rPr lang="en"/>
              <a:t>New levels, powers, attacks...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0000"/>
              </a:lnSpc>
              <a:spcBef>
                <a:spcPts val="40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developer.android.com/distribute/monetize/freemium.html </a:t>
            </a:r>
          </a:p>
        </p:txBody>
      </p:sp>
      <p:sp>
        <p:nvSpPr>
          <p:cNvPr id="775" name="Shape 7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Subscriptions</a:t>
            </a:r>
          </a:p>
        </p:txBody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311700" y="1457275"/>
            <a:ext cx="5361300" cy="279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Subscriptions let users use apps or features for a recurring monthly or annual fee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Offer a free trial subscription to allow users to explore your app</a:t>
            </a:r>
          </a:p>
        </p:txBody>
      </p:sp>
      <p:sp>
        <p:nvSpPr>
          <p:cNvPr id="782" name="Shape 7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83" name="Shape 7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275" y="1235875"/>
            <a:ext cx="2933700" cy="2933700"/>
          </a:xfrm>
          <a:prstGeom prst="rect">
            <a:avLst/>
          </a:prstGeom>
          <a:noFill/>
          <a:ln cap="flat" cmpd="sng" w="9525">
            <a:solidFill>
              <a:srgbClr val="039BE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idx="1" type="body"/>
          </p:nvPr>
        </p:nvSpPr>
        <p:spPr>
          <a:xfrm>
            <a:off x="250050" y="1197050"/>
            <a:ext cx="5705700" cy="26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Runs ads in your app to earn revenue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650,000 + apps use AdMob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$1 billion+ paid to developers in the last 2 years</a:t>
            </a:r>
          </a:p>
        </p:txBody>
      </p:sp>
      <p:sp>
        <p:nvSpPr>
          <p:cNvPr id="789" name="Shape 7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ads using AdMob</a:t>
            </a:r>
          </a:p>
        </p:txBody>
      </p:sp>
      <p:sp>
        <p:nvSpPr>
          <p:cNvPr id="790" name="Shape 7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91" name="Shape 791"/>
          <p:cNvSpPr txBox="1"/>
          <p:nvPr/>
        </p:nvSpPr>
        <p:spPr>
          <a:xfrm>
            <a:off x="94075" y="4093800"/>
            <a:ext cx="56577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developer.android.com/distribute/monetize/ads.html</a:t>
            </a:r>
          </a:p>
        </p:txBody>
      </p:sp>
      <p:pic>
        <p:nvPicPr>
          <p:cNvPr id="792" name="Shape 7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077" y="1047799"/>
            <a:ext cx="2658372" cy="161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Shape 7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0674" y="3052650"/>
            <a:ext cx="2265449" cy="1234162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Firebase?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311700" y="1304875"/>
            <a:ext cx="8520600" cy="277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is a platform that provides tools to help you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develop your app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grow your user base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earn money from your app</a:t>
            </a:r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 up for AdMob in Firebase Console</a:t>
            </a:r>
          </a:p>
        </p:txBody>
      </p:sp>
      <p:sp>
        <p:nvSpPr>
          <p:cNvPr id="799" name="Shape 79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00" name="Shape 8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012" y="1232974"/>
            <a:ext cx="6861974" cy="3242024"/>
          </a:xfrm>
          <a:prstGeom prst="rect">
            <a:avLst/>
          </a:prstGeom>
          <a:noFill/>
          <a:ln cap="flat" cmpd="sng" w="9525">
            <a:solidFill>
              <a:srgbClr val="039BE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 more about monetizing your app</a:t>
            </a:r>
          </a:p>
        </p:txBody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311700" y="1304875"/>
            <a:ext cx="8520600" cy="28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Earn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Monetizing with Ads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In-App Purchases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In-App Billing</a:t>
            </a:r>
          </a:p>
        </p:txBody>
      </p:sp>
      <p:sp>
        <p:nvSpPr>
          <p:cNvPr id="807" name="Shape 8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What's next?</a:t>
            </a:r>
          </a:p>
        </p:txBody>
      </p:sp>
      <p:sp>
        <p:nvSpPr>
          <p:cNvPr id="813" name="Shape 813"/>
          <p:cNvSpPr txBox="1"/>
          <p:nvPr>
            <p:ph idx="1" type="body"/>
          </p:nvPr>
        </p:nvSpPr>
        <p:spPr>
          <a:xfrm>
            <a:off x="311700" y="1076275"/>
            <a:ext cx="8698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course does not have a practical for Firebase and AdMob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Get hands on experience by taking these online courses: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Firebase in a Weekend online course</a:t>
            </a:r>
            <a:br>
              <a:rPr lang="en"/>
            </a:br>
            <a:r>
              <a:rPr lang="en" sz="1800" u="sng">
                <a:solidFill>
                  <a:schemeClr val="accent5"/>
                </a:solidFill>
                <a:hlinkClick r:id="rId3"/>
              </a:rPr>
              <a:t>www.udacity.com/course/ud0352</a:t>
            </a:r>
          </a:p>
          <a:p>
            <a:pPr indent="-228600" lvl="0" marL="457200" rtl="0">
              <a:spcBef>
                <a:spcPts val="1500"/>
              </a:spcBef>
              <a:buChar char="●"/>
            </a:pPr>
            <a:r>
              <a:rPr lang="en"/>
              <a:t>Firebase codelab </a:t>
            </a:r>
            <a:br>
              <a:rPr lang="en"/>
            </a:br>
            <a:r>
              <a:rPr lang="en" sz="1800" u="sng">
                <a:solidFill>
                  <a:schemeClr val="accent5"/>
                </a:solidFill>
                <a:hlinkClick r:id="rId4"/>
              </a:rPr>
              <a:t>codelabs.developers.google.com/codelabs/firebase-android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next?</a:t>
            </a:r>
          </a:p>
        </p:txBody>
      </p:sp>
      <p:sp>
        <p:nvSpPr>
          <p:cNvPr id="820" name="Shape 8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21" name="Shape 821"/>
          <p:cNvSpPr txBox="1"/>
          <p:nvPr/>
        </p:nvSpPr>
        <p:spPr>
          <a:xfrm>
            <a:off x="196225" y="1077650"/>
            <a:ext cx="8520600" cy="33522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14.1 C Firebase and monetization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This lesson does not have a practical</a:t>
            </a: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Get practical experience by taking these online courses:</a:t>
            </a: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Firebase in a Weekend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www.udacity.com/course/ud0352</a:t>
            </a: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Firebase codelab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codelabs.developers.google.com/codelabs/firebase-android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827" name="Shape 8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29" name="Shape 8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 for all platforms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311700" y="1187725"/>
            <a:ext cx="2994000" cy="315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features are available for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Android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iOS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150" y="1169987"/>
            <a:ext cx="5848350" cy="322897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console</a:t>
            </a: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309" y="1000175"/>
            <a:ext cx="6111424" cy="3628649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49" name="Shape 449"/>
          <p:cNvSpPr txBox="1"/>
          <p:nvPr/>
        </p:nvSpPr>
        <p:spPr>
          <a:xfrm>
            <a:off x="152400" y="1292050"/>
            <a:ext cx="27912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Firebase Console is a web front end for managing your Firebase projects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Firebase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Connect your app to your Firebase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Enable Firebase features in the console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code to your app (where needed)</a:t>
            </a:r>
          </a:p>
        </p:txBody>
      </p:sp>
      <p:sp>
        <p:nvSpPr>
          <p:cNvPr id="456" name="Shape 4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started </a:t>
            </a:r>
            <a:br>
              <a:rPr lang="en"/>
            </a:br>
            <a:r>
              <a:rPr lang="en"/>
              <a:t>with Firebase</a:t>
            </a:r>
          </a:p>
        </p:txBody>
      </p:sp>
      <p:sp>
        <p:nvSpPr>
          <p:cNvPr id="462" name="Shape 4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4" name="Shape 4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