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2" r:id="rId4"/>
    <p:sldMasterId id="2147483733" r:id="rId5"/>
    <p:sldMasterId id="2147483734" r:id="rId6"/>
    <p:sldMasterId id="2147483735" r:id="rId7"/>
    <p:sldMasterId id="2147483736" r:id="rId8"/>
    <p:sldMasterId id="2147483737" r:id="rId9"/>
    <p:sldMasterId id="2147483738"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Lst>
  <p:sldSz cy="5143500" cx="9144000"/>
  <p:notesSz cx="6858000" cy="9144000"/>
  <p:embeddedFontLst>
    <p:embeddedFont>
      <p:font typeface="Robot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2CA3F4-8F65-439F-B390-5E4A4D62ED8B}">
  <a:tblStyle styleId="{452CA3F4-8F65-439F-B390-5E4A4D62ED8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84" Type="http://schemas.openxmlformats.org/officeDocument/2006/relationships/slide" Target="slides/slide73.xml"/><Relationship Id="rId83" Type="http://schemas.openxmlformats.org/officeDocument/2006/relationships/slide" Target="slides/slide72.xml"/><Relationship Id="rId42" Type="http://schemas.openxmlformats.org/officeDocument/2006/relationships/slide" Target="slides/slide31.xml"/><Relationship Id="rId86" Type="http://schemas.openxmlformats.org/officeDocument/2006/relationships/font" Target="fonts/Roboto-regular.fntdata"/><Relationship Id="rId41" Type="http://schemas.openxmlformats.org/officeDocument/2006/relationships/slide" Target="slides/slide30.xml"/><Relationship Id="rId85" Type="http://schemas.openxmlformats.org/officeDocument/2006/relationships/slide" Target="slides/slide74.xml"/><Relationship Id="rId44" Type="http://schemas.openxmlformats.org/officeDocument/2006/relationships/slide" Target="slides/slide33.xml"/><Relationship Id="rId88" Type="http://schemas.openxmlformats.org/officeDocument/2006/relationships/font" Target="fonts/Roboto-italic.fntdata"/><Relationship Id="rId43" Type="http://schemas.openxmlformats.org/officeDocument/2006/relationships/slide" Target="slides/slide32.xml"/><Relationship Id="rId87" Type="http://schemas.openxmlformats.org/officeDocument/2006/relationships/font" Target="fonts/Roboto-bold.fntdata"/><Relationship Id="rId46" Type="http://schemas.openxmlformats.org/officeDocument/2006/relationships/slide" Target="slides/slide35.xml"/><Relationship Id="rId45" Type="http://schemas.openxmlformats.org/officeDocument/2006/relationships/slide" Target="slides/slide34.xml"/><Relationship Id="rId89" Type="http://schemas.openxmlformats.org/officeDocument/2006/relationships/font" Target="fonts/Roboto-boldItalic.fntdata"/><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2.xml"/><Relationship Id="rId72" Type="http://schemas.openxmlformats.org/officeDocument/2006/relationships/slide" Target="slides/slide61.xml"/><Relationship Id="rId31" Type="http://schemas.openxmlformats.org/officeDocument/2006/relationships/slide" Target="slides/slide20.xml"/><Relationship Id="rId75" Type="http://schemas.openxmlformats.org/officeDocument/2006/relationships/slide" Target="slides/slide64.xml"/><Relationship Id="rId30" Type="http://schemas.openxmlformats.org/officeDocument/2006/relationships/slide" Target="slides/slide19.xml"/><Relationship Id="rId74" Type="http://schemas.openxmlformats.org/officeDocument/2006/relationships/slide" Target="slides/slide63.xml"/><Relationship Id="rId33" Type="http://schemas.openxmlformats.org/officeDocument/2006/relationships/slide" Target="slides/slide22.xml"/><Relationship Id="rId77" Type="http://schemas.openxmlformats.org/officeDocument/2006/relationships/slide" Target="slides/slide66.xml"/><Relationship Id="rId32" Type="http://schemas.openxmlformats.org/officeDocument/2006/relationships/slide" Target="slides/slide21.xml"/><Relationship Id="rId76" Type="http://schemas.openxmlformats.org/officeDocument/2006/relationships/slide" Target="slides/slide65.xml"/><Relationship Id="rId35" Type="http://schemas.openxmlformats.org/officeDocument/2006/relationships/slide" Target="slides/slide24.xml"/><Relationship Id="rId79" Type="http://schemas.openxmlformats.org/officeDocument/2006/relationships/slide" Target="slides/slide68.xml"/><Relationship Id="rId34" Type="http://schemas.openxmlformats.org/officeDocument/2006/relationships/slide" Target="slides/slide23.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slide" Target="slides/slide53.xml"/><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slide" Target="slides/slide55.xml"/><Relationship Id="rId21" Type="http://schemas.openxmlformats.org/officeDocument/2006/relationships/slide" Target="slides/slide10.xml"/><Relationship Id="rId65" Type="http://schemas.openxmlformats.org/officeDocument/2006/relationships/slide" Target="slides/slide54.xml"/><Relationship Id="rId24" Type="http://schemas.openxmlformats.org/officeDocument/2006/relationships/slide" Target="slides/slide13.xml"/><Relationship Id="rId68" Type="http://schemas.openxmlformats.org/officeDocument/2006/relationships/slide" Target="slides/slide57.xml"/><Relationship Id="rId23" Type="http://schemas.openxmlformats.org/officeDocument/2006/relationships/slide" Target="slides/slide12.xml"/><Relationship Id="rId67" Type="http://schemas.openxmlformats.org/officeDocument/2006/relationships/slide" Target="slides/slide56.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schemas.openxmlformats.org/officeDocument/2006/relationships/slide" Target="slides/slide58.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7.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initial application ID when you create an app is exactly the same as the package specified in Android Manifest</a:t>
            </a:r>
          </a:p>
          <a:p>
            <a:pPr lvl="0" rtl="0">
              <a:spcBef>
                <a:spcPts val="0"/>
              </a:spcBef>
              <a:buNone/>
            </a:pPr>
            <a:r>
              <a:rPr lang="en"/>
              <a:t>Before releasing to Google Play, it's best to change it so that you have control over different editions of your app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457200" rtl="0">
              <a:lnSpc>
                <a:spcPct val="115000"/>
              </a:lnSpc>
              <a:spcBef>
                <a:spcPts val="1000"/>
              </a:spcBef>
              <a:buClr>
                <a:schemeClr val="dk1"/>
              </a:buClr>
              <a:buSzPct val="78571"/>
              <a:buFont typeface="Arial"/>
              <a:buNone/>
            </a:pPr>
            <a:r>
              <a:rPr lang="en" sz="1400">
                <a:solidFill>
                  <a:srgbClr val="424242"/>
                </a:solidFill>
                <a:latin typeface="Roboto"/>
                <a:ea typeface="Roboto"/>
                <a:cs typeface="Roboto"/>
                <a:sym typeface="Roboto"/>
              </a:rPr>
              <a:t>In some cases, targetSdkVersion allows the app to use manifest elements or behaviors defined in the target API level, rather than being restricted to using only those defined for the minimum API level.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000"/>
              </a:spcBef>
              <a:buClr>
                <a:schemeClr val="dk1"/>
              </a:buClr>
              <a:buSzPct val="1000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8" name="Shape 6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4" name="Shape 7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1" name="Shape 7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Shape 7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2" name="Shape 7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0" name="Shape 7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3" name="Shape 8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5" name="Shape 8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2" name="Shape 8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Shape 8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3" name="Shape 8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0" name="Shape 8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4" name="Shape 8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600"/>
              </a:spcBef>
              <a:buNone/>
            </a:pPr>
            <a:r>
              <a:t/>
            </a: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Shape 9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2" name="Shape 9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8" name="Shape 9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5" name="Shape 9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If your app allows users to generate content you must provide a compliance policy so that users do not generate restrict content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4" name="Shape 9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Shape 9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8" name="Shape 9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9" name="Shape 9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Shape 10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6" name="Shape 10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Shape 10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3" name="Shape 10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Shape 10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0" name="Shape 10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8" name="Shape 10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hyperlink" Target="http://creativecommons.org/licenses/by-nc/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3.png"/><Relationship Id="rId4" Type="http://schemas.openxmlformats.org/officeDocument/2006/relationships/hyperlink" Target="http://creativecommons.org/licenses/by-nc/4.0/" TargetMode="External"/><Relationship Id="rId5"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creativecommons.org/licenses/by-nc/4.0/"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jpg"/><Relationship Id="rId3" Type="http://schemas.openxmlformats.org/officeDocument/2006/relationships/image" Target="../media/image11.png"/><Relationship Id="rId4" Type="http://schemas.openxmlformats.org/officeDocument/2006/relationships/hyperlink" Target="http://creativecommons.org/licenses/by-nc/4.0/" TargetMode="External"/><Relationship Id="rId5" Type="http://schemas.openxmlformats.org/officeDocument/2006/relationships/image" Target="../media/image1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9.jpg"/><Relationship Id="rId3" Type="http://schemas.openxmlformats.org/officeDocument/2006/relationships/image" Target="../media/image17.png"/><Relationship Id="rId4" Type="http://schemas.openxmlformats.org/officeDocument/2006/relationships/hyperlink" Target="http://creativecommons.org/licenses/by-nc/4.0/" TargetMode="External"/><Relationship Id="rId5" Type="http://schemas.openxmlformats.org/officeDocument/2006/relationships/image" Target="../media/image1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jpg"/><Relationship Id="rId3" Type="http://schemas.openxmlformats.org/officeDocument/2006/relationships/image" Target="../media/image21.png"/><Relationship Id="rId4" Type="http://schemas.openxmlformats.org/officeDocument/2006/relationships/hyperlink" Target="http://creativecommons.org/licenses/by-nc/4.0/" TargetMode="External"/><Relationship Id="rId5" Type="http://schemas.openxmlformats.org/officeDocument/2006/relationships/image" Target="../media/image18.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2"/>
            <a:ext cx="8520600" cy="2052600"/>
          </a:xfrm>
          <a:prstGeom prst="rect">
            <a:avLst/>
          </a:prstGeom>
        </p:spPr>
        <p:txBody>
          <a:bodyPr anchorCtr="0" anchor="b" bIns="91425" lIns="91425" rIns="91425" tIns="91425"/>
          <a:lstStyle>
            <a:lvl1pPr lvl="0" algn="ctr">
              <a:spcBef>
                <a:spcPts val="0"/>
              </a:spcBef>
              <a:buClr>
                <a:srgbClr val="FAFAFA"/>
              </a:buClr>
              <a:buSzPct val="100000"/>
              <a:defRPr b="1" sz="5200">
                <a:solidFill>
                  <a:srgbClr val="FAFAFA"/>
                </a:solidFill>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7" name="Shape 17"/>
          <p:cNvSpPr txBox="1"/>
          <p:nvPr>
            <p:ph idx="1" type="subTitle"/>
          </p:nvPr>
        </p:nvSpPr>
        <p:spPr>
          <a:xfrm>
            <a:off x="311700" y="3096342"/>
            <a:ext cx="8520600" cy="792600"/>
          </a:xfrm>
          <a:prstGeom prst="rect">
            <a:avLst/>
          </a:prstGeom>
        </p:spPr>
        <p:txBody>
          <a:bodyPr anchorCtr="0" anchor="t" bIns="91425" lIns="91425" rIns="91425" tIns="91425"/>
          <a:lstStyle>
            <a:lvl1pPr lvl="0" algn="ctr">
              <a:lnSpc>
                <a:spcPct val="100000"/>
              </a:lnSpc>
              <a:spcBef>
                <a:spcPts val="0"/>
              </a:spcBef>
              <a:spcAft>
                <a:spcPts val="0"/>
              </a:spcAft>
              <a:buClr>
                <a:srgbClr val="FAFAFA"/>
              </a:buClr>
              <a:buSzPct val="100000"/>
              <a:buNone/>
              <a:defRPr sz="2800">
                <a:solidFill>
                  <a:srgbClr val="FAFAFA"/>
                </a:solidFill>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8" name="Shape 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5" name="Shape 55"/>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pic>
        <p:nvPicPr>
          <p:cNvPr descr="Android-Developer-Cover.jpg" id="58" name="Shape 58"/>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Shape 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0" name="Shape 60"/>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1" name="Shape 61"/>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2" name="Shape 62"/>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3" name="Shape 63"/>
          <p:cNvSpPr txBox="1"/>
          <p:nvPr>
            <p:ph idx="3" type="subTitle"/>
          </p:nvPr>
        </p:nvSpPr>
        <p:spPr>
          <a:xfrm>
            <a:off x="265500" y="564125"/>
            <a:ext cx="4045200" cy="524100"/>
          </a:xfrm>
          <a:prstGeom prst="rect">
            <a:avLst/>
          </a:prstGeom>
        </p:spPr>
        <p:txBody>
          <a:bodyPr anchorCtr="0" anchor="t" bIns="91425" lIns="91425" rIns="91425" tIns="91425"/>
          <a:lstStyle>
            <a:lvl1pPr lvl="0" algn="ctr">
              <a:lnSpc>
                <a:spcPct val="100000"/>
              </a:lnSpc>
              <a:spcBef>
                <a:spcPts val="0"/>
              </a:spcBef>
              <a:buNone/>
              <a:defRPr sz="1600">
                <a:solidFill>
                  <a:srgbClr val="FAFAFA"/>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pic>
        <p:nvPicPr>
          <p:cNvPr descr="footer.png" id="64" name="Shape 6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5" name="Shape 65"/>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66" name="Shape 66"/>
          <p:cNvSpPr txBox="1"/>
          <p:nvPr/>
        </p:nvSpPr>
        <p:spPr>
          <a:xfrm>
            <a:off x="2381675" y="47250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67" name="Shape 67"/>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68" name="Shape 68"/>
          <p:cNvPicPr preferRelativeResize="0"/>
          <p:nvPr/>
        </p:nvPicPr>
        <p:blipFill>
          <a:blip r:embed="rId5">
            <a:alphaModFix/>
          </a:blip>
          <a:stretch>
            <a:fillRect/>
          </a:stretch>
        </p:blipFill>
        <p:spPr>
          <a:xfrm>
            <a:off x="7814575" y="4777362"/>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69" name="Shape 69"/>
        <p:cNvGrpSpPr/>
        <p:nvPr/>
      </p:nvGrpSpPr>
      <p:grpSpPr>
        <a:xfrm>
          <a:off x="0" y="0"/>
          <a:ext cx="0" cy="0"/>
          <a:chOff x="0" y="0"/>
          <a:chExt cx="0" cy="0"/>
        </a:xfrm>
      </p:grpSpPr>
      <p:sp>
        <p:nvSpPr>
          <p:cNvPr id="70" name="Shape 7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83" name="Shape 83"/>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84" name="Shape 8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7" name="Shape 8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92" name="Shape 9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3" name="Shape 93"/>
        <p:cNvGrpSpPr/>
        <p:nvPr/>
      </p:nvGrpSpPr>
      <p:grpSpPr>
        <a:xfrm>
          <a:off x="0" y="0"/>
          <a:ext cx="0" cy="0"/>
          <a:chOff x="0" y="0"/>
          <a:chExt cx="0" cy="0"/>
        </a:xfrm>
      </p:grpSpPr>
      <p:sp>
        <p:nvSpPr>
          <p:cNvPr id="94" name="Shape 94"/>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5" name="Shape 95"/>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7" name="Shape 97"/>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sp>
        <p:nvSpPr>
          <p:cNvPr id="100" name="Shape 10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1" name="Shape 10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3" name="Shape 103"/>
        <p:cNvGrpSpPr/>
        <p:nvPr/>
      </p:nvGrpSpPr>
      <p:grpSpPr>
        <a:xfrm>
          <a:off x="0" y="0"/>
          <a:ext cx="0" cy="0"/>
          <a:chOff x="0" y="0"/>
          <a:chExt cx="0" cy="0"/>
        </a:xfrm>
      </p:grpSpPr>
      <p:sp>
        <p:nvSpPr>
          <p:cNvPr id="104" name="Shape 10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6" name="Shape 10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09" name="Shape 1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rIns="91425" tIns="91425"/>
          <a:lstStyle>
            <a:lvl1pPr lvl="0" algn="ctr">
              <a:spcBef>
                <a:spcPts val="0"/>
              </a:spcBef>
              <a:buClr>
                <a:srgbClr val="FAFAFA"/>
              </a:buClr>
              <a:buSzPct val="100000"/>
              <a:defRPr sz="3600">
                <a:solidFill>
                  <a:srgbClr val="FAFAFA"/>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1" name="Shape 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10" name="Shape 110"/>
        <p:cNvGrpSpPr/>
        <p:nvPr/>
      </p:nvGrpSpPr>
      <p:grpSpPr>
        <a:xfrm>
          <a:off x="0" y="0"/>
          <a:ext cx="0" cy="0"/>
          <a:chOff x="0" y="0"/>
          <a:chExt cx="0" cy="0"/>
        </a:xfrm>
      </p:grpSpPr>
      <p:sp>
        <p:nvSpPr>
          <p:cNvPr id="111" name="Shape 111"/>
          <p:cNvSpPr/>
          <p:nvPr/>
        </p:nvSpPr>
        <p:spPr>
          <a:xfrm>
            <a:off x="4572000" y="-125"/>
            <a:ext cx="4572000" cy="46230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12" name="Shape 11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13" name="Shape 11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4" name="Shape 11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6" name="Shape 116"/>
        <p:cNvGrpSpPr/>
        <p:nvPr/>
      </p:nvGrpSpPr>
      <p:grpSpPr>
        <a:xfrm>
          <a:off x="0" y="0"/>
          <a:ext cx="0" cy="0"/>
          <a:chOff x="0" y="0"/>
          <a:chExt cx="0" cy="0"/>
        </a:xfrm>
      </p:grpSpPr>
      <p:sp>
        <p:nvSpPr>
          <p:cNvPr id="117" name="Shape 117"/>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8" name="Shape 1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19" name="Shape 119"/>
        <p:cNvGrpSpPr/>
        <p:nvPr/>
      </p:nvGrpSpPr>
      <p:grpSpPr>
        <a:xfrm>
          <a:off x="0" y="0"/>
          <a:ext cx="0" cy="0"/>
          <a:chOff x="0" y="0"/>
          <a:chExt cx="0" cy="0"/>
        </a:xfrm>
      </p:grpSpPr>
      <p:sp>
        <p:nvSpPr>
          <p:cNvPr id="120" name="Shape 12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21" name="Shape 12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2" name="Shape 12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3" name="Shape 123"/>
        <p:cNvGrpSpPr/>
        <p:nvPr/>
      </p:nvGrpSpPr>
      <p:grpSpPr>
        <a:xfrm>
          <a:off x="0" y="0"/>
          <a:ext cx="0" cy="0"/>
          <a:chOff x="0" y="0"/>
          <a:chExt cx="0" cy="0"/>
        </a:xfrm>
      </p:grpSpPr>
      <p:pic>
        <p:nvPicPr>
          <p:cNvPr descr="Android-Developer-Cover.jpg" id="124" name="Shape 1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5" name="Shape 12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6" name="Shape 126"/>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27" name="Shape 127"/>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28" name="Shape 128"/>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29" name="Shape 129"/>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130" name="Shape 1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Shape 131"/>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32" name="Shape 132"/>
          <p:cNvSpPr txBox="1"/>
          <p:nvPr/>
        </p:nvSpPr>
        <p:spPr>
          <a:xfrm>
            <a:off x="2381682" y="473982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33" name="Shape 133"/>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134" name="Shape 134"/>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135" name="Shape 135"/>
          <p:cNvSpPr txBox="1"/>
          <p:nvPr/>
        </p:nvSpPr>
        <p:spPr>
          <a:xfrm>
            <a:off x="4407225" y="4739825"/>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Publish your app</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36" name="Shape 136"/>
        <p:cNvGrpSpPr/>
        <p:nvPr/>
      </p:nvGrpSpPr>
      <p:grpSpPr>
        <a:xfrm>
          <a:off x="0" y="0"/>
          <a:ext cx="0" cy="0"/>
          <a:chOff x="0" y="0"/>
          <a:chExt cx="0" cy="0"/>
        </a:xfrm>
      </p:grpSpPr>
      <p:sp>
        <p:nvSpPr>
          <p:cNvPr id="137" name="Shape 13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148" name="Shape 148"/>
        <p:cNvGrpSpPr/>
        <p:nvPr/>
      </p:nvGrpSpPr>
      <p:grpSpPr>
        <a:xfrm>
          <a:off x="0" y="0"/>
          <a:ext cx="0" cy="0"/>
          <a:chOff x="0" y="0"/>
          <a:chExt cx="0" cy="0"/>
        </a:xfrm>
      </p:grpSpPr>
      <p:sp>
        <p:nvSpPr>
          <p:cNvPr id="149" name="Shape 149"/>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50" name="Shape 150"/>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51" name="Shape 15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4" name="Shape 15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155" name="Shape 155"/>
        <p:cNvGrpSpPr/>
        <p:nvPr/>
      </p:nvGrpSpPr>
      <p:grpSpPr>
        <a:xfrm>
          <a:off x="0" y="0"/>
          <a:ext cx="0" cy="0"/>
          <a:chOff x="0" y="0"/>
          <a:chExt cx="0" cy="0"/>
        </a:xfrm>
      </p:grpSpPr>
      <p:sp>
        <p:nvSpPr>
          <p:cNvPr id="156" name="Shape 156"/>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57" name="Shape 157"/>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8" name="Shape 158"/>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159" name="Shape 1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0" name="Shape 160"/>
        <p:cNvGrpSpPr/>
        <p:nvPr/>
      </p:nvGrpSpPr>
      <p:grpSpPr>
        <a:xfrm>
          <a:off x="0" y="0"/>
          <a:ext cx="0" cy="0"/>
          <a:chOff x="0" y="0"/>
          <a:chExt cx="0" cy="0"/>
        </a:xfrm>
      </p:grpSpPr>
      <p:sp>
        <p:nvSpPr>
          <p:cNvPr id="161" name="Shape 161"/>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2" name="Shape 162"/>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3" name="Shape 16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4" name="Shape 164"/>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65" name="Shape 165"/>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6" name="Shape 166"/>
        <p:cNvGrpSpPr/>
        <p:nvPr/>
      </p:nvGrpSpPr>
      <p:grpSpPr>
        <a:xfrm>
          <a:off x="0" y="0"/>
          <a:ext cx="0" cy="0"/>
          <a:chOff x="0" y="0"/>
          <a:chExt cx="0" cy="0"/>
        </a:xfrm>
      </p:grpSpPr>
      <p:sp>
        <p:nvSpPr>
          <p:cNvPr id="167" name="Shape 16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8" name="Shape 168"/>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69" name="Shape 169"/>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rIns="91425" tIns="91425"/>
          <a:lstStyle>
            <a:lvl1pPr lvl="0">
              <a:spcBef>
                <a:spcPts val="0"/>
              </a:spcBef>
              <a:buClr>
                <a:srgbClr val="FAFAFA"/>
              </a:buClr>
              <a:defRPr>
                <a:solidFill>
                  <a:srgbClr val="FAFAFA"/>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rIns="91425" tIns="91425"/>
          <a:lstStyle>
            <a:lvl1pPr lvl="0">
              <a:lnSpc>
                <a:spcPct val="115000"/>
              </a:lnSpc>
              <a:spcBef>
                <a:spcPts val="1000"/>
              </a:spcBef>
              <a:buAutoNum type="arabicPeriod"/>
              <a:defRPr/>
            </a:lvl1pPr>
            <a:lvl2pPr lvl="1">
              <a:lnSpc>
                <a:spcPct val="115000"/>
              </a:lnSpc>
              <a:spcBef>
                <a:spcPts val="1000"/>
              </a:spcBef>
              <a:buSzPct val="100000"/>
              <a:buAutoNum type="alphaLcPeriod"/>
              <a:defRPr sz="2000"/>
            </a:lvl2pPr>
            <a:lvl3pPr lvl="2">
              <a:spcBef>
                <a:spcPts val="0"/>
              </a:spcBef>
              <a:buAutoNum type="romanLcPeriod"/>
              <a:defRPr/>
            </a:lvl3pPr>
            <a:lvl4pPr lvl="3">
              <a:spcBef>
                <a:spcPts val="0"/>
              </a:spcBef>
              <a:buAutoNum type="arabicPeriod"/>
              <a:defRPr/>
            </a:lvl4pPr>
            <a:lvl5pPr lvl="4">
              <a:spcBef>
                <a:spcPts val="0"/>
              </a:spcBef>
              <a:buAutoNum type="alphaLcPeriod"/>
              <a:defRPr/>
            </a:lvl5pPr>
            <a:lvl6pPr lvl="5">
              <a:spcBef>
                <a:spcPts val="0"/>
              </a:spcBef>
              <a:buAutoNum type="romanLcPeriod"/>
              <a:defRPr/>
            </a:lvl6pPr>
            <a:lvl7pPr lvl="6">
              <a:spcBef>
                <a:spcPts val="0"/>
              </a:spcBef>
              <a:buAutoNum type="arabicPeriod"/>
              <a:defRPr/>
            </a:lvl7pPr>
            <a:lvl8pPr lvl="7">
              <a:spcBef>
                <a:spcPts val="0"/>
              </a:spcBef>
              <a:buAutoNum type="alphaLcPeriod"/>
              <a:defRPr/>
            </a:lvl8pPr>
            <a:lvl9pPr lvl="8">
              <a:spcBef>
                <a:spcPts val="0"/>
              </a:spcBef>
              <a:buAutoNum type="romanLcPeriod"/>
              <a:defRPr/>
            </a:lvl9pPr>
          </a:lstStyle>
          <a:p/>
        </p:txBody>
      </p:sp>
      <p:sp>
        <p:nvSpPr>
          <p:cNvPr id="26" name="Shape 2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70" name="Shape 170"/>
        <p:cNvGrpSpPr/>
        <p:nvPr/>
      </p:nvGrpSpPr>
      <p:grpSpPr>
        <a:xfrm>
          <a:off x="0" y="0"/>
          <a:ext cx="0" cy="0"/>
          <a:chOff x="0" y="0"/>
          <a:chExt cx="0" cy="0"/>
        </a:xfrm>
      </p:grpSpPr>
      <p:sp>
        <p:nvSpPr>
          <p:cNvPr id="171" name="Shape 171"/>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72" name="Shape 172"/>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73" name="Shape 17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74" name="Shape 174"/>
        <p:cNvGrpSpPr/>
        <p:nvPr/>
      </p:nvGrpSpPr>
      <p:grpSpPr>
        <a:xfrm>
          <a:off x="0" y="0"/>
          <a:ext cx="0" cy="0"/>
          <a:chOff x="0" y="0"/>
          <a:chExt cx="0" cy="0"/>
        </a:xfrm>
      </p:grpSpPr>
      <p:sp>
        <p:nvSpPr>
          <p:cNvPr id="175" name="Shape 175"/>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76" name="Shape 1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77" name="Shape 177"/>
        <p:cNvGrpSpPr/>
        <p:nvPr/>
      </p:nvGrpSpPr>
      <p:grpSpPr>
        <a:xfrm>
          <a:off x="0" y="0"/>
          <a:ext cx="0" cy="0"/>
          <a:chOff x="0" y="0"/>
          <a:chExt cx="0" cy="0"/>
        </a:xfrm>
      </p:grpSpPr>
      <p:sp>
        <p:nvSpPr>
          <p:cNvPr id="178" name="Shape 178"/>
          <p:cNvSpPr/>
          <p:nvPr/>
        </p:nvSpPr>
        <p:spPr>
          <a:xfrm>
            <a:off x="4572000" y="-125"/>
            <a:ext cx="4572000" cy="4660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179" name="Shape 179"/>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80" name="Shape 180"/>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81" name="Shape 181"/>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83" name="Shape 183"/>
        <p:cNvGrpSpPr/>
        <p:nvPr/>
      </p:nvGrpSpPr>
      <p:grpSpPr>
        <a:xfrm>
          <a:off x="0" y="0"/>
          <a:ext cx="0" cy="0"/>
          <a:chOff x="0" y="0"/>
          <a:chExt cx="0" cy="0"/>
        </a:xfrm>
      </p:grpSpPr>
      <p:sp>
        <p:nvSpPr>
          <p:cNvPr id="184" name="Shape 184"/>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85" name="Shape 1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6" name="Shape 186"/>
        <p:cNvGrpSpPr/>
        <p:nvPr/>
      </p:nvGrpSpPr>
      <p:grpSpPr>
        <a:xfrm>
          <a:off x="0" y="0"/>
          <a:ext cx="0" cy="0"/>
          <a:chOff x="0" y="0"/>
          <a:chExt cx="0" cy="0"/>
        </a:xfrm>
      </p:grpSpPr>
      <p:sp>
        <p:nvSpPr>
          <p:cNvPr id="187" name="Shape 187"/>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88" name="Shape 188"/>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89" name="Shape 18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90" name="Shape 190"/>
        <p:cNvGrpSpPr/>
        <p:nvPr/>
      </p:nvGrpSpPr>
      <p:grpSpPr>
        <a:xfrm>
          <a:off x="0" y="0"/>
          <a:ext cx="0" cy="0"/>
          <a:chOff x="0" y="0"/>
          <a:chExt cx="0" cy="0"/>
        </a:xfrm>
      </p:grpSpPr>
      <p:pic>
        <p:nvPicPr>
          <p:cNvPr descr="Android-Developer-Cover.jpg" id="191" name="Shape 191"/>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92" name="Shape 19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3" name="Shape 193"/>
          <p:cNvSpPr txBox="1"/>
          <p:nvPr/>
        </p:nvSpPr>
        <p:spPr>
          <a:xfrm>
            <a:off x="2381682" y="4761375"/>
            <a:ext cx="22191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94" name="Shape 19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5" name="Shape 195"/>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96" name="Shape 196"/>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97" name="Shape 197"/>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98" name="Shape 198"/>
          <p:cNvSpPr txBox="1"/>
          <p:nvPr>
            <p:ph idx="3"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99" name="Shape 199"/>
          <p:cNvSpPr txBox="1"/>
          <p:nvPr>
            <p:ph idx="4"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200" name="Shape 200"/>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01" name="Shape 201"/>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p>
        </p:txBody>
      </p:sp>
      <p:sp>
        <p:nvSpPr>
          <p:cNvPr id="202" name="Shape 202"/>
          <p:cNvSpPr txBox="1"/>
          <p:nvPr/>
        </p:nvSpPr>
        <p:spPr>
          <a:xfrm>
            <a:off x="4407225" y="4739825"/>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Publish!</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03" name="Shape 203"/>
        <p:cNvGrpSpPr/>
        <p:nvPr/>
      </p:nvGrpSpPr>
      <p:grpSpPr>
        <a:xfrm>
          <a:off x="0" y="0"/>
          <a:ext cx="0" cy="0"/>
          <a:chOff x="0" y="0"/>
          <a:chExt cx="0" cy="0"/>
        </a:xfrm>
      </p:grpSpPr>
      <p:sp>
        <p:nvSpPr>
          <p:cNvPr id="204" name="Shape 20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15" name="Shape 215"/>
        <p:cNvGrpSpPr/>
        <p:nvPr/>
      </p:nvGrpSpPr>
      <p:grpSpPr>
        <a:xfrm>
          <a:off x="0" y="0"/>
          <a:ext cx="0" cy="0"/>
          <a:chOff x="0" y="0"/>
          <a:chExt cx="0" cy="0"/>
        </a:xfrm>
      </p:grpSpPr>
      <p:sp>
        <p:nvSpPr>
          <p:cNvPr id="216" name="Shape 216"/>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17" name="Shape 217"/>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18" name="Shape 21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21" name="Shape 2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2" name="Shape 222"/>
        <p:cNvGrpSpPr/>
        <p:nvPr/>
      </p:nvGrpSpPr>
      <p:grpSpPr>
        <a:xfrm>
          <a:off x="0" y="0"/>
          <a:ext cx="0" cy="0"/>
          <a:chOff x="0" y="0"/>
          <a:chExt cx="0" cy="0"/>
        </a:xfrm>
      </p:grpSpPr>
      <p:sp>
        <p:nvSpPr>
          <p:cNvPr id="223" name="Shape 22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24" name="Shape 224"/>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5" name="Shape 225"/>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26" name="Shape 22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832400" y="1190294"/>
            <a:ext cx="39999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1" name="Shape 3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7" name="Shape 227"/>
        <p:cNvGrpSpPr/>
        <p:nvPr/>
      </p:nvGrpSpPr>
      <p:grpSpPr>
        <a:xfrm>
          <a:off x="0" y="0"/>
          <a:ext cx="0" cy="0"/>
          <a:chOff x="0" y="0"/>
          <a:chExt cx="0" cy="0"/>
        </a:xfrm>
      </p:grpSpPr>
      <p:sp>
        <p:nvSpPr>
          <p:cNvPr id="228" name="Shape 228"/>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29" name="Shape 229"/>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0" name="Shape 2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1" name="Shape 23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32" name="Shape 23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3" name="Shape 233"/>
        <p:cNvGrpSpPr/>
        <p:nvPr/>
      </p:nvGrpSpPr>
      <p:grpSpPr>
        <a:xfrm>
          <a:off x="0" y="0"/>
          <a:ext cx="0" cy="0"/>
          <a:chOff x="0" y="0"/>
          <a:chExt cx="0" cy="0"/>
        </a:xfrm>
      </p:grpSpPr>
      <p:sp>
        <p:nvSpPr>
          <p:cNvPr id="234" name="Shape 2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5" name="Shape 23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36" name="Shape 23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37" name="Shape 237"/>
        <p:cNvGrpSpPr/>
        <p:nvPr/>
      </p:nvGrpSpPr>
      <p:grpSpPr>
        <a:xfrm>
          <a:off x="0" y="0"/>
          <a:ext cx="0" cy="0"/>
          <a:chOff x="0" y="0"/>
          <a:chExt cx="0" cy="0"/>
        </a:xfrm>
      </p:grpSpPr>
      <p:sp>
        <p:nvSpPr>
          <p:cNvPr id="238" name="Shape 23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39" name="Shape 23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0" name="Shape 2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41" name="Shape 241"/>
        <p:cNvGrpSpPr/>
        <p:nvPr/>
      </p:nvGrpSpPr>
      <p:grpSpPr>
        <a:xfrm>
          <a:off x="0" y="0"/>
          <a:ext cx="0" cy="0"/>
          <a:chOff x="0" y="0"/>
          <a:chExt cx="0" cy="0"/>
        </a:xfrm>
      </p:grpSpPr>
      <p:sp>
        <p:nvSpPr>
          <p:cNvPr id="242" name="Shape 242"/>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43" name="Shape 2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44" name="Shape 244"/>
        <p:cNvGrpSpPr/>
        <p:nvPr/>
      </p:nvGrpSpPr>
      <p:grpSpPr>
        <a:xfrm>
          <a:off x="0" y="0"/>
          <a:ext cx="0" cy="0"/>
          <a:chOff x="0" y="0"/>
          <a:chExt cx="0" cy="0"/>
        </a:xfrm>
      </p:grpSpPr>
      <p:sp>
        <p:nvSpPr>
          <p:cNvPr id="245" name="Shape 245"/>
          <p:cNvSpPr/>
          <p:nvPr/>
        </p:nvSpPr>
        <p:spPr>
          <a:xfrm>
            <a:off x="4572000" y="-125"/>
            <a:ext cx="4572000" cy="46230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46" name="Shape 246"/>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47" name="Shape 247"/>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48" name="Shape 248"/>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9" name="Shape 2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50" name="Shape 250"/>
        <p:cNvGrpSpPr/>
        <p:nvPr/>
      </p:nvGrpSpPr>
      <p:grpSpPr>
        <a:xfrm>
          <a:off x="0" y="0"/>
          <a:ext cx="0" cy="0"/>
          <a:chOff x="0" y="0"/>
          <a:chExt cx="0" cy="0"/>
        </a:xfrm>
      </p:grpSpPr>
      <p:sp>
        <p:nvSpPr>
          <p:cNvPr id="251" name="Shape 251"/>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252" name="Shape 2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253" name="Shape 253"/>
        <p:cNvGrpSpPr/>
        <p:nvPr/>
      </p:nvGrpSpPr>
      <p:grpSpPr>
        <a:xfrm>
          <a:off x="0" y="0"/>
          <a:ext cx="0" cy="0"/>
          <a:chOff x="0" y="0"/>
          <a:chExt cx="0" cy="0"/>
        </a:xfrm>
      </p:grpSpPr>
      <p:sp>
        <p:nvSpPr>
          <p:cNvPr id="254" name="Shape 254"/>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255" name="Shape 255"/>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56" name="Shape 25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57" name="Shape 257"/>
        <p:cNvGrpSpPr/>
        <p:nvPr/>
      </p:nvGrpSpPr>
      <p:grpSpPr>
        <a:xfrm>
          <a:off x="0" y="0"/>
          <a:ext cx="0" cy="0"/>
          <a:chOff x="0" y="0"/>
          <a:chExt cx="0" cy="0"/>
        </a:xfrm>
      </p:grpSpPr>
      <p:pic>
        <p:nvPicPr>
          <p:cNvPr descr="Android-Developer-Cover.jpg" id="258" name="Shape 258"/>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9" name="Shape 2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60" name="Shape 260"/>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61" name="Shape 261"/>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62" name="Shape 262"/>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63" name="Shape 263"/>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264" name="Shape 26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5" name="Shape 265"/>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66" name="Shape 266"/>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67" name="Shape 267"/>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268" name="Shape 268"/>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269" name="Shape 269"/>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your app for release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70" name="Shape 270"/>
        <p:cNvGrpSpPr/>
        <p:nvPr/>
      </p:nvGrpSpPr>
      <p:grpSpPr>
        <a:xfrm>
          <a:off x="0" y="0"/>
          <a:ext cx="0" cy="0"/>
          <a:chOff x="0" y="0"/>
          <a:chExt cx="0" cy="0"/>
        </a:xfrm>
      </p:grpSpPr>
      <p:sp>
        <p:nvSpPr>
          <p:cNvPr id="271" name="Shape 2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279" name="Shape 279"/>
        <p:cNvGrpSpPr/>
        <p:nvPr/>
      </p:nvGrpSpPr>
      <p:grpSpPr>
        <a:xfrm>
          <a:off x="0" y="0"/>
          <a:ext cx="0" cy="0"/>
          <a:chOff x="0" y="0"/>
          <a:chExt cx="0" cy="0"/>
        </a:xfrm>
      </p:grpSpPr>
      <p:sp>
        <p:nvSpPr>
          <p:cNvPr id="280" name="Shape 280"/>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81" name="Shape 281"/>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82" name="Shape 28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35" name="Shape 3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283" name="Shape 283"/>
        <p:cNvGrpSpPr/>
        <p:nvPr/>
      </p:nvGrpSpPr>
      <p:grpSpPr>
        <a:xfrm>
          <a:off x="0" y="0"/>
          <a:ext cx="0" cy="0"/>
          <a:chOff x="0" y="0"/>
          <a:chExt cx="0" cy="0"/>
        </a:xfrm>
      </p:grpSpPr>
      <p:sp>
        <p:nvSpPr>
          <p:cNvPr id="284" name="Shape 284"/>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85" name="Shape 2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86" name="Shape 286"/>
        <p:cNvGrpSpPr/>
        <p:nvPr/>
      </p:nvGrpSpPr>
      <p:grpSpPr>
        <a:xfrm>
          <a:off x="0" y="0"/>
          <a:ext cx="0" cy="0"/>
          <a:chOff x="0" y="0"/>
          <a:chExt cx="0" cy="0"/>
        </a:xfrm>
      </p:grpSpPr>
      <p:sp>
        <p:nvSpPr>
          <p:cNvPr id="287" name="Shape 287"/>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88" name="Shape 288"/>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9" name="Shape 289"/>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290" name="Shape 29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1" name="Shape 291"/>
        <p:cNvGrpSpPr/>
        <p:nvPr/>
      </p:nvGrpSpPr>
      <p:grpSpPr>
        <a:xfrm>
          <a:off x="0" y="0"/>
          <a:ext cx="0" cy="0"/>
          <a:chOff x="0" y="0"/>
          <a:chExt cx="0" cy="0"/>
        </a:xfrm>
      </p:grpSpPr>
      <p:sp>
        <p:nvSpPr>
          <p:cNvPr id="292" name="Shape 292"/>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3" name="Shape 293"/>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4" name="Shape 29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5" name="Shape 295"/>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296" name="Shape 296"/>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7" name="Shape 297"/>
        <p:cNvGrpSpPr/>
        <p:nvPr/>
      </p:nvGrpSpPr>
      <p:grpSpPr>
        <a:xfrm>
          <a:off x="0" y="0"/>
          <a:ext cx="0" cy="0"/>
          <a:chOff x="0" y="0"/>
          <a:chExt cx="0" cy="0"/>
        </a:xfrm>
      </p:grpSpPr>
      <p:sp>
        <p:nvSpPr>
          <p:cNvPr id="298" name="Shape 29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9" name="Shape 29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00" name="Shape 30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1" name="Shape 301"/>
        <p:cNvGrpSpPr/>
        <p:nvPr/>
      </p:nvGrpSpPr>
      <p:grpSpPr>
        <a:xfrm>
          <a:off x="0" y="0"/>
          <a:ext cx="0" cy="0"/>
          <a:chOff x="0" y="0"/>
          <a:chExt cx="0" cy="0"/>
        </a:xfrm>
      </p:grpSpPr>
      <p:sp>
        <p:nvSpPr>
          <p:cNvPr id="302" name="Shape 302"/>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3" name="Shape 303"/>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4" name="Shape 30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05" name="Shape 305"/>
        <p:cNvGrpSpPr/>
        <p:nvPr/>
      </p:nvGrpSpPr>
      <p:grpSpPr>
        <a:xfrm>
          <a:off x="0" y="0"/>
          <a:ext cx="0" cy="0"/>
          <a:chOff x="0" y="0"/>
          <a:chExt cx="0" cy="0"/>
        </a:xfrm>
      </p:grpSpPr>
      <p:sp>
        <p:nvSpPr>
          <p:cNvPr id="306" name="Shape 306"/>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07" name="Shape 30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08" name="Shape 308"/>
        <p:cNvGrpSpPr/>
        <p:nvPr/>
      </p:nvGrpSpPr>
      <p:grpSpPr>
        <a:xfrm>
          <a:off x="0" y="0"/>
          <a:ext cx="0" cy="0"/>
          <a:chOff x="0" y="0"/>
          <a:chExt cx="0" cy="0"/>
        </a:xfrm>
      </p:grpSpPr>
      <p:sp>
        <p:nvSpPr>
          <p:cNvPr id="309" name="Shape 309"/>
          <p:cNvSpPr/>
          <p:nvPr/>
        </p:nvSpPr>
        <p:spPr>
          <a:xfrm>
            <a:off x="4572000" y="-125"/>
            <a:ext cx="4572000" cy="5143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10" name="Shape 310"/>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11" name="Shape 311"/>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12" name="Shape 312"/>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3" name="Shape 31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14" name="Shape 314"/>
        <p:cNvGrpSpPr/>
        <p:nvPr/>
      </p:nvGrpSpPr>
      <p:grpSpPr>
        <a:xfrm>
          <a:off x="0" y="0"/>
          <a:ext cx="0" cy="0"/>
          <a:chOff x="0" y="0"/>
          <a:chExt cx="0" cy="0"/>
        </a:xfrm>
      </p:grpSpPr>
      <p:sp>
        <p:nvSpPr>
          <p:cNvPr id="315" name="Shape 315"/>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16" name="Shape 3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17" name="Shape 317"/>
        <p:cNvGrpSpPr/>
        <p:nvPr/>
      </p:nvGrpSpPr>
      <p:grpSpPr>
        <a:xfrm>
          <a:off x="0" y="0"/>
          <a:ext cx="0" cy="0"/>
          <a:chOff x="0" y="0"/>
          <a:chExt cx="0" cy="0"/>
        </a:xfrm>
      </p:grpSpPr>
      <p:sp>
        <p:nvSpPr>
          <p:cNvPr id="318" name="Shape 318"/>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19" name="Shape 319"/>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20" name="Shape 32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21" name="Shape 321"/>
        <p:cNvGrpSpPr/>
        <p:nvPr/>
      </p:nvGrpSpPr>
      <p:grpSpPr>
        <a:xfrm>
          <a:off x="0" y="0"/>
          <a:ext cx="0" cy="0"/>
          <a:chOff x="0" y="0"/>
          <a:chExt cx="0" cy="0"/>
        </a:xfrm>
      </p:grpSpPr>
      <p:pic>
        <p:nvPicPr>
          <p:cNvPr descr="Android-Developer-Cover.jpg" id="322" name="Shape 3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323" name="Shape 3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24" name="Shape 324"/>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25" name="Shape 325"/>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26" name="Shape 326"/>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27" name="Shape 327"/>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328" name="Shape 3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9" name="Shape 329"/>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30" name="Shape 330"/>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31" name="Shape 331"/>
        <p:cNvGrpSpPr/>
        <p:nvPr/>
      </p:nvGrpSpPr>
      <p:grpSpPr>
        <a:xfrm>
          <a:off x="0" y="0"/>
          <a:ext cx="0" cy="0"/>
          <a:chOff x="0" y="0"/>
          <a:chExt cx="0" cy="0"/>
        </a:xfrm>
      </p:grpSpPr>
      <p:sp>
        <p:nvSpPr>
          <p:cNvPr id="332" name="Shape 33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343" name="Shape 343"/>
        <p:cNvGrpSpPr/>
        <p:nvPr/>
      </p:nvGrpSpPr>
      <p:grpSpPr>
        <a:xfrm>
          <a:off x="0" y="0"/>
          <a:ext cx="0" cy="0"/>
          <a:chOff x="0" y="0"/>
          <a:chExt cx="0" cy="0"/>
        </a:xfrm>
      </p:grpSpPr>
      <p:sp>
        <p:nvSpPr>
          <p:cNvPr id="344" name="Shape 344"/>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45" name="Shape 345"/>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46" name="Shape 34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349" name="Shape 3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350" name="Shape 350"/>
        <p:cNvGrpSpPr/>
        <p:nvPr/>
      </p:nvGrpSpPr>
      <p:grpSpPr>
        <a:xfrm>
          <a:off x="0" y="0"/>
          <a:ext cx="0" cy="0"/>
          <a:chOff x="0" y="0"/>
          <a:chExt cx="0" cy="0"/>
        </a:xfrm>
      </p:grpSpPr>
      <p:sp>
        <p:nvSpPr>
          <p:cNvPr id="351" name="Shape 351"/>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52" name="Shape 352"/>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3" name="Shape 353"/>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354" name="Shape 35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55" name="Shape 355"/>
        <p:cNvGrpSpPr/>
        <p:nvPr/>
      </p:nvGrpSpPr>
      <p:grpSpPr>
        <a:xfrm>
          <a:off x="0" y="0"/>
          <a:ext cx="0" cy="0"/>
          <a:chOff x="0" y="0"/>
          <a:chExt cx="0" cy="0"/>
        </a:xfrm>
      </p:grpSpPr>
      <p:sp>
        <p:nvSpPr>
          <p:cNvPr id="356" name="Shape 356"/>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7" name="Shape 357"/>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8" name="Shape 35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59" name="Shape 359"/>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0" name="Shape 360"/>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1" name="Shape 361"/>
        <p:cNvGrpSpPr/>
        <p:nvPr/>
      </p:nvGrpSpPr>
      <p:grpSpPr>
        <a:xfrm>
          <a:off x="0" y="0"/>
          <a:ext cx="0" cy="0"/>
          <a:chOff x="0" y="0"/>
          <a:chExt cx="0" cy="0"/>
        </a:xfrm>
      </p:grpSpPr>
      <p:sp>
        <p:nvSpPr>
          <p:cNvPr id="362" name="Shape 36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63" name="Shape 363"/>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64" name="Shape 364"/>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5" name="Shape 365"/>
        <p:cNvGrpSpPr/>
        <p:nvPr/>
      </p:nvGrpSpPr>
      <p:grpSpPr>
        <a:xfrm>
          <a:off x="0" y="0"/>
          <a:ext cx="0" cy="0"/>
          <a:chOff x="0" y="0"/>
          <a:chExt cx="0" cy="0"/>
        </a:xfrm>
      </p:grpSpPr>
      <p:sp>
        <p:nvSpPr>
          <p:cNvPr id="366" name="Shape 366"/>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67" name="Shape 367"/>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68" name="Shape 36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69" name="Shape 369"/>
        <p:cNvGrpSpPr/>
        <p:nvPr/>
      </p:nvGrpSpPr>
      <p:grpSpPr>
        <a:xfrm>
          <a:off x="0" y="0"/>
          <a:ext cx="0" cy="0"/>
          <a:chOff x="0" y="0"/>
          <a:chExt cx="0" cy="0"/>
        </a:xfrm>
      </p:grpSpPr>
      <p:sp>
        <p:nvSpPr>
          <p:cNvPr id="370" name="Shape 370"/>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1" name="Shape 3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2" name="Shape 372"/>
        <p:cNvGrpSpPr/>
        <p:nvPr/>
      </p:nvGrpSpPr>
      <p:grpSpPr>
        <a:xfrm>
          <a:off x="0" y="0"/>
          <a:ext cx="0" cy="0"/>
          <a:chOff x="0" y="0"/>
          <a:chExt cx="0" cy="0"/>
        </a:xfrm>
      </p:grpSpPr>
      <p:sp>
        <p:nvSpPr>
          <p:cNvPr id="373" name="Shape 373"/>
          <p:cNvSpPr/>
          <p:nvPr/>
        </p:nvSpPr>
        <p:spPr>
          <a:xfrm>
            <a:off x="4572000" y="-125"/>
            <a:ext cx="4572000" cy="46230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374" name="Shape 37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75" name="Shape 375"/>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76" name="Shape 376"/>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7" name="Shape 37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78" name="Shape 378"/>
        <p:cNvGrpSpPr/>
        <p:nvPr/>
      </p:nvGrpSpPr>
      <p:grpSpPr>
        <a:xfrm>
          <a:off x="0" y="0"/>
          <a:ext cx="0" cy="0"/>
          <a:chOff x="0" y="0"/>
          <a:chExt cx="0" cy="0"/>
        </a:xfrm>
      </p:grpSpPr>
      <p:sp>
        <p:nvSpPr>
          <p:cNvPr id="379" name="Shape 379"/>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80" name="Shape 38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3" name="Shape 4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381" name="Shape 381"/>
        <p:cNvGrpSpPr/>
        <p:nvPr/>
      </p:nvGrpSpPr>
      <p:grpSpPr>
        <a:xfrm>
          <a:off x="0" y="0"/>
          <a:ext cx="0" cy="0"/>
          <a:chOff x="0" y="0"/>
          <a:chExt cx="0" cy="0"/>
        </a:xfrm>
      </p:grpSpPr>
      <p:sp>
        <p:nvSpPr>
          <p:cNvPr id="382" name="Shape 382"/>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83" name="Shape 383"/>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84" name="Shape 38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85" name="Shape 385"/>
        <p:cNvGrpSpPr/>
        <p:nvPr/>
      </p:nvGrpSpPr>
      <p:grpSpPr>
        <a:xfrm>
          <a:off x="0" y="0"/>
          <a:ext cx="0" cy="0"/>
          <a:chOff x="0" y="0"/>
          <a:chExt cx="0" cy="0"/>
        </a:xfrm>
      </p:grpSpPr>
      <p:pic>
        <p:nvPicPr>
          <p:cNvPr descr="Android-Developer-Cover.jpg" id="386" name="Shape 38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7" name="Shape 38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88" name="Shape 388"/>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89" name="Shape 389"/>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90" name="Shape 390"/>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1" name="Shape 391"/>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392" name="Shape 39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93" name="Shape 393"/>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94" name="Shape 394"/>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95" name="Shape 395"/>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396" name="Shape 396"/>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397" name="Shape 397"/>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your app for release</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398" name="Shape 398"/>
        <p:cNvGrpSpPr/>
        <p:nvPr/>
      </p:nvGrpSpPr>
      <p:grpSpPr>
        <a:xfrm>
          <a:off x="0" y="0"/>
          <a:ext cx="0" cy="0"/>
          <a:chOff x="0" y="0"/>
          <a:chExt cx="0" cy="0"/>
        </a:xfrm>
      </p:grpSpPr>
      <p:sp>
        <p:nvSpPr>
          <p:cNvPr id="399" name="Shape 39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4CAF50"/>
        </a:solidFill>
      </p:bgPr>
    </p:bg>
    <p:spTree>
      <p:nvGrpSpPr>
        <p:cNvPr id="410" name="Shape 410"/>
        <p:cNvGrpSpPr/>
        <p:nvPr/>
      </p:nvGrpSpPr>
      <p:grpSpPr>
        <a:xfrm>
          <a:off x="0" y="0"/>
          <a:ext cx="0" cy="0"/>
          <a:chOff x="0" y="0"/>
          <a:chExt cx="0" cy="0"/>
        </a:xfrm>
      </p:grpSpPr>
      <p:sp>
        <p:nvSpPr>
          <p:cNvPr id="411" name="Shape 411"/>
          <p:cNvSpPr txBox="1"/>
          <p:nvPr>
            <p:ph type="ctrTitle"/>
          </p:nvPr>
        </p:nvSpPr>
        <p:spPr>
          <a:xfrm>
            <a:off x="311708" y="1006792"/>
            <a:ext cx="8520600" cy="2052600"/>
          </a:xfrm>
          <a:prstGeom prst="rect">
            <a:avLst/>
          </a:prstGeom>
        </p:spPr>
        <p:txBody>
          <a:bodyPr anchorCtr="0" anchor="b" bIns="91425" lIns="91425" rIns="91425" tIns="91425"/>
          <a:lstStyle>
            <a:lvl1pPr lvl="0" rtl="0" algn="ctr">
              <a:spcBef>
                <a:spcPts val="0"/>
              </a:spcBef>
              <a:buClr>
                <a:srgbClr val="FAFAFA"/>
              </a:buClr>
              <a:buSzPct val="100000"/>
              <a:defRPr b="1" sz="5200">
                <a:solidFill>
                  <a:srgbClr val="FAFAF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412" name="Shape 412"/>
          <p:cNvSpPr txBox="1"/>
          <p:nvPr>
            <p:ph idx="1" type="subTitle"/>
          </p:nvPr>
        </p:nvSpPr>
        <p:spPr>
          <a:xfrm>
            <a:off x="311700" y="3096342"/>
            <a:ext cx="8520600" cy="7926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800">
                <a:solidFill>
                  <a:srgbClr val="FAFAFA"/>
                </a:solidFill>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413" name="Shape 41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4CAF50"/>
        </a:solidFill>
      </p:bgPr>
    </p:bg>
    <p:spTree>
      <p:nvGrpSpPr>
        <p:cNvPr id="414" name="Shape 414"/>
        <p:cNvGrpSpPr/>
        <p:nvPr/>
      </p:nvGrpSpPr>
      <p:grpSpPr>
        <a:xfrm>
          <a:off x="0" y="0"/>
          <a:ext cx="0" cy="0"/>
          <a:chOff x="0" y="0"/>
          <a:chExt cx="0" cy="0"/>
        </a:xfrm>
      </p:grpSpPr>
      <p:sp>
        <p:nvSpPr>
          <p:cNvPr id="415" name="Shape 415"/>
          <p:cNvSpPr txBox="1"/>
          <p:nvPr>
            <p:ph type="title"/>
          </p:nvPr>
        </p:nvSpPr>
        <p:spPr>
          <a:xfrm>
            <a:off x="311700" y="2074650"/>
            <a:ext cx="8520600" cy="841800"/>
          </a:xfrm>
          <a:prstGeom prst="rect">
            <a:avLst/>
          </a:prstGeom>
        </p:spPr>
        <p:txBody>
          <a:bodyPr anchorCtr="0" anchor="ctr" bIns="91425" lIns="91425" rIns="91425" tIns="91425"/>
          <a:lstStyle>
            <a:lvl1pPr lvl="0" rtl="0" algn="ctr">
              <a:spcBef>
                <a:spcPts val="0"/>
              </a:spcBef>
              <a:buClr>
                <a:srgbClr val="FAFAFA"/>
              </a:buClr>
              <a:buSzPct val="100000"/>
              <a:defRPr sz="3600">
                <a:solidFill>
                  <a:srgbClr val="FAFAFA"/>
                </a:solidFill>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416" name="Shape 4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417" name="Shape 417"/>
        <p:cNvGrpSpPr/>
        <p:nvPr/>
      </p:nvGrpSpPr>
      <p:grpSpPr>
        <a:xfrm>
          <a:off x="0" y="0"/>
          <a:ext cx="0" cy="0"/>
          <a:chOff x="0" y="0"/>
          <a:chExt cx="0" cy="0"/>
        </a:xfrm>
      </p:grpSpPr>
      <p:sp>
        <p:nvSpPr>
          <p:cNvPr id="418" name="Shape 418"/>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19" name="Shape 419"/>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0" name="Shape 420"/>
          <p:cNvSpPr txBox="1"/>
          <p:nvPr>
            <p:ph idx="1" type="body"/>
          </p:nvPr>
        </p:nvSpPr>
        <p:spPr>
          <a:xfrm>
            <a:off x="311700" y="1076275"/>
            <a:ext cx="8520600" cy="3416400"/>
          </a:xfrm>
          <a:prstGeom prst="rect">
            <a:avLst/>
          </a:prstGeom>
        </p:spPr>
        <p:txBody>
          <a:bodyPr anchorCtr="0" anchor="t" bIns="91425" lIns="91425" rIns="91425" tIns="91425"/>
          <a:lstStyle>
            <a:lvl1pPr lvl="0" rtl="0">
              <a:lnSpc>
                <a:spcPct val="115000"/>
              </a:lnSpc>
              <a:spcBef>
                <a:spcPts val="1000"/>
              </a:spcBef>
              <a:buAutoNum type="arabicPeriod"/>
              <a:defRPr/>
            </a:lvl1pPr>
            <a:lvl2pPr lvl="1" rtl="0">
              <a:lnSpc>
                <a:spcPct val="115000"/>
              </a:lnSpc>
              <a:spcBef>
                <a:spcPts val="1000"/>
              </a:spcBef>
              <a:buSzPct val="100000"/>
              <a:buAutoNum type="alphaLcPeriod"/>
              <a:defRPr sz="2000"/>
            </a:lvl2pPr>
            <a:lvl3pPr lvl="2" rtl="0">
              <a:spcBef>
                <a:spcPts val="0"/>
              </a:spcBef>
              <a:buAutoNum type="romanLcPeriod"/>
              <a:defRPr/>
            </a:lvl3pPr>
            <a:lvl4pPr lvl="3" rtl="0">
              <a:spcBef>
                <a:spcPts val="0"/>
              </a:spcBef>
              <a:buAutoNum type="arabicPeriod"/>
              <a:defRPr/>
            </a:lvl4pPr>
            <a:lvl5pPr lvl="4" rtl="0">
              <a:spcBef>
                <a:spcPts val="0"/>
              </a:spcBef>
              <a:buAutoNum type="alphaLcPeriod"/>
              <a:defRPr/>
            </a:lvl5pPr>
            <a:lvl6pPr lvl="5" rtl="0">
              <a:spcBef>
                <a:spcPts val="0"/>
              </a:spcBef>
              <a:buAutoNum type="romanLcPeriod"/>
              <a:defRPr/>
            </a:lvl6pPr>
            <a:lvl7pPr lvl="6" rtl="0">
              <a:spcBef>
                <a:spcPts val="0"/>
              </a:spcBef>
              <a:buAutoNum type="arabicPeriod"/>
              <a:defRPr/>
            </a:lvl7pPr>
            <a:lvl8pPr lvl="7" rtl="0">
              <a:spcBef>
                <a:spcPts val="0"/>
              </a:spcBef>
              <a:buAutoNum type="alphaLcPeriod"/>
              <a:defRPr/>
            </a:lvl8pPr>
            <a:lvl9pPr lvl="8" rtl="0">
              <a:spcBef>
                <a:spcPts val="0"/>
              </a:spcBef>
              <a:buAutoNum type="romanLcPeriod"/>
              <a:defRPr/>
            </a:lvl9pPr>
          </a:lstStyle>
          <a:p/>
        </p:txBody>
      </p:sp>
      <p:sp>
        <p:nvSpPr>
          <p:cNvPr id="421" name="Shape 4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22" name="Shape 422"/>
        <p:cNvGrpSpPr/>
        <p:nvPr/>
      </p:nvGrpSpPr>
      <p:grpSpPr>
        <a:xfrm>
          <a:off x="0" y="0"/>
          <a:ext cx="0" cy="0"/>
          <a:chOff x="0" y="0"/>
          <a:chExt cx="0" cy="0"/>
        </a:xfrm>
      </p:grpSpPr>
      <p:sp>
        <p:nvSpPr>
          <p:cNvPr id="423" name="Shape 423"/>
          <p:cNvSpPr txBox="1"/>
          <p:nvPr>
            <p:ph idx="1" type="body"/>
          </p:nvPr>
        </p:nvSpPr>
        <p:spPr>
          <a:xfrm>
            <a:off x="3117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24" name="Shape 424"/>
          <p:cNvSpPr txBox="1"/>
          <p:nvPr>
            <p:ph idx="2" type="body"/>
          </p:nvPr>
        </p:nvSpPr>
        <p:spPr>
          <a:xfrm>
            <a:off x="4832400" y="1190294"/>
            <a:ext cx="39999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25" name="Shape 42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26" name="Shape 426"/>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27" name="Shape 427"/>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8" name="Shape 428"/>
        <p:cNvGrpSpPr/>
        <p:nvPr/>
      </p:nvGrpSpPr>
      <p:grpSpPr>
        <a:xfrm>
          <a:off x="0" y="0"/>
          <a:ext cx="0" cy="0"/>
          <a:chOff x="0" y="0"/>
          <a:chExt cx="0" cy="0"/>
        </a:xfrm>
      </p:grpSpPr>
      <p:sp>
        <p:nvSpPr>
          <p:cNvPr id="429" name="Shape 42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30" name="Shape 430"/>
          <p:cNvSpPr/>
          <p:nvPr/>
        </p:nvSpPr>
        <p:spPr>
          <a:xfrm>
            <a:off x="-11200" y="-37824"/>
            <a:ext cx="9155100" cy="10185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31" name="Shape 431"/>
          <p:cNvSpPr txBox="1"/>
          <p:nvPr>
            <p:ph type="title"/>
          </p:nvPr>
        </p:nvSpPr>
        <p:spPr>
          <a:xfrm>
            <a:off x="311700" y="170820"/>
            <a:ext cx="8520600" cy="572700"/>
          </a:xfrm>
          <a:prstGeom prst="rect">
            <a:avLst/>
          </a:prstGeom>
        </p:spPr>
        <p:txBody>
          <a:bodyPr anchorCtr="0" anchor="t" bIns="91425" lIns="91425" rIns="91425" tIns="91425"/>
          <a:lstStyle>
            <a:lvl1pPr lvl="0" rtl="0">
              <a:spcBef>
                <a:spcPts val="0"/>
              </a:spcBef>
              <a:buClr>
                <a:srgbClr val="FAFAFA"/>
              </a:buClr>
              <a:defRPr>
                <a:solidFill>
                  <a:srgbClr val="FAFAFA"/>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32" name="Shape 432"/>
        <p:cNvGrpSpPr/>
        <p:nvPr/>
      </p:nvGrpSpPr>
      <p:grpSpPr>
        <a:xfrm>
          <a:off x="0" y="0"/>
          <a:ext cx="0" cy="0"/>
          <a:chOff x="0" y="0"/>
          <a:chExt cx="0" cy="0"/>
        </a:xfrm>
      </p:grpSpPr>
      <p:sp>
        <p:nvSpPr>
          <p:cNvPr id="433" name="Shape 4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34" name="Shape 4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5" name="Shape 43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36" name="Shape 436"/>
        <p:cNvGrpSpPr/>
        <p:nvPr/>
      </p:nvGrpSpPr>
      <p:grpSpPr>
        <a:xfrm>
          <a:off x="0" y="0"/>
          <a:ext cx="0" cy="0"/>
          <a:chOff x="0" y="0"/>
          <a:chExt cx="0" cy="0"/>
        </a:xfrm>
      </p:grpSpPr>
      <p:sp>
        <p:nvSpPr>
          <p:cNvPr id="437" name="Shape 437"/>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38" name="Shape 43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125"/>
            <a:ext cx="4572000" cy="46197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6" name="Shape 46"/>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39" name="Shape 439"/>
        <p:cNvGrpSpPr/>
        <p:nvPr/>
      </p:nvGrpSpPr>
      <p:grpSpPr>
        <a:xfrm>
          <a:off x="0" y="0"/>
          <a:ext cx="0" cy="0"/>
          <a:chOff x="0" y="0"/>
          <a:chExt cx="0" cy="0"/>
        </a:xfrm>
      </p:grpSpPr>
      <p:sp>
        <p:nvSpPr>
          <p:cNvPr id="440" name="Shape 440"/>
          <p:cNvSpPr/>
          <p:nvPr/>
        </p:nvSpPr>
        <p:spPr>
          <a:xfrm>
            <a:off x="4572000" y="-125"/>
            <a:ext cx="4572000" cy="4623000"/>
          </a:xfrm>
          <a:prstGeom prst="rect">
            <a:avLst/>
          </a:prstGeom>
          <a:solidFill>
            <a:srgbClr val="4CAF50"/>
          </a:solidFill>
          <a:ln>
            <a:noFill/>
          </a:ln>
        </p:spPr>
        <p:txBody>
          <a:bodyPr anchorCtr="0" anchor="ctr" bIns="91425" lIns="91425" rIns="91425" tIns="91425">
            <a:noAutofit/>
          </a:bodyPr>
          <a:lstStyle/>
          <a:p>
            <a:pPr lvl="0">
              <a:spcBef>
                <a:spcPts val="0"/>
              </a:spcBef>
              <a:buNone/>
            </a:pPr>
            <a:r>
              <a:t/>
            </a:r>
            <a:endParaRPr/>
          </a:p>
        </p:txBody>
      </p:sp>
      <p:sp>
        <p:nvSpPr>
          <p:cNvPr id="441" name="Shape 441"/>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42" name="Shape 442"/>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43" name="Shape 443"/>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4" name="Shape 44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5" name="Shape 445"/>
        <p:cNvGrpSpPr/>
        <p:nvPr/>
      </p:nvGrpSpPr>
      <p:grpSpPr>
        <a:xfrm>
          <a:off x="0" y="0"/>
          <a:ext cx="0" cy="0"/>
          <a:chOff x="0" y="0"/>
          <a:chExt cx="0" cy="0"/>
        </a:xfrm>
      </p:grpSpPr>
      <p:sp>
        <p:nvSpPr>
          <p:cNvPr id="446" name="Shape 446"/>
          <p:cNvSpPr txBox="1"/>
          <p:nvPr>
            <p:ph idx="1" type="body"/>
          </p:nvPr>
        </p:nvSpPr>
        <p:spPr>
          <a:xfrm>
            <a:off x="311700" y="3918597"/>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47" name="Shape 44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8" name="Shape 448"/>
        <p:cNvGrpSpPr/>
        <p:nvPr/>
      </p:nvGrpSpPr>
      <p:grpSpPr>
        <a:xfrm>
          <a:off x="0" y="0"/>
          <a:ext cx="0" cy="0"/>
          <a:chOff x="0" y="0"/>
          <a:chExt cx="0" cy="0"/>
        </a:xfrm>
      </p:grpSpPr>
      <p:sp>
        <p:nvSpPr>
          <p:cNvPr id="449" name="Shape 449"/>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50" name="Shape 450"/>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51" name="Shape 45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2" name="Shape 452"/>
        <p:cNvGrpSpPr/>
        <p:nvPr/>
      </p:nvGrpSpPr>
      <p:grpSpPr>
        <a:xfrm>
          <a:off x="0" y="0"/>
          <a:ext cx="0" cy="0"/>
          <a:chOff x="0" y="0"/>
          <a:chExt cx="0" cy="0"/>
        </a:xfrm>
      </p:grpSpPr>
      <p:pic>
        <p:nvPicPr>
          <p:cNvPr descr="Android-Developer-Cover.jpg" id="453" name="Shape 453"/>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4" name="Shape 45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55" name="Shape 455"/>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456" name="Shape 456"/>
          <p:cNvSpPr txBox="1"/>
          <p:nvPr>
            <p:ph type="title"/>
          </p:nvPr>
        </p:nvSpPr>
        <p:spPr>
          <a:xfrm>
            <a:off x="265500" y="1928010"/>
            <a:ext cx="4045200" cy="1482300"/>
          </a:xfrm>
          <a:prstGeom prst="rect">
            <a:avLst/>
          </a:prstGeom>
        </p:spPr>
        <p:txBody>
          <a:bodyPr anchorCtr="0" anchor="b" bIns="91425" lIns="91425" rIns="91425" tIns="91425"/>
          <a:lstStyle>
            <a:lvl1pPr lvl="0" rtl="0" algn="ctr">
              <a:spcBef>
                <a:spcPts val="0"/>
              </a:spcBef>
              <a:buClr>
                <a:srgbClr val="FAFAFA"/>
              </a:buClr>
              <a:buSzPct val="100000"/>
              <a:defRPr sz="4200">
                <a:solidFill>
                  <a:srgbClr val="FAFAFA"/>
                </a:solidFill>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57" name="Shape 457"/>
          <p:cNvSpPr txBox="1"/>
          <p:nvPr>
            <p:ph idx="1" type="subTitle"/>
          </p:nvPr>
        </p:nvSpPr>
        <p:spPr>
          <a:xfrm>
            <a:off x="265500" y="3497910"/>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rgbClr val="FAFAFA"/>
              </a:buClr>
              <a:buSzPct val="100000"/>
              <a:buNone/>
              <a:defRPr sz="2100">
                <a:solidFill>
                  <a:srgbClr val="FAFAFA"/>
                </a:solidFill>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58" name="Shape 458"/>
          <p:cNvSpPr txBox="1"/>
          <p:nvPr>
            <p:ph idx="3" type="subTitle"/>
          </p:nvPr>
        </p:nvSpPr>
        <p:spPr>
          <a:xfrm>
            <a:off x="265500" y="564125"/>
            <a:ext cx="4045200" cy="524100"/>
          </a:xfrm>
          <a:prstGeom prst="rect">
            <a:avLst/>
          </a:prstGeom>
        </p:spPr>
        <p:txBody>
          <a:bodyPr anchorCtr="0" anchor="t" bIns="91425" lIns="91425" rIns="91425" tIns="91425"/>
          <a:lstStyle>
            <a:lvl1pPr lvl="0" rtl="0" algn="ctr">
              <a:lnSpc>
                <a:spcPct val="100000"/>
              </a:lnSpc>
              <a:spcBef>
                <a:spcPts val="0"/>
              </a:spcBef>
              <a:buNone/>
              <a:defRPr sz="1600">
                <a:solidFill>
                  <a:srgbClr val="FAFAF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footer.png" id="459" name="Shape 4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0" name="Shape 460"/>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461" name="Shape 461"/>
          <p:cNvSpPr txBox="1"/>
          <p:nvPr/>
        </p:nvSpPr>
        <p:spPr>
          <a:xfrm>
            <a:off x="2381682" y="473982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462" name="Shape 462"/>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4"/>
              </a:rPr>
              <a:t>Creative Commons Attribution-NonCommercial 4.0 International License</a:t>
            </a:r>
          </a:p>
        </p:txBody>
      </p:sp>
      <p:pic>
        <p:nvPicPr>
          <p:cNvPr id="463" name="Shape 463"/>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464" name="Shape 464"/>
          <p:cNvSpPr txBox="1"/>
          <p:nvPr/>
        </p:nvSpPr>
        <p:spPr>
          <a:xfrm>
            <a:off x="4407225" y="4739825"/>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Publish your app</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465" name="Shape 465"/>
        <p:cNvGrpSpPr/>
        <p:nvPr/>
      </p:nvGrpSpPr>
      <p:grpSpPr>
        <a:xfrm>
          <a:off x="0" y="0"/>
          <a:ext cx="0" cy="0"/>
          <a:chOff x="0" y="0"/>
          <a:chExt cx="0" cy="0"/>
        </a:xfrm>
      </p:grpSpPr>
      <p:sp>
        <p:nvSpPr>
          <p:cNvPr id="466" name="Shape 46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2" name="Shape 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creativecommons.org/licenses/by-nc/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4.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hyperlink" Target="http://creativecommons.org/licenses/by-nc/4.0/" TargetMode="External"/><Relationship Id="rId3"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7.png"/><Relationship Id="rId2" Type="http://schemas.openxmlformats.org/officeDocument/2006/relationships/hyperlink" Target="http://creativecommons.org/licenses/by-nc/4.0/" TargetMode="External"/><Relationship Id="rId3" Type="http://schemas.openxmlformats.org/officeDocument/2006/relationships/image" Target="../media/image6.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1.png"/><Relationship Id="rId2" Type="http://schemas.openxmlformats.org/officeDocument/2006/relationships/hyperlink" Target="http://creativecommons.org/licenses/by-nc/4.0/" TargetMode="External"/><Relationship Id="rId3" Type="http://schemas.openxmlformats.org/officeDocument/2006/relationships/image" Target="../media/image12.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6" Type="http://schemas.openxmlformats.org/officeDocument/2006/relationships/theme" Target="../theme/theme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3.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 Type="http://schemas.openxmlformats.org/officeDocument/2006/relationships/image" Target="../media/image17.png"/><Relationship Id="rId2" Type="http://schemas.openxmlformats.org/officeDocument/2006/relationships/hyperlink" Target="http://creativecommons.org/licenses/by-nc/4.0/" TargetMode="External"/><Relationship Id="rId3" Type="http://schemas.openxmlformats.org/officeDocument/2006/relationships/image" Target="../media/image15.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6" Type="http://schemas.openxmlformats.org/officeDocument/2006/relationships/theme" Target="../theme/theme8.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0" Type="http://schemas.openxmlformats.org/officeDocument/2006/relationships/slideLayout" Target="../slideLayouts/slideLayout79.xml"/><Relationship Id="rId13" Type="http://schemas.openxmlformats.org/officeDocument/2006/relationships/slideLayout" Target="../slideLayouts/slideLayout82.xml"/><Relationship Id="rId12" Type="http://schemas.openxmlformats.org/officeDocument/2006/relationships/slideLayout" Target="../slideLayouts/slideLayout81.xml"/><Relationship Id="rId1" Type="http://schemas.openxmlformats.org/officeDocument/2006/relationships/image" Target="../media/image21.png"/><Relationship Id="rId2" Type="http://schemas.openxmlformats.org/officeDocument/2006/relationships/hyperlink" Target="http://creativecommons.org/licenses/by-nc/4.0/" TargetMode="External"/><Relationship Id="rId3" Type="http://schemas.openxmlformats.org/officeDocument/2006/relationships/image" Target="../media/image18.png"/><Relationship Id="rId4" Type="http://schemas.openxmlformats.org/officeDocument/2006/relationships/slideLayout" Target="../slideLayouts/slideLayout73.xml"/><Relationship Id="rId9" Type="http://schemas.openxmlformats.org/officeDocument/2006/relationships/slideLayout" Target="../slideLayouts/slideLayout78.xml"/><Relationship Id="rId15" Type="http://schemas.openxmlformats.org/officeDocument/2006/relationships/slideLayout" Target="../slideLayouts/slideLayout84.xml"/><Relationship Id="rId14" Type="http://schemas.openxmlformats.org/officeDocument/2006/relationships/slideLayout" Target="../slideLayouts/slideLayout83.xml"/><Relationship Id="rId16" Type="http://schemas.openxmlformats.org/officeDocument/2006/relationships/theme" Target="../theme/theme5.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1" name="Shape 11"/>
          <p:cNvSpPr txBox="1"/>
          <p:nvPr/>
        </p:nvSpPr>
        <p:spPr>
          <a:xfrm>
            <a:off x="2381675" y="4725075"/>
            <a:ext cx="21585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
        <p:nvSpPr>
          <p:cNvPr id="12" name="Shape 12"/>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3" name="Shape 13"/>
          <p:cNvPicPr preferRelativeResize="0"/>
          <p:nvPr/>
        </p:nvPicPr>
        <p:blipFill>
          <a:blip r:embed="rId3">
            <a:alphaModFix/>
          </a:blip>
          <a:stretch>
            <a:fillRect/>
          </a:stretch>
        </p:blipFill>
        <p:spPr>
          <a:xfrm>
            <a:off x="7814575" y="4777362"/>
            <a:ext cx="908100" cy="317725"/>
          </a:xfrm>
          <a:prstGeom prst="rect">
            <a:avLst/>
          </a:prstGeom>
          <a:noFill/>
          <a:ln>
            <a:noFill/>
          </a:ln>
        </p:spPr>
      </p:pic>
      <p:sp>
        <p:nvSpPr>
          <p:cNvPr id="14" name="Shape 14"/>
          <p:cNvSpPr txBox="1"/>
          <p:nvPr/>
        </p:nvSpPr>
        <p:spPr>
          <a:xfrm>
            <a:off x="4421125" y="4725075"/>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Permissions</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pic>
        <p:nvPicPr>
          <p:cNvPr descr="footer.png" id="72" name="Shape 72"/>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3" name="Shape 7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4" name="Shape 7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75" name="Shape 75"/>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76" name="Shape 76"/>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7" name="Shape 77"/>
          <p:cNvSpPr txBox="1"/>
          <p:nvPr/>
        </p:nvSpPr>
        <p:spPr>
          <a:xfrm>
            <a:off x="2381682" y="473982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78" name="Shape 78"/>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79" name="Shape 79"/>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80" name="Shape 80"/>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and publish your app</a:t>
            </a: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8" name="Shape 138"/>
        <p:cNvGrpSpPr/>
        <p:nvPr/>
      </p:nvGrpSpPr>
      <p:grpSpPr>
        <a:xfrm>
          <a:off x="0" y="0"/>
          <a:ext cx="0" cy="0"/>
          <a:chOff x="0" y="0"/>
          <a:chExt cx="0" cy="0"/>
        </a:xfrm>
      </p:grpSpPr>
      <p:pic>
        <p:nvPicPr>
          <p:cNvPr descr="footer.png" id="139" name="Shape 139"/>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0" name="Shape 140"/>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41" name="Shape 141"/>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142" name="Shape 142"/>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143" name="Shape 143"/>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4" name="Shape 144"/>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145" name="Shape 145"/>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146" name="Shape 146"/>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147" name="Shape 147"/>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and publish your app</a:t>
            </a:r>
          </a:p>
        </p:txBody>
      </p:sp>
    </p:spTree>
  </p:cSld>
  <p:clrMap accent1="accent1" accent2="accent2" accent3="accent3" accent4="accent4" accent5="accent5" accent6="accent6" bg1="lt1" bg2="dk2" tx1="dk1" tx2="lt2" folHlink="folHlink" hlink="hlink"/>
  <p:sldLayoutIdLst>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pic>
        <p:nvPicPr>
          <p:cNvPr descr="footer.png" id="206" name="Shape 20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07" name="Shape 207"/>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08" name="Shape 208"/>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209" name="Shape 209"/>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10" name="Shape 210"/>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11" name="Shape 211"/>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212" name="Shape 212"/>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213" name="Shape 213"/>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214" name="Shape 214"/>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and publish your app</a:t>
            </a:r>
          </a:p>
        </p:txBody>
      </p:sp>
    </p:spTree>
  </p:cSld>
  <p:clrMap accent1="accent1" accent2="accent2" accent3="accent3" accent4="accent4" accent5="accent5" accent6="accent6" bg1="lt1" bg2="dk2" tx1="dk1" tx2="lt2" folHlink="folHlink" hlink="hlink"/>
  <p:sldLayoutIdLst>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2" name="Shape 272"/>
        <p:cNvGrpSpPr/>
        <p:nvPr/>
      </p:nvGrpSpPr>
      <p:grpSpPr>
        <a:xfrm>
          <a:off x="0" y="0"/>
          <a:ext cx="0" cy="0"/>
          <a:chOff x="0" y="0"/>
          <a:chExt cx="0" cy="0"/>
        </a:xfrm>
      </p:grpSpPr>
      <p:pic>
        <p:nvPicPr>
          <p:cNvPr descr="footer.png" id="273" name="Shape 27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274" name="Shape 274"/>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75" name="Shape 275"/>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276" name="Shape 276"/>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277" name="Shape 277"/>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8" name="Shape 278"/>
          <p:cNvSpPr txBox="1"/>
          <p:nvPr/>
        </p:nvSpPr>
        <p:spPr>
          <a:xfrm>
            <a:off x="2381687" y="4761375"/>
            <a:ext cx="52968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a:t>
            </a: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3" name="Shape 333"/>
        <p:cNvGrpSpPr/>
        <p:nvPr/>
      </p:nvGrpSpPr>
      <p:grpSpPr>
        <a:xfrm>
          <a:off x="0" y="0"/>
          <a:ext cx="0" cy="0"/>
          <a:chOff x="0" y="0"/>
          <a:chExt cx="0" cy="0"/>
        </a:xfrm>
      </p:grpSpPr>
      <p:pic>
        <p:nvPicPr>
          <p:cNvPr descr="footer.png" id="334" name="Shape 33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35" name="Shape 335"/>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336" name="Shape 336"/>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337" name="Shape 337"/>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338" name="Shape 338"/>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39" name="Shape 339"/>
          <p:cNvSpPr txBox="1"/>
          <p:nvPr/>
        </p:nvSpPr>
        <p:spPr>
          <a:xfrm>
            <a:off x="2381682" y="476137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340" name="Shape 340"/>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341" name="Shape 341"/>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342" name="Shape 342"/>
          <p:cNvSpPr txBox="1"/>
          <p:nvPr/>
        </p:nvSpPr>
        <p:spPr>
          <a:xfrm>
            <a:off x="4407225" y="4663950"/>
            <a:ext cx="1150800" cy="3936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Prepare your app for release</a:t>
            </a:r>
          </a:p>
        </p:txBody>
      </p:sp>
    </p:spTree>
  </p:cSld>
  <p:clrMap accent1="accent1" accent2="accent2" accent3="accent3" accent4="accent4" accent5="accent5" accent6="accent6" bg1="lt1" bg2="dk2" tx1="dk1" tx2="lt2" folHlink="folHlink" hlink="hlink"/>
  <p:sldLayoutIdLst>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0" name="Shape 400"/>
        <p:cNvGrpSpPr/>
        <p:nvPr/>
      </p:nvGrpSpPr>
      <p:grpSpPr>
        <a:xfrm>
          <a:off x="0" y="0"/>
          <a:ext cx="0" cy="0"/>
          <a:chOff x="0" y="0"/>
          <a:chExt cx="0" cy="0"/>
        </a:xfrm>
      </p:grpSpPr>
      <p:pic>
        <p:nvPicPr>
          <p:cNvPr descr="footer.png" id="401" name="Shape 40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402" name="Shape 402"/>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rgbClr val="4CAF50"/>
              </a:buClr>
              <a:buSzPct val="100000"/>
              <a:buFont typeface="Roboto"/>
              <a:buNone/>
              <a:defRPr b="1" sz="3600">
                <a:solidFill>
                  <a:srgbClr val="4CAF50"/>
                </a:solidFill>
                <a:latin typeface="Roboto"/>
                <a:ea typeface="Roboto"/>
                <a:cs typeface="Roboto"/>
                <a:sym typeface="Roboto"/>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403" name="Shape 403"/>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50000"/>
              </a:lnSpc>
              <a:spcBef>
                <a:spcPts val="0"/>
              </a:spcBef>
              <a:spcAft>
                <a:spcPts val="0"/>
              </a:spcAft>
              <a:buClr>
                <a:srgbClr val="424242"/>
              </a:buClr>
              <a:buSzPct val="100000"/>
              <a:buFont typeface="Roboto"/>
              <a:defRPr sz="2400">
                <a:solidFill>
                  <a:srgbClr val="424242"/>
                </a:solidFill>
                <a:latin typeface="Roboto"/>
                <a:ea typeface="Roboto"/>
                <a:cs typeface="Roboto"/>
                <a:sym typeface="Roboto"/>
              </a:defRPr>
            </a:lvl1pPr>
            <a:lvl2pPr lvl="1" rtl="0">
              <a:lnSpc>
                <a:spcPct val="150000"/>
              </a:lnSpc>
              <a:spcBef>
                <a:spcPts val="0"/>
              </a:spcBef>
              <a:spcAft>
                <a:spcPts val="0"/>
              </a:spcAft>
              <a:buClr>
                <a:srgbClr val="424242"/>
              </a:buClr>
              <a:buSzPct val="100000"/>
              <a:buFont typeface="Roboto"/>
              <a:defRPr sz="1800">
                <a:solidFill>
                  <a:srgbClr val="424242"/>
                </a:solidFill>
                <a:latin typeface="Roboto"/>
                <a:ea typeface="Roboto"/>
                <a:cs typeface="Roboto"/>
                <a:sym typeface="Roboto"/>
              </a:defRPr>
            </a:lvl2pPr>
            <a:lvl3pPr lvl="2" rtl="0">
              <a:lnSpc>
                <a:spcPct val="150000"/>
              </a:lnSpc>
              <a:spcBef>
                <a:spcPts val="0"/>
              </a:spcBef>
              <a:spcAft>
                <a:spcPts val="0"/>
              </a:spcAft>
              <a:buClr>
                <a:srgbClr val="424242"/>
              </a:buClr>
              <a:buFont typeface="Roboto"/>
              <a:defRPr>
                <a:solidFill>
                  <a:srgbClr val="424242"/>
                </a:solidFill>
                <a:latin typeface="Roboto"/>
                <a:ea typeface="Roboto"/>
                <a:cs typeface="Roboto"/>
                <a:sym typeface="Roboto"/>
              </a:defRPr>
            </a:lvl3pPr>
            <a:lvl4pPr lvl="3"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4pPr>
            <a:lvl5pPr lvl="4"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5pPr>
            <a:lvl6pPr lvl="5"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6pPr>
            <a:lvl7pPr lvl="6"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7pPr>
            <a:lvl8pPr lvl="7"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8pPr>
            <a:lvl9pPr lvl="8" rtl="0">
              <a:lnSpc>
                <a:spcPct val="115000"/>
              </a:lnSpc>
              <a:spcBef>
                <a:spcPts val="0"/>
              </a:spcBef>
              <a:spcAft>
                <a:spcPts val="1600"/>
              </a:spcAft>
              <a:buClr>
                <a:srgbClr val="424242"/>
              </a:buClr>
              <a:buFont typeface="Roboto"/>
              <a:defRPr>
                <a:solidFill>
                  <a:srgbClr val="424242"/>
                </a:solidFill>
                <a:latin typeface="Roboto"/>
                <a:ea typeface="Roboto"/>
                <a:cs typeface="Roboto"/>
                <a:sym typeface="Roboto"/>
              </a:defRPr>
            </a:lvl9pPr>
          </a:lstStyle>
          <a:p/>
        </p:txBody>
      </p:sp>
      <p:sp>
        <p:nvSpPr>
          <p:cNvPr id="404" name="Shape 404"/>
          <p:cNvSpPr txBox="1"/>
          <p:nvPr>
            <p:ph idx="12" type="sldNum"/>
          </p:nvPr>
        </p:nvSpPr>
        <p:spPr>
          <a:xfrm>
            <a:off x="8472457" y="47394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
        <p:nvSpPr>
          <p:cNvPr id="405" name="Shape 405"/>
          <p:cNvSpPr txBox="1"/>
          <p:nvPr/>
        </p:nvSpPr>
        <p:spPr>
          <a:xfrm>
            <a:off x="9303675" y="2108450"/>
            <a:ext cx="5446200" cy="635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06" name="Shape 406"/>
          <p:cNvSpPr txBox="1"/>
          <p:nvPr/>
        </p:nvSpPr>
        <p:spPr>
          <a:xfrm>
            <a:off x="2381682" y="4739825"/>
            <a:ext cx="2132700" cy="229800"/>
          </a:xfrm>
          <a:prstGeom prst="rect">
            <a:avLst/>
          </a:prstGeom>
          <a:noFill/>
          <a:ln>
            <a:noFill/>
          </a:ln>
        </p:spPr>
        <p:txBody>
          <a:bodyPr anchorCtr="0" anchor="t" bIns="91425" lIns="91425" rIns="91425" tIns="91425">
            <a:noAutofit/>
          </a:bodyPr>
          <a:lstStyle/>
          <a:p>
            <a:pPr lvl="0" rtl="0">
              <a:spcBef>
                <a:spcPts val="0"/>
              </a:spcBef>
              <a:buClr>
                <a:srgbClr val="000000"/>
              </a:buClr>
              <a:buSzPct val="110000"/>
              <a:buFont typeface="Arial"/>
              <a:buNone/>
            </a:pPr>
            <a:r>
              <a:rPr b="1" lang="en" sz="1000">
                <a:solidFill>
                  <a:srgbClr val="757575"/>
                </a:solidFill>
                <a:latin typeface="Roboto"/>
                <a:ea typeface="Roboto"/>
                <a:cs typeface="Roboto"/>
                <a:sym typeface="Roboto"/>
              </a:rPr>
              <a:t>Android Developer Fundamentals  </a:t>
            </a:r>
          </a:p>
        </p:txBody>
      </p:sp>
      <p:sp>
        <p:nvSpPr>
          <p:cNvPr id="407" name="Shape 407"/>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2"/>
              </a:rPr>
              <a:t>Creative Commons Attribution-NonCommercial 4.0 International License</a:t>
            </a:r>
          </a:p>
        </p:txBody>
      </p:sp>
      <p:pic>
        <p:nvPicPr>
          <p:cNvPr id="408" name="Shape 408"/>
          <p:cNvPicPr preferRelativeResize="0"/>
          <p:nvPr/>
        </p:nvPicPr>
        <p:blipFill>
          <a:blip r:embed="rId3">
            <a:alphaModFix/>
          </a:blip>
          <a:stretch>
            <a:fillRect/>
          </a:stretch>
        </p:blipFill>
        <p:spPr>
          <a:xfrm>
            <a:off x="7860175" y="4777350"/>
            <a:ext cx="908100" cy="317725"/>
          </a:xfrm>
          <a:prstGeom prst="rect">
            <a:avLst/>
          </a:prstGeom>
          <a:noFill/>
          <a:ln>
            <a:noFill/>
          </a:ln>
        </p:spPr>
      </p:pic>
      <p:sp>
        <p:nvSpPr>
          <p:cNvPr id="409" name="Shape 409"/>
          <p:cNvSpPr txBox="1"/>
          <p:nvPr/>
        </p:nvSpPr>
        <p:spPr>
          <a:xfrm>
            <a:off x="4407225" y="4739825"/>
            <a:ext cx="1150800" cy="317700"/>
          </a:xfrm>
          <a:prstGeom prst="rect">
            <a:avLst/>
          </a:prstGeom>
          <a:noFill/>
          <a:ln>
            <a:noFill/>
          </a:ln>
        </p:spPr>
        <p:txBody>
          <a:bodyPr anchorCtr="0" anchor="t" bIns="91425" lIns="91425" rIns="91425" tIns="91425">
            <a:noAutofit/>
          </a:bodyPr>
          <a:lstStyle/>
          <a:p>
            <a:pPr lvl="0" rtl="0" algn="ctr">
              <a:spcBef>
                <a:spcPts val="0"/>
              </a:spcBef>
              <a:buClr>
                <a:srgbClr val="000000"/>
              </a:buClr>
              <a:buSzPct val="110000"/>
              <a:buFont typeface="Arial"/>
              <a:buNone/>
            </a:pPr>
            <a:r>
              <a:rPr b="1" lang="en" sz="1000">
                <a:solidFill>
                  <a:srgbClr val="757575"/>
                </a:solidFill>
                <a:latin typeface="Roboto"/>
                <a:ea typeface="Roboto"/>
                <a:cs typeface="Roboto"/>
                <a:sym typeface="Roboto"/>
              </a:rPr>
              <a:t>Publish your app</a:t>
            </a:r>
          </a:p>
        </p:txBody>
      </p:sp>
    </p:spTree>
  </p:cSld>
  <p:clrMap accent1="accent1" accent2="accent2" accent3="accent3" accent4="accent4" accent5="accent5" accent6="accent6" bg1="lt1" bg2="dk2" tx1="dk1" tx2="lt2" folHlink="folHlink" hlink="hlink"/>
  <p:sldLayoutIdLst>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 Id="rId3" Type="http://schemas.openxmlformats.org/officeDocument/2006/relationships/hyperlink" Target="https://developer.android.com/studio/publish/prepar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firebase.google.com/docs/test-lab/" TargetMode="External"/><Relationship Id="rId4" Type="http://schemas.openxmlformats.org/officeDocument/2006/relationships/image" Target="../media/image3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hyperlink" Target="https://developer.android.com/guide/practices/ui_guidelines/icon_design_launcher.html" TargetMode="External"/><Relationship Id="rId4" Type="http://schemas.openxmlformats.org/officeDocument/2006/relationships/image" Target="../media/image30.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developer.android.com/google/play/filter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eveloper.android.com/google/play/filter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7.xml"/><Relationship Id="rId3" Type="http://schemas.openxmlformats.org/officeDocument/2006/relationships/hyperlink" Target="http://tools.android.com/tech-docs/new-build-system/applicationid-vs-packagena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 Id="rId3" Type="http://schemas.openxmlformats.org/officeDocument/2006/relationships/hyperlink" Target="https://developer.android.com/guide/topics/manifest/uses-sdk-element.html#ApiLeve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 Id="rId3" Type="http://schemas.openxmlformats.org/officeDocument/2006/relationships/hyperlink" Target="http://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9.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25.png"/><Relationship Id="rId8"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 Id="rId3" Type="http://schemas.openxmlformats.org/officeDocument/2006/relationships/hyperlink" Target="https://developer.android.com/topic/performance/reduce-apk-siz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 Id="rId3" Type="http://schemas.openxmlformats.org/officeDocument/2006/relationships/hyperlink" Target="https://developer.android.com/topic/performance/reduce-apk-siz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 Id="rId3" Type="http://schemas.openxmlformats.org/officeDocument/2006/relationships/hyperlink" Target="https://developer.android.com/topic/performance/reduce-apk-siz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hyperlink" Target="https://developer.android.com/topic/performance/reduce-apk-siz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hyperlink" Target="https://developer.android.com/studio/projects/index.html#ApplicationProjec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hyperlink" Target="https://developer.android.com/tools/sdk/ndk/inde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creativecommons.org/licenses/by-nc/4.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hyperlink" Target="https://support.google.com/googleplay/android-developer/answer/138230#browse_review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hyperlink" Target="https://support.google.com/googleplay/android-developer/answer/7002270"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5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hyperlink" Target="https://developer.android.com/distribute/essentials/quality/co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hyperlink" Target="https://play.google.com/about/developer-content-policy/"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63.xml"/><Relationship Id="rId3" Type="http://schemas.openxmlformats.org/officeDocument/2006/relationships/hyperlink" Target="https://play.google.com/about/restricted-content/illegal-activities/" TargetMode="Externa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 Id="rId3"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9.xml"/><Relationship Id="rId3" Type="http://schemas.openxmlformats.org/officeDocument/2006/relationships/hyperlink" Target="http://developer.android.com/distribute/tools/launch-checklist.html" TargetMode="External"/><Relationship Id="rId4" Type="http://schemas.openxmlformats.org/officeDocument/2006/relationships/hyperlink" Target="https://developer.android.com/distribute/essentials/quality/core.html" TargetMode="External"/><Relationship Id="rId5" Type="http://schemas.openxmlformats.org/officeDocument/2006/relationships/hyperlink" Target="https://play.google.com/about/privacy-security/user-data/" TargetMode="External"/><Relationship Id="rId6" Type="http://schemas.openxmlformats.org/officeDocument/2006/relationships/hyperlink" Target="https://developer.android.com/guide/practices/tablets-and-handsets.html" TargetMode="External"/><Relationship Id="rId7" Type="http://schemas.openxmlformats.org/officeDocument/2006/relationships/hyperlink" Target="https://developer.android.com/guide/topics/manifest/uses-sdk-elem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0.xml"/><Relationship Id="rId3" Type="http://schemas.openxmlformats.org/officeDocument/2006/relationships/hyperlink" Target="https://developer.android.com/studio/publish/preparing.html" TargetMode="External"/><Relationship Id="rId4" Type="http://schemas.openxmlformats.org/officeDocument/2006/relationships/hyperlink" Target="https://developer.android.com/google/play/filters.html" TargetMode="External"/><Relationship Id="rId5" Type="http://schemas.openxmlformats.org/officeDocument/2006/relationships/hyperlink" Target="https://developer.android.com/topic/performance/reduce-apk-size.html" TargetMode="External"/><Relationship Id="rId6" Type="http://schemas.openxmlformats.org/officeDocument/2006/relationships/hyperlink" Target="https://developer.android.com/studio/publish/app-signing.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 Id="rId3" Type="http://schemas.openxmlformats.org/officeDocument/2006/relationships/hyperlink" Target="https://play.google.com/apps/publish/" TargetMode="External"/><Relationship Id="rId4" Type="http://schemas.openxmlformats.org/officeDocument/2006/relationships/hyperlink" Target="https://developer.android.com/distribute/googleplay/developer-console.html" TargetMode="External"/><Relationship Id="rId5" Type="http://schemas.openxmlformats.org/officeDocument/2006/relationships/hyperlink" Target="https://support.google.com/googleplay/android-developer/#topic=345076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 Id="rId3" Type="http://schemas.openxmlformats.org/officeDocument/2006/relationships/hyperlink" Target="https://developer.android.com/distribute/googleplay/start.html" TargetMode="External"/><Relationship Id="rId4" Type="http://schemas.openxmlformats.org/officeDocument/2006/relationships/hyperlink" Target="https://developer.android.com/distribute/engage/beta.html" TargetMode="External"/><Relationship Id="rId5" Type="http://schemas.openxmlformats.org/officeDocument/2006/relationships/hyperlink" Target="https://support.google.com/googleplay/android-developer/answer/313121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 Id="rId3"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472" name="Shape 472"/>
          <p:cNvSpPr txBox="1"/>
          <p:nvPr>
            <p:ph idx="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473" name="Shape 473"/>
          <p:cNvSpPr txBox="1"/>
          <p:nvPr>
            <p:ph type="title"/>
          </p:nvPr>
        </p:nvSpPr>
        <p:spPr>
          <a:xfrm>
            <a:off x="265500" y="1928010"/>
            <a:ext cx="4045200" cy="1482300"/>
          </a:xfrm>
          <a:prstGeom prst="rect">
            <a:avLst/>
          </a:prstGeom>
        </p:spPr>
        <p:txBody>
          <a:bodyPr anchorCtr="0" anchor="b" bIns="91425" lIns="91425" rIns="91425" tIns="91425">
            <a:noAutofit/>
          </a:bodyPr>
          <a:lstStyle/>
          <a:p>
            <a:pPr lvl="0">
              <a:spcBef>
                <a:spcPts val="0"/>
              </a:spcBef>
              <a:buNone/>
            </a:pPr>
            <a:r>
              <a:rPr lang="en"/>
              <a:t>What's next?</a:t>
            </a:r>
          </a:p>
          <a:p>
            <a:pPr lvl="0">
              <a:spcBef>
                <a:spcPts val="0"/>
              </a:spcBef>
              <a:buNone/>
            </a:pPr>
            <a:r>
              <a:t/>
            </a:r>
            <a:endParaRPr/>
          </a:p>
        </p:txBody>
      </p:sp>
      <p:sp>
        <p:nvSpPr>
          <p:cNvPr id="474" name="Shape 474"/>
          <p:cNvSpPr txBox="1"/>
          <p:nvPr>
            <p:ph idx="1" type="subTitle"/>
          </p:nvPr>
        </p:nvSpPr>
        <p:spPr>
          <a:xfrm>
            <a:off x="265500" y="3497910"/>
            <a:ext cx="4045200" cy="1235100"/>
          </a:xfrm>
          <a:prstGeom prst="rect">
            <a:avLst/>
          </a:prstGeom>
        </p:spPr>
        <p:txBody>
          <a:bodyPr anchorCtr="0" anchor="t" bIns="91425" lIns="91425" rIns="91425" tIns="91425">
            <a:noAutofit/>
          </a:bodyPr>
          <a:lstStyle/>
          <a:p>
            <a:pPr lvl="0">
              <a:spcBef>
                <a:spcPts val="0"/>
              </a:spcBef>
              <a:buNone/>
            </a:pPr>
            <a:r>
              <a:rPr lang="en"/>
              <a:t>Lesson 15</a:t>
            </a:r>
          </a:p>
        </p:txBody>
      </p:sp>
      <p:sp>
        <p:nvSpPr>
          <p:cNvPr id="475" name="Shape 475"/>
          <p:cNvSpPr txBox="1"/>
          <p:nvPr>
            <p:ph idx="4"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476" name="Shape 476"/>
          <p:cNvSpPr txBox="1"/>
          <p:nvPr>
            <p:ph idx="3" type="subTitle"/>
          </p:nvPr>
        </p:nvSpPr>
        <p:spPr>
          <a:xfrm>
            <a:off x="265500" y="564125"/>
            <a:ext cx="4045200" cy="524100"/>
          </a:xfrm>
          <a:prstGeom prst="rect">
            <a:avLst/>
          </a:prstGeom>
        </p:spPr>
        <p:txBody>
          <a:bodyPr anchorCtr="0" anchor="t" bIns="91425" lIns="91425" rIns="91425" tIns="91425">
            <a:noAutofit/>
          </a:bodyPr>
          <a:lstStyle/>
          <a:p>
            <a:pPr lvl="0">
              <a:spcBef>
                <a:spcPts val="0"/>
              </a:spcBef>
              <a:buNone/>
            </a:pPr>
            <a:r>
              <a:rPr lang="en"/>
              <a:t>Android Developer Fundamentals</a:t>
            </a:r>
          </a:p>
        </p:txBody>
      </p:sp>
      <p:sp>
        <p:nvSpPr>
          <p:cNvPr id="477" name="Shape 477"/>
          <p:cNvSpPr txBox="1"/>
          <p:nvPr/>
        </p:nvSpPr>
        <p:spPr>
          <a:xfrm>
            <a:off x="5694725" y="462637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Prepare your app for release</a:t>
            </a:r>
          </a:p>
        </p:txBody>
      </p:sp>
      <p:sp>
        <p:nvSpPr>
          <p:cNvPr id="544" name="Shape 544"/>
          <p:cNvSpPr txBox="1"/>
          <p:nvPr>
            <p:ph idx="1" type="body"/>
          </p:nvPr>
        </p:nvSpPr>
        <p:spPr>
          <a:xfrm>
            <a:off x="311700" y="988000"/>
            <a:ext cx="8520600" cy="3504600"/>
          </a:xfrm>
          <a:prstGeom prst="rect">
            <a:avLst/>
          </a:prstGeom>
        </p:spPr>
        <p:txBody>
          <a:bodyPr anchorCtr="0" anchor="t" bIns="91425" lIns="91425" rIns="91425" tIns="91425">
            <a:noAutofit/>
          </a:bodyPr>
          <a:lstStyle/>
          <a:p>
            <a:pPr indent="-228600" lvl="0" marL="457200" rtl="0">
              <a:spcBef>
                <a:spcPts val="0"/>
              </a:spcBef>
              <a:buChar char="●"/>
            </a:pPr>
            <a:r>
              <a:rPr lang="en"/>
              <a:t>Test, test, test!</a:t>
            </a:r>
          </a:p>
          <a:p>
            <a:pPr indent="-228600" lvl="0" marL="457200" rtl="0">
              <a:spcBef>
                <a:spcPts val="400"/>
              </a:spcBef>
              <a:buChar char="●"/>
            </a:pPr>
            <a:r>
              <a:rPr lang="en"/>
              <a:t>Add an icon</a:t>
            </a:r>
          </a:p>
          <a:p>
            <a:pPr indent="-228600" lvl="0" marL="457200" rtl="0">
              <a:spcBef>
                <a:spcPts val="400"/>
              </a:spcBef>
              <a:buChar char="●"/>
            </a:pPr>
            <a:r>
              <a:rPr lang="en"/>
              <a:t>Make sure your app has the correct filters</a:t>
            </a:r>
          </a:p>
          <a:p>
            <a:pPr indent="-228600" lvl="0" marL="457200" rtl="0">
              <a:spcBef>
                <a:spcPts val="400"/>
              </a:spcBef>
              <a:buChar char="●"/>
            </a:pPr>
            <a:r>
              <a:rPr lang="en"/>
              <a:t>Choose an Application ID</a:t>
            </a:r>
          </a:p>
          <a:p>
            <a:pPr indent="-228600" lvl="0" marL="457200" rtl="0">
              <a:spcBef>
                <a:spcPts val="400"/>
              </a:spcBef>
              <a:buChar char="●"/>
            </a:pPr>
            <a:r>
              <a:rPr lang="en"/>
              <a:t>Specify API levels targets</a:t>
            </a:r>
          </a:p>
          <a:p>
            <a:pPr indent="-228600" lvl="0" marL="457200" rtl="0">
              <a:spcBef>
                <a:spcPts val="400"/>
              </a:spcBef>
              <a:buChar char="●"/>
            </a:pPr>
            <a:r>
              <a:rPr lang="en"/>
              <a:t>Clean up your app</a:t>
            </a:r>
          </a:p>
          <a:p>
            <a:pPr indent="-228600" lvl="0" marL="457200" rtl="0">
              <a:spcBef>
                <a:spcPts val="400"/>
              </a:spcBef>
              <a:buChar char="●"/>
            </a:pPr>
            <a:r>
              <a:rPr lang="en"/>
              <a:t>Generate a signed APK for release</a:t>
            </a:r>
          </a:p>
          <a:p>
            <a:pPr indent="-69850" lvl="0" marL="457200" rtl="0">
              <a:spcBef>
                <a:spcPts val="0"/>
              </a:spcBef>
              <a:buClr>
                <a:schemeClr val="dk1"/>
              </a:buClr>
              <a:buSzPct val="61111"/>
              <a:buFont typeface="Arial"/>
              <a:buNone/>
            </a:pPr>
            <a:r>
              <a:rPr lang="en" sz="1800" u="sng">
                <a:solidFill>
                  <a:schemeClr val="accent5"/>
                </a:solidFill>
                <a:hlinkClick r:id="rId3"/>
              </a:rPr>
              <a:t>developer.android.com/studio/publish/preparing.html</a:t>
            </a:r>
          </a:p>
        </p:txBody>
      </p:sp>
      <p:sp>
        <p:nvSpPr>
          <p:cNvPr id="545" name="Shape 54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Test, test, test!</a:t>
            </a:r>
          </a:p>
        </p:txBody>
      </p:sp>
      <p:sp>
        <p:nvSpPr>
          <p:cNvPr id="551" name="Shape 551"/>
          <p:cNvSpPr txBox="1"/>
          <p:nvPr>
            <p:ph idx="1" type="body"/>
          </p:nvPr>
        </p:nvSpPr>
        <p:spPr>
          <a:xfrm>
            <a:off x="311700" y="1228675"/>
            <a:ext cx="8020200" cy="3189300"/>
          </a:xfrm>
          <a:prstGeom prst="rect">
            <a:avLst/>
          </a:prstGeom>
        </p:spPr>
        <p:txBody>
          <a:bodyPr anchorCtr="0" anchor="t" bIns="91425" lIns="91425" rIns="91425" tIns="91425">
            <a:noAutofit/>
          </a:bodyPr>
          <a:lstStyle/>
          <a:p>
            <a:pPr lvl="0" rtl="0">
              <a:spcBef>
                <a:spcPts val="0"/>
              </a:spcBef>
              <a:buNone/>
            </a:pPr>
            <a:r>
              <a:rPr lang="en"/>
              <a:t>First, make sure your app works correctly...</a:t>
            </a:r>
          </a:p>
          <a:p>
            <a:pPr indent="-228600" lvl="0" marL="457200" rtl="0">
              <a:spcBef>
                <a:spcPts val="0"/>
              </a:spcBef>
              <a:buChar char="●"/>
            </a:pPr>
            <a:r>
              <a:rPr lang="en"/>
              <a:t>Test your app on different devices and screen size</a:t>
            </a:r>
          </a:p>
          <a:p>
            <a:pPr indent="-228600" lvl="0" marL="457200" rtl="0">
              <a:spcBef>
                <a:spcPts val="0"/>
              </a:spcBef>
              <a:buChar char="●"/>
            </a:pPr>
            <a:r>
              <a:rPr lang="en"/>
              <a:t>Test your app on older devices</a:t>
            </a:r>
          </a:p>
          <a:p>
            <a:pPr indent="0" lvl="0" marL="457200" rtl="0">
              <a:spcBef>
                <a:spcPts val="0"/>
              </a:spcBef>
              <a:buNone/>
            </a:pPr>
            <a:r>
              <a:rPr lang="en"/>
              <a:t>Use support library for backwards compatibility</a:t>
            </a:r>
          </a:p>
          <a:p>
            <a:pPr indent="-228600" lvl="0" marL="457200">
              <a:spcBef>
                <a:spcPts val="0"/>
              </a:spcBef>
              <a:buChar char="●"/>
            </a:pPr>
            <a:r>
              <a:rPr lang="en"/>
              <a:t>Test, test, test!</a:t>
            </a:r>
          </a:p>
          <a:p>
            <a:pPr lvl="0">
              <a:spcBef>
                <a:spcPts val="0"/>
              </a:spcBef>
              <a:buNone/>
            </a:pPr>
            <a:r>
              <a:t/>
            </a:r>
            <a:endParaRPr/>
          </a:p>
        </p:txBody>
      </p:sp>
      <p:sp>
        <p:nvSpPr>
          <p:cNvPr id="552" name="Shape 5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Test on devices in a data center</a:t>
            </a:r>
          </a:p>
        </p:txBody>
      </p:sp>
      <p:sp>
        <p:nvSpPr>
          <p:cNvPr id="558" name="Shape 558"/>
          <p:cNvSpPr txBox="1"/>
          <p:nvPr>
            <p:ph idx="1" type="body"/>
          </p:nvPr>
        </p:nvSpPr>
        <p:spPr>
          <a:xfrm>
            <a:off x="235500" y="1914475"/>
            <a:ext cx="3605100" cy="1816200"/>
          </a:xfrm>
          <a:prstGeom prst="rect">
            <a:avLst/>
          </a:prstGeom>
        </p:spPr>
        <p:txBody>
          <a:bodyPr anchorCtr="0" anchor="t" bIns="91425" lIns="91425" rIns="91425" tIns="91425">
            <a:noAutofit/>
          </a:bodyPr>
          <a:lstStyle/>
          <a:p>
            <a:pPr lvl="0">
              <a:spcBef>
                <a:spcPts val="0"/>
              </a:spcBef>
              <a:buNone/>
            </a:pPr>
            <a:r>
              <a:rPr lang="en"/>
              <a:t>Test on real devices in a data center using the </a:t>
            </a:r>
          </a:p>
          <a:p>
            <a:pPr lvl="0" rtl="0">
              <a:spcBef>
                <a:spcPts val="0"/>
              </a:spcBef>
              <a:buNone/>
            </a:pPr>
            <a:r>
              <a:rPr lang="en" u="sng">
                <a:solidFill>
                  <a:schemeClr val="hlink"/>
                </a:solidFill>
                <a:hlinkClick r:id="rId3"/>
              </a:rPr>
              <a:t>Firebase Cloud Test Lab</a:t>
            </a:r>
          </a:p>
        </p:txBody>
      </p:sp>
      <p:sp>
        <p:nvSpPr>
          <p:cNvPr id="559" name="Shape 5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60" name="Shape 560"/>
          <p:cNvPicPr preferRelativeResize="0"/>
          <p:nvPr/>
        </p:nvPicPr>
        <p:blipFill>
          <a:blip r:embed="rId4">
            <a:alphaModFix/>
          </a:blip>
          <a:stretch>
            <a:fillRect/>
          </a:stretch>
        </p:blipFill>
        <p:spPr>
          <a:xfrm>
            <a:off x="3978022" y="1170624"/>
            <a:ext cx="5111827"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Add launcher app icon</a:t>
            </a:r>
          </a:p>
        </p:txBody>
      </p:sp>
      <p:sp>
        <p:nvSpPr>
          <p:cNvPr id="566" name="Shape 56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67" name="Shape 567"/>
          <p:cNvSpPr txBox="1"/>
          <p:nvPr/>
        </p:nvSpPr>
        <p:spPr>
          <a:xfrm>
            <a:off x="373325" y="1285650"/>
            <a:ext cx="4077300" cy="3183000"/>
          </a:xfrm>
          <a:prstGeom prst="rect">
            <a:avLst/>
          </a:prstGeom>
          <a:solidFill>
            <a:srgbClr val="FFFFFF"/>
          </a:solidFill>
          <a:ln>
            <a:noFill/>
          </a:ln>
        </p:spPr>
        <p:txBody>
          <a:bodyPr anchorCtr="0" anchor="t" bIns="91425" lIns="91425" rIns="91425" tIns="91425">
            <a:noAutofit/>
          </a:bodyPr>
          <a:lstStyle/>
          <a:p>
            <a:pPr lvl="0" rtl="0">
              <a:lnSpc>
                <a:spcPct val="115000"/>
              </a:lnSpc>
              <a:spcBef>
                <a:spcPts val="0"/>
              </a:spcBef>
              <a:buNone/>
            </a:pPr>
            <a:r>
              <a:rPr lang="en" sz="2400">
                <a:solidFill>
                  <a:srgbClr val="424242"/>
                </a:solidFill>
                <a:latin typeface="Roboto"/>
                <a:ea typeface="Roboto"/>
                <a:cs typeface="Roboto"/>
                <a:sym typeface="Roboto"/>
              </a:rPr>
              <a:t>The </a:t>
            </a:r>
            <a:r>
              <a:rPr lang="en" sz="2400" u="sng">
                <a:solidFill>
                  <a:schemeClr val="hlink"/>
                </a:solidFill>
                <a:latin typeface="Roboto"/>
                <a:ea typeface="Roboto"/>
                <a:cs typeface="Roboto"/>
                <a:sym typeface="Roboto"/>
                <a:hlinkClick r:id="rId3"/>
              </a:rPr>
              <a:t>launcher icon</a:t>
            </a:r>
            <a:r>
              <a:rPr lang="en" sz="2400">
                <a:solidFill>
                  <a:srgbClr val="424242"/>
                </a:solidFill>
                <a:latin typeface="Roboto"/>
                <a:ea typeface="Roboto"/>
                <a:cs typeface="Roboto"/>
                <a:sym typeface="Roboto"/>
              </a:rPr>
              <a:t> appears in</a:t>
            </a:r>
          </a:p>
          <a:p>
            <a:pPr indent="-381000" lvl="0" marL="457200" rtl="0">
              <a:lnSpc>
                <a:spcPct val="115000"/>
              </a:lnSpc>
              <a:spcBef>
                <a:spcPts val="0"/>
              </a:spcBef>
              <a:buClr>
                <a:srgbClr val="424242"/>
              </a:buClr>
              <a:buSzPct val="100000"/>
              <a:buFont typeface="Roboto"/>
              <a:buChar char="●"/>
            </a:pPr>
            <a:r>
              <a:rPr lang="en" sz="2400">
                <a:solidFill>
                  <a:srgbClr val="424242"/>
                </a:solidFill>
                <a:latin typeface="Roboto"/>
                <a:ea typeface="Roboto"/>
                <a:cs typeface="Roboto"/>
                <a:sym typeface="Roboto"/>
              </a:rPr>
              <a:t>Google Play</a:t>
            </a:r>
          </a:p>
          <a:p>
            <a:pPr lvl="0" rtl="0">
              <a:lnSpc>
                <a:spcPct val="115000"/>
              </a:lnSpc>
              <a:spcBef>
                <a:spcPts val="0"/>
              </a:spcBef>
              <a:buNone/>
            </a:pPr>
            <a:r>
              <a:t/>
            </a:r>
            <a:endParaRPr sz="2400">
              <a:solidFill>
                <a:srgbClr val="424242"/>
              </a:solidFill>
              <a:latin typeface="Roboto"/>
              <a:ea typeface="Roboto"/>
              <a:cs typeface="Roboto"/>
              <a:sym typeface="Roboto"/>
            </a:endParaRPr>
          </a:p>
          <a:p>
            <a:pPr lvl="0" rtl="0">
              <a:lnSpc>
                <a:spcPct val="115000"/>
              </a:lnSpc>
              <a:spcBef>
                <a:spcPts val="0"/>
              </a:spcBef>
              <a:buNone/>
            </a:pPr>
            <a:r>
              <a:rPr lang="en" sz="2400">
                <a:solidFill>
                  <a:srgbClr val="424242"/>
                </a:solidFill>
                <a:latin typeface="Roboto"/>
                <a:ea typeface="Roboto"/>
                <a:cs typeface="Roboto"/>
                <a:sym typeface="Roboto"/>
              </a:rPr>
              <a:t>On the device</a:t>
            </a:r>
          </a:p>
          <a:p>
            <a:pPr indent="-381000" lvl="0" marL="457200" rtl="0">
              <a:lnSpc>
                <a:spcPct val="115000"/>
              </a:lnSpc>
              <a:spcBef>
                <a:spcPts val="200"/>
              </a:spcBef>
              <a:buClr>
                <a:srgbClr val="424242"/>
              </a:buClr>
              <a:buSzPct val="100000"/>
              <a:buFont typeface="Roboto"/>
              <a:buChar char="●"/>
            </a:pPr>
            <a:r>
              <a:rPr lang="en" sz="2400">
                <a:solidFill>
                  <a:srgbClr val="424242"/>
                </a:solidFill>
                <a:latin typeface="Roboto"/>
                <a:ea typeface="Roboto"/>
                <a:cs typeface="Roboto"/>
                <a:sym typeface="Roboto"/>
              </a:rPr>
              <a:t>Home screen</a:t>
            </a:r>
          </a:p>
          <a:p>
            <a:pPr indent="-381000" lvl="0" marL="457200" rtl="0">
              <a:lnSpc>
                <a:spcPct val="115000"/>
              </a:lnSpc>
              <a:spcBef>
                <a:spcPts val="500"/>
              </a:spcBef>
              <a:buClr>
                <a:srgbClr val="424242"/>
              </a:buClr>
              <a:buSzPct val="100000"/>
              <a:buFont typeface="Roboto"/>
              <a:buChar char="●"/>
            </a:pPr>
            <a:r>
              <a:rPr lang="en" sz="2400">
                <a:solidFill>
                  <a:srgbClr val="424242"/>
                </a:solidFill>
                <a:latin typeface="Roboto"/>
                <a:ea typeface="Roboto"/>
                <a:cs typeface="Roboto"/>
                <a:sym typeface="Roboto"/>
              </a:rPr>
              <a:t>Manage Applications</a:t>
            </a:r>
          </a:p>
          <a:p>
            <a:pPr indent="-381000" lvl="0" marL="457200" rtl="0">
              <a:lnSpc>
                <a:spcPct val="115000"/>
              </a:lnSpc>
              <a:spcBef>
                <a:spcPts val="500"/>
              </a:spcBef>
              <a:buClr>
                <a:srgbClr val="424242"/>
              </a:buClr>
              <a:buSzPct val="100000"/>
              <a:buFont typeface="Roboto"/>
              <a:buChar char="●"/>
            </a:pPr>
            <a:r>
              <a:rPr lang="en" sz="2400">
                <a:solidFill>
                  <a:srgbClr val="424242"/>
                </a:solidFill>
                <a:latin typeface="Roboto"/>
                <a:ea typeface="Roboto"/>
                <a:cs typeface="Roboto"/>
                <a:sym typeface="Roboto"/>
              </a:rPr>
              <a:t>My Downloads</a:t>
            </a:r>
          </a:p>
          <a:p>
            <a:pPr lvl="0" rtl="0">
              <a:lnSpc>
                <a:spcPct val="115000"/>
              </a:lnSpc>
              <a:spcBef>
                <a:spcPts val="0"/>
              </a:spcBef>
              <a:buNone/>
            </a:pPr>
            <a:r>
              <a:t/>
            </a:r>
            <a:endParaRPr sz="2400">
              <a:latin typeface="Roboto"/>
              <a:ea typeface="Roboto"/>
              <a:cs typeface="Roboto"/>
              <a:sym typeface="Roboto"/>
            </a:endParaRPr>
          </a:p>
        </p:txBody>
      </p:sp>
      <p:pic>
        <p:nvPicPr>
          <p:cNvPr id="568" name="Shape 568"/>
          <p:cNvPicPr preferRelativeResize="0"/>
          <p:nvPr/>
        </p:nvPicPr>
        <p:blipFill>
          <a:blip r:embed="rId4">
            <a:alphaModFix/>
          </a:blip>
          <a:stretch>
            <a:fillRect/>
          </a:stretch>
        </p:blipFill>
        <p:spPr>
          <a:xfrm>
            <a:off x="4721850" y="2548571"/>
            <a:ext cx="4213901" cy="2028627"/>
          </a:xfrm>
          <a:prstGeom prst="rect">
            <a:avLst/>
          </a:prstGeom>
          <a:noFill/>
          <a:ln cap="flat" cmpd="sng" w="9525">
            <a:solidFill>
              <a:srgbClr val="434343"/>
            </a:solidFill>
            <a:prstDash val="solid"/>
            <a:round/>
            <a:headEnd len="med" w="med" type="none"/>
            <a:tailEnd len="med" w="med" type="none"/>
          </a:ln>
        </p:spPr>
      </p:pic>
      <p:pic>
        <p:nvPicPr>
          <p:cNvPr id="569" name="Shape 569"/>
          <p:cNvPicPr preferRelativeResize="0"/>
          <p:nvPr/>
        </p:nvPicPr>
        <p:blipFill>
          <a:blip r:embed="rId5">
            <a:alphaModFix/>
          </a:blip>
          <a:stretch>
            <a:fillRect/>
          </a:stretch>
        </p:blipFill>
        <p:spPr>
          <a:xfrm>
            <a:off x="4721850" y="1186855"/>
            <a:ext cx="4213899" cy="1196481"/>
          </a:xfrm>
          <a:prstGeom prst="rect">
            <a:avLst/>
          </a:prstGeom>
          <a:noFill/>
          <a:ln cap="flat" cmpd="sng" w="9525">
            <a:solidFill>
              <a:srgbClr val="674EA7"/>
            </a:solidFill>
            <a:prstDash val="solid"/>
            <a:round/>
            <a:headEnd len="med" w="med" type="none"/>
            <a:tailEnd len="med" w="med"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Shape 57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Google Play filters search results</a:t>
            </a:r>
          </a:p>
        </p:txBody>
      </p:sp>
      <p:sp>
        <p:nvSpPr>
          <p:cNvPr id="575" name="Shape 575"/>
          <p:cNvSpPr txBox="1"/>
          <p:nvPr>
            <p:ph idx="1" type="body"/>
          </p:nvPr>
        </p:nvSpPr>
        <p:spPr>
          <a:xfrm>
            <a:off x="311700" y="1215525"/>
            <a:ext cx="8520600" cy="3252600"/>
          </a:xfrm>
          <a:prstGeom prst="rect">
            <a:avLst/>
          </a:prstGeom>
        </p:spPr>
        <p:txBody>
          <a:bodyPr anchorCtr="0" anchor="t" bIns="91425" lIns="91425" rIns="91425" tIns="91425">
            <a:noAutofit/>
          </a:bodyPr>
          <a:lstStyle/>
          <a:p>
            <a:pPr lvl="0" rtl="0">
              <a:spcBef>
                <a:spcPts val="0"/>
              </a:spcBef>
              <a:spcAft>
                <a:spcPts val="1000"/>
              </a:spcAft>
              <a:buNone/>
            </a:pPr>
            <a:r>
              <a:rPr lang="en"/>
              <a:t>Google Play search results only show apps that are compatible with the user's device.</a:t>
            </a:r>
          </a:p>
          <a:p>
            <a:pPr lvl="0">
              <a:spcBef>
                <a:spcPts val="0"/>
              </a:spcBef>
              <a:buNone/>
            </a:pPr>
            <a:r>
              <a:rPr lang="en"/>
              <a:t>If an app uses a camera, Google Play only shows the apps to devices that have a camera.</a:t>
            </a:r>
          </a:p>
          <a:p>
            <a:pPr lvl="0" rtl="0">
              <a:spcBef>
                <a:spcPts val="0"/>
              </a:spcBef>
              <a:buNone/>
            </a:pPr>
            <a:r>
              <a:t/>
            </a:r>
            <a:endParaRPr/>
          </a:p>
          <a:p>
            <a:pPr lvl="0" rtl="0">
              <a:spcBef>
                <a:spcPts val="0"/>
              </a:spcBef>
              <a:buNone/>
            </a:pPr>
            <a:r>
              <a:rPr lang="en" sz="1800" u="sng">
                <a:solidFill>
                  <a:schemeClr val="hlink"/>
                </a:solidFill>
                <a:hlinkClick r:id="rId3"/>
              </a:rPr>
              <a:t>developer.android.com/google/play/filters.html</a:t>
            </a:r>
          </a:p>
        </p:txBody>
      </p:sp>
      <p:sp>
        <p:nvSpPr>
          <p:cNvPr id="576" name="Shape 5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Types of filters</a:t>
            </a:r>
          </a:p>
        </p:txBody>
      </p:sp>
      <p:sp>
        <p:nvSpPr>
          <p:cNvPr id="582" name="Shape 582"/>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Hardware features</a:t>
            </a:r>
          </a:p>
          <a:p>
            <a:pPr indent="-228600" lvl="0" marL="457200" rtl="0">
              <a:spcBef>
                <a:spcPts val="600"/>
              </a:spcBef>
              <a:buChar char="●"/>
            </a:pPr>
            <a:r>
              <a:rPr lang="en"/>
              <a:t>API level</a:t>
            </a:r>
          </a:p>
          <a:p>
            <a:pPr indent="-228600" lvl="0" marL="457200" rtl="0">
              <a:spcBef>
                <a:spcPts val="600"/>
              </a:spcBef>
              <a:buChar char="●"/>
            </a:pPr>
            <a:r>
              <a:rPr lang="en"/>
              <a:t>Manifest settings such as</a:t>
            </a:r>
          </a:p>
          <a:p>
            <a:pPr indent="-228600" lvl="1" marL="914400" rtl="0">
              <a:spcBef>
                <a:spcPts val="600"/>
              </a:spcBef>
              <a:buChar char="○"/>
            </a:pPr>
            <a:r>
              <a:rPr lang="en"/>
              <a:t>&lt;supports-screens&gt;</a:t>
            </a:r>
          </a:p>
          <a:p>
            <a:pPr indent="-228600" lvl="1" marL="914400" rtl="0">
              <a:spcBef>
                <a:spcPts val="600"/>
              </a:spcBef>
              <a:buChar char="○"/>
            </a:pPr>
            <a:r>
              <a:rPr lang="en"/>
              <a:t>&lt;uses-feature&gt;</a:t>
            </a:r>
          </a:p>
          <a:p>
            <a:pPr indent="-228600" lvl="0" marL="457200" rtl="0">
              <a:spcBef>
                <a:spcPts val="600"/>
              </a:spcBef>
              <a:buChar char="●"/>
            </a:pPr>
            <a:r>
              <a:rPr lang="en"/>
              <a:t>Countries (selected during APK upload)</a:t>
            </a:r>
          </a:p>
          <a:p>
            <a:pPr indent="0" lvl="0" marL="457200" rtl="0">
              <a:spcBef>
                <a:spcPts val="0"/>
              </a:spcBef>
              <a:buNone/>
            </a:pPr>
            <a:r>
              <a:rPr lang="en" sz="1800" u="sng">
                <a:solidFill>
                  <a:schemeClr val="hlink"/>
                </a:solidFill>
                <a:hlinkClick r:id="rId3"/>
              </a:rPr>
              <a:t>developer.android.com/google/play/filters.html</a:t>
            </a:r>
          </a:p>
        </p:txBody>
      </p:sp>
      <p:sp>
        <p:nvSpPr>
          <p:cNvPr id="583" name="Shape 58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Shape 58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Choose your Application ID</a:t>
            </a:r>
          </a:p>
        </p:txBody>
      </p:sp>
      <p:sp>
        <p:nvSpPr>
          <p:cNvPr id="589" name="Shape 589"/>
          <p:cNvSpPr txBox="1"/>
          <p:nvPr>
            <p:ph idx="1" type="body"/>
          </p:nvPr>
        </p:nvSpPr>
        <p:spPr>
          <a:xfrm>
            <a:off x="159300" y="1228675"/>
            <a:ext cx="8861700" cy="3065400"/>
          </a:xfrm>
          <a:prstGeom prst="rect">
            <a:avLst/>
          </a:prstGeom>
        </p:spPr>
        <p:txBody>
          <a:bodyPr anchorCtr="0" anchor="t" bIns="91425" lIns="91425" rIns="91425" tIns="91425">
            <a:noAutofit/>
          </a:bodyPr>
          <a:lstStyle/>
          <a:p>
            <a:pPr indent="-228600" lvl="0" marL="457200" rtl="0">
              <a:spcBef>
                <a:spcPts val="0"/>
              </a:spcBef>
              <a:buChar char="●"/>
            </a:pPr>
            <a:r>
              <a:rPr lang="en"/>
              <a:t>Application ID defines your application's identity</a:t>
            </a:r>
          </a:p>
          <a:p>
            <a:pPr indent="-228600" lvl="0" marL="457200" rtl="0">
              <a:spcBef>
                <a:spcPts val="0"/>
              </a:spcBef>
              <a:buChar char="●"/>
            </a:pPr>
            <a:r>
              <a:rPr lang="en"/>
              <a:t>Must be unique across all apps from everyone!</a:t>
            </a:r>
          </a:p>
          <a:p>
            <a:pPr indent="-228600" lvl="0" marL="457200" rtl="0">
              <a:spcBef>
                <a:spcPts val="0"/>
              </a:spcBef>
              <a:buChar char="●"/>
            </a:pPr>
            <a:r>
              <a:rPr lang="en"/>
              <a:t>If you change App ID and re-publish</a:t>
            </a:r>
          </a:p>
          <a:p>
            <a:pPr indent="-381000" lvl="1" marL="914400" rtl="0">
              <a:spcBef>
                <a:spcPts val="0"/>
              </a:spcBef>
              <a:buSzPct val="100000"/>
              <a:buChar char="○"/>
            </a:pPr>
            <a:r>
              <a:rPr lang="en" sz="2400"/>
              <a:t>The app becomes a different application</a:t>
            </a:r>
          </a:p>
          <a:p>
            <a:pPr indent="-381000" lvl="1" marL="914400" rtl="0">
              <a:spcBef>
                <a:spcPts val="0"/>
              </a:spcBef>
              <a:buSzPct val="100000"/>
              <a:buChar char="○"/>
            </a:pPr>
            <a:r>
              <a:rPr lang="en" sz="2400"/>
              <a:t>Users of the previous app cannot update to the new app</a:t>
            </a:r>
          </a:p>
        </p:txBody>
      </p:sp>
      <p:sp>
        <p:nvSpPr>
          <p:cNvPr id="590" name="Shape 59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txBox="1"/>
          <p:nvPr>
            <p:ph type="title"/>
          </p:nvPr>
        </p:nvSpPr>
        <p:spPr>
          <a:xfrm>
            <a:off x="159300" y="170825"/>
            <a:ext cx="8752500" cy="572700"/>
          </a:xfrm>
          <a:prstGeom prst="rect">
            <a:avLst/>
          </a:prstGeom>
        </p:spPr>
        <p:txBody>
          <a:bodyPr anchorCtr="0" anchor="t" bIns="91425" lIns="91425" rIns="91425" tIns="91425">
            <a:noAutofit/>
          </a:bodyPr>
          <a:lstStyle/>
          <a:p>
            <a:pPr lvl="0" rtl="0">
              <a:spcBef>
                <a:spcPts val="0"/>
              </a:spcBef>
              <a:buNone/>
            </a:pPr>
            <a:r>
              <a:rPr lang="en"/>
              <a:t>Application ID versus package name</a:t>
            </a:r>
          </a:p>
        </p:txBody>
      </p:sp>
      <p:sp>
        <p:nvSpPr>
          <p:cNvPr id="596" name="Shape 596"/>
          <p:cNvSpPr txBox="1"/>
          <p:nvPr>
            <p:ph idx="1" type="body"/>
          </p:nvPr>
        </p:nvSpPr>
        <p:spPr>
          <a:xfrm>
            <a:off x="311700" y="1076275"/>
            <a:ext cx="7435800" cy="2189700"/>
          </a:xfrm>
          <a:prstGeom prst="rect">
            <a:avLst/>
          </a:prstGeom>
        </p:spPr>
        <p:txBody>
          <a:bodyPr anchorCtr="0" anchor="t" bIns="91425" lIns="91425" rIns="91425" tIns="91425">
            <a:noAutofit/>
          </a:bodyPr>
          <a:lstStyle/>
          <a:p>
            <a:pPr indent="-228600" lvl="0" marL="457200" rtl="0">
              <a:spcBef>
                <a:spcPts val="0"/>
              </a:spcBef>
              <a:buChar char="●"/>
            </a:pPr>
            <a:r>
              <a:rPr lang="en"/>
              <a:t>Initial Application ID is set to the package </a:t>
            </a:r>
          </a:p>
          <a:p>
            <a:pPr indent="-228600" lvl="0" marL="457200" rtl="0">
              <a:spcBef>
                <a:spcPts val="0"/>
              </a:spcBef>
              <a:buChar char="●"/>
            </a:pPr>
            <a:r>
              <a:rPr lang="en"/>
              <a:t>You can change Application ID in build.gradle independently of package name</a:t>
            </a:r>
          </a:p>
        </p:txBody>
      </p:sp>
      <p:sp>
        <p:nvSpPr>
          <p:cNvPr id="597" name="Shape 59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98" name="Shape 598"/>
          <p:cNvSpPr txBox="1"/>
          <p:nvPr/>
        </p:nvSpPr>
        <p:spPr>
          <a:xfrm>
            <a:off x="389500" y="3485600"/>
            <a:ext cx="8429400" cy="529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u="sng">
                <a:solidFill>
                  <a:schemeClr val="accent5"/>
                </a:solidFill>
                <a:latin typeface="Roboto"/>
                <a:ea typeface="Roboto"/>
                <a:cs typeface="Roboto"/>
                <a:sym typeface="Roboto"/>
                <a:hlinkClick r:id="rId3"/>
              </a:rPr>
              <a:t>tools.android.com/tech-docs/new-build-system/applicationid-vs-packagename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Specify Application ID in build.gradle</a:t>
            </a:r>
          </a:p>
        </p:txBody>
      </p:sp>
      <p:sp>
        <p:nvSpPr>
          <p:cNvPr id="604" name="Shape 604"/>
          <p:cNvSpPr txBox="1"/>
          <p:nvPr>
            <p:ph idx="1" type="body"/>
          </p:nvPr>
        </p:nvSpPr>
        <p:spPr>
          <a:xfrm>
            <a:off x="235500" y="1076275"/>
            <a:ext cx="8406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onsolas"/>
                <a:ea typeface="Consolas"/>
                <a:cs typeface="Consolas"/>
                <a:sym typeface="Consolas"/>
              </a:rPr>
              <a:t>android {</a:t>
            </a:r>
          </a:p>
          <a:p>
            <a:pPr lvl="0" rtl="0">
              <a:spcBef>
                <a:spcPts val="0"/>
              </a:spcBef>
              <a:buClr>
                <a:schemeClr val="dk1"/>
              </a:buClr>
              <a:buSzPct val="61111"/>
              <a:buFont typeface="Arial"/>
              <a:buNone/>
            </a:pPr>
            <a:r>
              <a:rPr lang="en" sz="1800">
                <a:latin typeface="Consolas"/>
                <a:ea typeface="Consolas"/>
                <a:cs typeface="Consolas"/>
                <a:sym typeface="Consolas"/>
              </a:rPr>
              <a:t>  compileSdkVersion 23</a:t>
            </a:r>
          </a:p>
          <a:p>
            <a:pPr lvl="0" rtl="0">
              <a:spcBef>
                <a:spcPts val="0"/>
              </a:spcBef>
              <a:buClr>
                <a:schemeClr val="dk1"/>
              </a:buClr>
              <a:buSzPct val="61111"/>
              <a:buFont typeface="Arial"/>
              <a:buNone/>
            </a:pPr>
            <a:r>
              <a:rPr lang="en" sz="1800">
                <a:latin typeface="Consolas"/>
                <a:ea typeface="Consolas"/>
                <a:cs typeface="Consolas"/>
                <a:sym typeface="Consolas"/>
              </a:rPr>
              <a:t>  buildToolsVersion "23.0.3"</a:t>
            </a:r>
          </a:p>
          <a:p>
            <a:pPr lvl="0" rtl="0">
              <a:spcBef>
                <a:spcPts val="0"/>
              </a:spcBef>
              <a:buClr>
                <a:schemeClr val="dk1"/>
              </a:buClr>
              <a:buSzPct val="61111"/>
              <a:buFont typeface="Arial"/>
              <a:buNone/>
            </a:pPr>
            <a:r>
              <a:rPr lang="en" sz="1800">
                <a:latin typeface="Consolas"/>
                <a:ea typeface="Consolas"/>
                <a:cs typeface="Consolas"/>
                <a:sym typeface="Consolas"/>
              </a:rPr>
              <a:t>  defaultConfig {</a:t>
            </a:r>
          </a:p>
          <a:p>
            <a:pPr lvl="0" rtl="0">
              <a:spcBef>
                <a:spcPts val="0"/>
              </a:spcBef>
              <a:buClr>
                <a:schemeClr val="dk1"/>
              </a:buClr>
              <a:buSzPct val="61111"/>
              <a:buFont typeface="Arial"/>
              <a:buNone/>
            </a:pPr>
            <a:r>
              <a:rPr lang="en" sz="1800">
                <a:latin typeface="Consolas"/>
                <a:ea typeface="Consolas"/>
                <a:cs typeface="Consolas"/>
                <a:sym typeface="Consolas"/>
              </a:rPr>
              <a:t>    </a:t>
            </a:r>
            <a:r>
              <a:rPr lang="en">
                <a:latin typeface="Consolas"/>
                <a:ea typeface="Consolas"/>
                <a:cs typeface="Consolas"/>
                <a:sym typeface="Consolas"/>
              </a:rPr>
              <a:t>applicationId "android.mydomain.com.myappid"</a:t>
            </a:r>
          </a:p>
          <a:p>
            <a:pPr lvl="0" rtl="0">
              <a:spcBef>
                <a:spcPts val="0"/>
              </a:spcBef>
              <a:buClr>
                <a:schemeClr val="dk1"/>
              </a:buClr>
              <a:buSzPct val="61111"/>
              <a:buFont typeface="Arial"/>
              <a:buNone/>
            </a:pPr>
            <a:r>
              <a:rPr lang="en" sz="1800">
                <a:latin typeface="Consolas"/>
                <a:ea typeface="Consolas"/>
                <a:cs typeface="Consolas"/>
                <a:sym typeface="Consolas"/>
              </a:rPr>
              <a:t>    </a:t>
            </a:r>
            <a:r>
              <a:rPr lang="en" sz="1200">
                <a:latin typeface="Consolas"/>
                <a:ea typeface="Consolas"/>
                <a:cs typeface="Consolas"/>
                <a:sym typeface="Consolas"/>
              </a:rPr>
              <a:t>...</a:t>
            </a:r>
          </a:p>
          <a:p>
            <a:pPr lvl="0" rtl="0">
              <a:spcBef>
                <a:spcPts val="0"/>
              </a:spcBef>
              <a:buClr>
                <a:schemeClr val="dk1"/>
              </a:buClr>
              <a:buSzPct val="91666"/>
              <a:buFont typeface="Arial"/>
              <a:buNone/>
            </a:pPr>
            <a:r>
              <a:rPr lang="en" sz="1200">
                <a:latin typeface="Consolas"/>
                <a:ea typeface="Consolas"/>
                <a:cs typeface="Consolas"/>
                <a:sym typeface="Consolas"/>
              </a:rPr>
              <a:t>  }</a:t>
            </a:r>
          </a:p>
          <a:p>
            <a:pPr lvl="0" rtl="0">
              <a:spcBef>
                <a:spcPts val="0"/>
              </a:spcBef>
              <a:buClr>
                <a:schemeClr val="dk1"/>
              </a:buClr>
              <a:buSzPct val="91666"/>
              <a:buFont typeface="Arial"/>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a:t>
            </a:r>
          </a:p>
        </p:txBody>
      </p:sp>
      <p:sp>
        <p:nvSpPr>
          <p:cNvPr id="605" name="Shape 60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pSp>
        <p:nvGrpSpPr>
          <p:cNvPr id="606" name="Shape 606"/>
          <p:cNvGrpSpPr/>
          <p:nvPr/>
        </p:nvGrpSpPr>
        <p:grpSpPr>
          <a:xfrm>
            <a:off x="4517589" y="2921485"/>
            <a:ext cx="3955500" cy="1497600"/>
            <a:chOff x="4517589" y="2921485"/>
            <a:chExt cx="3955500" cy="1497600"/>
          </a:xfrm>
        </p:grpSpPr>
        <p:sp>
          <p:nvSpPr>
            <p:cNvPr id="607" name="Shape 607"/>
            <p:cNvSpPr/>
            <p:nvPr/>
          </p:nvSpPr>
          <p:spPr>
            <a:xfrm>
              <a:off x="4517589" y="2921485"/>
              <a:ext cx="3955500" cy="1497600"/>
            </a:xfrm>
            <a:prstGeom prst="roundRect">
              <a:avLst>
                <a:gd fmla="val 16667" name="adj"/>
              </a:avLst>
            </a:prstGeom>
            <a:solidFill>
              <a:srgbClr val="FFFFFF"/>
            </a:solid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8" name="Shape 608"/>
            <p:cNvSpPr txBox="1"/>
            <p:nvPr/>
          </p:nvSpPr>
          <p:spPr>
            <a:xfrm>
              <a:off x="4839462" y="3005635"/>
              <a:ext cx="3489000" cy="12057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 sz="2400">
                  <a:solidFill>
                    <a:srgbClr val="424242"/>
                  </a:solidFill>
                  <a:latin typeface="Roboto"/>
                  <a:ea typeface="Roboto"/>
                  <a:cs typeface="Roboto"/>
                  <a:sym typeface="Roboto"/>
                </a:rPr>
                <a:t>Initial Application ID is same as package in Android manifest </a:t>
              </a:r>
            </a:p>
            <a:p>
              <a:pPr lvl="0" rtl="0">
                <a:spcBef>
                  <a:spcPts val="0"/>
                </a:spcBef>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Set min and target API level</a:t>
            </a:r>
          </a:p>
        </p:txBody>
      </p:sp>
      <p:sp>
        <p:nvSpPr>
          <p:cNvPr id="614" name="Shape 6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buChar char="●"/>
            </a:pPr>
            <a:r>
              <a:rPr b="1" lang="en"/>
              <a:t>minSdkVersion</a:t>
            </a:r>
            <a:r>
              <a:rPr lang="en"/>
              <a:t> — minimum version of the Android platform that the app runs on</a:t>
            </a:r>
          </a:p>
          <a:p>
            <a:pPr lvl="0" rtl="0">
              <a:spcBef>
                <a:spcPts val="1000"/>
              </a:spcBef>
              <a:buNone/>
            </a:pPr>
            <a:r>
              <a:t/>
            </a:r>
            <a:endParaRPr/>
          </a:p>
          <a:p>
            <a:pPr indent="-228600" lvl="0" marL="457200" rtl="0">
              <a:spcBef>
                <a:spcPts val="0"/>
              </a:spcBef>
              <a:buFont typeface="Arial"/>
              <a:buChar char="●"/>
            </a:pPr>
            <a:r>
              <a:rPr b="1" lang="en"/>
              <a:t>targetSdkVersion</a:t>
            </a:r>
            <a:r>
              <a:rPr lang="en"/>
              <a:t> — API level that the app is designed for </a:t>
            </a:r>
          </a:p>
          <a:p>
            <a:pPr lvl="0">
              <a:spcBef>
                <a:spcPts val="0"/>
              </a:spcBef>
              <a:buNone/>
            </a:pPr>
            <a:r>
              <a:t/>
            </a:r>
            <a:endParaRPr sz="1800"/>
          </a:p>
          <a:p>
            <a:pPr lvl="0" rtl="0">
              <a:spcBef>
                <a:spcPts val="0"/>
              </a:spcBef>
              <a:buNone/>
            </a:pPr>
            <a:r>
              <a:rPr lang="en" sz="1800"/>
              <a:t>API levels: </a:t>
            </a:r>
            <a:r>
              <a:rPr lang="en" sz="1800" u="sng">
                <a:solidFill>
                  <a:schemeClr val="hlink"/>
                </a:solidFill>
                <a:hlinkClick r:id="rId3"/>
              </a:rPr>
              <a:t>developer.android.com/guide/topics/manifest/uses-sdk-element.html#ApiLevels</a:t>
            </a:r>
          </a:p>
          <a:p>
            <a:pPr lvl="0" rtl="0">
              <a:spcBef>
                <a:spcPts val="0"/>
              </a:spcBef>
              <a:buNone/>
            </a:pPr>
            <a:r>
              <a:t/>
            </a:r>
            <a:endParaRPr/>
          </a:p>
        </p:txBody>
      </p:sp>
      <p:sp>
        <p:nvSpPr>
          <p:cNvPr id="615" name="Shape 61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ctrTitle"/>
          </p:nvPr>
        </p:nvSpPr>
        <p:spPr>
          <a:xfrm>
            <a:off x="311699" y="778200"/>
            <a:ext cx="8520600" cy="2052600"/>
          </a:xfrm>
          <a:prstGeom prst="rect">
            <a:avLst/>
          </a:prstGeom>
        </p:spPr>
        <p:txBody>
          <a:bodyPr anchorCtr="0" anchor="b" bIns="91425" lIns="91425" rIns="91425" tIns="91425">
            <a:noAutofit/>
          </a:bodyPr>
          <a:lstStyle/>
          <a:p>
            <a:pPr lvl="0" rtl="0">
              <a:spcBef>
                <a:spcPts val="0"/>
              </a:spcBef>
              <a:buNone/>
            </a:pPr>
            <a:r>
              <a:rPr lang="en"/>
              <a:t>15.1 Prepare and Publish </a:t>
            </a:r>
            <a:br>
              <a:rPr lang="en"/>
            </a:br>
            <a:r>
              <a:rPr lang="en"/>
              <a:t>Your App!</a:t>
            </a:r>
          </a:p>
        </p:txBody>
      </p:sp>
      <p:sp>
        <p:nvSpPr>
          <p:cNvPr id="483" name="Shape 483"/>
          <p:cNvSpPr txBox="1"/>
          <p:nvPr>
            <p:ph idx="1" type="subTitle"/>
          </p:nvPr>
        </p:nvSpPr>
        <p:spPr>
          <a:xfrm>
            <a:off x="311700" y="2867742"/>
            <a:ext cx="8520600" cy="792600"/>
          </a:xfrm>
          <a:prstGeom prst="rect">
            <a:avLst/>
          </a:prstGeom>
        </p:spPr>
        <p:txBody>
          <a:bodyPr anchorCtr="0" anchor="t" bIns="91425" lIns="91425" rIns="91425" tIns="91425">
            <a:noAutofit/>
          </a:bodyPr>
          <a:lstStyle/>
          <a:p>
            <a:pPr lvl="0" rtl="0">
              <a:spcBef>
                <a:spcPts val="0"/>
              </a:spcBef>
              <a:buNone/>
            </a:pPr>
            <a:r>
              <a:t/>
            </a:r>
            <a:endParaRPr/>
          </a:p>
        </p:txBody>
      </p:sp>
      <p:sp>
        <p:nvSpPr>
          <p:cNvPr id="484" name="Shape 48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85" name="Shape 485"/>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311700" y="170820"/>
            <a:ext cx="8520600" cy="5727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Android versions</a:t>
            </a:r>
          </a:p>
        </p:txBody>
      </p:sp>
      <p:sp>
        <p:nvSpPr>
          <p:cNvPr id="621" name="Shape 6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graphicFrame>
        <p:nvGraphicFramePr>
          <p:cNvPr id="622" name="Shape 622"/>
          <p:cNvGraphicFramePr/>
          <p:nvPr/>
        </p:nvGraphicFramePr>
        <p:xfrm>
          <a:off x="626750" y="1000900"/>
          <a:ext cx="3000000" cy="3000000"/>
        </p:xfrm>
        <a:graphic>
          <a:graphicData uri="http://schemas.openxmlformats.org/drawingml/2006/table">
            <a:tbl>
              <a:tblPr>
                <a:noFill/>
                <a:tableStyleId>{452CA3F4-8F65-439F-B390-5E4A4D62ED8B}</a:tableStyleId>
              </a:tblPr>
              <a:tblGrid>
                <a:gridCol w="1560925"/>
                <a:gridCol w="742000"/>
                <a:gridCol w="2002750"/>
                <a:gridCol w="1703950"/>
                <a:gridCol w="1229350"/>
              </a:tblGrid>
              <a:tr h="381000">
                <a:tc>
                  <a:txBody>
                    <a:bodyPr>
                      <a:noAutofit/>
                    </a:bodyPr>
                    <a:lstStyle/>
                    <a:p>
                      <a:pPr lvl="0" rtl="0">
                        <a:spcBef>
                          <a:spcPts val="0"/>
                        </a:spcBef>
                        <a:buNone/>
                      </a:pPr>
                      <a:r>
                        <a:rPr b="1" lang="en"/>
                        <a:t>Codename</a:t>
                      </a:r>
                    </a:p>
                  </a:txBody>
                  <a:tcPr marT="91425" marB="91425" marR="91425" marL="91425"/>
                </a:tc>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
                        <a:t>Version</a:t>
                      </a:r>
                    </a:p>
                  </a:txBody>
                  <a:tcPr marT="91425" marB="91425" marR="91425" marL="91425"/>
                </a:tc>
                <a:tc>
                  <a:txBody>
                    <a:bodyPr>
                      <a:noAutofit/>
                    </a:bodyPr>
                    <a:lstStyle/>
                    <a:p>
                      <a:pPr lvl="0" rtl="0">
                        <a:spcBef>
                          <a:spcPts val="0"/>
                        </a:spcBef>
                        <a:buNone/>
                      </a:pPr>
                      <a:r>
                        <a:rPr b="1" lang="en"/>
                        <a:t>Release Date</a:t>
                      </a:r>
                    </a:p>
                  </a:txBody>
                  <a:tcPr marT="91425" marB="91425" marR="91425" marL="91425"/>
                </a:tc>
                <a:tc>
                  <a:txBody>
                    <a:bodyPr>
                      <a:noAutofit/>
                    </a:bodyPr>
                    <a:lstStyle/>
                    <a:p>
                      <a:pPr lvl="0" rtl="0">
                        <a:spcBef>
                          <a:spcPts val="0"/>
                        </a:spcBef>
                        <a:buNone/>
                      </a:pPr>
                      <a:r>
                        <a:rPr b="1" lang="en"/>
                        <a:t>API Level</a:t>
                      </a:r>
                    </a:p>
                  </a:txBody>
                  <a:tcPr marT="91425" marB="91425" marR="91425" marL="91425"/>
                </a:tc>
              </a:tr>
              <a:tr h="381000">
                <a:tc>
                  <a:txBody>
                    <a:bodyPr>
                      <a:noAutofit/>
                    </a:bodyPr>
                    <a:lstStyle/>
                    <a:p>
                      <a:pPr lvl="0" rtl="0">
                        <a:spcBef>
                          <a:spcPts val="0"/>
                        </a:spcBef>
                        <a:buNone/>
                      </a:pPr>
                      <a:r>
                        <a:rPr b="1" i="1" lang="en"/>
                        <a:t>Honeycomb</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3.0 - 3.2.6</a:t>
                      </a:r>
                    </a:p>
                  </a:txBody>
                  <a:tcPr marT="91425" marB="91425" marR="91425" marL="91425"/>
                </a:tc>
                <a:tc>
                  <a:txBody>
                    <a:bodyPr>
                      <a:noAutofit/>
                    </a:bodyPr>
                    <a:lstStyle/>
                    <a:p>
                      <a:pPr lvl="0" rtl="0">
                        <a:spcBef>
                          <a:spcPts val="0"/>
                        </a:spcBef>
                        <a:buNone/>
                      </a:pPr>
                      <a:r>
                        <a:rPr lang="en"/>
                        <a:t>Feb 2011</a:t>
                      </a:r>
                    </a:p>
                  </a:txBody>
                  <a:tcPr marT="91425" marB="91425" marR="91425" marL="91425"/>
                </a:tc>
                <a:tc>
                  <a:txBody>
                    <a:bodyPr>
                      <a:noAutofit/>
                    </a:bodyPr>
                    <a:lstStyle/>
                    <a:p>
                      <a:pPr lvl="0" rtl="0">
                        <a:spcBef>
                          <a:spcPts val="0"/>
                        </a:spcBef>
                        <a:buNone/>
                      </a:pPr>
                      <a:r>
                        <a:rPr lang="en"/>
                        <a:t>11 - 13</a:t>
                      </a:r>
                    </a:p>
                  </a:txBody>
                  <a:tcPr marT="91425" marB="91425" marR="91425" marL="91425"/>
                </a:tc>
              </a:tr>
              <a:tr h="381000">
                <a:tc>
                  <a:txBody>
                    <a:bodyPr>
                      <a:noAutofit/>
                    </a:bodyPr>
                    <a:lstStyle/>
                    <a:p>
                      <a:pPr lvl="0" rtl="0">
                        <a:spcBef>
                          <a:spcPts val="0"/>
                        </a:spcBef>
                        <a:buNone/>
                      </a:pPr>
                      <a:r>
                        <a:rPr b="1" i="1" lang="en"/>
                        <a:t>Ice Cream Sandwich</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4.0 - 4.0.4</a:t>
                      </a:r>
                    </a:p>
                  </a:txBody>
                  <a:tcPr marT="91425" marB="91425" marR="91425" marL="91425"/>
                </a:tc>
                <a:tc>
                  <a:txBody>
                    <a:bodyPr>
                      <a:noAutofit/>
                    </a:bodyPr>
                    <a:lstStyle/>
                    <a:p>
                      <a:pPr lvl="0" rtl="0">
                        <a:spcBef>
                          <a:spcPts val="0"/>
                        </a:spcBef>
                        <a:buNone/>
                      </a:pPr>
                      <a:r>
                        <a:rPr lang="en"/>
                        <a:t>Oct 2011</a:t>
                      </a:r>
                    </a:p>
                  </a:txBody>
                  <a:tcPr marT="91425" marB="91425" marR="91425" marL="91425"/>
                </a:tc>
                <a:tc>
                  <a:txBody>
                    <a:bodyPr>
                      <a:noAutofit/>
                    </a:bodyPr>
                    <a:lstStyle/>
                    <a:p>
                      <a:pPr lvl="0" rtl="0">
                        <a:spcBef>
                          <a:spcPts val="0"/>
                        </a:spcBef>
                        <a:buNone/>
                      </a:pPr>
                      <a:r>
                        <a:rPr lang="en"/>
                        <a:t>14 - 15</a:t>
                      </a:r>
                    </a:p>
                  </a:txBody>
                  <a:tcPr marT="91425" marB="91425" marR="91425" marL="91425"/>
                </a:tc>
              </a:tr>
              <a:tr h="425875">
                <a:tc>
                  <a:txBody>
                    <a:bodyPr>
                      <a:noAutofit/>
                    </a:bodyPr>
                    <a:lstStyle/>
                    <a:p>
                      <a:pPr lvl="0" rtl="0">
                        <a:spcBef>
                          <a:spcPts val="0"/>
                        </a:spcBef>
                        <a:buNone/>
                      </a:pPr>
                      <a:r>
                        <a:rPr b="1" i="1" lang="en"/>
                        <a:t>Jelly Bean</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4.1 - 4.3.1</a:t>
                      </a:r>
                    </a:p>
                  </a:txBody>
                  <a:tcPr marT="91425" marB="91425" marR="91425" marL="91425"/>
                </a:tc>
                <a:tc>
                  <a:txBody>
                    <a:bodyPr>
                      <a:noAutofit/>
                    </a:bodyPr>
                    <a:lstStyle/>
                    <a:p>
                      <a:pPr lvl="0" rtl="0">
                        <a:spcBef>
                          <a:spcPts val="0"/>
                        </a:spcBef>
                        <a:buNone/>
                      </a:pPr>
                      <a:r>
                        <a:rPr lang="en"/>
                        <a:t>July 2012</a:t>
                      </a:r>
                    </a:p>
                  </a:txBody>
                  <a:tcPr marT="91425" marB="91425" marR="91425" marL="91425"/>
                </a:tc>
                <a:tc>
                  <a:txBody>
                    <a:bodyPr>
                      <a:noAutofit/>
                    </a:bodyPr>
                    <a:lstStyle/>
                    <a:p>
                      <a:pPr lvl="0" rtl="0">
                        <a:spcBef>
                          <a:spcPts val="0"/>
                        </a:spcBef>
                        <a:buNone/>
                      </a:pPr>
                      <a:r>
                        <a:rPr lang="en"/>
                        <a:t>16 - 18</a:t>
                      </a:r>
                    </a:p>
                  </a:txBody>
                  <a:tcPr marT="91425" marB="91425" marR="91425" marL="91425"/>
                </a:tc>
              </a:tr>
              <a:tr h="381000">
                <a:tc>
                  <a:txBody>
                    <a:bodyPr>
                      <a:noAutofit/>
                    </a:bodyPr>
                    <a:lstStyle/>
                    <a:p>
                      <a:pPr lvl="0" rtl="0">
                        <a:spcBef>
                          <a:spcPts val="0"/>
                        </a:spcBef>
                        <a:buNone/>
                      </a:pPr>
                      <a:r>
                        <a:rPr b="1" i="1" lang="en"/>
                        <a:t>KitKat</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4.4 - 4.4.4</a:t>
                      </a:r>
                    </a:p>
                  </a:txBody>
                  <a:tcPr marT="91425" marB="91425" marR="91425" marL="91425"/>
                </a:tc>
                <a:tc>
                  <a:txBody>
                    <a:bodyPr>
                      <a:noAutofit/>
                    </a:bodyPr>
                    <a:lstStyle/>
                    <a:p>
                      <a:pPr lvl="0" rtl="0">
                        <a:spcBef>
                          <a:spcPts val="0"/>
                        </a:spcBef>
                        <a:buNone/>
                      </a:pPr>
                      <a:r>
                        <a:rPr lang="en"/>
                        <a:t>Oct 2013</a:t>
                      </a:r>
                    </a:p>
                  </a:txBody>
                  <a:tcPr marT="91425" marB="91425" marR="91425" marL="91425"/>
                </a:tc>
                <a:tc>
                  <a:txBody>
                    <a:bodyPr>
                      <a:noAutofit/>
                    </a:bodyPr>
                    <a:lstStyle/>
                    <a:p>
                      <a:pPr lvl="0" rtl="0">
                        <a:spcBef>
                          <a:spcPts val="0"/>
                        </a:spcBef>
                        <a:buNone/>
                      </a:pPr>
                      <a:r>
                        <a:rPr lang="en"/>
                        <a:t>19 - 20</a:t>
                      </a:r>
                    </a:p>
                  </a:txBody>
                  <a:tcPr marT="91425" marB="91425" marR="91425" marL="91425"/>
                </a:tc>
              </a:tr>
              <a:tr h="381000">
                <a:tc>
                  <a:txBody>
                    <a:bodyPr>
                      <a:noAutofit/>
                    </a:bodyPr>
                    <a:lstStyle/>
                    <a:p>
                      <a:pPr lvl="0" rtl="0">
                        <a:spcBef>
                          <a:spcPts val="0"/>
                        </a:spcBef>
                        <a:buNone/>
                      </a:pPr>
                      <a:r>
                        <a:rPr b="1" i="1" lang="en"/>
                        <a:t>Lollipop</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5.0 - 5.1.1</a:t>
                      </a:r>
                    </a:p>
                  </a:txBody>
                  <a:tcPr marT="91425" marB="91425" marR="91425" marL="91425"/>
                </a:tc>
                <a:tc>
                  <a:txBody>
                    <a:bodyPr>
                      <a:noAutofit/>
                    </a:bodyPr>
                    <a:lstStyle/>
                    <a:p>
                      <a:pPr lvl="0" rtl="0">
                        <a:spcBef>
                          <a:spcPts val="0"/>
                        </a:spcBef>
                        <a:buNone/>
                      </a:pPr>
                      <a:r>
                        <a:rPr lang="en"/>
                        <a:t>Nov 2014</a:t>
                      </a:r>
                    </a:p>
                  </a:txBody>
                  <a:tcPr marT="91425" marB="91425" marR="91425" marL="91425"/>
                </a:tc>
                <a:tc>
                  <a:txBody>
                    <a:bodyPr>
                      <a:noAutofit/>
                    </a:bodyPr>
                    <a:lstStyle/>
                    <a:p>
                      <a:pPr lvl="0" rtl="0">
                        <a:spcBef>
                          <a:spcPts val="0"/>
                        </a:spcBef>
                        <a:buNone/>
                      </a:pPr>
                      <a:r>
                        <a:rPr lang="en"/>
                        <a:t>21 - 22</a:t>
                      </a:r>
                    </a:p>
                  </a:txBody>
                  <a:tcPr marT="91425" marB="91425" marR="91425" marL="91425"/>
                </a:tc>
              </a:tr>
              <a:tr h="381000">
                <a:tc>
                  <a:txBody>
                    <a:bodyPr>
                      <a:noAutofit/>
                    </a:bodyPr>
                    <a:lstStyle/>
                    <a:p>
                      <a:pPr lvl="0" rtl="0">
                        <a:spcBef>
                          <a:spcPts val="0"/>
                        </a:spcBef>
                        <a:buNone/>
                      </a:pPr>
                      <a:r>
                        <a:rPr b="1" i="1" lang="en"/>
                        <a:t>Marshmallow</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6.0 - 6.0.1</a:t>
                      </a:r>
                    </a:p>
                  </a:txBody>
                  <a:tcPr marT="91425" marB="91425" marR="91425" marL="91425"/>
                </a:tc>
                <a:tc>
                  <a:txBody>
                    <a:bodyPr>
                      <a:noAutofit/>
                    </a:bodyPr>
                    <a:lstStyle/>
                    <a:p>
                      <a:pPr lvl="0" rtl="0">
                        <a:spcBef>
                          <a:spcPts val="0"/>
                        </a:spcBef>
                        <a:buNone/>
                      </a:pPr>
                      <a:r>
                        <a:rPr lang="en"/>
                        <a:t>Oct 2015</a:t>
                      </a:r>
                    </a:p>
                  </a:txBody>
                  <a:tcPr marT="91425" marB="91425" marR="91425" marL="91425"/>
                </a:tc>
                <a:tc>
                  <a:txBody>
                    <a:bodyPr>
                      <a:noAutofit/>
                    </a:bodyPr>
                    <a:lstStyle/>
                    <a:p>
                      <a:pPr lvl="0" rtl="0">
                        <a:spcBef>
                          <a:spcPts val="0"/>
                        </a:spcBef>
                        <a:buNone/>
                      </a:pPr>
                      <a:r>
                        <a:rPr lang="en"/>
                        <a:t>23</a:t>
                      </a:r>
                    </a:p>
                  </a:txBody>
                  <a:tcPr marT="91425" marB="91425" marR="91425" marL="91425"/>
                </a:tc>
              </a:tr>
              <a:tr h="381000">
                <a:tc>
                  <a:txBody>
                    <a:bodyPr>
                      <a:noAutofit/>
                    </a:bodyPr>
                    <a:lstStyle/>
                    <a:p>
                      <a:pPr lvl="0" rtl="0">
                        <a:spcBef>
                          <a:spcPts val="0"/>
                        </a:spcBef>
                        <a:buNone/>
                      </a:pPr>
                      <a:r>
                        <a:rPr b="1" i="1" lang="en"/>
                        <a:t>Nougat</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lang="en"/>
                        <a:t>7.0</a:t>
                      </a:r>
                    </a:p>
                  </a:txBody>
                  <a:tcPr marT="91425" marB="91425" marR="91425" marL="91425"/>
                </a:tc>
                <a:tc>
                  <a:txBody>
                    <a:bodyPr>
                      <a:noAutofit/>
                    </a:bodyPr>
                    <a:lstStyle/>
                    <a:p>
                      <a:pPr lvl="0" rtl="0">
                        <a:spcBef>
                          <a:spcPts val="0"/>
                        </a:spcBef>
                        <a:buNone/>
                      </a:pPr>
                      <a:r>
                        <a:rPr lang="en"/>
                        <a:t>Sept 2016</a:t>
                      </a:r>
                    </a:p>
                  </a:txBody>
                  <a:tcPr marT="91425" marB="91425" marR="91425" marL="91425"/>
                </a:tc>
                <a:tc>
                  <a:txBody>
                    <a:bodyPr>
                      <a:noAutofit/>
                    </a:bodyPr>
                    <a:lstStyle/>
                    <a:p>
                      <a:pPr lvl="0" rtl="0">
                        <a:spcBef>
                          <a:spcPts val="0"/>
                        </a:spcBef>
                        <a:buNone/>
                      </a:pPr>
                      <a:r>
                        <a:rPr lang="en"/>
                        <a:t>24</a:t>
                      </a:r>
                    </a:p>
                  </a:txBody>
                  <a:tcPr marT="91425" marB="91425" marR="91425" marL="91425"/>
                </a:tc>
              </a:tr>
            </a:tbl>
          </a:graphicData>
        </a:graphic>
      </p:graphicFrame>
      <p:grpSp>
        <p:nvGrpSpPr>
          <p:cNvPr id="623" name="Shape 623"/>
          <p:cNvGrpSpPr/>
          <p:nvPr/>
        </p:nvGrpSpPr>
        <p:grpSpPr>
          <a:xfrm>
            <a:off x="2338900" y="1423770"/>
            <a:ext cx="342900" cy="2939600"/>
            <a:chOff x="2338900" y="1652370"/>
            <a:chExt cx="342900" cy="2939600"/>
          </a:xfrm>
        </p:grpSpPr>
        <p:pic>
          <p:nvPicPr>
            <p:cNvPr id="624" name="Shape 624"/>
            <p:cNvPicPr preferRelativeResize="0"/>
            <p:nvPr/>
          </p:nvPicPr>
          <p:blipFill>
            <a:blip r:embed="rId3">
              <a:alphaModFix/>
            </a:blip>
            <a:stretch>
              <a:fillRect/>
            </a:stretch>
          </p:blipFill>
          <p:spPr>
            <a:xfrm>
              <a:off x="2338900" y="3847520"/>
              <a:ext cx="342900" cy="342900"/>
            </a:xfrm>
            <a:prstGeom prst="rect">
              <a:avLst/>
            </a:prstGeom>
            <a:noFill/>
            <a:ln>
              <a:noFill/>
            </a:ln>
          </p:spPr>
        </p:pic>
        <p:pic>
          <p:nvPicPr>
            <p:cNvPr id="625" name="Shape 625"/>
            <p:cNvPicPr preferRelativeResize="0"/>
            <p:nvPr/>
          </p:nvPicPr>
          <p:blipFill>
            <a:blip r:embed="rId4">
              <a:alphaModFix/>
            </a:blip>
            <a:stretch>
              <a:fillRect/>
            </a:stretch>
          </p:blipFill>
          <p:spPr>
            <a:xfrm>
              <a:off x="2338900" y="3451270"/>
              <a:ext cx="342900" cy="342900"/>
            </a:xfrm>
            <a:prstGeom prst="rect">
              <a:avLst/>
            </a:prstGeom>
            <a:noFill/>
            <a:ln>
              <a:noFill/>
            </a:ln>
          </p:spPr>
        </p:pic>
        <p:pic>
          <p:nvPicPr>
            <p:cNvPr id="626" name="Shape 626"/>
            <p:cNvPicPr preferRelativeResize="0"/>
            <p:nvPr/>
          </p:nvPicPr>
          <p:blipFill>
            <a:blip r:embed="rId5">
              <a:alphaModFix/>
            </a:blip>
            <a:stretch>
              <a:fillRect/>
            </a:stretch>
          </p:blipFill>
          <p:spPr>
            <a:xfrm>
              <a:off x="2338900" y="1652370"/>
              <a:ext cx="342900" cy="342900"/>
            </a:xfrm>
            <a:prstGeom prst="rect">
              <a:avLst/>
            </a:prstGeom>
            <a:noFill/>
            <a:ln>
              <a:noFill/>
            </a:ln>
          </p:spPr>
        </p:pic>
        <p:pic>
          <p:nvPicPr>
            <p:cNvPr id="627" name="Shape 627"/>
            <p:cNvPicPr preferRelativeResize="0"/>
            <p:nvPr/>
          </p:nvPicPr>
          <p:blipFill>
            <a:blip r:embed="rId6">
              <a:alphaModFix/>
            </a:blip>
            <a:stretch>
              <a:fillRect/>
            </a:stretch>
          </p:blipFill>
          <p:spPr>
            <a:xfrm>
              <a:off x="2338900" y="2178895"/>
              <a:ext cx="342900" cy="342900"/>
            </a:xfrm>
            <a:prstGeom prst="rect">
              <a:avLst/>
            </a:prstGeom>
            <a:noFill/>
            <a:ln>
              <a:noFill/>
            </a:ln>
          </p:spPr>
        </p:pic>
        <p:pic>
          <p:nvPicPr>
            <p:cNvPr id="628" name="Shape 628"/>
            <p:cNvPicPr preferRelativeResize="0"/>
            <p:nvPr/>
          </p:nvPicPr>
          <p:blipFill>
            <a:blip r:embed="rId7">
              <a:alphaModFix/>
            </a:blip>
            <a:stretch>
              <a:fillRect/>
            </a:stretch>
          </p:blipFill>
          <p:spPr>
            <a:xfrm>
              <a:off x="2338900" y="2670395"/>
              <a:ext cx="342900" cy="342900"/>
            </a:xfrm>
            <a:prstGeom prst="rect">
              <a:avLst/>
            </a:prstGeom>
            <a:noFill/>
            <a:ln>
              <a:noFill/>
            </a:ln>
          </p:spPr>
        </p:pic>
        <p:pic>
          <p:nvPicPr>
            <p:cNvPr id="629" name="Shape 629"/>
            <p:cNvPicPr preferRelativeResize="0"/>
            <p:nvPr/>
          </p:nvPicPr>
          <p:blipFill>
            <a:blip r:embed="rId8">
              <a:alphaModFix/>
            </a:blip>
            <a:stretch>
              <a:fillRect/>
            </a:stretch>
          </p:blipFill>
          <p:spPr>
            <a:xfrm>
              <a:off x="2338900" y="3055020"/>
              <a:ext cx="342900" cy="342900"/>
            </a:xfrm>
            <a:prstGeom prst="rect">
              <a:avLst/>
            </a:prstGeom>
            <a:noFill/>
            <a:ln>
              <a:noFill/>
            </a:ln>
          </p:spPr>
        </p:pic>
        <p:pic>
          <p:nvPicPr>
            <p:cNvPr id="630" name="Shape 630"/>
            <p:cNvPicPr preferRelativeResize="0"/>
            <p:nvPr/>
          </p:nvPicPr>
          <p:blipFill>
            <a:blip r:embed="rId9">
              <a:alphaModFix/>
            </a:blip>
            <a:stretch>
              <a:fillRect/>
            </a:stretch>
          </p:blipFill>
          <p:spPr>
            <a:xfrm>
              <a:off x="2338900" y="4277645"/>
              <a:ext cx="342900" cy="314325"/>
            </a:xfrm>
            <a:prstGeom prst="rect">
              <a:avLst/>
            </a:prstGeom>
            <a:noFill/>
            <a:ln>
              <a:noFill/>
            </a:ln>
          </p:spPr>
        </p:pic>
      </p:grpSp>
      <p:sp>
        <p:nvSpPr>
          <p:cNvPr id="631" name="Shape 631"/>
          <p:cNvSpPr txBox="1"/>
          <p:nvPr/>
        </p:nvSpPr>
        <p:spPr>
          <a:xfrm>
            <a:off x="135050" y="4355655"/>
            <a:ext cx="8092200" cy="225000"/>
          </a:xfrm>
          <a:prstGeom prst="rect">
            <a:avLst/>
          </a:prstGeom>
          <a:noFill/>
          <a:ln>
            <a:noFill/>
          </a:ln>
        </p:spPr>
        <p:txBody>
          <a:bodyPr anchorCtr="0" anchor="t" bIns="91425" lIns="91425" rIns="91425" tIns="91425">
            <a:noAutofit/>
          </a:bodyPr>
          <a:lstStyle/>
          <a:p>
            <a:pPr lvl="0">
              <a:spcBef>
                <a:spcPts val="0"/>
              </a:spcBef>
              <a:buClr>
                <a:schemeClr val="dk1"/>
              </a:buClr>
              <a:buSzPct val="100000"/>
              <a:buFont typeface="Arial"/>
              <a:buNone/>
            </a:pPr>
            <a:r>
              <a:rPr lang="en" sz="1100">
                <a:solidFill>
                  <a:schemeClr val="dk1"/>
                </a:solidFill>
              </a:rPr>
              <a:t>There were earlier versions before Feb 2011.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Clean up your app</a:t>
            </a:r>
          </a:p>
        </p:txBody>
      </p:sp>
      <p:sp>
        <p:nvSpPr>
          <p:cNvPr id="637" name="Shape 637"/>
          <p:cNvSpPr txBox="1"/>
          <p:nvPr>
            <p:ph idx="1" type="body"/>
          </p:nvPr>
        </p:nvSpPr>
        <p:spPr>
          <a:xfrm>
            <a:off x="311700" y="1304875"/>
            <a:ext cx="8520600" cy="3009300"/>
          </a:xfrm>
          <a:prstGeom prst="rect">
            <a:avLst/>
          </a:prstGeom>
        </p:spPr>
        <p:txBody>
          <a:bodyPr anchorCtr="0" anchor="t" bIns="91425" lIns="91425" rIns="91425" tIns="91425">
            <a:noAutofit/>
          </a:bodyPr>
          <a:lstStyle/>
          <a:p>
            <a:pPr indent="-228600" lvl="0" marL="457200" rtl="0">
              <a:spcBef>
                <a:spcPts val="0"/>
              </a:spcBef>
              <a:buChar char="●"/>
            </a:pPr>
            <a:r>
              <a:rPr lang="en"/>
              <a:t>Remove logging statements</a:t>
            </a:r>
          </a:p>
          <a:p>
            <a:pPr indent="-228600" lvl="0" marL="457200" rtl="0">
              <a:spcBef>
                <a:spcPts val="0"/>
              </a:spcBef>
              <a:buChar char="●"/>
            </a:pPr>
            <a:r>
              <a:rPr lang="en"/>
              <a:t>Disable debugging</a:t>
            </a:r>
          </a:p>
          <a:p>
            <a:pPr indent="-228600" lvl="0" marL="457200" rtl="0">
              <a:spcBef>
                <a:spcPts val="0"/>
              </a:spcBef>
              <a:buChar char="●"/>
            </a:pPr>
            <a:r>
              <a:rPr lang="en"/>
              <a:t>Clean up your project directories</a:t>
            </a:r>
          </a:p>
          <a:p>
            <a:pPr indent="-228600" lvl="0" marL="457200" rtl="0">
              <a:spcBef>
                <a:spcPts val="0"/>
              </a:spcBef>
              <a:buChar char="●"/>
            </a:pPr>
            <a:r>
              <a:rPr lang="en"/>
              <a:t>Update URLs for servers and services</a:t>
            </a:r>
          </a:p>
          <a:p>
            <a:pPr indent="-228600" lvl="0" marL="457200" rtl="0">
              <a:spcBef>
                <a:spcPts val="0"/>
              </a:spcBef>
              <a:buChar char="●"/>
            </a:pPr>
            <a:r>
              <a:rPr lang="en"/>
              <a:t>Reduce APK size</a:t>
            </a:r>
          </a:p>
          <a:p>
            <a:pPr lvl="0" rtl="0">
              <a:spcBef>
                <a:spcPts val="0"/>
              </a:spcBef>
              <a:buNone/>
            </a:pPr>
            <a:r>
              <a:t/>
            </a:r>
            <a:endParaRPr/>
          </a:p>
        </p:txBody>
      </p:sp>
      <p:sp>
        <p:nvSpPr>
          <p:cNvPr id="638" name="Shape 63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Shape 64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Why does APK size matter?</a:t>
            </a:r>
          </a:p>
        </p:txBody>
      </p:sp>
      <p:sp>
        <p:nvSpPr>
          <p:cNvPr id="644" name="Shape 644"/>
          <p:cNvSpPr txBox="1"/>
          <p:nvPr>
            <p:ph idx="1" type="body"/>
          </p:nvPr>
        </p:nvSpPr>
        <p:spPr>
          <a:xfrm>
            <a:off x="311700" y="1152475"/>
            <a:ext cx="8107500" cy="3416400"/>
          </a:xfrm>
          <a:prstGeom prst="rect">
            <a:avLst/>
          </a:prstGeom>
        </p:spPr>
        <p:txBody>
          <a:bodyPr anchorCtr="0" anchor="t" bIns="91425" lIns="91425" rIns="91425" tIns="91425">
            <a:noAutofit/>
          </a:bodyPr>
          <a:lstStyle/>
          <a:p>
            <a:pPr lvl="0">
              <a:spcBef>
                <a:spcPts val="0"/>
              </a:spcBef>
              <a:buNone/>
            </a:pPr>
            <a:r>
              <a:rPr lang="en"/>
              <a:t>The size of your APK affects:</a:t>
            </a:r>
          </a:p>
          <a:p>
            <a:pPr indent="-228600" lvl="0" marL="457200" rtl="0">
              <a:spcBef>
                <a:spcPts val="0"/>
              </a:spcBef>
              <a:buChar char="●"/>
            </a:pPr>
            <a:r>
              <a:rPr lang="en"/>
              <a:t>how fast your app loads</a:t>
            </a:r>
          </a:p>
          <a:p>
            <a:pPr indent="-228600" lvl="0" marL="457200" rtl="0">
              <a:spcBef>
                <a:spcPts val="0"/>
              </a:spcBef>
              <a:buChar char="●"/>
            </a:pPr>
            <a:r>
              <a:rPr lang="en"/>
              <a:t>how much memory it uses</a:t>
            </a:r>
          </a:p>
          <a:p>
            <a:pPr indent="-228600" lvl="0" marL="457200" rtl="0">
              <a:spcBef>
                <a:spcPts val="0"/>
              </a:spcBef>
              <a:buChar char="●"/>
            </a:pPr>
            <a:r>
              <a:rPr lang="en"/>
              <a:t>how much power it consumes</a:t>
            </a:r>
          </a:p>
          <a:p>
            <a:pPr lvl="0" rtl="0">
              <a:spcBef>
                <a:spcPts val="0"/>
              </a:spcBef>
              <a:buNone/>
            </a:pPr>
            <a:r>
              <a:t/>
            </a:r>
            <a:endParaRPr/>
          </a:p>
          <a:p>
            <a:pPr lvl="0" rtl="0">
              <a:spcBef>
                <a:spcPts val="0"/>
              </a:spcBef>
              <a:buClr>
                <a:schemeClr val="dk1"/>
              </a:buClr>
              <a:buSzPct val="61111"/>
              <a:buFont typeface="Arial"/>
              <a:buNone/>
            </a:pPr>
            <a:r>
              <a:rPr lang="en" sz="1800" u="sng">
                <a:solidFill>
                  <a:schemeClr val="accent5"/>
                </a:solidFill>
                <a:hlinkClick r:id="rId3"/>
              </a:rPr>
              <a:t>developer.android.com/topic/performance/reduce-apk-size.html</a:t>
            </a:r>
          </a:p>
        </p:txBody>
      </p:sp>
      <p:sp>
        <p:nvSpPr>
          <p:cNvPr id="645" name="Shape 64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Why reduce APK size?</a:t>
            </a:r>
          </a:p>
        </p:txBody>
      </p:sp>
      <p:sp>
        <p:nvSpPr>
          <p:cNvPr id="651" name="Shape 651"/>
          <p:cNvSpPr txBox="1"/>
          <p:nvPr>
            <p:ph idx="1" type="body"/>
          </p:nvPr>
        </p:nvSpPr>
        <p:spPr>
          <a:xfrm>
            <a:off x="311700" y="1381075"/>
            <a:ext cx="8107500" cy="2817900"/>
          </a:xfrm>
          <a:prstGeom prst="rect">
            <a:avLst/>
          </a:prstGeom>
        </p:spPr>
        <p:txBody>
          <a:bodyPr anchorCtr="0" anchor="t" bIns="91425" lIns="91425" rIns="91425" tIns="91425">
            <a:noAutofit/>
          </a:bodyPr>
          <a:lstStyle/>
          <a:p>
            <a:pPr lvl="0" rtl="0">
              <a:spcBef>
                <a:spcPts val="0"/>
              </a:spcBef>
              <a:buNone/>
            </a:pPr>
            <a:r>
              <a:rPr lang="en"/>
              <a:t>Users might abandon "large" apps, particularly:</a:t>
            </a:r>
          </a:p>
          <a:p>
            <a:pPr indent="-228600" lvl="0" marL="457200" rtl="0">
              <a:spcBef>
                <a:spcPts val="0"/>
              </a:spcBef>
              <a:buChar char="●"/>
            </a:pPr>
            <a:r>
              <a:rPr lang="en"/>
              <a:t>in areas with unreliable 2G and 3G networks </a:t>
            </a:r>
          </a:p>
          <a:p>
            <a:pPr indent="-228600" lvl="0" marL="457200" rtl="0">
              <a:spcBef>
                <a:spcPts val="0"/>
              </a:spcBef>
              <a:buChar char="●"/>
            </a:pPr>
            <a:r>
              <a:rPr lang="en"/>
              <a:t>on devices that work on pay-by-the-byte plans</a:t>
            </a:r>
          </a:p>
          <a:p>
            <a:pPr lvl="0" rtl="0">
              <a:spcBef>
                <a:spcPts val="0"/>
              </a:spcBef>
              <a:buNone/>
            </a:pPr>
            <a:r>
              <a:t/>
            </a:r>
            <a:endParaRPr/>
          </a:p>
          <a:p>
            <a:pPr lvl="0" rtl="0">
              <a:spcBef>
                <a:spcPts val="0"/>
              </a:spcBef>
              <a:buClr>
                <a:schemeClr val="dk1"/>
              </a:buClr>
              <a:buSzPct val="61111"/>
              <a:buFont typeface="Arial"/>
              <a:buNone/>
            </a:pPr>
            <a:r>
              <a:rPr lang="en" sz="1800" u="sng">
                <a:solidFill>
                  <a:schemeClr val="accent5"/>
                </a:solidFill>
                <a:hlinkClick r:id="rId3"/>
              </a:rPr>
              <a:t>developer.android.com/topic/performance/reduce-apk-size.html</a:t>
            </a:r>
          </a:p>
        </p:txBody>
      </p:sp>
      <p:sp>
        <p:nvSpPr>
          <p:cNvPr id="652" name="Shape 65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Reducing APK size</a:t>
            </a:r>
          </a:p>
        </p:txBody>
      </p:sp>
      <p:sp>
        <p:nvSpPr>
          <p:cNvPr id="658" name="Shape 658"/>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Remove unused resources</a:t>
            </a:r>
          </a:p>
          <a:p>
            <a:pPr indent="-228600" lvl="0" marL="457200" rtl="0">
              <a:spcBef>
                <a:spcPts val="0"/>
              </a:spcBef>
              <a:buChar char="●"/>
            </a:pPr>
            <a:r>
              <a:rPr lang="en"/>
              <a:t>Reuse resources</a:t>
            </a:r>
          </a:p>
          <a:p>
            <a:pPr indent="-228600" lvl="0" marL="457200" rtl="0">
              <a:spcBef>
                <a:spcPts val="0"/>
              </a:spcBef>
              <a:buChar char="●"/>
            </a:pPr>
            <a:r>
              <a:rPr lang="en"/>
              <a:t>Minimize resource use from libraries</a:t>
            </a:r>
          </a:p>
          <a:p>
            <a:pPr indent="-228600" lvl="0" marL="457200" rtl="0">
              <a:spcBef>
                <a:spcPts val="0"/>
              </a:spcBef>
              <a:buChar char="●"/>
            </a:pPr>
            <a:r>
              <a:rPr lang="en"/>
              <a:t>Reduce native and Java code</a:t>
            </a:r>
          </a:p>
          <a:p>
            <a:pPr indent="-228600" lvl="0" marL="457200" rtl="0">
              <a:spcBef>
                <a:spcPts val="0"/>
              </a:spcBef>
              <a:buChar char="●"/>
            </a:pPr>
            <a:r>
              <a:rPr lang="en"/>
              <a:t>Reduce space needs for images</a:t>
            </a:r>
          </a:p>
          <a:p>
            <a:pPr indent="0" lvl="0" marL="457200" rtl="0">
              <a:spcBef>
                <a:spcPts val="0"/>
              </a:spcBef>
              <a:buNone/>
            </a:pPr>
            <a:r>
              <a:rPr lang="en" sz="1800" u="sng">
                <a:solidFill>
                  <a:schemeClr val="accent5"/>
                </a:solidFill>
                <a:hlinkClick r:id="rId3"/>
              </a:rPr>
              <a:t>developer.android.com/topic/performance/reduce-apk-size.html</a:t>
            </a:r>
          </a:p>
          <a:p>
            <a:pPr lvl="0" rtl="0">
              <a:lnSpc>
                <a:spcPct val="133333"/>
              </a:lnSpc>
              <a:spcBef>
                <a:spcPts val="0"/>
              </a:spcBef>
              <a:buClr>
                <a:schemeClr val="dk1"/>
              </a:buClr>
              <a:buSzPct val="61111"/>
              <a:buFont typeface="Arial"/>
              <a:buNone/>
            </a:pPr>
            <a:r>
              <a:t/>
            </a:r>
            <a:endParaRPr b="1" sz="1800">
              <a:solidFill>
                <a:schemeClr val="dk1"/>
              </a:solidFill>
              <a:highlight>
                <a:srgbClr val="FFFFFF"/>
              </a:highlight>
            </a:endParaRPr>
          </a:p>
          <a:p>
            <a:pPr lvl="0" rtl="0">
              <a:spcBef>
                <a:spcPts val="0"/>
              </a:spcBef>
              <a:buNone/>
            </a:pPr>
            <a:r>
              <a:t/>
            </a:r>
            <a:endParaRPr/>
          </a:p>
        </p:txBody>
      </p:sp>
      <p:sp>
        <p:nvSpPr>
          <p:cNvPr id="659" name="Shape 65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Reduce image sizes</a:t>
            </a:r>
          </a:p>
        </p:txBody>
      </p:sp>
      <p:sp>
        <p:nvSpPr>
          <p:cNvPr id="665" name="Shape 665"/>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400"/>
              </a:spcBef>
              <a:buChar char="●"/>
            </a:pPr>
            <a:r>
              <a:rPr lang="en"/>
              <a:t>Reduce animation frames</a:t>
            </a:r>
          </a:p>
          <a:p>
            <a:pPr indent="-228600" lvl="0" marL="457200" rtl="0">
              <a:spcBef>
                <a:spcPts val="400"/>
              </a:spcBef>
              <a:buChar char="●"/>
            </a:pPr>
            <a:r>
              <a:rPr lang="en"/>
              <a:t>Use </a:t>
            </a:r>
            <a:r>
              <a:rPr lang="en"/>
              <a:t>D</a:t>
            </a:r>
            <a:r>
              <a:rPr lang="en"/>
              <a:t>rawable objects</a:t>
            </a:r>
          </a:p>
          <a:p>
            <a:pPr indent="-228600" lvl="0" marL="457200" rtl="0">
              <a:spcBef>
                <a:spcPts val="400"/>
              </a:spcBef>
              <a:buChar char="●"/>
            </a:pPr>
            <a:r>
              <a:rPr lang="en"/>
              <a:t>Crunch PNG files</a:t>
            </a:r>
          </a:p>
          <a:p>
            <a:pPr indent="-228600" lvl="0" marL="457200" rtl="0">
              <a:spcBef>
                <a:spcPts val="400"/>
              </a:spcBef>
              <a:buChar char="●"/>
            </a:pPr>
            <a:r>
              <a:rPr lang="en"/>
              <a:t>Use lowest quality and size JPEG files that look good</a:t>
            </a:r>
          </a:p>
          <a:p>
            <a:pPr indent="-228600" lvl="0" marL="457200" rtl="0">
              <a:spcBef>
                <a:spcPts val="400"/>
              </a:spcBef>
              <a:buChar char="●"/>
            </a:pPr>
            <a:r>
              <a:rPr lang="en"/>
              <a:t>Use WebP File Format</a:t>
            </a:r>
          </a:p>
          <a:p>
            <a:pPr indent="-228600" lvl="0" marL="457200" rtl="0">
              <a:spcBef>
                <a:spcPts val="400"/>
              </a:spcBef>
              <a:buChar char="●"/>
            </a:pPr>
            <a:r>
              <a:rPr lang="en"/>
              <a:t>Use vector graphics</a:t>
            </a:r>
          </a:p>
          <a:p>
            <a:pPr lvl="0" rtl="0">
              <a:spcBef>
                <a:spcPts val="400"/>
              </a:spcBef>
              <a:buNone/>
            </a:pPr>
            <a:r>
              <a:rPr lang="en" sz="1800" u="sng">
                <a:solidFill>
                  <a:schemeClr val="hlink"/>
                </a:solidFill>
                <a:hlinkClick r:id="rId3"/>
              </a:rPr>
              <a:t>developer.android.com/topic/performance/reduce-apk-size.html</a:t>
            </a:r>
          </a:p>
        </p:txBody>
      </p:sp>
      <p:sp>
        <p:nvSpPr>
          <p:cNvPr id="666" name="Shape 66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Clean up project folders</a:t>
            </a:r>
          </a:p>
        </p:txBody>
      </p:sp>
      <p:sp>
        <p:nvSpPr>
          <p:cNvPr id="672" name="Shape 672"/>
          <p:cNvSpPr txBox="1"/>
          <p:nvPr>
            <p:ph idx="1" type="body"/>
          </p:nvPr>
        </p:nvSpPr>
        <p:spPr>
          <a:xfrm>
            <a:off x="311700" y="1381075"/>
            <a:ext cx="8520600" cy="2952900"/>
          </a:xfrm>
          <a:prstGeom prst="rect">
            <a:avLst/>
          </a:prstGeom>
        </p:spPr>
        <p:txBody>
          <a:bodyPr anchorCtr="0" anchor="t" bIns="91425" lIns="91425" rIns="91425" tIns="91425">
            <a:noAutofit/>
          </a:bodyPr>
          <a:lstStyle/>
          <a:p>
            <a:pPr indent="-228600" lvl="0" marL="457200" rtl="0">
              <a:spcBef>
                <a:spcPts val="0"/>
              </a:spcBef>
              <a:buChar char="●"/>
            </a:pPr>
            <a:r>
              <a:rPr lang="en"/>
              <a:t>Clean up project folders and files</a:t>
            </a:r>
          </a:p>
          <a:p>
            <a:pPr indent="-228600" lvl="0" marL="457200" rtl="0">
              <a:spcBef>
                <a:spcPts val="0"/>
              </a:spcBef>
              <a:buChar char="●"/>
            </a:pPr>
            <a:r>
              <a:rPr lang="en"/>
              <a:t>Stray or orphaned files can prevent your application from compiling and cause it to behave unpredictably</a:t>
            </a:r>
          </a:p>
          <a:p>
            <a:pPr lvl="0" rtl="0">
              <a:spcBef>
                <a:spcPts val="0"/>
              </a:spcBef>
              <a:buNone/>
            </a:pPr>
            <a:r>
              <a:t/>
            </a:r>
            <a:endParaRPr/>
          </a:p>
          <a:p>
            <a:pPr indent="0" lvl="0" marL="457200" rtl="0">
              <a:spcBef>
                <a:spcPts val="0"/>
              </a:spcBef>
              <a:buNone/>
            </a:pPr>
            <a:r>
              <a:rPr lang="en" sz="1800" u="sng">
                <a:solidFill>
                  <a:schemeClr val="hlink"/>
                </a:solidFill>
                <a:hlinkClick r:id="rId3"/>
              </a:rPr>
              <a:t>developer.android.com/studio/projects/index.html#ApplicationProjects</a:t>
            </a:r>
          </a:p>
        </p:txBody>
      </p:sp>
      <p:sp>
        <p:nvSpPr>
          <p:cNvPr id="673" name="Shape 67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Clean up jni, lib, and src folders</a:t>
            </a:r>
          </a:p>
        </p:txBody>
      </p:sp>
      <p:sp>
        <p:nvSpPr>
          <p:cNvPr id="679" name="Shape 679"/>
          <p:cNvSpPr txBox="1"/>
          <p:nvPr>
            <p:ph idx="1" type="body"/>
          </p:nvPr>
        </p:nvSpPr>
        <p:spPr>
          <a:xfrm>
            <a:off x="311700" y="1304875"/>
            <a:ext cx="8520600" cy="3042900"/>
          </a:xfrm>
          <a:prstGeom prst="rect">
            <a:avLst/>
          </a:prstGeom>
        </p:spPr>
        <p:txBody>
          <a:bodyPr anchorCtr="0" anchor="t" bIns="91425" lIns="91425" rIns="91425" tIns="91425">
            <a:noAutofit/>
          </a:bodyPr>
          <a:lstStyle/>
          <a:p>
            <a:pPr indent="-228600" lvl="0" marL="457200" rtl="0">
              <a:spcBef>
                <a:spcPts val="0"/>
              </a:spcBef>
              <a:buFont typeface="Arial"/>
              <a:buChar char="●"/>
            </a:pPr>
            <a:r>
              <a:rPr b="1" lang="en"/>
              <a:t>src</a:t>
            </a:r>
            <a:r>
              <a:rPr lang="en"/>
              <a:t>: source files for your app (.java and .aidl files)</a:t>
            </a:r>
            <a:br>
              <a:rPr lang="en"/>
            </a:br>
            <a:r>
              <a:rPr lang="en"/>
              <a:t>NO jar files</a:t>
            </a:r>
          </a:p>
          <a:p>
            <a:pPr indent="-228600" lvl="0" marL="457200" rtl="0">
              <a:spcBef>
                <a:spcPts val="0"/>
              </a:spcBef>
              <a:buFont typeface="Arial"/>
              <a:buChar char="●"/>
            </a:pPr>
            <a:r>
              <a:rPr b="1" lang="en"/>
              <a:t>lib</a:t>
            </a:r>
            <a:r>
              <a:rPr lang="en"/>
              <a:t>: third-party or private library files, including prebuilt shared and static libraries (such as .so files)</a:t>
            </a:r>
          </a:p>
          <a:p>
            <a:pPr indent="-228600" lvl="0" marL="457200" rtl="0">
              <a:spcBef>
                <a:spcPts val="0"/>
              </a:spcBef>
              <a:buFont typeface="Arial"/>
              <a:buChar char="●"/>
            </a:pPr>
            <a:r>
              <a:rPr b="1" lang="en"/>
              <a:t>jni</a:t>
            </a:r>
            <a:r>
              <a:rPr lang="en"/>
              <a:t>: source files associated with the </a:t>
            </a:r>
            <a:r>
              <a:rPr lang="en" u="sng">
                <a:solidFill>
                  <a:schemeClr val="accent5"/>
                </a:solidFill>
                <a:hlinkClick r:id="rId3"/>
              </a:rPr>
              <a:t>Android NDK</a:t>
            </a:r>
            <a:r>
              <a:rPr lang="en"/>
              <a:t>, such as .c, .cpp, .h, and .mk files</a:t>
            </a:r>
          </a:p>
          <a:p>
            <a:pPr lvl="0" rtl="0">
              <a:spcBef>
                <a:spcPts val="0"/>
              </a:spcBef>
              <a:buNone/>
            </a:pPr>
            <a:r>
              <a:t/>
            </a:r>
            <a:endParaRPr/>
          </a:p>
        </p:txBody>
      </p:sp>
      <p:sp>
        <p:nvSpPr>
          <p:cNvPr id="680" name="Shape 68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Clean up assets, resources, and tests</a:t>
            </a:r>
          </a:p>
        </p:txBody>
      </p:sp>
      <p:sp>
        <p:nvSpPr>
          <p:cNvPr id="686" name="Shape 686"/>
          <p:cNvSpPr txBox="1"/>
          <p:nvPr>
            <p:ph idx="1" type="body"/>
          </p:nvPr>
        </p:nvSpPr>
        <p:spPr>
          <a:xfrm>
            <a:off x="311700" y="1228675"/>
            <a:ext cx="8709600" cy="31332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Remove unused private or proprietary data files </a:t>
            </a:r>
          </a:p>
          <a:p>
            <a:pPr indent="0" lvl="0" marL="457200" rtl="0">
              <a:spcBef>
                <a:spcPts val="0"/>
              </a:spcBef>
              <a:buNone/>
            </a:pPr>
            <a:r>
              <a:rPr lang="en"/>
              <a:t>For example, delete unused drawable files, layout files, and values files from res/ folder</a:t>
            </a:r>
          </a:p>
          <a:p>
            <a:pPr indent="-228600" lvl="0" marL="457200" rtl="0">
              <a:spcBef>
                <a:spcPts val="0"/>
              </a:spcBef>
              <a:buChar char="●"/>
            </a:pPr>
            <a:r>
              <a:rPr lang="en"/>
              <a:t>Review the assets and res/raw directories for raw asset files and static files to update or remove</a:t>
            </a:r>
          </a:p>
          <a:p>
            <a:pPr indent="-228600" lvl="0" marL="457200" rtl="0">
              <a:spcBef>
                <a:spcPts val="0"/>
              </a:spcBef>
              <a:buChar char="●"/>
            </a:pPr>
            <a:r>
              <a:rPr lang="en"/>
              <a:t>Remove unused test directories</a:t>
            </a:r>
          </a:p>
        </p:txBody>
      </p:sp>
      <p:sp>
        <p:nvSpPr>
          <p:cNvPr id="687" name="Shape 68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Generate APK</a:t>
            </a:r>
          </a:p>
        </p:txBody>
      </p:sp>
      <p:sp>
        <p:nvSpPr>
          <p:cNvPr id="693" name="Shape 693"/>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694" name="Shape 69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95" name="Shape 695"/>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Contents</a:t>
            </a:r>
          </a:p>
        </p:txBody>
      </p:sp>
      <p:sp>
        <p:nvSpPr>
          <p:cNvPr id="491" name="Shape 491"/>
          <p:cNvSpPr txBox="1"/>
          <p:nvPr>
            <p:ph idx="1" type="body"/>
          </p:nvPr>
        </p:nvSpPr>
        <p:spPr>
          <a:xfrm>
            <a:off x="311700" y="1685875"/>
            <a:ext cx="8520600" cy="1760100"/>
          </a:xfrm>
          <a:prstGeom prst="rect">
            <a:avLst/>
          </a:prstGeom>
        </p:spPr>
        <p:txBody>
          <a:bodyPr anchorCtr="0" anchor="t" bIns="91425" lIns="91425" rIns="91425" tIns="91425">
            <a:noAutofit/>
          </a:bodyPr>
          <a:lstStyle/>
          <a:p>
            <a:pPr indent="-228600" lvl="0" marL="457200">
              <a:spcBef>
                <a:spcPts val="0"/>
              </a:spcBef>
              <a:buChar char="●"/>
            </a:pPr>
            <a:r>
              <a:rPr lang="en"/>
              <a:t>Prepare your app for release</a:t>
            </a:r>
          </a:p>
          <a:p>
            <a:pPr indent="-228600" lvl="0" marL="457200">
              <a:spcBef>
                <a:spcPts val="0"/>
              </a:spcBef>
              <a:buChar char="●"/>
            </a:pPr>
            <a:r>
              <a:rPr lang="en"/>
              <a:t>Publish!</a:t>
            </a:r>
          </a:p>
        </p:txBody>
      </p:sp>
      <p:sp>
        <p:nvSpPr>
          <p:cNvPr id="492" name="Shape 49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Shape 70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Generate signed APK for release</a:t>
            </a:r>
          </a:p>
        </p:txBody>
      </p:sp>
      <p:sp>
        <p:nvSpPr>
          <p:cNvPr id="701" name="Shape 701"/>
          <p:cNvSpPr txBox="1"/>
          <p:nvPr>
            <p:ph idx="1" type="body"/>
          </p:nvPr>
        </p:nvSpPr>
        <p:spPr>
          <a:xfrm>
            <a:off x="311700" y="1685875"/>
            <a:ext cx="8097600" cy="2154000"/>
          </a:xfrm>
          <a:prstGeom prst="rect">
            <a:avLst/>
          </a:prstGeom>
        </p:spPr>
        <p:txBody>
          <a:bodyPr anchorCtr="0" anchor="t" bIns="91425" lIns="91425" rIns="91425" tIns="91425">
            <a:noAutofit/>
          </a:bodyPr>
          <a:lstStyle/>
          <a:p>
            <a:pPr indent="-228600" lvl="0" marL="457200" rtl="0">
              <a:spcBef>
                <a:spcPts val="0"/>
              </a:spcBef>
              <a:buChar char="●"/>
            </a:pPr>
            <a:r>
              <a:rPr lang="en"/>
              <a:t>Android apps must be digitally signed before users can install them</a:t>
            </a:r>
          </a:p>
          <a:p>
            <a:pPr indent="-228600" lvl="0" marL="457200" rtl="0">
              <a:spcBef>
                <a:spcPts val="0"/>
              </a:spcBef>
              <a:buChar char="●"/>
            </a:pPr>
            <a:r>
              <a:rPr lang="en"/>
              <a:t>Use Android Studio to generate and sign your APK</a:t>
            </a:r>
          </a:p>
        </p:txBody>
      </p:sp>
      <p:sp>
        <p:nvSpPr>
          <p:cNvPr id="702" name="Shape 70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Shape 70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Digital certificates</a:t>
            </a:r>
          </a:p>
        </p:txBody>
      </p:sp>
      <p:sp>
        <p:nvSpPr>
          <p:cNvPr id="708" name="Shape 708"/>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A public-key certificate contains:</a:t>
            </a:r>
          </a:p>
          <a:p>
            <a:pPr indent="-228600" lvl="0" marL="457200" rtl="0">
              <a:spcBef>
                <a:spcPts val="0"/>
              </a:spcBef>
              <a:buChar char="●"/>
            </a:pPr>
            <a:r>
              <a:rPr lang="en"/>
              <a:t>the public key of a public/private key pair,</a:t>
            </a:r>
          </a:p>
          <a:p>
            <a:pPr indent="-228600" lvl="0" marL="457200" rtl="0">
              <a:spcBef>
                <a:spcPts val="0"/>
              </a:spcBef>
              <a:buChar char="●"/>
            </a:pPr>
            <a:r>
              <a:rPr lang="en"/>
              <a:t>other metadata identifying the owner of the key</a:t>
            </a:r>
            <a:br>
              <a:rPr lang="en"/>
            </a:br>
            <a:r>
              <a:rPr lang="en"/>
              <a:t>such as  name and location</a:t>
            </a:r>
          </a:p>
          <a:p>
            <a:pPr lvl="0" rtl="0">
              <a:spcBef>
                <a:spcPts val="0"/>
              </a:spcBef>
              <a:buNone/>
            </a:pPr>
            <a:r>
              <a:rPr lang="en"/>
              <a:t>The owner of the certificate holds the private key.</a:t>
            </a:r>
          </a:p>
        </p:txBody>
      </p:sp>
      <p:sp>
        <p:nvSpPr>
          <p:cNvPr id="709" name="Shape 7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Public and private key for app</a:t>
            </a:r>
          </a:p>
        </p:txBody>
      </p:sp>
      <p:sp>
        <p:nvSpPr>
          <p:cNvPr id="715" name="Shape 715"/>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When Android Studio signs the app, it creates the public certificate and the private key.</a:t>
            </a:r>
          </a:p>
          <a:p>
            <a:pPr indent="-228600" lvl="0" marL="457200" rtl="0">
              <a:spcBef>
                <a:spcPts val="0"/>
              </a:spcBef>
              <a:buChar char="●"/>
            </a:pPr>
            <a:r>
              <a:rPr lang="en"/>
              <a:t>It attaches the public certificate to the APK.</a:t>
            </a:r>
          </a:p>
          <a:p>
            <a:pPr indent="-228600" lvl="0" marL="457200" rtl="0">
              <a:spcBef>
                <a:spcPts val="0"/>
              </a:spcBef>
              <a:buChar char="●"/>
            </a:pPr>
            <a:r>
              <a:rPr lang="en"/>
              <a:t>You must securely store the private key in a keystore</a:t>
            </a:r>
          </a:p>
        </p:txBody>
      </p:sp>
      <p:sp>
        <p:nvSpPr>
          <p:cNvPr id="716" name="Shape 7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Shape 72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Why you need to sign your app</a:t>
            </a:r>
          </a:p>
        </p:txBody>
      </p:sp>
      <p:sp>
        <p:nvSpPr>
          <p:cNvPr id="722" name="Shape 722"/>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The public-key certificate serves as as a "fingerprint" that uniquely associates the APK to you and your corresponding private key. </a:t>
            </a:r>
          </a:p>
          <a:p>
            <a:pPr lvl="0" rtl="0">
              <a:spcBef>
                <a:spcPts val="0"/>
              </a:spcBef>
              <a:buNone/>
            </a:pPr>
            <a:r>
              <a:rPr lang="en"/>
              <a:t>This helps Android ensure that any future updates to your APK are authentic and come from the original author.</a:t>
            </a:r>
          </a:p>
        </p:txBody>
      </p:sp>
      <p:sp>
        <p:nvSpPr>
          <p:cNvPr id="723" name="Shape 7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ctrTitle"/>
          </p:nvPr>
        </p:nvSpPr>
        <p:spPr>
          <a:xfrm>
            <a:off x="311708" y="778192"/>
            <a:ext cx="8520600" cy="2052600"/>
          </a:xfrm>
          <a:prstGeom prst="rect">
            <a:avLst/>
          </a:prstGeom>
        </p:spPr>
        <p:txBody>
          <a:bodyPr anchorCtr="0" anchor="b" bIns="91425" lIns="91425" rIns="91425" tIns="91425">
            <a:noAutofit/>
          </a:bodyPr>
          <a:lstStyle/>
          <a:p>
            <a:pPr lvl="0" rtl="0">
              <a:spcBef>
                <a:spcPts val="0"/>
              </a:spcBef>
              <a:buNone/>
            </a:pPr>
            <a:r>
              <a:rPr lang="en"/>
              <a:t>Publish to Google Play</a:t>
            </a:r>
          </a:p>
        </p:txBody>
      </p:sp>
      <p:sp>
        <p:nvSpPr>
          <p:cNvPr id="729" name="Shape 729"/>
          <p:cNvSpPr txBox="1"/>
          <p:nvPr>
            <p:ph idx="1" type="subTitle"/>
          </p:nvPr>
        </p:nvSpPr>
        <p:spPr>
          <a:xfrm>
            <a:off x="311700" y="2867742"/>
            <a:ext cx="8520600" cy="792600"/>
          </a:xfrm>
          <a:prstGeom prst="rect">
            <a:avLst/>
          </a:prstGeom>
        </p:spPr>
        <p:txBody>
          <a:bodyPr anchorCtr="0" anchor="t" bIns="91425" lIns="91425" rIns="91425" tIns="91425">
            <a:noAutofit/>
          </a:bodyPr>
          <a:lstStyle/>
          <a:p>
            <a:pPr lvl="0" rtl="0">
              <a:spcBef>
                <a:spcPts val="0"/>
              </a:spcBef>
              <a:buNone/>
            </a:pPr>
            <a:r>
              <a:t/>
            </a:r>
            <a:endParaRPr/>
          </a:p>
        </p:txBody>
      </p:sp>
      <p:sp>
        <p:nvSpPr>
          <p:cNvPr id="730" name="Shape 73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31" name="Shape 731"/>
          <p:cNvSpPr txBox="1"/>
          <p:nvPr/>
        </p:nvSpPr>
        <p:spPr>
          <a:xfrm>
            <a:off x="5610875" y="4618725"/>
            <a:ext cx="2158500" cy="515100"/>
          </a:xfrm>
          <a:prstGeom prst="rect">
            <a:avLst/>
          </a:prstGeom>
          <a:noFill/>
          <a:ln>
            <a:noFill/>
          </a:ln>
        </p:spPr>
        <p:txBody>
          <a:bodyPr anchorCtr="0" anchor="t" bIns="91425" lIns="91425" rIns="91425" tIns="91425">
            <a:noAutofit/>
          </a:bodyPr>
          <a:lstStyle/>
          <a:p>
            <a:pPr lvl="0" rtl="0">
              <a:spcBef>
                <a:spcPts val="0"/>
              </a:spcBef>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3"/>
              </a:rPr>
              <a:t>Creative Commons Attribution-NonCommercial 4.0 International License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Publish your app!</a:t>
            </a:r>
          </a:p>
        </p:txBody>
      </p:sp>
      <p:sp>
        <p:nvSpPr>
          <p:cNvPr id="737" name="Shape 737"/>
          <p:cNvSpPr txBox="1"/>
          <p:nvPr>
            <p:ph idx="1" type="body"/>
          </p:nvPr>
        </p:nvSpPr>
        <p:spPr>
          <a:xfrm>
            <a:off x="311700" y="1076275"/>
            <a:ext cx="4528200" cy="3416400"/>
          </a:xfrm>
          <a:prstGeom prst="rect">
            <a:avLst/>
          </a:prstGeom>
        </p:spPr>
        <p:txBody>
          <a:bodyPr anchorCtr="0" anchor="t" bIns="91425" lIns="91425" rIns="91425" tIns="91425">
            <a:noAutofit/>
          </a:bodyPr>
          <a:lstStyle/>
          <a:p>
            <a:pPr lvl="0" rtl="0">
              <a:spcBef>
                <a:spcPts val="0"/>
              </a:spcBef>
              <a:buNone/>
            </a:pPr>
            <a:r>
              <a:rPr lang="en"/>
              <a:t>Publish your Android apps on Google Play</a:t>
            </a:r>
          </a:p>
          <a:p>
            <a:pPr lvl="0" rtl="0">
              <a:spcBef>
                <a:spcPts val="0"/>
              </a:spcBef>
              <a:buNone/>
            </a:pPr>
            <a:r>
              <a:rPr lang="en"/>
              <a:t>Users can </a:t>
            </a:r>
          </a:p>
          <a:p>
            <a:pPr indent="-228600" lvl="0" marL="457200" rtl="0">
              <a:spcBef>
                <a:spcPts val="0"/>
              </a:spcBef>
              <a:buChar char="●"/>
            </a:pPr>
            <a:r>
              <a:rPr lang="en"/>
              <a:t>search</a:t>
            </a:r>
          </a:p>
          <a:p>
            <a:pPr indent="-228600" lvl="0" marL="457200" rtl="0">
              <a:spcBef>
                <a:spcPts val="0"/>
              </a:spcBef>
              <a:buChar char="●"/>
            </a:pPr>
            <a:r>
              <a:rPr lang="en"/>
              <a:t>download</a:t>
            </a:r>
          </a:p>
          <a:p>
            <a:pPr indent="-228600" lvl="0" marL="457200" rtl="0">
              <a:spcBef>
                <a:spcPts val="0"/>
              </a:spcBef>
              <a:buChar char="●"/>
            </a:pPr>
            <a:r>
              <a:rPr lang="en"/>
              <a:t>review</a:t>
            </a:r>
          </a:p>
          <a:p>
            <a:pPr lvl="0" rtl="0">
              <a:spcBef>
                <a:spcPts val="0"/>
              </a:spcBef>
              <a:buNone/>
            </a:pPr>
            <a:r>
              <a:t/>
            </a:r>
            <a:endParaRPr/>
          </a:p>
        </p:txBody>
      </p:sp>
      <p:sp>
        <p:nvSpPr>
          <p:cNvPr id="738" name="Shape 73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39" name="Shape 739"/>
          <p:cNvPicPr preferRelativeResize="0"/>
          <p:nvPr/>
        </p:nvPicPr>
        <p:blipFill>
          <a:blip r:embed="rId3">
            <a:alphaModFix/>
          </a:blip>
          <a:stretch>
            <a:fillRect/>
          </a:stretch>
        </p:blipFill>
        <p:spPr>
          <a:xfrm>
            <a:off x="6592500" y="438720"/>
            <a:ext cx="2303540" cy="4095182"/>
          </a:xfrm>
          <a:prstGeom prst="rect">
            <a:avLst/>
          </a:prstGeom>
          <a:noFill/>
          <a:ln cap="flat" cmpd="sng" w="9525">
            <a:solidFill>
              <a:srgbClr val="424242"/>
            </a:solidFill>
            <a:prstDash val="solid"/>
            <a:round/>
            <a:headEnd len="med" w="med" type="none"/>
            <a:tailEnd len="med" w="med" type="none"/>
          </a:ln>
        </p:spPr>
      </p:pic>
      <p:pic>
        <p:nvPicPr>
          <p:cNvPr id="740" name="Shape 740"/>
          <p:cNvPicPr preferRelativeResize="0"/>
          <p:nvPr/>
        </p:nvPicPr>
        <p:blipFill>
          <a:blip r:embed="rId4">
            <a:alphaModFix/>
          </a:blip>
          <a:stretch>
            <a:fillRect/>
          </a:stretch>
        </p:blipFill>
        <p:spPr>
          <a:xfrm>
            <a:off x="3151475" y="2279012"/>
            <a:ext cx="2841050" cy="1010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Shape 74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Users can review!</a:t>
            </a:r>
          </a:p>
        </p:txBody>
      </p:sp>
      <p:sp>
        <p:nvSpPr>
          <p:cNvPr id="746" name="Shape 746"/>
          <p:cNvSpPr txBox="1"/>
          <p:nvPr>
            <p:ph idx="1" type="body"/>
          </p:nvPr>
        </p:nvSpPr>
        <p:spPr>
          <a:xfrm>
            <a:off x="311700" y="1381075"/>
            <a:ext cx="5255100" cy="2917200"/>
          </a:xfrm>
          <a:prstGeom prst="rect">
            <a:avLst/>
          </a:prstGeom>
        </p:spPr>
        <p:txBody>
          <a:bodyPr anchorCtr="0" anchor="t" bIns="91425" lIns="91425" rIns="91425" tIns="91425">
            <a:noAutofit/>
          </a:bodyPr>
          <a:lstStyle/>
          <a:p>
            <a:pPr indent="-228600" lvl="0" marL="457200" rtl="0">
              <a:spcBef>
                <a:spcPts val="0"/>
              </a:spcBef>
              <a:buChar char="●"/>
            </a:pPr>
            <a:r>
              <a:rPr lang="en"/>
              <a:t>Make sure your app is ready before publishing to the world!</a:t>
            </a:r>
          </a:p>
          <a:p>
            <a:pPr indent="-228600" lvl="0" marL="457200" rtl="0">
              <a:spcBef>
                <a:spcPts val="0"/>
              </a:spcBef>
              <a:buChar char="●"/>
            </a:pPr>
            <a:r>
              <a:rPr lang="en"/>
              <a:t>People will give you bad reviews if they are unhappy with it</a:t>
            </a:r>
          </a:p>
          <a:p>
            <a:pPr indent="-228600" lvl="0" marL="457200" rtl="0">
              <a:spcBef>
                <a:spcPts val="0"/>
              </a:spcBef>
              <a:buChar char="●"/>
            </a:pPr>
            <a:r>
              <a:rPr lang="en"/>
              <a:t>The more they like it, the more they will want more features!</a:t>
            </a:r>
          </a:p>
        </p:txBody>
      </p:sp>
      <p:sp>
        <p:nvSpPr>
          <p:cNvPr id="747" name="Shape 74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48" name="Shape 748"/>
          <p:cNvPicPr preferRelativeResize="0"/>
          <p:nvPr/>
        </p:nvPicPr>
        <p:blipFill>
          <a:blip r:embed="rId3">
            <a:alphaModFix/>
          </a:blip>
          <a:stretch>
            <a:fillRect/>
          </a:stretch>
        </p:blipFill>
        <p:spPr>
          <a:xfrm>
            <a:off x="6117112" y="170824"/>
            <a:ext cx="2754261" cy="4896475"/>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Shape 753"/>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Steps to publish</a:t>
            </a:r>
          </a:p>
        </p:txBody>
      </p:sp>
      <p:sp>
        <p:nvSpPr>
          <p:cNvPr id="754" name="Shape 754"/>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Create an account on Google Play developer console</a:t>
            </a:r>
          </a:p>
          <a:p>
            <a:pPr indent="-228600" lvl="0" marL="457200">
              <a:spcBef>
                <a:spcPts val="0"/>
              </a:spcBef>
              <a:buChar char="●"/>
            </a:pPr>
            <a:r>
              <a:rPr lang="en"/>
              <a:t>Create an entry for your app</a:t>
            </a:r>
          </a:p>
          <a:p>
            <a:pPr indent="-228600" lvl="0" marL="457200">
              <a:spcBef>
                <a:spcPts val="0"/>
              </a:spcBef>
              <a:buChar char="●"/>
            </a:pPr>
            <a:r>
              <a:rPr lang="en"/>
              <a:t>Add the required assets and information</a:t>
            </a:r>
          </a:p>
          <a:p>
            <a:pPr indent="-228600" lvl="0" marL="457200">
              <a:spcBef>
                <a:spcPts val="0"/>
              </a:spcBef>
              <a:buChar char="●"/>
            </a:pPr>
            <a:r>
              <a:rPr lang="en"/>
              <a:t>Run alpha and beta tests</a:t>
            </a:r>
          </a:p>
          <a:p>
            <a:pPr indent="-228600" lvl="0" marL="457200">
              <a:spcBef>
                <a:spcPts val="0"/>
              </a:spcBef>
              <a:buChar char="●"/>
            </a:pPr>
            <a:r>
              <a:rPr lang="en"/>
              <a:t>Run pre-launch reports</a:t>
            </a:r>
          </a:p>
          <a:p>
            <a:pPr indent="-228600" lvl="0" marL="457200">
              <a:spcBef>
                <a:spcPts val="0"/>
              </a:spcBef>
              <a:buChar char="●"/>
            </a:pPr>
            <a:r>
              <a:rPr lang="en"/>
              <a:t>Publish to the world!</a:t>
            </a:r>
          </a:p>
        </p:txBody>
      </p:sp>
      <p:sp>
        <p:nvSpPr>
          <p:cNvPr id="755" name="Shape 75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Shape 760"/>
          <p:cNvSpPr txBox="1"/>
          <p:nvPr>
            <p:ph type="title"/>
          </p:nvPr>
        </p:nvSpPr>
        <p:spPr>
          <a:xfrm>
            <a:off x="265500" y="1995175"/>
            <a:ext cx="4045200" cy="1482300"/>
          </a:xfrm>
          <a:prstGeom prst="rect">
            <a:avLst/>
          </a:prstGeom>
        </p:spPr>
        <p:txBody>
          <a:bodyPr anchorCtr="0" anchor="b" bIns="91425" lIns="91425" rIns="91425" tIns="91425">
            <a:noAutofit/>
          </a:bodyPr>
          <a:lstStyle/>
          <a:p>
            <a:pPr lvl="0" rtl="0">
              <a:spcBef>
                <a:spcPts val="0"/>
              </a:spcBef>
              <a:buNone/>
            </a:pPr>
            <a:r>
              <a:rPr lang="en"/>
              <a:t>Google Play Developer Console</a:t>
            </a:r>
          </a:p>
        </p:txBody>
      </p:sp>
      <p:sp>
        <p:nvSpPr>
          <p:cNvPr id="761" name="Shape 76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762" name="Shape 76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Shape 76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Sign up for Google Play</a:t>
            </a:r>
          </a:p>
        </p:txBody>
      </p:sp>
      <p:sp>
        <p:nvSpPr>
          <p:cNvPr id="768" name="Shape 768"/>
          <p:cNvSpPr txBox="1"/>
          <p:nvPr>
            <p:ph idx="1" type="body"/>
          </p:nvPr>
        </p:nvSpPr>
        <p:spPr>
          <a:xfrm>
            <a:off x="311700" y="1457275"/>
            <a:ext cx="8520600" cy="2536500"/>
          </a:xfrm>
          <a:prstGeom prst="rect">
            <a:avLst/>
          </a:prstGeom>
        </p:spPr>
        <p:txBody>
          <a:bodyPr anchorCtr="0" anchor="t" bIns="91425" lIns="91425" rIns="91425" tIns="91425">
            <a:noAutofit/>
          </a:bodyPr>
          <a:lstStyle/>
          <a:p>
            <a:pPr indent="-228600" lvl="0" marL="457200" rtl="0">
              <a:spcBef>
                <a:spcPts val="0"/>
              </a:spcBef>
            </a:pPr>
            <a:r>
              <a:rPr lang="en"/>
              <a:t>Go to play.google.com/apps/publish/</a:t>
            </a:r>
          </a:p>
          <a:p>
            <a:pPr indent="-228600" lvl="0" marL="457200" rtl="0">
              <a:spcBef>
                <a:spcPts val="0"/>
              </a:spcBef>
            </a:pPr>
            <a:r>
              <a:rPr lang="en"/>
              <a:t>Accept agreement</a:t>
            </a:r>
          </a:p>
          <a:p>
            <a:pPr indent="-228600" lvl="0" marL="457200" rtl="0">
              <a:spcBef>
                <a:spcPts val="0"/>
              </a:spcBef>
            </a:pPr>
            <a:r>
              <a:rPr lang="en"/>
              <a:t>Pay the registration fee</a:t>
            </a:r>
          </a:p>
          <a:p>
            <a:pPr indent="-228600" lvl="0" marL="457200" rtl="0">
              <a:spcBef>
                <a:spcPts val="0"/>
              </a:spcBef>
            </a:pPr>
            <a:r>
              <a:rPr lang="en"/>
              <a:t>Enter your details</a:t>
            </a:r>
          </a:p>
        </p:txBody>
      </p:sp>
      <p:sp>
        <p:nvSpPr>
          <p:cNvPr id="769" name="Shape 76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Steps for publishing your app</a:t>
            </a:r>
          </a:p>
        </p:txBody>
      </p:sp>
      <p:sp>
        <p:nvSpPr>
          <p:cNvPr id="498" name="Shape 498"/>
          <p:cNvSpPr txBox="1"/>
          <p:nvPr>
            <p:ph idx="1" type="body"/>
          </p:nvPr>
        </p:nvSpPr>
        <p:spPr>
          <a:xfrm>
            <a:off x="311700" y="1228675"/>
            <a:ext cx="8520600" cy="3020400"/>
          </a:xfrm>
          <a:prstGeom prst="rect">
            <a:avLst/>
          </a:prstGeom>
        </p:spPr>
        <p:txBody>
          <a:bodyPr anchorCtr="0" anchor="t" bIns="91425" lIns="91425" rIns="91425" tIns="91425">
            <a:noAutofit/>
          </a:bodyPr>
          <a:lstStyle/>
          <a:p>
            <a:pPr indent="-228600" lvl="0" marL="457200" rtl="0">
              <a:spcBef>
                <a:spcPts val="0"/>
              </a:spcBef>
              <a:buChar char="●"/>
            </a:pPr>
            <a:r>
              <a:rPr lang="en"/>
              <a:t>Prepare app for release</a:t>
            </a:r>
          </a:p>
          <a:p>
            <a:pPr indent="-228600" lvl="0" marL="457200" rtl="0">
              <a:spcBef>
                <a:spcPts val="0"/>
              </a:spcBef>
              <a:buChar char="●"/>
            </a:pPr>
            <a:r>
              <a:rPr lang="en"/>
              <a:t>Generate signed APK</a:t>
            </a:r>
          </a:p>
          <a:p>
            <a:pPr indent="-228600" lvl="0" marL="457200" rtl="0">
              <a:spcBef>
                <a:spcPts val="0"/>
              </a:spcBef>
              <a:buChar char="●"/>
            </a:pPr>
            <a:r>
              <a:rPr lang="en"/>
              <a:t>Upload to Google Play </a:t>
            </a:r>
          </a:p>
          <a:p>
            <a:pPr indent="-228600" lvl="0" marL="457200" rtl="0">
              <a:spcBef>
                <a:spcPts val="0"/>
              </a:spcBef>
              <a:buChar char="●"/>
            </a:pPr>
            <a:r>
              <a:rPr lang="en"/>
              <a:t>Run alpha and beta tests</a:t>
            </a:r>
          </a:p>
          <a:p>
            <a:pPr indent="-228600" lvl="0" marL="457200" rtl="0">
              <a:spcBef>
                <a:spcPts val="0"/>
              </a:spcBef>
              <a:buChar char="●"/>
            </a:pPr>
            <a:r>
              <a:rPr lang="en"/>
              <a:t>Publish to the world</a:t>
            </a:r>
          </a:p>
        </p:txBody>
      </p:sp>
      <p:sp>
        <p:nvSpPr>
          <p:cNvPr id="499" name="Shape 49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pic>
        <p:nvPicPr>
          <p:cNvPr id="774" name="Shape 774"/>
          <p:cNvPicPr preferRelativeResize="0"/>
          <p:nvPr/>
        </p:nvPicPr>
        <p:blipFill>
          <a:blip r:embed="rId3">
            <a:alphaModFix/>
          </a:blip>
          <a:stretch>
            <a:fillRect/>
          </a:stretch>
        </p:blipFill>
        <p:spPr>
          <a:xfrm>
            <a:off x="828799" y="720324"/>
            <a:ext cx="7359075" cy="3894200"/>
          </a:xfrm>
          <a:prstGeom prst="rect">
            <a:avLst/>
          </a:prstGeom>
          <a:noFill/>
          <a:ln cap="flat" cmpd="sng" w="9525">
            <a:solidFill>
              <a:srgbClr val="039BE5"/>
            </a:solidFill>
            <a:prstDash val="solid"/>
            <a:round/>
            <a:headEnd len="med" w="med" type="none"/>
            <a:tailEnd len="med" w="med" type="none"/>
          </a:ln>
        </p:spPr>
      </p:pic>
      <p:sp>
        <p:nvSpPr>
          <p:cNvPr id="775" name="Shape 775"/>
          <p:cNvSpPr txBox="1"/>
          <p:nvPr>
            <p:ph type="title"/>
          </p:nvPr>
        </p:nvSpPr>
        <p:spPr>
          <a:xfrm>
            <a:off x="311700" y="18420"/>
            <a:ext cx="8520600" cy="572700"/>
          </a:xfrm>
          <a:prstGeom prst="rect">
            <a:avLst/>
          </a:prstGeom>
        </p:spPr>
        <p:txBody>
          <a:bodyPr anchorCtr="0" anchor="t" bIns="91425" lIns="91425" rIns="91425" tIns="91425">
            <a:noAutofit/>
          </a:bodyPr>
          <a:lstStyle/>
          <a:p>
            <a:pPr lvl="0" rtl="0">
              <a:spcBef>
                <a:spcPts val="0"/>
              </a:spcBef>
              <a:buNone/>
            </a:pPr>
            <a:r>
              <a:rPr lang="en"/>
              <a:t>Google Play Developer Console</a:t>
            </a:r>
          </a:p>
        </p:txBody>
      </p:sp>
      <p:sp>
        <p:nvSpPr>
          <p:cNvPr id="776" name="Shape 77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77" name="Shape 777"/>
          <p:cNvSpPr txBox="1"/>
          <p:nvPr/>
        </p:nvSpPr>
        <p:spPr>
          <a:xfrm>
            <a:off x="4318800" y="3993925"/>
            <a:ext cx="4811700" cy="5727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2"/>
                </a:solidFill>
                <a:highlight>
                  <a:srgbClr val="FFFFFF"/>
                </a:highlight>
                <a:latin typeface="Roboto"/>
                <a:ea typeface="Roboto"/>
                <a:cs typeface="Roboto"/>
                <a:sym typeface="Roboto"/>
              </a:rPr>
              <a:t>play.google.com/apps/publish/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pic>
        <p:nvPicPr>
          <p:cNvPr id="782" name="Shape 782"/>
          <p:cNvPicPr preferRelativeResize="0"/>
          <p:nvPr/>
        </p:nvPicPr>
        <p:blipFill>
          <a:blip r:embed="rId3">
            <a:alphaModFix/>
          </a:blip>
          <a:stretch>
            <a:fillRect/>
          </a:stretch>
        </p:blipFill>
        <p:spPr>
          <a:xfrm>
            <a:off x="0" y="966775"/>
            <a:ext cx="7793400" cy="3647750"/>
          </a:xfrm>
          <a:prstGeom prst="rect">
            <a:avLst/>
          </a:prstGeom>
          <a:noFill/>
          <a:ln cap="flat" cmpd="sng" w="9525">
            <a:solidFill>
              <a:srgbClr val="039BE5"/>
            </a:solidFill>
            <a:prstDash val="solid"/>
            <a:round/>
            <a:headEnd len="med" w="med" type="none"/>
            <a:tailEnd len="med" w="med" type="none"/>
          </a:ln>
        </p:spPr>
      </p:pic>
      <p:sp>
        <p:nvSpPr>
          <p:cNvPr id="783" name="Shape 783"/>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Enter your details</a:t>
            </a:r>
          </a:p>
        </p:txBody>
      </p:sp>
      <p:sp>
        <p:nvSpPr>
          <p:cNvPr id="784" name="Shape 784"/>
          <p:cNvSpPr txBox="1"/>
          <p:nvPr>
            <p:ph idx="1" type="body"/>
          </p:nvPr>
        </p:nvSpPr>
        <p:spPr>
          <a:xfrm>
            <a:off x="6606650" y="1137025"/>
            <a:ext cx="2414400" cy="3416400"/>
          </a:xfrm>
          <a:prstGeom prst="rect">
            <a:avLst/>
          </a:prstGeom>
          <a:solidFill>
            <a:srgbClr val="FFFFFF"/>
          </a:solidFill>
        </p:spPr>
        <p:txBody>
          <a:bodyPr anchorCtr="0" anchor="t" bIns="91425" lIns="91425" rIns="91425" tIns="91425">
            <a:noAutofit/>
          </a:bodyPr>
          <a:lstStyle/>
          <a:p>
            <a:pPr indent="-228600" lvl="0" marL="457200" rtl="0">
              <a:spcBef>
                <a:spcPts val="1000"/>
              </a:spcBef>
              <a:buChar char="●"/>
            </a:pPr>
            <a:r>
              <a:rPr lang="en"/>
              <a:t>Name</a:t>
            </a:r>
          </a:p>
          <a:p>
            <a:pPr indent="-228600" lvl="0" marL="457200" rtl="0">
              <a:spcBef>
                <a:spcPts val="1000"/>
              </a:spcBef>
              <a:buChar char="●"/>
            </a:pPr>
            <a:r>
              <a:rPr lang="en"/>
              <a:t>Address</a:t>
            </a:r>
          </a:p>
          <a:p>
            <a:pPr indent="-228600" lvl="0" marL="457200" rtl="0">
              <a:spcBef>
                <a:spcPts val="1000"/>
              </a:spcBef>
              <a:buChar char="●"/>
            </a:pPr>
            <a:r>
              <a:rPr lang="en"/>
              <a:t>Website</a:t>
            </a:r>
          </a:p>
          <a:p>
            <a:pPr indent="-228600" lvl="0" marL="457200" rtl="0">
              <a:spcBef>
                <a:spcPts val="1000"/>
              </a:spcBef>
              <a:buChar char="●"/>
            </a:pPr>
            <a:r>
              <a:rPr lang="en"/>
              <a:t>Phone </a:t>
            </a:r>
          </a:p>
          <a:p>
            <a:pPr indent="-228600" lvl="0" marL="457200" rtl="0">
              <a:spcBef>
                <a:spcPts val="1000"/>
              </a:spcBef>
              <a:buChar char="●"/>
            </a:pPr>
            <a:r>
              <a:rPr lang="en"/>
              <a:t>Email preferences</a:t>
            </a:r>
          </a:p>
        </p:txBody>
      </p:sp>
      <p:sp>
        <p:nvSpPr>
          <p:cNvPr id="785" name="Shape 78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Shape 79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You're in! </a:t>
            </a:r>
          </a:p>
        </p:txBody>
      </p:sp>
      <p:sp>
        <p:nvSpPr>
          <p:cNvPr id="791" name="Shape 79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92" name="Shape 792"/>
          <p:cNvPicPr preferRelativeResize="0"/>
          <p:nvPr/>
        </p:nvPicPr>
        <p:blipFill>
          <a:blip r:embed="rId3">
            <a:alphaModFix/>
          </a:blip>
          <a:stretch>
            <a:fillRect/>
          </a:stretch>
        </p:blipFill>
        <p:spPr>
          <a:xfrm>
            <a:off x="1287453" y="818325"/>
            <a:ext cx="7733672" cy="3838524"/>
          </a:xfrm>
          <a:prstGeom prst="rect">
            <a:avLst/>
          </a:prstGeom>
          <a:noFill/>
          <a:ln cap="flat" cmpd="sng" w="9525">
            <a:solidFill>
              <a:srgbClr val="039BE5"/>
            </a:solidFill>
            <a:prstDash val="solid"/>
            <a:round/>
            <a:headEnd len="med" w="med" type="none"/>
            <a:tailEnd len="med" w="med"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Shape 79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Add an application</a:t>
            </a:r>
          </a:p>
        </p:txBody>
      </p:sp>
      <p:sp>
        <p:nvSpPr>
          <p:cNvPr id="798" name="Shape 79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799" name="Shape 799"/>
          <p:cNvPicPr preferRelativeResize="0"/>
          <p:nvPr/>
        </p:nvPicPr>
        <p:blipFill>
          <a:blip r:embed="rId3">
            <a:alphaModFix/>
          </a:blip>
          <a:stretch>
            <a:fillRect/>
          </a:stretch>
        </p:blipFill>
        <p:spPr>
          <a:xfrm>
            <a:off x="0" y="2089867"/>
            <a:ext cx="9144001" cy="2447465"/>
          </a:xfrm>
          <a:prstGeom prst="rect">
            <a:avLst/>
          </a:prstGeom>
          <a:noFill/>
          <a:ln cap="flat" cmpd="sng" w="9525">
            <a:solidFill>
              <a:srgbClr val="039BE5"/>
            </a:solidFill>
            <a:prstDash val="solid"/>
            <a:round/>
            <a:headEnd len="med" w="med" type="none"/>
            <a:tailEnd len="med" w="med" type="none"/>
          </a:ln>
        </p:spPr>
      </p:pic>
      <p:sp>
        <p:nvSpPr>
          <p:cNvPr id="800" name="Shape 800"/>
          <p:cNvSpPr/>
          <p:nvPr/>
        </p:nvSpPr>
        <p:spPr>
          <a:xfrm>
            <a:off x="8034325" y="1076275"/>
            <a:ext cx="548700" cy="1557900"/>
          </a:xfrm>
          <a:prstGeom prst="downArrow">
            <a:avLst>
              <a:gd fmla="val 50000" name="adj1"/>
              <a:gd fmla="val 50000" name="adj2"/>
            </a:avLst>
          </a:prstGeom>
          <a:solidFill>
            <a:srgbClr val="4CAF50"/>
          </a:solidFill>
          <a:ln cap="flat" cmpd="sng" w="38100">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Shape 80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Add an application</a:t>
            </a:r>
          </a:p>
        </p:txBody>
      </p:sp>
      <p:sp>
        <p:nvSpPr>
          <p:cNvPr id="806" name="Shape 806"/>
          <p:cNvSpPr txBox="1"/>
          <p:nvPr>
            <p:ph idx="1" type="body"/>
          </p:nvPr>
        </p:nvSpPr>
        <p:spPr>
          <a:xfrm>
            <a:off x="311700" y="1076275"/>
            <a:ext cx="4670700" cy="3429900"/>
          </a:xfrm>
          <a:prstGeom prst="rect">
            <a:avLst/>
          </a:prstGeom>
        </p:spPr>
        <p:txBody>
          <a:bodyPr anchorCtr="0" anchor="t" bIns="91425" lIns="91425" rIns="91425" tIns="91425">
            <a:noAutofit/>
          </a:bodyPr>
          <a:lstStyle/>
          <a:p>
            <a:pPr indent="-228600" lvl="0" marL="457200" rtl="0">
              <a:spcBef>
                <a:spcPts val="0"/>
              </a:spcBef>
              <a:buChar char="●"/>
            </a:pPr>
            <a:r>
              <a:rPr lang="en"/>
              <a:t>Upload APK </a:t>
            </a:r>
          </a:p>
          <a:p>
            <a:pPr indent="0" lvl="0" marL="457200" rtl="0">
              <a:spcBef>
                <a:spcPts val="0"/>
              </a:spcBef>
              <a:buNone/>
            </a:pPr>
            <a:r>
              <a:rPr lang="en"/>
              <a:t>or </a:t>
            </a:r>
          </a:p>
          <a:p>
            <a:pPr indent="-228600" lvl="0" marL="457200" rtl="0">
              <a:spcBef>
                <a:spcPts val="0"/>
              </a:spcBef>
              <a:buChar char="●"/>
            </a:pPr>
            <a:r>
              <a:rPr lang="en"/>
              <a:t>Prepare Store Listing</a:t>
            </a:r>
          </a:p>
          <a:p>
            <a:pPr lvl="0" rtl="0">
              <a:spcBef>
                <a:spcPts val="0"/>
              </a:spcBef>
              <a:buNone/>
            </a:pPr>
            <a:r>
              <a:t/>
            </a:r>
            <a:endParaRPr/>
          </a:p>
          <a:p>
            <a:pPr lvl="0" rtl="0">
              <a:spcBef>
                <a:spcPts val="0"/>
              </a:spcBef>
              <a:buNone/>
            </a:pPr>
            <a:r>
              <a:rPr lang="en"/>
              <a:t>To run alpha and beta tests, upload the APK</a:t>
            </a:r>
          </a:p>
        </p:txBody>
      </p:sp>
      <p:sp>
        <p:nvSpPr>
          <p:cNvPr id="807" name="Shape 80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808" name="Shape 808"/>
          <p:cNvPicPr preferRelativeResize="0"/>
          <p:nvPr/>
        </p:nvPicPr>
        <p:blipFill>
          <a:blip r:embed="rId3">
            <a:alphaModFix/>
          </a:blip>
          <a:stretch>
            <a:fillRect/>
          </a:stretch>
        </p:blipFill>
        <p:spPr>
          <a:xfrm>
            <a:off x="4727077" y="1052527"/>
            <a:ext cx="4364100" cy="3524399"/>
          </a:xfrm>
          <a:prstGeom prst="rect">
            <a:avLst/>
          </a:prstGeom>
          <a:noFill/>
          <a:ln cap="flat" cmpd="sng" w="9525">
            <a:solidFill>
              <a:srgbClr val="039BE5"/>
            </a:solidFill>
            <a:prstDash val="solid"/>
            <a:round/>
            <a:headEnd len="med" w="med" type="none"/>
            <a:tailEnd len="med" w="med"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Alpha and Beta Tests</a:t>
            </a:r>
          </a:p>
        </p:txBody>
      </p:sp>
      <p:sp>
        <p:nvSpPr>
          <p:cNvPr id="814" name="Shape 814"/>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815" name="Shape 81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16" name="Shape 816"/>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Shape 82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Run alpha and beta tests</a:t>
            </a:r>
          </a:p>
        </p:txBody>
      </p:sp>
      <p:sp>
        <p:nvSpPr>
          <p:cNvPr id="822" name="Shape 822"/>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Run alpha and beta tests in Google Play developer console</a:t>
            </a:r>
          </a:p>
        </p:txBody>
      </p:sp>
      <p:sp>
        <p:nvSpPr>
          <p:cNvPr id="823" name="Shape 8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824" name="Shape 824"/>
          <p:cNvPicPr preferRelativeResize="0"/>
          <p:nvPr/>
        </p:nvPicPr>
        <p:blipFill>
          <a:blip r:embed="rId3">
            <a:alphaModFix/>
          </a:blip>
          <a:stretch>
            <a:fillRect/>
          </a:stretch>
        </p:blipFill>
        <p:spPr>
          <a:xfrm>
            <a:off x="447675" y="1905000"/>
            <a:ext cx="8401050" cy="2705100"/>
          </a:xfrm>
          <a:prstGeom prst="rect">
            <a:avLst/>
          </a:prstGeom>
          <a:noFill/>
          <a:ln cap="flat" cmpd="sng" w="9525">
            <a:solidFill>
              <a:srgbClr val="039BE5"/>
            </a:solidFill>
            <a:prstDash val="solid"/>
            <a:round/>
            <a:headEnd len="med" w="med" type="none"/>
            <a:tailEnd len="med" w="med"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Shape 82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Choose file to upload</a:t>
            </a:r>
          </a:p>
        </p:txBody>
      </p:sp>
      <p:sp>
        <p:nvSpPr>
          <p:cNvPr id="830" name="Shape 830"/>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 </a:t>
            </a:r>
          </a:p>
        </p:txBody>
      </p:sp>
      <p:sp>
        <p:nvSpPr>
          <p:cNvPr id="831" name="Shape 83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832" name="Shape 832"/>
          <p:cNvPicPr preferRelativeResize="0"/>
          <p:nvPr/>
        </p:nvPicPr>
        <p:blipFill>
          <a:blip r:embed="rId3">
            <a:alphaModFix/>
          </a:blip>
          <a:stretch>
            <a:fillRect/>
          </a:stretch>
        </p:blipFill>
        <p:spPr>
          <a:xfrm>
            <a:off x="1021349" y="1203449"/>
            <a:ext cx="6767984" cy="3289224"/>
          </a:xfrm>
          <a:prstGeom prst="rect">
            <a:avLst/>
          </a:prstGeom>
          <a:noFill/>
          <a:ln cap="flat" cmpd="sng" w="9525">
            <a:solidFill>
              <a:srgbClr val="B7B7B7"/>
            </a:solidFill>
            <a:prstDash val="solid"/>
            <a:round/>
            <a:headEnd len="med" w="med" type="none"/>
            <a:tailEnd len="med" w="med"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Why run alpha and beta tests?</a:t>
            </a:r>
          </a:p>
        </p:txBody>
      </p:sp>
      <p:sp>
        <p:nvSpPr>
          <p:cNvPr id="838" name="Shape 838"/>
          <p:cNvSpPr txBox="1"/>
          <p:nvPr>
            <p:ph idx="1" type="body"/>
          </p:nvPr>
        </p:nvSpPr>
        <p:spPr>
          <a:xfrm>
            <a:off x="311700" y="1457275"/>
            <a:ext cx="8520600" cy="2637900"/>
          </a:xfrm>
          <a:prstGeom prst="rect">
            <a:avLst/>
          </a:prstGeom>
        </p:spPr>
        <p:txBody>
          <a:bodyPr anchorCtr="0" anchor="t" bIns="91425" lIns="91425" rIns="91425" tIns="91425">
            <a:noAutofit/>
          </a:bodyPr>
          <a:lstStyle/>
          <a:p>
            <a:pPr indent="-228600" lvl="0" marL="457200" rtl="0">
              <a:spcBef>
                <a:spcPts val="0"/>
              </a:spcBef>
              <a:buChar char="●"/>
            </a:pPr>
            <a:r>
              <a:rPr lang="en"/>
              <a:t>Test your app before public release to help find and fix any technical or user experience issues</a:t>
            </a:r>
          </a:p>
          <a:p>
            <a:pPr indent="-228600" lvl="0" marL="457200" rtl="0">
              <a:spcBef>
                <a:spcPts val="0"/>
              </a:spcBef>
              <a:buChar char="●"/>
            </a:pPr>
            <a:r>
              <a:rPr lang="en"/>
              <a:t>Get the bugs out before you release your app to the world! </a:t>
            </a:r>
          </a:p>
          <a:p>
            <a:pPr indent="-228600" lvl="0" marL="457200" rtl="0">
              <a:spcBef>
                <a:spcPts val="0"/>
              </a:spcBef>
              <a:buChar char="●"/>
            </a:pPr>
            <a:r>
              <a:rPr lang="en"/>
              <a:t>Feedback from your test users does not affect your app’s public rating</a:t>
            </a:r>
          </a:p>
        </p:txBody>
      </p:sp>
      <p:sp>
        <p:nvSpPr>
          <p:cNvPr id="839" name="Shape 83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Shape 84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Share with testers before publishing</a:t>
            </a:r>
          </a:p>
        </p:txBody>
      </p:sp>
      <p:sp>
        <p:nvSpPr>
          <p:cNvPr id="845" name="Shape 845"/>
          <p:cNvSpPr txBox="1"/>
          <p:nvPr>
            <p:ph idx="1" type="body"/>
          </p:nvPr>
        </p:nvSpPr>
        <p:spPr>
          <a:xfrm>
            <a:off x="311700" y="1076275"/>
            <a:ext cx="8709600" cy="3416400"/>
          </a:xfrm>
          <a:prstGeom prst="rect">
            <a:avLst/>
          </a:prstGeom>
        </p:spPr>
        <p:txBody>
          <a:bodyPr anchorCtr="0" anchor="t" bIns="91425" lIns="91425" rIns="91425" tIns="91425">
            <a:noAutofit/>
          </a:bodyPr>
          <a:lstStyle/>
          <a:p>
            <a:pPr indent="-228600" lvl="0" marL="457200" rtl="0">
              <a:spcBef>
                <a:spcPts val="0"/>
              </a:spcBef>
              <a:buChar char="●"/>
            </a:pPr>
            <a:r>
              <a:rPr lang="en"/>
              <a:t>Alpha test during development</a:t>
            </a:r>
          </a:p>
          <a:p>
            <a:pPr indent="0" lvl="0" marL="457200" rtl="0">
              <a:spcBef>
                <a:spcPts val="0"/>
              </a:spcBef>
              <a:buNone/>
            </a:pPr>
            <a:r>
              <a:rPr lang="en"/>
              <a:t>Use alpha tests for early experimental versions of your app that might contain incomplete or unstable functionality</a:t>
            </a:r>
          </a:p>
          <a:p>
            <a:pPr indent="-228600" lvl="0" marL="457200" rtl="0">
              <a:spcBef>
                <a:spcPts val="0"/>
              </a:spcBef>
              <a:buChar char="●"/>
            </a:pPr>
            <a:r>
              <a:rPr lang="en"/>
              <a:t>Beta test with limited number of real users</a:t>
            </a:r>
          </a:p>
          <a:p>
            <a:pPr indent="0" lvl="0" marL="457200" rtl="0">
              <a:spcBef>
                <a:spcPts val="0"/>
              </a:spcBef>
              <a:buNone/>
            </a:pPr>
            <a:r>
              <a:rPr lang="en"/>
              <a:t>Use beta tests for apps that should be complete and stable</a:t>
            </a:r>
          </a:p>
        </p:txBody>
      </p:sp>
      <p:sp>
        <p:nvSpPr>
          <p:cNvPr id="846" name="Shape 84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What is an APK?</a:t>
            </a:r>
          </a:p>
        </p:txBody>
      </p:sp>
      <p:sp>
        <p:nvSpPr>
          <p:cNvPr id="505" name="Shape 505"/>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en"/>
              <a:t>A</a:t>
            </a:r>
            <a:r>
              <a:rPr lang="en"/>
              <a:t>ndroid </a:t>
            </a:r>
            <a:r>
              <a:rPr b="1" lang="en"/>
              <a:t>A</a:t>
            </a:r>
            <a:r>
              <a:rPr lang="en"/>
              <a:t>pplication </a:t>
            </a:r>
            <a:r>
              <a:rPr b="1" lang="en"/>
              <a:t>P</a:t>
            </a:r>
            <a:r>
              <a:rPr lang="en"/>
              <a:t>ackage file  → .apk file</a:t>
            </a:r>
          </a:p>
          <a:p>
            <a:pPr indent="-228600" lvl="0" marL="457200" rtl="0">
              <a:spcBef>
                <a:spcPts val="0"/>
              </a:spcBef>
              <a:buChar char="●"/>
            </a:pPr>
            <a:r>
              <a:rPr lang="en"/>
              <a:t>It's like the executable</a:t>
            </a:r>
          </a:p>
          <a:p>
            <a:pPr indent="-228600" lvl="0" marL="457200" rtl="0">
              <a:spcBef>
                <a:spcPts val="0"/>
              </a:spcBef>
              <a:buChar char="●"/>
            </a:pPr>
            <a:r>
              <a:rPr lang="en"/>
              <a:t>Each Android application is compiled and packaged in a single file that includes all the app's code, resources, assets, and manifest file</a:t>
            </a:r>
          </a:p>
          <a:p>
            <a:pPr indent="-228600" lvl="0" marL="457200" rtl="0">
              <a:spcBef>
                <a:spcPts val="0"/>
              </a:spcBef>
              <a:buChar char="●"/>
            </a:pPr>
            <a:r>
              <a:rPr lang="en"/>
              <a:t>You need an APK to publish on Google Play </a:t>
            </a:r>
          </a:p>
          <a:p>
            <a:pPr lvl="0" rtl="0">
              <a:spcBef>
                <a:spcPts val="0"/>
              </a:spcBef>
              <a:buNone/>
            </a:pPr>
            <a:r>
              <a:t/>
            </a:r>
            <a:endParaRPr/>
          </a:p>
        </p:txBody>
      </p:sp>
      <p:sp>
        <p:nvSpPr>
          <p:cNvPr id="506" name="Shape 50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Alpha and beta tests</a:t>
            </a:r>
          </a:p>
        </p:txBody>
      </p:sp>
      <p:sp>
        <p:nvSpPr>
          <p:cNvPr id="852" name="Shape 852"/>
          <p:cNvSpPr txBox="1"/>
          <p:nvPr>
            <p:ph idx="1" type="body"/>
          </p:nvPr>
        </p:nvSpPr>
        <p:spPr>
          <a:xfrm>
            <a:off x="311700" y="1381075"/>
            <a:ext cx="8520600" cy="2547900"/>
          </a:xfrm>
          <a:prstGeom prst="rect">
            <a:avLst/>
          </a:prstGeom>
        </p:spPr>
        <p:txBody>
          <a:bodyPr anchorCtr="0" anchor="t" bIns="91425" lIns="91425" rIns="91425" tIns="91425">
            <a:noAutofit/>
          </a:bodyPr>
          <a:lstStyle/>
          <a:p>
            <a:pPr lvl="0" rtl="0">
              <a:spcBef>
                <a:spcPts val="0"/>
              </a:spcBef>
              <a:buNone/>
            </a:pPr>
            <a:r>
              <a:rPr lang="en"/>
              <a:t>During alpha and beta tests</a:t>
            </a:r>
          </a:p>
          <a:p>
            <a:pPr indent="-228600" lvl="0" marL="457200" rtl="0">
              <a:spcBef>
                <a:spcPts val="0"/>
              </a:spcBef>
              <a:buChar char="●"/>
            </a:pPr>
            <a:r>
              <a:rPr lang="en"/>
              <a:t>Your app is not listed in Google Play</a:t>
            </a:r>
          </a:p>
          <a:p>
            <a:pPr indent="-228600" lvl="0" marL="457200" rtl="0">
              <a:spcBef>
                <a:spcPts val="0"/>
              </a:spcBef>
              <a:buChar char="●"/>
            </a:pPr>
            <a:r>
              <a:rPr lang="en"/>
              <a:t>Testers must have a link to get it</a:t>
            </a:r>
          </a:p>
          <a:p>
            <a:pPr indent="-228600" lvl="0" marL="457200" rtl="0">
              <a:spcBef>
                <a:spcPts val="0"/>
              </a:spcBef>
              <a:buChar char="●"/>
            </a:pPr>
            <a:r>
              <a:rPr lang="en"/>
              <a:t>Testers cannot give reviews in Google Play</a:t>
            </a:r>
          </a:p>
        </p:txBody>
      </p:sp>
      <p:sp>
        <p:nvSpPr>
          <p:cNvPr id="853" name="Shape 85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Shape 85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Closed beta</a:t>
            </a:r>
          </a:p>
        </p:txBody>
      </p:sp>
      <p:sp>
        <p:nvSpPr>
          <p:cNvPr id="859" name="Shape 859"/>
          <p:cNvSpPr txBox="1"/>
          <p:nvPr>
            <p:ph idx="1" type="body"/>
          </p:nvPr>
        </p:nvSpPr>
        <p:spPr>
          <a:xfrm>
            <a:off x="311700" y="1076275"/>
            <a:ext cx="8520600" cy="3416400"/>
          </a:xfrm>
          <a:prstGeom prst="rect">
            <a:avLst/>
          </a:prstGeom>
        </p:spPr>
        <p:txBody>
          <a:bodyPr anchorCtr="0" anchor="t" bIns="91425" lIns="91425" rIns="91425" tIns="91425">
            <a:noAutofit/>
          </a:bodyPr>
          <a:lstStyle/>
          <a:p>
            <a:pPr lvl="0" marR="0" rtl="0" algn="l">
              <a:lnSpc>
                <a:spcPct val="115000"/>
              </a:lnSpc>
              <a:spcBef>
                <a:spcPts val="1000"/>
              </a:spcBef>
              <a:spcAft>
                <a:spcPts val="0"/>
              </a:spcAft>
              <a:buNone/>
            </a:pPr>
            <a:r>
              <a:rPr lang="en"/>
              <a:t>People have to be invited to join closed alpha and beta tests</a:t>
            </a:r>
          </a:p>
          <a:p>
            <a:pPr indent="-228600" lvl="0" marL="457200" marR="0" rtl="0" algn="l">
              <a:lnSpc>
                <a:spcPct val="115000"/>
              </a:lnSpc>
              <a:spcBef>
                <a:spcPts val="1000"/>
              </a:spcBef>
              <a:spcAft>
                <a:spcPts val="0"/>
              </a:spcAft>
              <a:buChar char="●"/>
            </a:pPr>
            <a:r>
              <a:rPr lang="en"/>
              <a:t>Closed beta using email addresses</a:t>
            </a:r>
          </a:p>
          <a:p>
            <a:pPr indent="-228600" lvl="1" marL="914400" marR="0" rtl="0" algn="l">
              <a:lnSpc>
                <a:spcPct val="115000"/>
              </a:lnSpc>
              <a:spcBef>
                <a:spcPts val="1000"/>
              </a:spcBef>
              <a:spcAft>
                <a:spcPts val="0"/>
              </a:spcAft>
              <a:buChar char="○"/>
            </a:pPr>
            <a:r>
              <a:rPr lang="en"/>
              <a:t>use lists of individual email addresses which you can add individually or upload as a .csv file</a:t>
            </a:r>
          </a:p>
          <a:p>
            <a:pPr indent="-228600" lvl="0" marL="457200" rtl="0">
              <a:spcBef>
                <a:spcPts val="0"/>
              </a:spcBef>
              <a:buFont typeface="Arial"/>
              <a:buChar char="●"/>
            </a:pPr>
            <a:r>
              <a:rPr lang="en"/>
              <a:t>Closed beta with Google+ community or Google Group </a:t>
            </a:r>
          </a:p>
          <a:p>
            <a:pPr lvl="0" rtl="0">
              <a:spcBef>
                <a:spcPts val="0"/>
              </a:spcBef>
              <a:buNone/>
            </a:pPr>
            <a:r>
              <a:rPr lang="en"/>
              <a:t>You can move closed betas to an open beta while maintaining your existing testers</a:t>
            </a:r>
          </a:p>
          <a:p>
            <a:pPr lvl="0" rtl="0">
              <a:spcBef>
                <a:spcPts val="0"/>
              </a:spcBef>
              <a:buNone/>
            </a:pPr>
            <a:r>
              <a:t/>
            </a:r>
            <a:endParaRPr/>
          </a:p>
        </p:txBody>
      </p:sp>
      <p:sp>
        <p:nvSpPr>
          <p:cNvPr id="860" name="Shape 86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Shape 86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Open beta</a:t>
            </a:r>
          </a:p>
        </p:txBody>
      </p:sp>
      <p:sp>
        <p:nvSpPr>
          <p:cNvPr id="866" name="Shape 866"/>
          <p:cNvSpPr txBox="1"/>
          <p:nvPr>
            <p:ph idx="1" type="body"/>
          </p:nvPr>
        </p:nvSpPr>
        <p:spPr>
          <a:xfrm>
            <a:off x="311700" y="1685875"/>
            <a:ext cx="8520600" cy="2165100"/>
          </a:xfrm>
          <a:prstGeom prst="rect">
            <a:avLst/>
          </a:prstGeom>
        </p:spPr>
        <p:txBody>
          <a:bodyPr anchorCtr="0" anchor="t" bIns="91425" lIns="91425" rIns="91425" tIns="91425">
            <a:noAutofit/>
          </a:bodyPr>
          <a:lstStyle/>
          <a:p>
            <a:pPr indent="-228600" lvl="0" marL="457200" rtl="0">
              <a:spcBef>
                <a:spcPts val="0"/>
              </a:spcBef>
              <a:buChar char="●"/>
            </a:pPr>
            <a:r>
              <a:rPr lang="en"/>
              <a:t>Anyone with the link can join</a:t>
            </a:r>
          </a:p>
          <a:p>
            <a:pPr indent="-228600" lvl="0" marL="457200" rtl="0">
              <a:spcBef>
                <a:spcPts val="0"/>
              </a:spcBef>
              <a:buFont typeface="Arial"/>
              <a:buChar char="●"/>
            </a:pPr>
            <a:r>
              <a:rPr lang="en"/>
              <a:t>Can scale to a larger group</a:t>
            </a:r>
          </a:p>
          <a:p>
            <a:pPr indent="-228600" lvl="0" marL="457200" rtl="0">
              <a:spcBef>
                <a:spcPts val="0"/>
              </a:spcBef>
              <a:buFont typeface="Arial"/>
              <a:buChar char="●"/>
            </a:pPr>
            <a:r>
              <a:rPr lang="en"/>
              <a:t>You can limit max number of testers</a:t>
            </a:r>
          </a:p>
        </p:txBody>
      </p:sp>
      <p:sp>
        <p:nvSpPr>
          <p:cNvPr id="867" name="Shape 86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Shape 872"/>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Get feedback</a:t>
            </a:r>
          </a:p>
        </p:txBody>
      </p:sp>
      <p:sp>
        <p:nvSpPr>
          <p:cNvPr id="873" name="Shape 873"/>
          <p:cNvSpPr txBox="1"/>
          <p:nvPr>
            <p:ph idx="1" type="body"/>
          </p:nvPr>
        </p:nvSpPr>
        <p:spPr>
          <a:xfrm>
            <a:off x="311700" y="1076275"/>
            <a:ext cx="8709300" cy="3416400"/>
          </a:xfrm>
          <a:prstGeom prst="rect">
            <a:avLst/>
          </a:prstGeom>
        </p:spPr>
        <p:txBody>
          <a:bodyPr anchorCtr="0" anchor="t" bIns="91425" lIns="91425" rIns="91425" tIns="91425">
            <a:noAutofit/>
          </a:bodyPr>
          <a:lstStyle/>
          <a:p>
            <a:pPr indent="-228600" lvl="0" marL="457200" rtl="0">
              <a:spcBef>
                <a:spcPts val="0"/>
              </a:spcBef>
              <a:buChar char="●"/>
            </a:pPr>
            <a:r>
              <a:rPr lang="en"/>
              <a:t>Closed tests: </a:t>
            </a:r>
          </a:p>
          <a:p>
            <a:pPr indent="0" lvl="0" marL="457200" rtl="0">
              <a:spcBef>
                <a:spcPts val="0"/>
              </a:spcBef>
              <a:buNone/>
            </a:pPr>
            <a:r>
              <a:rPr lang="en"/>
              <a:t>Provide a way for users to give feedback on your app, such as by email, website, or a message forum</a:t>
            </a:r>
          </a:p>
          <a:p>
            <a:pPr indent="-228600" lvl="0" marL="457200" rtl="0">
              <a:spcBef>
                <a:spcPts val="0"/>
              </a:spcBef>
              <a:buChar char="●"/>
            </a:pPr>
            <a:r>
              <a:rPr lang="en"/>
              <a:t>Open tests: </a:t>
            </a:r>
          </a:p>
          <a:p>
            <a:pPr indent="0" lvl="0" marL="457200" rtl="0">
              <a:spcBef>
                <a:spcPts val="0"/>
              </a:spcBef>
              <a:buNone/>
            </a:pPr>
            <a:r>
              <a:rPr lang="en"/>
              <a:t>Your testers can give private feedback in Google Play Store</a:t>
            </a:r>
          </a:p>
          <a:p>
            <a:pPr indent="0" lvl="0" marL="457200" rtl="0">
              <a:spcBef>
                <a:spcPts val="0"/>
              </a:spcBef>
              <a:buNone/>
            </a:pPr>
            <a:r>
              <a:rPr lang="en" sz="1800" u="sng">
                <a:solidFill>
                  <a:schemeClr val="hlink"/>
                </a:solidFill>
                <a:hlinkClick r:id="rId3"/>
              </a:rPr>
              <a:t>support.google.com/googleplay/android-developer/answer/ 138230#browse_reviews</a:t>
            </a:r>
          </a:p>
          <a:p>
            <a:pPr lvl="0" rtl="0">
              <a:spcBef>
                <a:spcPts val="0"/>
              </a:spcBef>
              <a:buNone/>
            </a:pPr>
            <a:r>
              <a:t/>
            </a:r>
            <a:endParaRPr/>
          </a:p>
        </p:txBody>
      </p:sp>
      <p:sp>
        <p:nvSpPr>
          <p:cNvPr id="874" name="Shape 87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Shape 87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Get private feedback for open betas</a:t>
            </a:r>
          </a:p>
        </p:txBody>
      </p:sp>
      <p:sp>
        <p:nvSpPr>
          <p:cNvPr id="880" name="Shape 880"/>
          <p:cNvSpPr txBox="1"/>
          <p:nvPr>
            <p:ph idx="1" type="body"/>
          </p:nvPr>
        </p:nvSpPr>
        <p:spPr>
          <a:xfrm>
            <a:off x="311700" y="1609675"/>
            <a:ext cx="8520600" cy="2829300"/>
          </a:xfrm>
          <a:prstGeom prst="rect">
            <a:avLst/>
          </a:prstGeom>
        </p:spPr>
        <p:txBody>
          <a:bodyPr anchorCtr="0" anchor="t" bIns="91425" lIns="91425" rIns="91425" tIns="91425">
            <a:noAutofit/>
          </a:bodyPr>
          <a:lstStyle/>
          <a:p>
            <a:pPr indent="-228600" lvl="0" marL="457200" rtl="0">
              <a:spcBef>
                <a:spcPts val="0"/>
              </a:spcBef>
              <a:buChar char="●"/>
            </a:pPr>
            <a:r>
              <a:rPr lang="en"/>
              <a:t>For open tests (alpha or beta) program, you can see and reply to user feedback in the Developer Consol</a:t>
            </a:r>
            <a:r>
              <a:rPr lang="en"/>
              <a:t>e</a:t>
            </a:r>
          </a:p>
          <a:p>
            <a:pPr indent="-228600" lvl="0" marL="457200" rtl="0">
              <a:spcBef>
                <a:spcPts val="0"/>
              </a:spcBef>
              <a:buChar char="●"/>
            </a:pPr>
            <a:r>
              <a:rPr lang="en"/>
              <a:t>Alpha and beta feedback from users is only visible to you and cannot be seen in the Google Play store</a:t>
            </a:r>
          </a:p>
        </p:txBody>
      </p:sp>
      <p:sp>
        <p:nvSpPr>
          <p:cNvPr id="881" name="Shape 88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Shape 886"/>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Pre-launch Report</a:t>
            </a:r>
          </a:p>
        </p:txBody>
      </p:sp>
      <p:sp>
        <p:nvSpPr>
          <p:cNvPr id="887" name="Shape 887"/>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n"/>
              <a:t>Test before you publish</a:t>
            </a:r>
          </a:p>
        </p:txBody>
      </p:sp>
      <p:sp>
        <p:nvSpPr>
          <p:cNvPr id="888" name="Shape 88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89" name="Shape 889"/>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Shape 89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Opt in for pre-launch reporting</a:t>
            </a:r>
          </a:p>
        </p:txBody>
      </p:sp>
      <p:sp>
        <p:nvSpPr>
          <p:cNvPr id="895" name="Shape 895"/>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Pre-launch reports identify crashes, display issues, and security vulnerabilities</a:t>
            </a:r>
          </a:p>
          <a:p>
            <a:pPr indent="-228600" lvl="0" marL="457200" rtl="0">
              <a:spcBef>
                <a:spcPts val="0"/>
              </a:spcBef>
              <a:buChar char="●"/>
            </a:pPr>
            <a:r>
              <a:rPr lang="en"/>
              <a:t>During pre-launch check, test devices automatically launch and crawl your app for several minutes</a:t>
            </a:r>
          </a:p>
          <a:p>
            <a:pPr indent="-228600" lvl="0" marL="457200" rtl="0">
              <a:spcBef>
                <a:spcPts val="0"/>
              </a:spcBef>
              <a:buChar char="●"/>
            </a:pPr>
            <a:r>
              <a:rPr lang="en"/>
              <a:t>The crawl performs basic actions every few seconds on your app, such as typing, tapping, and swiping</a:t>
            </a:r>
          </a:p>
          <a:p>
            <a:pPr indent="-69850" lvl="0" marL="457200" rtl="0">
              <a:spcBef>
                <a:spcPts val="0"/>
              </a:spcBef>
              <a:buClr>
                <a:schemeClr val="dk1"/>
              </a:buClr>
              <a:buSzPct val="61111"/>
              <a:buFont typeface="Arial"/>
              <a:buNone/>
            </a:pPr>
            <a:r>
              <a:rPr lang="en" sz="1800" u="sng">
                <a:solidFill>
                  <a:schemeClr val="hlink"/>
                </a:solidFill>
                <a:hlinkClick r:id="rId3"/>
              </a:rPr>
              <a:t>support.google.com/googleplay/android-developer/answer/7002270</a:t>
            </a:r>
          </a:p>
        </p:txBody>
      </p:sp>
      <p:sp>
        <p:nvSpPr>
          <p:cNvPr id="896" name="Shape 89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Shape 90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Example pre-launch report</a:t>
            </a:r>
          </a:p>
        </p:txBody>
      </p:sp>
      <p:sp>
        <p:nvSpPr>
          <p:cNvPr id="902" name="Shape 90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03" name="Shape 903"/>
          <p:cNvPicPr preferRelativeResize="0"/>
          <p:nvPr/>
        </p:nvPicPr>
        <p:blipFill>
          <a:blip r:embed="rId3">
            <a:alphaModFix/>
          </a:blip>
          <a:stretch>
            <a:fillRect/>
          </a:stretch>
        </p:blipFill>
        <p:spPr>
          <a:xfrm>
            <a:off x="1299725" y="819724"/>
            <a:ext cx="6667594" cy="3847949"/>
          </a:xfrm>
          <a:prstGeom prst="rect">
            <a:avLst/>
          </a:prstGeom>
          <a:noFill/>
          <a:ln cap="flat" cmpd="sng" w="9525">
            <a:solidFill>
              <a:srgbClr val="4CAF50"/>
            </a:solidFill>
            <a:prstDash val="solid"/>
            <a:round/>
            <a:headEnd len="med" w="med" type="none"/>
            <a:tailEnd len="med" w="med"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Shape 90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Example pre-launch report</a:t>
            </a:r>
          </a:p>
        </p:txBody>
      </p:sp>
      <p:sp>
        <p:nvSpPr>
          <p:cNvPr id="909" name="Shape 90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10" name="Shape 910"/>
          <p:cNvPicPr preferRelativeResize="0"/>
          <p:nvPr/>
        </p:nvPicPr>
        <p:blipFill>
          <a:blip r:embed="rId3">
            <a:alphaModFix/>
          </a:blip>
          <a:stretch>
            <a:fillRect/>
          </a:stretch>
        </p:blipFill>
        <p:spPr>
          <a:xfrm>
            <a:off x="64945" y="999546"/>
            <a:ext cx="9021150" cy="3569952"/>
          </a:xfrm>
          <a:prstGeom prst="rect">
            <a:avLst/>
          </a:prstGeom>
          <a:noFill/>
          <a:ln cap="flat" cmpd="sng" w="9525">
            <a:solidFill>
              <a:srgbClr val="4CAF50"/>
            </a:solidFill>
            <a:prstDash val="solid"/>
            <a:round/>
            <a:headEnd len="med" w="med" type="none"/>
            <a:tailEnd len="med" w="med"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Shape 915"/>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Running pre-launch reports</a:t>
            </a:r>
          </a:p>
        </p:txBody>
      </p:sp>
      <p:sp>
        <p:nvSpPr>
          <p:cNvPr id="916" name="Shape 91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17" name="Shape 917"/>
          <p:cNvPicPr preferRelativeResize="0"/>
          <p:nvPr/>
        </p:nvPicPr>
        <p:blipFill>
          <a:blip r:embed="rId3">
            <a:alphaModFix/>
          </a:blip>
          <a:stretch>
            <a:fillRect/>
          </a:stretch>
        </p:blipFill>
        <p:spPr>
          <a:xfrm>
            <a:off x="4938300" y="2224393"/>
            <a:ext cx="4048799" cy="2220583"/>
          </a:xfrm>
          <a:prstGeom prst="rect">
            <a:avLst/>
          </a:prstGeom>
          <a:noFill/>
          <a:ln cap="flat" cmpd="sng" w="9525">
            <a:solidFill>
              <a:srgbClr val="666666"/>
            </a:solidFill>
            <a:prstDash val="solid"/>
            <a:round/>
            <a:headEnd len="med" w="med" type="none"/>
            <a:tailEnd len="med" w="med" type="none"/>
          </a:ln>
        </p:spPr>
      </p:pic>
      <p:sp>
        <p:nvSpPr>
          <p:cNvPr id="918" name="Shape 918"/>
          <p:cNvSpPr txBox="1"/>
          <p:nvPr>
            <p:ph idx="1" type="body"/>
          </p:nvPr>
        </p:nvSpPr>
        <p:spPr>
          <a:xfrm>
            <a:off x="235500" y="1228675"/>
            <a:ext cx="8446800" cy="701100"/>
          </a:xfrm>
          <a:prstGeom prst="rect">
            <a:avLst/>
          </a:prstGeom>
          <a:solidFill>
            <a:srgbClr val="FFFFFF"/>
          </a:solidFill>
        </p:spPr>
        <p:txBody>
          <a:bodyPr anchorCtr="0" anchor="t" bIns="91425" lIns="91425" rIns="91425" tIns="91425">
            <a:noAutofit/>
          </a:bodyPr>
          <a:lstStyle/>
          <a:p>
            <a:pPr indent="-228600" lvl="0" marL="457200" rtl="0">
              <a:spcBef>
                <a:spcPts val="0"/>
              </a:spcBef>
              <a:buChar char="●"/>
            </a:pPr>
            <a:r>
              <a:rPr lang="en"/>
              <a:t>Opt-in to pre-launch reports in the console</a:t>
            </a:r>
          </a:p>
          <a:p>
            <a:pPr lvl="0" rtl="0">
              <a:spcBef>
                <a:spcPts val="0"/>
              </a:spcBef>
              <a:buNone/>
            </a:pPr>
            <a:r>
              <a:t/>
            </a:r>
            <a:endParaRPr/>
          </a:p>
        </p:txBody>
      </p:sp>
      <p:sp>
        <p:nvSpPr>
          <p:cNvPr id="919" name="Shape 919"/>
          <p:cNvSpPr txBox="1"/>
          <p:nvPr>
            <p:ph idx="1" type="body"/>
          </p:nvPr>
        </p:nvSpPr>
        <p:spPr>
          <a:xfrm>
            <a:off x="235500" y="1827800"/>
            <a:ext cx="4626600" cy="2470800"/>
          </a:xfrm>
          <a:prstGeom prst="rect">
            <a:avLst/>
          </a:prstGeom>
          <a:noFill/>
        </p:spPr>
        <p:txBody>
          <a:bodyPr anchorCtr="0" anchor="t" bIns="91425" lIns="91425" rIns="91425" tIns="91425">
            <a:noAutofit/>
          </a:bodyPr>
          <a:lstStyle/>
          <a:p>
            <a:pPr indent="-228600" lvl="0" marL="457200" rtl="0">
              <a:spcBef>
                <a:spcPts val="0"/>
              </a:spcBef>
              <a:buChar char="●"/>
            </a:pPr>
            <a:r>
              <a:rPr lang="en"/>
              <a:t>Then when you upload or publish an alpha or beta APK, the pre-launch test runs automatically</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Share your app during development</a:t>
            </a:r>
          </a:p>
        </p:txBody>
      </p:sp>
      <p:sp>
        <p:nvSpPr>
          <p:cNvPr id="512" name="Shape 512"/>
          <p:cNvSpPr txBox="1"/>
          <p:nvPr>
            <p:ph idx="1" type="body"/>
          </p:nvPr>
        </p:nvSpPr>
        <p:spPr>
          <a:xfrm>
            <a:off x="311700" y="1381075"/>
            <a:ext cx="4369800" cy="3416400"/>
          </a:xfrm>
          <a:prstGeom prst="rect">
            <a:avLst/>
          </a:prstGeom>
        </p:spPr>
        <p:txBody>
          <a:bodyPr anchorCtr="0" anchor="t" bIns="91425" lIns="91425" rIns="91425" tIns="91425">
            <a:noAutofit/>
          </a:bodyPr>
          <a:lstStyle/>
          <a:p>
            <a:pPr lvl="0" rtl="0">
              <a:spcBef>
                <a:spcPts val="600"/>
              </a:spcBef>
              <a:buNone/>
            </a:pPr>
            <a:r>
              <a:rPr lang="en"/>
              <a:t>Ways to distribute your app</a:t>
            </a:r>
          </a:p>
          <a:p>
            <a:pPr indent="-228600" lvl="0" marL="457200" rtl="0">
              <a:spcBef>
                <a:spcPts val="600"/>
              </a:spcBef>
              <a:buChar char="●"/>
            </a:pPr>
            <a:r>
              <a:rPr lang="en"/>
              <a:t>Zip it up</a:t>
            </a:r>
          </a:p>
          <a:p>
            <a:pPr indent="-228600" lvl="0" marL="457200" rtl="0">
              <a:spcBef>
                <a:spcPts val="600"/>
              </a:spcBef>
              <a:buChar char="●"/>
            </a:pPr>
            <a:r>
              <a:rPr lang="en"/>
              <a:t>Share the source code</a:t>
            </a:r>
          </a:p>
          <a:p>
            <a:pPr indent="-228600" lvl="0" marL="457200" rtl="0">
              <a:spcBef>
                <a:spcPts val="600"/>
              </a:spcBef>
              <a:buChar char="●"/>
            </a:pPr>
            <a:r>
              <a:rPr lang="en"/>
              <a:t>Publish to github</a:t>
            </a:r>
          </a:p>
          <a:p>
            <a:pPr indent="-228600" lvl="0" marL="457200" rtl="0">
              <a:spcBef>
                <a:spcPts val="600"/>
              </a:spcBef>
              <a:buChar char="●"/>
            </a:pPr>
            <a:r>
              <a:rPr lang="en"/>
              <a:t>Make an APK</a:t>
            </a:r>
          </a:p>
        </p:txBody>
      </p:sp>
      <p:sp>
        <p:nvSpPr>
          <p:cNvPr id="513" name="Shape 51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14" name="Shape 514"/>
          <p:cNvPicPr preferRelativeResize="0"/>
          <p:nvPr/>
        </p:nvPicPr>
        <p:blipFill>
          <a:blip r:embed="rId3">
            <a:alphaModFix/>
          </a:blip>
          <a:stretch>
            <a:fillRect/>
          </a:stretch>
        </p:blipFill>
        <p:spPr>
          <a:xfrm>
            <a:off x="4681500" y="1737545"/>
            <a:ext cx="4157700" cy="2148972"/>
          </a:xfrm>
          <a:prstGeom prst="rect">
            <a:avLst/>
          </a:prstGeom>
          <a:noFill/>
          <a:ln cap="flat" cmpd="sng" w="9525">
            <a:solidFill>
              <a:schemeClr val="dk1"/>
            </a:solidFill>
            <a:prstDash val="solid"/>
            <a:round/>
            <a:headEnd len="med" w="med" type="none"/>
            <a:tailEnd len="med" w="med"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Shape 924"/>
          <p:cNvSpPr txBox="1"/>
          <p:nvPr>
            <p:ph type="title"/>
          </p:nvPr>
        </p:nvSpPr>
        <p:spPr>
          <a:xfrm>
            <a:off x="265500" y="1918975"/>
            <a:ext cx="4045200" cy="1482300"/>
          </a:xfrm>
          <a:prstGeom prst="rect">
            <a:avLst/>
          </a:prstGeom>
        </p:spPr>
        <p:txBody>
          <a:bodyPr anchorCtr="0" anchor="b" bIns="91425" lIns="91425" rIns="91425" tIns="91425">
            <a:noAutofit/>
          </a:bodyPr>
          <a:lstStyle/>
          <a:p>
            <a:pPr lvl="0" rtl="0">
              <a:spcBef>
                <a:spcPts val="0"/>
              </a:spcBef>
              <a:buNone/>
            </a:pPr>
            <a:r>
              <a:rPr lang="en"/>
              <a:t>Criteria </a:t>
            </a:r>
          </a:p>
          <a:p>
            <a:pPr lvl="0" rtl="0">
              <a:spcBef>
                <a:spcPts val="0"/>
              </a:spcBef>
              <a:buNone/>
            </a:pPr>
            <a:r>
              <a:rPr lang="en"/>
              <a:t>for </a:t>
            </a:r>
          </a:p>
          <a:p>
            <a:pPr lvl="0" rtl="0">
              <a:spcBef>
                <a:spcPts val="0"/>
              </a:spcBef>
              <a:buNone/>
            </a:pPr>
            <a:r>
              <a:rPr lang="en"/>
              <a:t>Publishing</a:t>
            </a:r>
          </a:p>
        </p:txBody>
      </p:sp>
      <p:sp>
        <p:nvSpPr>
          <p:cNvPr id="925" name="Shape 925"/>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Shape 93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Only publish high quality apps</a:t>
            </a:r>
          </a:p>
        </p:txBody>
      </p:sp>
      <p:sp>
        <p:nvSpPr>
          <p:cNvPr id="931" name="Shape 931"/>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0"/>
              </a:spcBef>
              <a:buNone/>
            </a:pPr>
            <a:r>
              <a:rPr lang="en"/>
              <a:t>Your app must meet core app quality requirements</a:t>
            </a:r>
          </a:p>
          <a:p>
            <a:pPr indent="-228600" lvl="0" marL="457200" rtl="0">
              <a:spcBef>
                <a:spcPts val="0"/>
              </a:spcBef>
              <a:buChar char="●"/>
            </a:pPr>
            <a:r>
              <a:rPr lang="en"/>
              <a:t>Visual design and user interaction</a:t>
            </a:r>
          </a:p>
          <a:p>
            <a:pPr indent="-228600" lvl="0" marL="457200" rtl="0">
              <a:spcBef>
                <a:spcPts val="0"/>
              </a:spcBef>
              <a:buChar char="●"/>
            </a:pPr>
            <a:r>
              <a:rPr lang="en"/>
              <a:t>Functionality</a:t>
            </a:r>
          </a:p>
          <a:p>
            <a:pPr indent="-228600" lvl="0" marL="457200" rtl="0">
              <a:spcBef>
                <a:spcPts val="0"/>
              </a:spcBef>
              <a:buChar char="●"/>
            </a:pPr>
            <a:r>
              <a:rPr lang="en"/>
              <a:t>Performance and stability</a:t>
            </a:r>
          </a:p>
          <a:p>
            <a:pPr lvl="0" rtl="0" algn="ctr">
              <a:spcBef>
                <a:spcPts val="0"/>
              </a:spcBef>
              <a:buNone/>
            </a:pPr>
            <a:r>
              <a:rPr b="1" lang="en"/>
              <a:t>Android users expect high-quality apps!</a:t>
            </a:r>
          </a:p>
          <a:p>
            <a:pPr lvl="0" rtl="0" algn="ctr">
              <a:spcBef>
                <a:spcPts val="0"/>
              </a:spcBef>
              <a:buNone/>
            </a:pPr>
            <a:r>
              <a:rPr lang="en" sz="1800" u="sng">
                <a:solidFill>
                  <a:schemeClr val="hlink"/>
                </a:solidFill>
                <a:hlinkClick r:id="rId3"/>
              </a:rPr>
              <a:t>developer.android.com/distribute/essentials/quality/core.html</a:t>
            </a:r>
          </a:p>
        </p:txBody>
      </p:sp>
      <p:sp>
        <p:nvSpPr>
          <p:cNvPr id="932" name="Shape 93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6" name="Shape 936"/>
        <p:cNvGrpSpPr/>
        <p:nvPr/>
      </p:nvGrpSpPr>
      <p:grpSpPr>
        <a:xfrm>
          <a:off x="0" y="0"/>
          <a:ext cx="0" cy="0"/>
          <a:chOff x="0" y="0"/>
          <a:chExt cx="0" cy="0"/>
        </a:xfrm>
      </p:grpSpPr>
      <p:sp>
        <p:nvSpPr>
          <p:cNvPr id="937" name="Shape 937"/>
          <p:cNvSpPr/>
          <p:nvPr/>
        </p:nvSpPr>
        <p:spPr>
          <a:xfrm>
            <a:off x="5403600" y="1157925"/>
            <a:ext cx="3546000" cy="3414900"/>
          </a:xfrm>
          <a:prstGeom prst="rect">
            <a:avLst/>
          </a:prstGeom>
          <a:solidFill>
            <a:srgbClr val="FFFFFF"/>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8" name="Shape 93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Comply with Google Play policies </a:t>
            </a:r>
          </a:p>
        </p:txBody>
      </p:sp>
      <p:sp>
        <p:nvSpPr>
          <p:cNvPr id="939" name="Shape 939"/>
          <p:cNvSpPr txBox="1"/>
          <p:nvPr>
            <p:ph idx="1" type="body"/>
          </p:nvPr>
        </p:nvSpPr>
        <p:spPr>
          <a:xfrm>
            <a:off x="311700" y="1244075"/>
            <a:ext cx="4756200" cy="1729200"/>
          </a:xfrm>
          <a:prstGeom prst="rect">
            <a:avLst/>
          </a:prstGeom>
        </p:spPr>
        <p:txBody>
          <a:bodyPr anchorCtr="0" anchor="t" bIns="91425" lIns="91425" rIns="91425" tIns="91425">
            <a:noAutofit/>
          </a:bodyPr>
          <a:lstStyle/>
          <a:p>
            <a:pPr lvl="0" rtl="0">
              <a:spcBef>
                <a:spcPts val="0"/>
              </a:spcBef>
              <a:buNone/>
            </a:pPr>
            <a:r>
              <a:rPr lang="en"/>
              <a:t>Google Play policies ensure that all apps on Google Play provide a safe experience for everyone</a:t>
            </a:r>
          </a:p>
        </p:txBody>
      </p:sp>
      <p:sp>
        <p:nvSpPr>
          <p:cNvPr id="940" name="Shape 94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941" name="Shape 941"/>
          <p:cNvPicPr preferRelativeResize="0"/>
          <p:nvPr/>
        </p:nvPicPr>
        <p:blipFill>
          <a:blip r:embed="rId3">
            <a:alphaModFix/>
          </a:blip>
          <a:stretch>
            <a:fillRect/>
          </a:stretch>
        </p:blipFill>
        <p:spPr>
          <a:xfrm>
            <a:off x="5418375" y="1171445"/>
            <a:ext cx="3531299" cy="1827777"/>
          </a:xfrm>
          <a:prstGeom prst="rect">
            <a:avLst/>
          </a:prstGeom>
          <a:noFill/>
          <a:ln>
            <a:noFill/>
          </a:ln>
        </p:spPr>
      </p:pic>
      <p:pic>
        <p:nvPicPr>
          <p:cNvPr id="942" name="Shape 942"/>
          <p:cNvPicPr preferRelativeResize="0"/>
          <p:nvPr/>
        </p:nvPicPr>
        <p:blipFill>
          <a:blip r:embed="rId4">
            <a:alphaModFix/>
          </a:blip>
          <a:stretch>
            <a:fillRect/>
          </a:stretch>
        </p:blipFill>
        <p:spPr>
          <a:xfrm>
            <a:off x="5418373" y="2614864"/>
            <a:ext cx="3531299" cy="1819760"/>
          </a:xfrm>
          <a:prstGeom prst="rect">
            <a:avLst/>
          </a:prstGeom>
          <a:noFill/>
          <a:ln>
            <a:noFill/>
          </a:ln>
        </p:spPr>
      </p:pic>
      <p:sp>
        <p:nvSpPr>
          <p:cNvPr id="943" name="Shape 943"/>
          <p:cNvSpPr txBox="1"/>
          <p:nvPr/>
        </p:nvSpPr>
        <p:spPr>
          <a:xfrm>
            <a:off x="304800" y="3941725"/>
            <a:ext cx="7079400" cy="664800"/>
          </a:xfrm>
          <a:prstGeom prst="rect">
            <a:avLst/>
          </a:prstGeom>
          <a:solidFill>
            <a:srgbClr val="FFFFFF"/>
          </a:solidFill>
          <a:ln>
            <a:noFill/>
          </a:ln>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b="1" lang="en" sz="2400" u="sng">
                <a:solidFill>
                  <a:schemeClr val="accent5"/>
                </a:solidFill>
                <a:latin typeface="Roboto"/>
                <a:ea typeface="Roboto"/>
                <a:cs typeface="Roboto"/>
                <a:sym typeface="Roboto"/>
                <a:hlinkClick r:id="rId5"/>
              </a:rPr>
              <a:t>play.google.com/about/developer-content-policy/</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Shape 94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Restricted Content</a:t>
            </a:r>
          </a:p>
        </p:txBody>
      </p:sp>
      <p:sp>
        <p:nvSpPr>
          <p:cNvPr id="949" name="Shape 94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50" name="Shape 950"/>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342900" lvl="0" marL="457200" rtl="0">
              <a:spcBef>
                <a:spcPts val="400"/>
              </a:spcBef>
              <a:buSzPct val="100000"/>
              <a:buFont typeface="Arial"/>
              <a:buChar char="●"/>
            </a:pPr>
            <a:r>
              <a:rPr lang="en" sz="1800"/>
              <a:t>Sexually Explicit Content</a:t>
            </a:r>
          </a:p>
          <a:p>
            <a:pPr indent="-342900" lvl="0" marL="457200" rtl="0">
              <a:spcBef>
                <a:spcPts val="400"/>
              </a:spcBef>
              <a:buSzPct val="100000"/>
              <a:buFont typeface="Arial"/>
              <a:buChar char="●"/>
            </a:pPr>
            <a:r>
              <a:rPr lang="en" sz="1800"/>
              <a:t>Child Endangerment</a:t>
            </a:r>
          </a:p>
          <a:p>
            <a:pPr indent="-342900" lvl="0" marL="457200" rtl="0">
              <a:spcBef>
                <a:spcPts val="400"/>
              </a:spcBef>
              <a:buSzPct val="100000"/>
              <a:buFont typeface="Arial"/>
              <a:buChar char="●"/>
            </a:pPr>
            <a:r>
              <a:rPr lang="en" sz="1800"/>
              <a:t>Violence</a:t>
            </a:r>
          </a:p>
          <a:p>
            <a:pPr indent="-342900" lvl="0" marL="457200" rtl="0">
              <a:spcBef>
                <a:spcPts val="400"/>
              </a:spcBef>
              <a:buSzPct val="100000"/>
              <a:buFont typeface="Arial"/>
              <a:buChar char="●"/>
            </a:pPr>
            <a:r>
              <a:rPr lang="en" sz="1800"/>
              <a:t>Bullying &amp; Harassment</a:t>
            </a:r>
          </a:p>
          <a:p>
            <a:pPr indent="-342900" lvl="0" marL="457200" rtl="0">
              <a:spcBef>
                <a:spcPts val="400"/>
              </a:spcBef>
              <a:buSzPct val="100000"/>
              <a:buFont typeface="Arial"/>
              <a:buChar char="●"/>
            </a:pPr>
            <a:r>
              <a:rPr lang="en" sz="1800"/>
              <a:t>Hate Speech</a:t>
            </a:r>
          </a:p>
          <a:p>
            <a:pPr indent="-342900" lvl="0" marL="457200" rtl="0">
              <a:spcBef>
                <a:spcPts val="400"/>
              </a:spcBef>
              <a:buSzPct val="100000"/>
              <a:buFont typeface="Arial"/>
              <a:buChar char="●"/>
            </a:pPr>
            <a:r>
              <a:rPr lang="en" sz="1800"/>
              <a:t>Sensitive Events</a:t>
            </a:r>
          </a:p>
          <a:p>
            <a:pPr indent="-342900" lvl="0" marL="457200" rtl="0">
              <a:spcBef>
                <a:spcPts val="400"/>
              </a:spcBef>
              <a:buSzPct val="100000"/>
              <a:buFont typeface="Arial"/>
              <a:buChar char="●"/>
            </a:pPr>
            <a:r>
              <a:rPr lang="en" sz="1800"/>
              <a:t>Gambling</a:t>
            </a:r>
          </a:p>
          <a:p>
            <a:pPr indent="-342900" lvl="0" marL="457200" rtl="0">
              <a:spcBef>
                <a:spcPts val="400"/>
              </a:spcBef>
              <a:buSzPct val="100000"/>
              <a:buFont typeface="Arial"/>
              <a:buChar char="●"/>
            </a:pPr>
            <a:r>
              <a:rPr lang="en" sz="1800"/>
              <a:t>Illegal Activities</a:t>
            </a:r>
          </a:p>
          <a:p>
            <a:pPr lvl="0" rtl="0">
              <a:spcBef>
                <a:spcPts val="1000"/>
              </a:spcBef>
              <a:buNone/>
            </a:pPr>
            <a:r>
              <a:rPr lang="en" sz="1800" u="sng">
                <a:solidFill>
                  <a:schemeClr val="hlink"/>
                </a:solidFill>
                <a:hlinkClick r:id="rId3"/>
              </a:rPr>
              <a:t>play.google.com/about/restricted-content</a:t>
            </a:r>
          </a:p>
        </p:txBody>
      </p:sp>
      <p:pic>
        <p:nvPicPr>
          <p:cNvPr id="951" name="Shape 951"/>
          <p:cNvPicPr preferRelativeResize="0"/>
          <p:nvPr/>
        </p:nvPicPr>
        <p:blipFill>
          <a:blip r:embed="rId4">
            <a:alphaModFix/>
          </a:blip>
          <a:stretch>
            <a:fillRect/>
          </a:stretch>
        </p:blipFill>
        <p:spPr>
          <a:xfrm>
            <a:off x="5872125" y="1193795"/>
            <a:ext cx="2600325" cy="3181350"/>
          </a:xfrm>
          <a:prstGeom prst="rect">
            <a:avLst/>
          </a:prstGeom>
          <a:noFill/>
          <a:ln cap="flat" cmpd="sng" w="9525">
            <a:solidFill>
              <a:srgbClr val="039BE5"/>
            </a:solidFill>
            <a:prstDash val="solid"/>
            <a:round/>
            <a:headEnd len="med" w="med" type="none"/>
            <a:tailEnd len="med" w="med"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Shape 956"/>
          <p:cNvSpPr txBox="1"/>
          <p:nvPr>
            <p:ph type="title"/>
          </p:nvPr>
        </p:nvSpPr>
        <p:spPr>
          <a:xfrm>
            <a:off x="265500" y="1918975"/>
            <a:ext cx="4045200" cy="1482300"/>
          </a:xfrm>
          <a:prstGeom prst="rect">
            <a:avLst/>
          </a:prstGeom>
        </p:spPr>
        <p:txBody>
          <a:bodyPr anchorCtr="0" anchor="b" bIns="91425" lIns="91425" rIns="91425" tIns="91425">
            <a:noAutofit/>
          </a:bodyPr>
          <a:lstStyle/>
          <a:p>
            <a:pPr lvl="0" rtl="0">
              <a:spcBef>
                <a:spcPts val="0"/>
              </a:spcBef>
              <a:buNone/>
            </a:pPr>
            <a:r>
              <a:rPr lang="en"/>
              <a:t>Publish to the world!</a:t>
            </a:r>
          </a:p>
        </p:txBody>
      </p:sp>
      <p:sp>
        <p:nvSpPr>
          <p:cNvPr id="957" name="Shape 95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Shape 962"/>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Upload your APK to Production</a:t>
            </a:r>
          </a:p>
        </p:txBody>
      </p:sp>
      <p:sp>
        <p:nvSpPr>
          <p:cNvPr id="963" name="Shape 963"/>
          <p:cNvSpPr txBox="1"/>
          <p:nvPr>
            <p:ph idx="1" type="body"/>
          </p:nvPr>
        </p:nvSpPr>
        <p:spPr>
          <a:xfrm>
            <a:off x="311700" y="1076275"/>
            <a:ext cx="8520600" cy="3416400"/>
          </a:xfrm>
          <a:prstGeom prst="rect">
            <a:avLst/>
          </a:prstGeom>
        </p:spPr>
        <p:txBody>
          <a:bodyPr anchorCtr="0" anchor="t" bIns="91425" lIns="91425" rIns="91425" tIns="91425">
            <a:noAutofit/>
          </a:bodyPr>
          <a:lstStyle/>
          <a:p>
            <a:pPr lvl="0">
              <a:spcBef>
                <a:spcPts val="0"/>
              </a:spcBef>
              <a:buNone/>
            </a:pPr>
            <a:r>
              <a:rPr lang="en"/>
              <a:t> </a:t>
            </a:r>
          </a:p>
        </p:txBody>
      </p:sp>
      <p:sp>
        <p:nvSpPr>
          <p:cNvPr id="964" name="Shape 964"/>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965" name="Shape 965"/>
          <p:cNvPicPr preferRelativeResize="0"/>
          <p:nvPr/>
        </p:nvPicPr>
        <p:blipFill>
          <a:blip r:embed="rId3">
            <a:alphaModFix/>
          </a:blip>
          <a:stretch>
            <a:fillRect/>
          </a:stretch>
        </p:blipFill>
        <p:spPr>
          <a:xfrm>
            <a:off x="424612" y="1067812"/>
            <a:ext cx="8294774" cy="3585725"/>
          </a:xfrm>
          <a:prstGeom prst="rect">
            <a:avLst/>
          </a:prstGeom>
          <a:noFill/>
          <a:ln cap="flat" cmpd="sng" w="9525">
            <a:solidFill>
              <a:srgbClr val="B7B7B7"/>
            </a:solidFill>
            <a:prstDash val="solid"/>
            <a:round/>
            <a:headEnd len="med" w="med" type="none"/>
            <a:tailEnd len="med" w="med" type="none"/>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Shape 970"/>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Check what's missing</a:t>
            </a:r>
          </a:p>
        </p:txBody>
      </p:sp>
      <p:sp>
        <p:nvSpPr>
          <p:cNvPr id="971" name="Shape 971"/>
          <p:cNvSpPr txBox="1"/>
          <p:nvPr>
            <p:ph idx="1" type="body"/>
          </p:nvPr>
        </p:nvSpPr>
        <p:spPr>
          <a:xfrm>
            <a:off x="311700" y="1076275"/>
            <a:ext cx="5398200" cy="3510000"/>
          </a:xfrm>
          <a:prstGeom prst="rect">
            <a:avLst/>
          </a:prstGeom>
        </p:spPr>
        <p:txBody>
          <a:bodyPr anchorCtr="0" anchor="t" bIns="91425" lIns="91425" rIns="91425" tIns="91425">
            <a:noAutofit/>
          </a:bodyPr>
          <a:lstStyle/>
          <a:p>
            <a:pPr indent="-228600" lvl="0" marL="457200" rtl="0">
              <a:spcBef>
                <a:spcPts val="0"/>
              </a:spcBef>
              <a:buChar char="●"/>
            </a:pPr>
            <a:r>
              <a:rPr lang="en"/>
              <a:t>add a high-res icon</a:t>
            </a:r>
          </a:p>
          <a:p>
            <a:pPr indent="-228600" lvl="0" marL="457200" rtl="0">
              <a:spcBef>
                <a:spcPts val="200"/>
              </a:spcBef>
              <a:buChar char="●"/>
            </a:pPr>
            <a:r>
              <a:rPr lang="en"/>
              <a:t>add a feature graphic </a:t>
            </a:r>
          </a:p>
          <a:p>
            <a:pPr indent="-228600" lvl="0" marL="457200" rtl="0">
              <a:spcBef>
                <a:spcPts val="200"/>
              </a:spcBef>
              <a:buChar char="●"/>
            </a:pPr>
            <a:r>
              <a:rPr lang="en"/>
              <a:t>add 2 non-Android TV screenshots </a:t>
            </a:r>
          </a:p>
          <a:p>
            <a:pPr indent="-228600" lvl="0" marL="457200" rtl="0">
              <a:spcBef>
                <a:spcPts val="200"/>
              </a:spcBef>
              <a:buChar char="●"/>
            </a:pPr>
            <a:r>
              <a:rPr lang="en"/>
              <a:t>select a category</a:t>
            </a:r>
          </a:p>
          <a:p>
            <a:pPr indent="-368300" lvl="0" marL="457200" rtl="0">
              <a:spcBef>
                <a:spcPts val="200"/>
              </a:spcBef>
              <a:buClr>
                <a:srgbClr val="434343"/>
              </a:buClr>
              <a:buSzPct val="100000"/>
              <a:buChar char="●"/>
            </a:pPr>
            <a:r>
              <a:rPr lang="en" sz="2200">
                <a:solidFill>
                  <a:srgbClr val="434343"/>
                </a:solidFill>
              </a:rPr>
              <a:t>select a content rating</a:t>
            </a:r>
          </a:p>
          <a:p>
            <a:pPr indent="-355600" lvl="0" marL="457200" rtl="0">
              <a:spcBef>
                <a:spcPts val="200"/>
              </a:spcBef>
              <a:buClr>
                <a:srgbClr val="666666"/>
              </a:buClr>
              <a:buSzPct val="100000"/>
              <a:buChar char="●"/>
            </a:pPr>
            <a:r>
              <a:rPr lang="en" sz="2000">
                <a:solidFill>
                  <a:srgbClr val="666666"/>
                </a:solidFill>
              </a:rPr>
              <a:t>target at least one country</a:t>
            </a:r>
          </a:p>
          <a:p>
            <a:pPr indent="-342900" lvl="0" marL="457200" rtl="0">
              <a:spcBef>
                <a:spcPts val="200"/>
              </a:spcBef>
              <a:buClr>
                <a:srgbClr val="999999"/>
              </a:buClr>
              <a:buSzPct val="100000"/>
              <a:buChar char="●"/>
            </a:pPr>
            <a:r>
              <a:rPr lang="en" sz="1800">
                <a:solidFill>
                  <a:srgbClr val="999999"/>
                </a:solidFill>
              </a:rPr>
              <a:t>enter a privacy policy URL</a:t>
            </a:r>
          </a:p>
          <a:p>
            <a:pPr indent="-330200" lvl="0" marL="457200" rtl="0">
              <a:spcBef>
                <a:spcPts val="200"/>
              </a:spcBef>
              <a:buClr>
                <a:srgbClr val="B7B7B7"/>
              </a:buClr>
              <a:buSzPct val="100000"/>
              <a:buChar char="●"/>
            </a:pPr>
            <a:r>
              <a:rPr lang="en" sz="1600">
                <a:solidFill>
                  <a:srgbClr val="B7B7B7"/>
                </a:solidFill>
              </a:rPr>
              <a:t>make your app free or set a price for it</a:t>
            </a:r>
          </a:p>
          <a:p>
            <a:pPr indent="-317500" lvl="0" marL="457200" rtl="0">
              <a:spcBef>
                <a:spcPts val="200"/>
              </a:spcBef>
              <a:buClr>
                <a:srgbClr val="CCCCCC"/>
              </a:buClr>
              <a:buSzPct val="100000"/>
              <a:buChar char="●"/>
            </a:pPr>
            <a:r>
              <a:rPr lang="en" sz="1400">
                <a:solidFill>
                  <a:srgbClr val="CCCCCC"/>
                </a:solidFill>
              </a:rPr>
              <a:t>declare if your app contains ads</a:t>
            </a:r>
          </a:p>
          <a:p>
            <a:pPr indent="-304800" lvl="0" marL="457200" rtl="0">
              <a:spcBef>
                <a:spcPts val="200"/>
              </a:spcBef>
              <a:buClr>
                <a:srgbClr val="D9D9D9"/>
              </a:buClr>
              <a:buSzPct val="100000"/>
              <a:buChar char="●"/>
            </a:pPr>
            <a:r>
              <a:rPr lang="en" sz="1200">
                <a:solidFill>
                  <a:srgbClr val="D9D9D9"/>
                </a:solidFill>
              </a:rPr>
              <a:t>add a required content rating</a:t>
            </a:r>
          </a:p>
        </p:txBody>
      </p:sp>
      <p:sp>
        <p:nvSpPr>
          <p:cNvPr id="972" name="Shape 97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73" name="Shape 973"/>
          <p:cNvSpPr/>
          <p:nvPr/>
        </p:nvSpPr>
        <p:spPr>
          <a:xfrm>
            <a:off x="5704050" y="2384875"/>
            <a:ext cx="2539800" cy="1030200"/>
          </a:xfrm>
          <a:prstGeom prst="flowChartAlternateProcess">
            <a:avLst/>
          </a:prstGeom>
          <a:noFill/>
          <a:ln>
            <a:noFill/>
          </a:ln>
        </p:spPr>
        <p:txBody>
          <a:bodyPr anchorCtr="0" anchor="t" bIns="91425" lIns="91425" rIns="91425" tIns="91425">
            <a:noAutofit/>
          </a:bodyPr>
          <a:lstStyle/>
          <a:p>
            <a:pPr lvl="0" rtl="0" algn="ctr">
              <a:spcBef>
                <a:spcPts val="2000"/>
              </a:spcBef>
              <a:buNone/>
            </a:pPr>
            <a:r>
              <a:rPr lang="en" sz="1800">
                <a:latin typeface="Roboto"/>
                <a:ea typeface="Roboto"/>
                <a:cs typeface="Roboto"/>
                <a:sym typeface="Roboto"/>
              </a:rPr>
              <a:t>Google Play tells you what is missing</a:t>
            </a:r>
          </a:p>
        </p:txBody>
      </p:sp>
      <p:pic>
        <p:nvPicPr>
          <p:cNvPr id="974" name="Shape 974"/>
          <p:cNvPicPr preferRelativeResize="0"/>
          <p:nvPr/>
        </p:nvPicPr>
        <p:blipFill>
          <a:blip r:embed="rId3">
            <a:alphaModFix/>
          </a:blip>
          <a:stretch>
            <a:fillRect/>
          </a:stretch>
        </p:blipFill>
        <p:spPr>
          <a:xfrm>
            <a:off x="4932449" y="3415075"/>
            <a:ext cx="4088699" cy="1086875"/>
          </a:xfrm>
          <a:prstGeom prst="rect">
            <a:avLst/>
          </a:prstGeom>
          <a:noFill/>
          <a:ln cap="flat" cmpd="sng" w="9525">
            <a:solidFill>
              <a:srgbClr val="757575"/>
            </a:solidFill>
            <a:prstDash val="solid"/>
            <a:round/>
            <a:headEnd len="med" w="med" type="none"/>
            <a:tailEnd len="med" w="med"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Shape 97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Google checks your app</a:t>
            </a:r>
          </a:p>
        </p:txBody>
      </p:sp>
      <p:sp>
        <p:nvSpPr>
          <p:cNvPr id="980" name="Shape 980"/>
          <p:cNvSpPr txBox="1"/>
          <p:nvPr>
            <p:ph idx="1" type="body"/>
          </p:nvPr>
        </p:nvSpPr>
        <p:spPr>
          <a:xfrm>
            <a:off x="311700" y="1685875"/>
            <a:ext cx="8520600" cy="2086500"/>
          </a:xfrm>
          <a:prstGeom prst="rect">
            <a:avLst/>
          </a:prstGeom>
        </p:spPr>
        <p:txBody>
          <a:bodyPr anchorCtr="0" anchor="t" bIns="91425" lIns="91425" rIns="91425" tIns="91425">
            <a:noAutofit/>
          </a:bodyPr>
          <a:lstStyle/>
          <a:p>
            <a:pPr indent="-228600" lvl="0" marL="457200" rtl="0">
              <a:spcBef>
                <a:spcPts val="0"/>
              </a:spcBef>
              <a:buChar char="●"/>
            </a:pPr>
            <a:r>
              <a:rPr lang="en"/>
              <a:t>Automatic and manual checking</a:t>
            </a:r>
          </a:p>
          <a:p>
            <a:pPr indent="-228600" lvl="0" marL="457200" rtl="0">
              <a:spcBef>
                <a:spcPts val="0"/>
              </a:spcBef>
              <a:buChar char="●"/>
            </a:pPr>
            <a:r>
              <a:rPr lang="en"/>
              <a:t>Your app can be rejected for violating any requirement</a:t>
            </a:r>
          </a:p>
          <a:p>
            <a:pPr indent="-228600" lvl="0" marL="457200" rtl="0">
              <a:spcBef>
                <a:spcPts val="0"/>
              </a:spcBef>
              <a:buChar char="●"/>
            </a:pPr>
            <a:r>
              <a:rPr lang="en"/>
              <a:t>If you get rejected, fix the problem and try again</a:t>
            </a:r>
          </a:p>
        </p:txBody>
      </p:sp>
      <p:sp>
        <p:nvSpPr>
          <p:cNvPr id="981" name="Shape 98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Shape 986"/>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Learn more</a:t>
            </a:r>
          </a:p>
        </p:txBody>
      </p:sp>
      <p:sp>
        <p:nvSpPr>
          <p:cNvPr id="987" name="Shape 987"/>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988" name="Shape 988"/>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89" name="Shape 989"/>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Shape 994"/>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Learn more about prepping your app</a:t>
            </a:r>
          </a:p>
        </p:txBody>
      </p:sp>
      <p:sp>
        <p:nvSpPr>
          <p:cNvPr id="995" name="Shape 995"/>
          <p:cNvSpPr txBox="1"/>
          <p:nvPr>
            <p:ph idx="1" type="body"/>
          </p:nvPr>
        </p:nvSpPr>
        <p:spPr>
          <a:xfrm>
            <a:off x="311700" y="1000637"/>
            <a:ext cx="8520600" cy="3492000"/>
          </a:xfrm>
          <a:prstGeom prst="rect">
            <a:avLst/>
          </a:prstGeom>
        </p:spPr>
        <p:txBody>
          <a:bodyPr anchorCtr="0" anchor="t" bIns="91425" lIns="91425" rIns="91425" tIns="91425">
            <a:noAutofit/>
          </a:bodyPr>
          <a:lstStyle/>
          <a:p>
            <a:pPr indent="-228600" lvl="0" marL="457200" rtl="0">
              <a:lnSpc>
                <a:spcPct val="100000"/>
              </a:lnSpc>
              <a:spcBef>
                <a:spcPts val="0"/>
              </a:spcBef>
              <a:buChar char="●"/>
            </a:pPr>
            <a:r>
              <a:rPr lang="en"/>
              <a:t>Review the </a:t>
            </a:r>
            <a:r>
              <a:rPr lang="en" u="sng">
                <a:solidFill>
                  <a:schemeClr val="accent5"/>
                </a:solidFill>
                <a:hlinkClick r:id="rId3"/>
              </a:rPr>
              <a:t>launch checklist</a:t>
            </a:r>
          </a:p>
          <a:p>
            <a:pPr indent="-228600" lvl="0" marL="457200" rtl="0">
              <a:lnSpc>
                <a:spcPct val="100000"/>
              </a:lnSpc>
              <a:spcBef>
                <a:spcPts val="500"/>
              </a:spcBef>
              <a:buChar char="●"/>
            </a:pPr>
            <a:r>
              <a:rPr lang="en"/>
              <a:t>Core app quality checklist</a:t>
            </a:r>
            <a:br>
              <a:rPr lang="en"/>
            </a:br>
            <a:r>
              <a:rPr lang="en" sz="1800" u="sng">
                <a:solidFill>
                  <a:schemeClr val="accent5"/>
                </a:solidFill>
                <a:hlinkClick r:id="rId4"/>
              </a:rPr>
              <a:t>developer.android.com/distribute/essentials/quality/core.html</a:t>
            </a:r>
          </a:p>
          <a:p>
            <a:pPr indent="-228600" lvl="0" marL="457200" rtl="0">
              <a:lnSpc>
                <a:spcPct val="100000"/>
              </a:lnSpc>
              <a:spcBef>
                <a:spcPts val="1000"/>
              </a:spcBef>
              <a:buChar char="●"/>
            </a:pPr>
            <a:r>
              <a:rPr lang="en"/>
              <a:t>Handling user data</a:t>
            </a:r>
            <a:br>
              <a:rPr lang="en"/>
            </a:br>
            <a:r>
              <a:rPr lang="en" sz="1800" u="sng">
                <a:solidFill>
                  <a:schemeClr val="accent5"/>
                </a:solidFill>
                <a:hlinkClick r:id="rId5"/>
              </a:rPr>
              <a:t>play.google.com/about/privacy-security/user-data/</a:t>
            </a:r>
          </a:p>
          <a:p>
            <a:pPr indent="-228600" lvl="0" marL="457200" rtl="0">
              <a:spcBef>
                <a:spcPts val="1000"/>
              </a:spcBef>
              <a:buChar char="●"/>
            </a:pPr>
            <a:r>
              <a:rPr lang="en"/>
              <a:t>Design for tablets and handsets</a:t>
            </a:r>
            <a:br>
              <a:rPr lang="en"/>
            </a:br>
            <a:r>
              <a:rPr lang="en" sz="1800" u="sng">
                <a:solidFill>
                  <a:schemeClr val="accent5"/>
                </a:solidFill>
                <a:hlinkClick r:id="rId6"/>
              </a:rPr>
              <a:t>developer.android.com/guide/practices/tablets-and-handsets.html</a:t>
            </a:r>
          </a:p>
          <a:p>
            <a:pPr indent="-228600" lvl="0" marL="457200" rtl="0">
              <a:lnSpc>
                <a:spcPct val="100000"/>
              </a:lnSpc>
              <a:spcBef>
                <a:spcPts val="0"/>
              </a:spcBef>
              <a:buChar char="●"/>
            </a:pPr>
            <a:r>
              <a:rPr lang="en"/>
              <a:t>Min, max, and target API levels</a:t>
            </a:r>
            <a:br>
              <a:rPr lang="en"/>
            </a:br>
            <a:r>
              <a:rPr lang="en" sz="1800" u="sng">
                <a:solidFill>
                  <a:schemeClr val="accent5"/>
                </a:solidFill>
                <a:hlinkClick r:id="rId7"/>
              </a:rPr>
              <a:t>developer.android.com/guide/topics/manifest/uses-sdk-element.html</a:t>
            </a:r>
          </a:p>
        </p:txBody>
      </p:sp>
      <p:sp>
        <p:nvSpPr>
          <p:cNvPr id="996" name="Shape 996"/>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Share with friends and family </a:t>
            </a:r>
          </a:p>
        </p:txBody>
      </p:sp>
      <p:sp>
        <p:nvSpPr>
          <p:cNvPr id="520" name="Shape 520"/>
          <p:cNvSpPr txBox="1"/>
          <p:nvPr>
            <p:ph idx="1" type="body"/>
          </p:nvPr>
        </p:nvSpPr>
        <p:spPr>
          <a:xfrm>
            <a:off x="311700" y="1914475"/>
            <a:ext cx="3543900" cy="1858500"/>
          </a:xfrm>
          <a:prstGeom prst="rect">
            <a:avLst/>
          </a:prstGeom>
        </p:spPr>
        <p:txBody>
          <a:bodyPr anchorCtr="0" anchor="t" bIns="91425" lIns="91425" rIns="91425" tIns="91425">
            <a:noAutofit/>
          </a:bodyPr>
          <a:lstStyle/>
          <a:p>
            <a:pPr lvl="0" rtl="0">
              <a:spcBef>
                <a:spcPts val="0"/>
              </a:spcBef>
              <a:buNone/>
            </a:pPr>
            <a:r>
              <a:rPr lang="en"/>
              <a:t>Use alpha and beta tests to share your app with friends and family</a:t>
            </a:r>
          </a:p>
        </p:txBody>
      </p:sp>
      <p:sp>
        <p:nvSpPr>
          <p:cNvPr id="521" name="Shape 521"/>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22" name="Shape 522"/>
          <p:cNvPicPr preferRelativeResize="0"/>
          <p:nvPr/>
        </p:nvPicPr>
        <p:blipFill>
          <a:blip r:embed="rId3">
            <a:alphaModFix/>
          </a:blip>
          <a:stretch>
            <a:fillRect/>
          </a:stretch>
        </p:blipFill>
        <p:spPr>
          <a:xfrm>
            <a:off x="4367274" y="1257701"/>
            <a:ext cx="4581675" cy="3053550"/>
          </a:xfrm>
          <a:prstGeom prst="rect">
            <a:avLst/>
          </a:prstGeom>
          <a:noFill/>
          <a:ln cap="flat" cmpd="sng" w="9525">
            <a:solidFill>
              <a:schemeClr val="accent5"/>
            </a:solidFill>
            <a:prstDash val="solid"/>
            <a:round/>
            <a:headEnd len="med" w="med" type="none"/>
            <a:tailEnd len="med" w="med"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0" name="Shape 1000"/>
        <p:cNvGrpSpPr/>
        <p:nvPr/>
      </p:nvGrpSpPr>
      <p:grpSpPr>
        <a:xfrm>
          <a:off x="0" y="0"/>
          <a:ext cx="0" cy="0"/>
          <a:chOff x="0" y="0"/>
          <a:chExt cx="0" cy="0"/>
        </a:xfrm>
      </p:grpSpPr>
      <p:sp>
        <p:nvSpPr>
          <p:cNvPr id="1001" name="Shape 1001"/>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Learn more about prepping your app</a:t>
            </a:r>
          </a:p>
        </p:txBody>
      </p:sp>
      <p:sp>
        <p:nvSpPr>
          <p:cNvPr id="1002" name="Shape 1002"/>
          <p:cNvSpPr txBox="1"/>
          <p:nvPr>
            <p:ph idx="1" type="body"/>
          </p:nvPr>
        </p:nvSpPr>
        <p:spPr>
          <a:xfrm>
            <a:off x="159300" y="1076275"/>
            <a:ext cx="8832300" cy="3416400"/>
          </a:xfrm>
          <a:prstGeom prst="rect">
            <a:avLst/>
          </a:prstGeom>
        </p:spPr>
        <p:txBody>
          <a:bodyPr anchorCtr="0" anchor="t" bIns="91425" lIns="91425" rIns="91425" tIns="91425">
            <a:noAutofit/>
          </a:bodyPr>
          <a:lstStyle/>
          <a:p>
            <a:pPr indent="-228600" lvl="0" marL="457200" rtl="0">
              <a:spcBef>
                <a:spcPts val="0"/>
              </a:spcBef>
              <a:buChar char="●"/>
            </a:pPr>
            <a:r>
              <a:rPr lang="en"/>
              <a:t>Preparing for release</a:t>
            </a:r>
            <a:br>
              <a:rPr lang="en"/>
            </a:br>
            <a:r>
              <a:rPr lang="en" sz="1800" u="sng">
                <a:solidFill>
                  <a:schemeClr val="hlink"/>
                </a:solidFill>
                <a:hlinkClick r:id="rId3"/>
              </a:rPr>
              <a:t>https://developer.android.com/studio/publish/preparing.html</a:t>
            </a:r>
          </a:p>
          <a:p>
            <a:pPr indent="-228600" lvl="0" marL="457200" rtl="0">
              <a:spcBef>
                <a:spcPts val="1000"/>
              </a:spcBef>
              <a:buChar char="●"/>
            </a:pPr>
            <a:r>
              <a:rPr lang="en"/>
              <a:t>Google Play filters</a:t>
            </a:r>
            <a:br>
              <a:rPr lang="en"/>
            </a:br>
            <a:r>
              <a:rPr lang="en" sz="1800" u="sng">
                <a:solidFill>
                  <a:schemeClr val="accent5"/>
                </a:solidFill>
                <a:hlinkClick r:id="rId4"/>
              </a:rPr>
              <a:t>developer.android.com/google/play/filters.html</a:t>
            </a:r>
          </a:p>
          <a:p>
            <a:pPr indent="-228600" lvl="0" marL="457200" rtl="0">
              <a:spcBef>
                <a:spcPts val="0"/>
              </a:spcBef>
              <a:buChar char="●"/>
            </a:pPr>
            <a:r>
              <a:rPr lang="en"/>
              <a:t>Reduce app size</a:t>
            </a:r>
            <a:br>
              <a:rPr lang="en"/>
            </a:br>
            <a:r>
              <a:rPr lang="en" sz="1800" u="sng">
                <a:solidFill>
                  <a:schemeClr val="accent5"/>
                </a:solidFill>
                <a:hlinkClick r:id="rId5"/>
              </a:rPr>
              <a:t>developer.android.com/topic/performance/reduce-apk-size.html</a:t>
            </a:r>
          </a:p>
          <a:p>
            <a:pPr indent="-228600" lvl="0" marL="457200" rtl="0">
              <a:spcBef>
                <a:spcPts val="1000"/>
              </a:spcBef>
              <a:buChar char="●"/>
            </a:pPr>
            <a:r>
              <a:rPr lang="en"/>
              <a:t>Sign your app</a:t>
            </a:r>
            <a:br>
              <a:rPr lang="en"/>
            </a:br>
            <a:r>
              <a:rPr lang="en" sz="1800" u="sng">
                <a:solidFill>
                  <a:schemeClr val="accent5"/>
                </a:solidFill>
                <a:hlinkClick r:id="rId6"/>
              </a:rPr>
              <a:t>developer.android.com/studio/publish/app-signing.html</a:t>
            </a:r>
          </a:p>
        </p:txBody>
      </p:sp>
      <p:sp>
        <p:nvSpPr>
          <p:cNvPr id="1003" name="Shape 100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Shape 1008"/>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Learn more about publishing your app</a:t>
            </a:r>
          </a:p>
        </p:txBody>
      </p:sp>
      <p:sp>
        <p:nvSpPr>
          <p:cNvPr id="1009" name="Shape 1009"/>
          <p:cNvSpPr txBox="1"/>
          <p:nvPr>
            <p:ph idx="1" type="body"/>
          </p:nvPr>
        </p:nvSpPr>
        <p:spPr>
          <a:xfrm>
            <a:off x="311700" y="1082750"/>
            <a:ext cx="8520600" cy="3500400"/>
          </a:xfrm>
          <a:prstGeom prst="rect">
            <a:avLst/>
          </a:prstGeom>
        </p:spPr>
        <p:txBody>
          <a:bodyPr anchorCtr="0" anchor="t" bIns="91425" lIns="91425" rIns="91425" tIns="91425">
            <a:noAutofit/>
          </a:bodyPr>
          <a:lstStyle/>
          <a:p>
            <a:pPr lvl="0" rtl="0">
              <a:lnSpc>
                <a:spcPct val="120000"/>
              </a:lnSpc>
              <a:spcBef>
                <a:spcPts val="1000"/>
              </a:spcBef>
              <a:buNone/>
            </a:pPr>
            <a:r>
              <a:rPr lang="en"/>
              <a:t>Google Play Developer Console:</a:t>
            </a:r>
          </a:p>
          <a:p>
            <a:pPr indent="-228600" lvl="0" marL="457200" rtl="0">
              <a:lnSpc>
                <a:spcPct val="120000"/>
              </a:lnSpc>
              <a:spcBef>
                <a:spcPts val="1000"/>
              </a:spcBef>
              <a:buChar char="●"/>
            </a:pPr>
            <a:r>
              <a:rPr lang="en"/>
              <a:t>Go to the console: </a:t>
            </a:r>
            <a:br>
              <a:rPr lang="en"/>
            </a:br>
            <a:r>
              <a:rPr lang="en" sz="1800" u="sng">
                <a:solidFill>
                  <a:schemeClr val="hlink"/>
                </a:solidFill>
                <a:hlinkClick r:id="rId3"/>
              </a:rPr>
              <a:t>play.google.com/apps/publish/</a:t>
            </a:r>
          </a:p>
          <a:p>
            <a:pPr indent="-228600" lvl="0" marL="457200" rtl="0">
              <a:lnSpc>
                <a:spcPct val="120000"/>
              </a:lnSpc>
              <a:spcBef>
                <a:spcPts val="1000"/>
              </a:spcBef>
              <a:buChar char="●"/>
            </a:pPr>
            <a:r>
              <a:rPr lang="en"/>
              <a:t>Dev guide: </a:t>
            </a:r>
            <a:br>
              <a:rPr lang="en" sz="1800"/>
            </a:br>
            <a:r>
              <a:rPr lang="en" sz="1800" u="sng">
                <a:solidFill>
                  <a:schemeClr val="accent5"/>
                </a:solidFill>
                <a:hlinkClick r:id="rId4"/>
              </a:rPr>
              <a:t>developer.android.com/distribute/googleplay/developer-console.html</a:t>
            </a:r>
          </a:p>
          <a:p>
            <a:pPr indent="-228600" lvl="0" marL="457200" rtl="0">
              <a:lnSpc>
                <a:spcPct val="120000"/>
              </a:lnSpc>
              <a:spcBef>
                <a:spcPts val="1000"/>
              </a:spcBef>
              <a:buChar char="●"/>
            </a:pPr>
            <a:r>
              <a:rPr lang="en"/>
              <a:t>Help center: </a:t>
            </a:r>
            <a:br>
              <a:rPr lang="en" sz="1800"/>
            </a:br>
            <a:r>
              <a:rPr lang="en" sz="1800" u="sng">
                <a:solidFill>
                  <a:schemeClr val="hlink"/>
                </a:solidFill>
                <a:hlinkClick r:id="rId5"/>
              </a:rPr>
              <a:t>support.google.com/googleplay/android-developer/#topic=3450769</a:t>
            </a:r>
          </a:p>
        </p:txBody>
      </p:sp>
      <p:sp>
        <p:nvSpPr>
          <p:cNvPr id="1010" name="Shape 1010"/>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Shape 1015"/>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Learn more about publishing your app</a:t>
            </a:r>
          </a:p>
        </p:txBody>
      </p:sp>
      <p:sp>
        <p:nvSpPr>
          <p:cNvPr id="1016" name="Shape 1016"/>
          <p:cNvSpPr txBox="1"/>
          <p:nvPr>
            <p:ph idx="1" type="body"/>
          </p:nvPr>
        </p:nvSpPr>
        <p:spPr>
          <a:xfrm>
            <a:off x="311700" y="10762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Get started publishing</a:t>
            </a:r>
            <a:br>
              <a:rPr lang="en" sz="1800"/>
            </a:br>
            <a:r>
              <a:rPr lang="en" sz="1800" u="sng">
                <a:solidFill>
                  <a:schemeClr val="accent5"/>
                </a:solidFill>
                <a:hlinkClick r:id="rId3"/>
              </a:rPr>
              <a:t>developer.android.com/distribute/googleplay/start.html</a:t>
            </a:r>
          </a:p>
          <a:p>
            <a:pPr indent="-228600" lvl="0" marL="457200">
              <a:lnSpc>
                <a:spcPct val="120000"/>
              </a:lnSpc>
              <a:spcBef>
                <a:spcPts val="0"/>
              </a:spcBef>
              <a:buChar char="●"/>
            </a:pPr>
            <a:r>
              <a:rPr lang="en"/>
              <a:t>Alpha and Beta testing </a:t>
            </a:r>
          </a:p>
          <a:p>
            <a:pPr indent="0" lvl="0" marL="457200" rtl="0">
              <a:lnSpc>
                <a:spcPct val="120000"/>
              </a:lnSpc>
              <a:spcBef>
                <a:spcPts val="0"/>
              </a:spcBef>
              <a:buNone/>
            </a:pPr>
            <a:r>
              <a:rPr lang="en" sz="1800"/>
              <a:t>Dev guide: </a:t>
            </a:r>
          </a:p>
          <a:p>
            <a:pPr indent="0" lvl="0" marL="457200" rtl="0">
              <a:lnSpc>
                <a:spcPct val="120000"/>
              </a:lnSpc>
              <a:spcBef>
                <a:spcPts val="0"/>
              </a:spcBef>
              <a:buNone/>
            </a:pPr>
            <a:r>
              <a:rPr lang="en" sz="1800" u="sng">
                <a:solidFill>
                  <a:schemeClr val="accent5"/>
                </a:solidFill>
                <a:hlinkClick r:id="rId4"/>
              </a:rPr>
              <a:t>developer.android.com/distribute/engage/beta.html</a:t>
            </a:r>
          </a:p>
          <a:p>
            <a:pPr indent="0" lvl="0" marL="457200" rtl="0">
              <a:lnSpc>
                <a:spcPct val="120000"/>
              </a:lnSpc>
              <a:spcBef>
                <a:spcPts val="1000"/>
              </a:spcBef>
              <a:buNone/>
            </a:pPr>
            <a:r>
              <a:rPr lang="en" sz="1800"/>
              <a:t>Help center: </a:t>
            </a:r>
          </a:p>
          <a:p>
            <a:pPr indent="-69850" lvl="0" marL="457200">
              <a:lnSpc>
                <a:spcPct val="120000"/>
              </a:lnSpc>
              <a:spcBef>
                <a:spcPts val="0"/>
              </a:spcBef>
              <a:buClr>
                <a:schemeClr val="dk1"/>
              </a:buClr>
              <a:buSzPct val="61111"/>
              <a:buFont typeface="Arial"/>
              <a:buNone/>
            </a:pPr>
            <a:r>
              <a:rPr lang="en" sz="1800" u="sng">
                <a:solidFill>
                  <a:schemeClr val="accent5"/>
                </a:solidFill>
                <a:hlinkClick r:id="rId5"/>
              </a:rPr>
              <a:t>support.google.com/googleplay/android-developer/answer/3131213</a:t>
            </a:r>
          </a:p>
          <a:p>
            <a:pPr lvl="0">
              <a:spcBef>
                <a:spcPts val="0"/>
              </a:spcBef>
              <a:buNone/>
            </a:pPr>
            <a:r>
              <a:t/>
            </a:r>
            <a:endParaRPr/>
          </a:p>
        </p:txBody>
      </p:sp>
      <p:sp>
        <p:nvSpPr>
          <p:cNvPr id="1017" name="Shape 101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Shape 1022"/>
          <p:cNvSpPr txBox="1"/>
          <p:nvPr>
            <p:ph type="title"/>
          </p:nvPr>
        </p:nvSpPr>
        <p:spPr>
          <a:xfrm>
            <a:off x="311700" y="170820"/>
            <a:ext cx="8520600" cy="572700"/>
          </a:xfrm>
          <a:prstGeom prst="rect">
            <a:avLst/>
          </a:prstGeom>
        </p:spPr>
        <p:txBody>
          <a:bodyPr anchorCtr="0" anchor="t" bIns="91425" lIns="91425" rIns="91425" tIns="91425">
            <a:noAutofit/>
          </a:bodyPr>
          <a:lstStyle/>
          <a:p>
            <a:pPr lvl="0">
              <a:spcBef>
                <a:spcPts val="0"/>
              </a:spcBef>
              <a:buNone/>
            </a:pPr>
            <a:r>
              <a:rPr lang="en"/>
              <a:t>What's next?</a:t>
            </a:r>
          </a:p>
        </p:txBody>
      </p:sp>
      <p:sp>
        <p:nvSpPr>
          <p:cNvPr id="1023" name="Shape 1023"/>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024" name="Shape 1024"/>
          <p:cNvSpPr txBox="1"/>
          <p:nvPr/>
        </p:nvSpPr>
        <p:spPr>
          <a:xfrm>
            <a:off x="311700" y="2063725"/>
            <a:ext cx="5451000" cy="1383300"/>
          </a:xfrm>
          <a:prstGeom prst="rect">
            <a:avLst/>
          </a:prstGeom>
          <a:noFill/>
          <a:ln cap="flat" cmpd="sng" w="38100">
            <a:solidFill>
              <a:srgbClr val="4CAF50"/>
            </a:solidFill>
            <a:prstDash val="solid"/>
            <a:round/>
            <a:headEnd len="med" w="med" type="none"/>
            <a:tailEnd len="med" w="med" type="none"/>
          </a:ln>
        </p:spPr>
        <p:txBody>
          <a:bodyPr anchorCtr="0" anchor="t" bIns="91425" lIns="91425" rIns="91425" tIns="91425">
            <a:noAutofit/>
          </a:bodyPr>
          <a:lstStyle/>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This is the end of the course!</a:t>
            </a:r>
          </a:p>
          <a:p>
            <a:pPr indent="-381000" lvl="0" marL="457200" rtl="0">
              <a:lnSpc>
                <a:spcPct val="115000"/>
              </a:lnSpc>
              <a:spcBef>
                <a:spcPts val="1000"/>
              </a:spcBef>
              <a:buClr>
                <a:srgbClr val="424242"/>
              </a:buClr>
              <a:buSzPct val="100000"/>
              <a:buFont typeface="Roboto"/>
              <a:buChar char="●"/>
            </a:pPr>
            <a:r>
              <a:rPr lang="en" sz="2400">
                <a:solidFill>
                  <a:srgbClr val="424242"/>
                </a:solidFill>
                <a:latin typeface="Roboto"/>
                <a:ea typeface="Roboto"/>
                <a:cs typeface="Roboto"/>
                <a:sym typeface="Roboto"/>
              </a:rPr>
              <a:t>Build great apps and publish them</a:t>
            </a:r>
          </a:p>
        </p:txBody>
      </p:sp>
      <p:pic>
        <p:nvPicPr>
          <p:cNvPr id="1025" name="Shape 1025"/>
          <p:cNvPicPr preferRelativeResize="0"/>
          <p:nvPr/>
        </p:nvPicPr>
        <p:blipFill>
          <a:blip r:embed="rId3">
            <a:alphaModFix/>
          </a:blip>
          <a:stretch>
            <a:fillRect/>
          </a:stretch>
        </p:blipFill>
        <p:spPr>
          <a:xfrm>
            <a:off x="5896700" y="1248320"/>
            <a:ext cx="3076499" cy="298629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Shape 1030"/>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END</a:t>
            </a:r>
          </a:p>
        </p:txBody>
      </p:sp>
      <p:sp>
        <p:nvSpPr>
          <p:cNvPr id="1031" name="Shape 1031"/>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1032" name="Shape 1032"/>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33" name="Shape 1033"/>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311700" y="170820"/>
            <a:ext cx="8520600" cy="572700"/>
          </a:xfrm>
          <a:prstGeom prst="rect">
            <a:avLst/>
          </a:prstGeom>
        </p:spPr>
        <p:txBody>
          <a:bodyPr anchorCtr="0" anchor="t" bIns="91425" lIns="91425" rIns="91425" tIns="91425">
            <a:noAutofit/>
          </a:bodyPr>
          <a:lstStyle/>
          <a:p>
            <a:pPr lvl="0" rtl="0">
              <a:spcBef>
                <a:spcPts val="0"/>
              </a:spcBef>
              <a:buNone/>
            </a:pPr>
            <a:r>
              <a:rPr lang="en"/>
              <a:t>Share your production app</a:t>
            </a:r>
          </a:p>
        </p:txBody>
      </p:sp>
      <p:sp>
        <p:nvSpPr>
          <p:cNvPr id="528" name="Shape 528"/>
          <p:cNvSpPr txBox="1"/>
          <p:nvPr>
            <p:ph idx="1" type="body"/>
          </p:nvPr>
        </p:nvSpPr>
        <p:spPr>
          <a:xfrm>
            <a:off x="311700" y="1076275"/>
            <a:ext cx="8520600" cy="3416400"/>
          </a:xfrm>
          <a:prstGeom prst="rect">
            <a:avLst/>
          </a:prstGeom>
        </p:spPr>
        <p:txBody>
          <a:bodyPr anchorCtr="0" anchor="t" bIns="91425" lIns="91425" rIns="91425" tIns="91425">
            <a:noAutofit/>
          </a:bodyPr>
          <a:lstStyle/>
          <a:p>
            <a:pPr lvl="0" rtl="0">
              <a:spcBef>
                <a:spcPts val="600"/>
              </a:spcBef>
              <a:buNone/>
            </a:pPr>
            <a:r>
              <a:rPr lang="en"/>
              <a:t>Publish on Google Play</a:t>
            </a:r>
          </a:p>
          <a:p>
            <a:pPr indent="-228600" lvl="0" marL="457200" rtl="0">
              <a:spcBef>
                <a:spcPts val="0"/>
              </a:spcBef>
              <a:buChar char="●"/>
            </a:pPr>
            <a:r>
              <a:rPr lang="en"/>
              <a:t>Make an APK</a:t>
            </a:r>
          </a:p>
          <a:p>
            <a:pPr indent="-228600" lvl="0" marL="457200" rtl="0">
              <a:spcBef>
                <a:spcPts val="0"/>
              </a:spcBef>
              <a:buChar char="●"/>
            </a:pPr>
            <a:r>
              <a:rPr lang="en"/>
              <a:t>Upload to Google Play</a:t>
            </a:r>
          </a:p>
          <a:p>
            <a:pPr indent="-228600" lvl="0" marL="457200" rtl="0">
              <a:spcBef>
                <a:spcPts val="0"/>
              </a:spcBef>
              <a:buChar char="●"/>
            </a:pPr>
            <a:r>
              <a:rPr lang="en"/>
              <a:t>Run alpha and beta tests</a:t>
            </a:r>
          </a:p>
          <a:p>
            <a:pPr indent="-228600" lvl="0" marL="457200" rtl="0">
              <a:spcBef>
                <a:spcPts val="0"/>
              </a:spcBef>
              <a:buChar char="●"/>
            </a:pPr>
            <a:r>
              <a:rPr lang="en"/>
              <a:t>Publish!</a:t>
            </a:r>
          </a:p>
        </p:txBody>
      </p:sp>
      <p:sp>
        <p:nvSpPr>
          <p:cNvPr id="529" name="Shape 529"/>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530" name="Shape 530"/>
          <p:cNvPicPr preferRelativeResize="0"/>
          <p:nvPr/>
        </p:nvPicPr>
        <p:blipFill>
          <a:blip r:embed="rId3">
            <a:alphaModFix/>
          </a:blip>
          <a:stretch>
            <a:fillRect/>
          </a:stretch>
        </p:blipFill>
        <p:spPr>
          <a:xfrm>
            <a:off x="6729000" y="1076275"/>
            <a:ext cx="1983425" cy="3526123"/>
          </a:xfrm>
          <a:prstGeom prst="rect">
            <a:avLst/>
          </a:prstGeom>
          <a:noFill/>
          <a:ln cap="flat" cmpd="sng" w="9525">
            <a:solidFill>
              <a:srgbClr val="4CAF50"/>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Prepare Your App for Release</a:t>
            </a:r>
          </a:p>
        </p:txBody>
      </p:sp>
      <p:sp>
        <p:nvSpPr>
          <p:cNvPr id="536" name="Shape 536"/>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t/>
            </a:r>
            <a:endParaRPr/>
          </a:p>
        </p:txBody>
      </p:sp>
      <p:sp>
        <p:nvSpPr>
          <p:cNvPr id="537" name="Shape 537"/>
          <p:cNvSpPr txBox="1"/>
          <p:nvPr>
            <p:ph idx="12" type="sldNum"/>
          </p:nvPr>
        </p:nvSpPr>
        <p:spPr>
          <a:xfrm>
            <a:off x="8472457" y="47394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38" name="Shape 538"/>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