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5BD56A7-A1EC-4811-99F1-7518C44CE057}">
  <a:tblStyle styleId="{75BD56A7-A1EC-4811-99F1-7518C44CE057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hyperlink" Target="http://creativecommons.org/licenses/by-nc/4.0/" TargetMode="Externa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7" name="Shape 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1" name="Shape 61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5" name="Shape 6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0" name="Shape 30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4" name="Shape 34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/4.0/" TargetMode="Externa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google-developer-training/android-fundamentals" TargetMode="External"/><Relationship Id="rId10" Type="http://schemas.openxmlformats.org/officeDocument/2006/relationships/hyperlink" Target="https://goo.gl/bXsoFM" TargetMode="External"/><Relationship Id="rId13" Type="http://schemas.openxmlformats.org/officeDocument/2006/relationships/hyperlink" Target="https://www.youtube.com/playlist?list=PLlyCyjh2pUe9wv-hU4my-Nen_SvXIzxGB" TargetMode="External"/><Relationship Id="rId12" Type="http://schemas.openxmlformats.org/officeDocument/2006/relationships/hyperlink" Target="https://goo.gl/YXJ9SH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goo.gl/ADKvq8" TargetMode="External"/><Relationship Id="rId4" Type="http://schemas.openxmlformats.org/officeDocument/2006/relationships/hyperlink" Target="http://goo.gl/ADKvq8" TargetMode="External"/><Relationship Id="rId9" Type="http://schemas.openxmlformats.org/officeDocument/2006/relationships/hyperlink" Target="https://github.com/google-developer-training/android-fundamentals-starter-apps" TargetMode="External"/><Relationship Id="rId15" Type="http://schemas.openxmlformats.org/officeDocument/2006/relationships/hyperlink" Target="https://developers.google.com/training/adf" TargetMode="External"/><Relationship Id="rId14" Type="http://schemas.openxmlformats.org/officeDocument/2006/relationships/hyperlink" Target="https://goo.gl/fVbCj9" TargetMode="External"/><Relationship Id="rId5" Type="http://schemas.openxmlformats.org/officeDocument/2006/relationships/hyperlink" Target="https://google-developer-training.gitbooks.io/android-developer-fundamentals-course-practicals/content/" TargetMode="External"/><Relationship Id="rId6" Type="http://schemas.openxmlformats.org/officeDocument/2006/relationships/hyperlink" Target="https://goo.gl/UgCruz" TargetMode="External"/><Relationship Id="rId7" Type="http://schemas.openxmlformats.org/officeDocument/2006/relationships/hyperlink" Target="https://google-developer-training.gitbooks.io/android-developer-fundamentals-course-concepts/content/" TargetMode="External"/><Relationship Id="rId8" Type="http://schemas.openxmlformats.org/officeDocument/2006/relationships/hyperlink" Target="https://goo.gl/B1vzV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5" name="Shape 75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195700" y="98568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6190"/>
              <a:buFont typeface="Arial"/>
              <a:buNone/>
            </a:pPr>
            <a:r>
              <a:rPr lang="en"/>
              <a:t>Where is everything?</a:t>
            </a:r>
          </a:p>
        </p:txBody>
      </p:sp>
      <p:sp>
        <p:nvSpPr>
          <p:cNvPr id="77" name="Shape 77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8" name="Shape 7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Developer Fundamentals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Where is everything?</a:t>
            </a:r>
          </a:p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86" name="Shape 86"/>
          <p:cNvGraphicFramePr/>
          <p:nvPr/>
        </p:nvGraphicFramePr>
        <p:xfrm>
          <a:off x="2250" y="210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{75BD56A7-A1EC-4811-99F1-7518C44CE057}</a:tableStyleId>
              </a:tblPr>
              <a:tblGrid>
                <a:gridCol w="5908675"/>
                <a:gridCol w="3230825"/>
              </a:tblGrid>
              <a:tr h="399975"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4242"/>
                        </a:buClr>
                        <a:buSzPct val="100000"/>
                        <a:buFont typeface="Roboto"/>
                        <a:buChar char="●"/>
                      </a:pPr>
                      <a:r>
                        <a:rPr b="1" lang="en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/>
                        </a:rPr>
                        <a:t>Slides</a:t>
                      </a:r>
                      <a:r>
                        <a:rPr lang="en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are in Google Slides           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4242"/>
                        </a:buClr>
                        <a:buSzPct val="100000"/>
                        <a:buFont typeface="Roboto"/>
                        <a:buChar char="●"/>
                      </a:pPr>
                      <a:r>
                        <a:rPr lang="en" u="sng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/>
                        </a:rPr>
                        <a:t>goo.gl/ADKvq8</a:t>
                      </a:r>
                    </a:p>
                  </a:txBody>
                  <a:tcPr marT="91425" marB="91425" marR="91425" marL="91425"/>
                </a:tc>
              </a:tr>
              <a:tr h="377075"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4242"/>
                        </a:buClr>
                        <a:buSzPct val="100000"/>
                        <a:buFont typeface="Roboto"/>
                        <a:buChar char="●"/>
                      </a:pPr>
                      <a:r>
                        <a:rPr b="1" lang="en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5"/>
                        </a:rPr>
                        <a:t>Practicals</a:t>
                      </a:r>
                      <a:r>
                        <a:rPr lang="en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are in Gitbook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4242"/>
                        </a:buClr>
                        <a:buSzPct val="100000"/>
                        <a:buFont typeface="Roboto"/>
                        <a:buChar char="●"/>
                      </a:pPr>
                      <a:r>
                        <a:rPr lang="en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6"/>
                        </a:rPr>
                        <a:t>goo.gl/UgCruz</a:t>
                      </a:r>
                    </a:p>
                  </a:txBody>
                  <a:tcPr marT="91425" marB="91425" marR="91425" marL="91425"/>
                </a:tc>
              </a:tr>
              <a:tr h="366675"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4242"/>
                        </a:buClr>
                        <a:buSzPct val="100000"/>
                        <a:buFont typeface="Roboto"/>
                        <a:buChar char="●"/>
                      </a:pPr>
                      <a:r>
                        <a:rPr b="1" lang="en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7"/>
                        </a:rPr>
                        <a:t>Concepts</a:t>
                      </a:r>
                      <a:r>
                        <a:rPr lang="en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are in Gitbook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4242"/>
                        </a:buClr>
                        <a:buSzPct val="100000"/>
                        <a:buFont typeface="Roboto"/>
                        <a:buChar char="●"/>
                      </a:pPr>
                      <a:r>
                        <a:rPr lang="en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8"/>
                        </a:rPr>
                        <a:t>goo.gl/B1vzVE</a:t>
                      </a:r>
                    </a:p>
                  </a:txBody>
                  <a:tcPr marT="91425" marB="91425" marR="91425" marL="91425"/>
                </a:tc>
              </a:tr>
              <a:tr h="555375"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Roboto"/>
                        <a:buChar char="●"/>
                      </a:pPr>
                      <a:r>
                        <a:rPr b="1" lang="en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9"/>
                        </a:rPr>
                        <a:t>Starter apps code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 and resources for lessons that use starter code is in github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Roboto"/>
                        <a:buChar char="●"/>
                      </a:pPr>
                      <a:r>
                        <a:rPr lang="en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0"/>
                        </a:rPr>
                        <a:t>goo.gl/bXsoFM</a:t>
                      </a:r>
                    </a:p>
                  </a:txBody>
                  <a:tcPr marT="91425" marB="91425" marR="91425" marL="91425"/>
                </a:tc>
              </a:tr>
              <a:tr h="378250"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Roboto"/>
                        <a:buChar char="●"/>
                      </a:pPr>
                      <a:r>
                        <a:rPr b="1" lang="en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1"/>
                        </a:rPr>
                        <a:t>Solution code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 for apps you build is in github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Roboto"/>
                        <a:buChar char="●"/>
                      </a:pPr>
                      <a:r>
                        <a:rPr lang="en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2"/>
                        </a:rPr>
                        <a:t>goo.gl/YXJ9SH</a:t>
                      </a:r>
                    </a:p>
                  </a:txBody>
                  <a:tcPr marT="91425" marB="91425" marR="91425" marL="91425"/>
                </a:tc>
              </a:tr>
              <a:tr h="370925"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Font typeface="Roboto"/>
                        <a:buChar char="●"/>
                      </a:pPr>
                      <a:r>
                        <a:rPr b="1" lang="en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3"/>
                        </a:rPr>
                        <a:t>Video playlist</a:t>
                      </a: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in YouTube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Roboto"/>
                        <a:buChar char="●"/>
                      </a:pPr>
                      <a:r>
                        <a:rPr lang="en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4"/>
                        </a:rPr>
                        <a:t>goo.gl/fVbCj9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7" name="Shape 87"/>
          <p:cNvSpPr txBox="1"/>
          <p:nvPr/>
        </p:nvSpPr>
        <p:spPr>
          <a:xfrm>
            <a:off x="226000" y="1045325"/>
            <a:ext cx="84378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See the Course Overview page at </a:t>
            </a:r>
          </a:p>
          <a:p>
            <a:pPr lvl="0" rtl="0" algn="ctr">
              <a:spcBef>
                <a:spcPts val="1000"/>
              </a:spcBef>
              <a:buNone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5"/>
              </a:rPr>
              <a:t>developers.google.com/training/adf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