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Montserrat" panose="00000500000000000000"/>
      <p:regular r:id="rId26"/>
    </p:embeddedFont>
    <p:embeddedFont>
      <p:font typeface="Raleway"/>
      <p:regular r:id="rId27"/>
    </p:embeddedFont>
    <p:embeddedFont>
      <p:font typeface="Cambria" panose="02040503050406030204"/>
      <p:regular r:id="rId28"/>
      <p:bold r:id="rId29"/>
      <p:italic r:id="rId30"/>
      <p:boldItalic r:id="rId31"/>
    </p:embeddedFont>
    <p:embeddedFont>
      <p:font typeface="Cambria" panose="02040503050406030204" charset="0"/>
      <p:regular r:id="rId32"/>
      <p:bold r:id="rId33"/>
      <p:italic r:id="rId34"/>
      <p:boldItalic r:id="rId35"/>
    </p:embeddedFont>
    <p:embeddedFont>
      <p:font typeface="Cambria Math" panose="02040503050406030204"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D"/>
    <a:srgbClr val="1F0065"/>
    <a:srgbClr val="007FCA"/>
    <a:srgbClr val="0201BD"/>
    <a:srgbClr val="DE0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9"/>
        <p:cNvGrpSpPr/>
        <p:nvPr/>
      </p:nvGrpSpPr>
      <p:grpSpPr>
        <a:xfrm>
          <a:off x="0" y="0"/>
          <a:ext cx="0" cy="0"/>
          <a:chOff x="0" y="0"/>
          <a:chExt cx="0" cy="0"/>
        </a:xfrm>
      </p:grpSpPr>
      <p:sp>
        <p:nvSpPr>
          <p:cNvPr id="600" name="Google Shape;600;g1e34c710420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e34c710420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2"/>
        <p:cNvGrpSpPr/>
        <p:nvPr/>
      </p:nvGrpSpPr>
      <p:grpSpPr>
        <a:xfrm>
          <a:off x="0" y="0"/>
          <a:ext cx="0" cy="0"/>
          <a:chOff x="0" y="0"/>
          <a:chExt cx="0" cy="0"/>
        </a:xfrm>
      </p:grpSpPr>
      <p:sp>
        <p:nvSpPr>
          <p:cNvPr id="623" name="Google Shape;623;g1e34c710420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1e34c71042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5"/>
        <p:cNvGrpSpPr/>
        <p:nvPr/>
      </p:nvGrpSpPr>
      <p:grpSpPr>
        <a:xfrm>
          <a:off x="0" y="0"/>
          <a:ext cx="0" cy="0"/>
          <a:chOff x="0" y="0"/>
          <a:chExt cx="0" cy="0"/>
        </a:xfrm>
      </p:grpSpPr>
      <p:sp>
        <p:nvSpPr>
          <p:cNvPr id="636" name="Google Shape;636;g1e34c710420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1e34c710420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2"/>
        <p:cNvGrpSpPr/>
        <p:nvPr/>
      </p:nvGrpSpPr>
      <p:grpSpPr>
        <a:xfrm>
          <a:off x="0" y="0"/>
          <a:ext cx="0" cy="0"/>
          <a:chOff x="0" y="0"/>
          <a:chExt cx="0" cy="0"/>
        </a:xfrm>
      </p:grpSpPr>
      <p:sp>
        <p:nvSpPr>
          <p:cNvPr id="643" name="Google Shape;643;g1e34c710420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e34c71042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0"/>
        <p:cNvGrpSpPr/>
        <p:nvPr/>
      </p:nvGrpSpPr>
      <p:grpSpPr>
        <a:xfrm>
          <a:off x="0" y="0"/>
          <a:ext cx="0" cy="0"/>
          <a:chOff x="0" y="0"/>
          <a:chExt cx="0" cy="0"/>
        </a:xfrm>
      </p:grpSpPr>
      <p:sp>
        <p:nvSpPr>
          <p:cNvPr id="681" name="Google Shape;681;g1e34c710420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e34c710420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0"/>
        <p:cNvGrpSpPr/>
        <p:nvPr/>
      </p:nvGrpSpPr>
      <p:grpSpPr>
        <a:xfrm>
          <a:off x="0" y="0"/>
          <a:ext cx="0" cy="0"/>
          <a:chOff x="0" y="0"/>
          <a:chExt cx="0" cy="0"/>
        </a:xfrm>
      </p:grpSpPr>
      <p:sp>
        <p:nvSpPr>
          <p:cNvPr id="711" name="Google Shape;711;g1e346297974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e346297974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9"/>
        <p:cNvGrpSpPr/>
        <p:nvPr/>
      </p:nvGrpSpPr>
      <p:grpSpPr>
        <a:xfrm>
          <a:off x="0" y="0"/>
          <a:ext cx="0" cy="0"/>
          <a:chOff x="0" y="0"/>
          <a:chExt cx="0" cy="0"/>
        </a:xfrm>
      </p:grpSpPr>
      <p:sp>
        <p:nvSpPr>
          <p:cNvPr id="720" name="Google Shape;720;g1e34c710420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e34c71042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8"/>
        <p:cNvGrpSpPr/>
        <p:nvPr/>
      </p:nvGrpSpPr>
      <p:grpSpPr>
        <a:xfrm>
          <a:off x="0" y="0"/>
          <a:ext cx="0" cy="0"/>
          <a:chOff x="0" y="0"/>
          <a:chExt cx="0" cy="0"/>
        </a:xfrm>
      </p:grpSpPr>
      <p:sp>
        <p:nvSpPr>
          <p:cNvPr id="739" name="Google Shape;739;g1e34c71042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8"/>
        <p:cNvGrpSpPr/>
        <p:nvPr/>
      </p:nvGrpSpPr>
      <p:grpSpPr>
        <a:xfrm>
          <a:off x="0" y="0"/>
          <a:ext cx="0" cy="0"/>
          <a:chOff x="0" y="0"/>
          <a:chExt cx="0" cy="0"/>
        </a:xfrm>
      </p:grpSpPr>
      <p:sp>
        <p:nvSpPr>
          <p:cNvPr id="739" name="Google Shape;739;g1e34c71042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8"/>
        <p:cNvGrpSpPr/>
        <p:nvPr/>
      </p:nvGrpSpPr>
      <p:grpSpPr>
        <a:xfrm>
          <a:off x="0" y="0"/>
          <a:ext cx="0" cy="0"/>
          <a:chOff x="0" y="0"/>
          <a:chExt cx="0" cy="0"/>
        </a:xfrm>
      </p:grpSpPr>
      <p:sp>
        <p:nvSpPr>
          <p:cNvPr id="739" name="Google Shape;739;g1e34c710420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1e34c710420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5"/>
        <p:cNvGrpSpPr/>
        <p:nvPr/>
      </p:nvGrpSpPr>
      <p:grpSpPr>
        <a:xfrm>
          <a:off x="0" y="0"/>
          <a:ext cx="0" cy="0"/>
          <a:chOff x="0" y="0"/>
          <a:chExt cx="0" cy="0"/>
        </a:xfrm>
      </p:grpSpPr>
      <p:sp>
        <p:nvSpPr>
          <p:cNvPr id="346" name="Google Shape;346;g12635377fd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2635377fd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g1e34c710420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e34c71042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0"/>
        <p:cNvGrpSpPr/>
        <p:nvPr/>
      </p:nvGrpSpPr>
      <p:grpSpPr>
        <a:xfrm>
          <a:off x="0" y="0"/>
          <a:ext cx="0" cy="0"/>
          <a:chOff x="0" y="0"/>
          <a:chExt cx="0" cy="0"/>
        </a:xfrm>
      </p:grpSpPr>
      <p:sp>
        <p:nvSpPr>
          <p:cNvPr id="381" name="Google Shape;381;g1e34c71042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1e34c71042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5"/>
        <p:cNvGrpSpPr/>
        <p:nvPr/>
      </p:nvGrpSpPr>
      <p:grpSpPr>
        <a:xfrm>
          <a:off x="0" y="0"/>
          <a:ext cx="0" cy="0"/>
          <a:chOff x="0" y="0"/>
          <a:chExt cx="0" cy="0"/>
        </a:xfrm>
      </p:grpSpPr>
      <p:sp>
        <p:nvSpPr>
          <p:cNvPr id="436" name="Google Shape;436;g1e34c71042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e34c71042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4"/>
        <p:cNvGrpSpPr/>
        <p:nvPr/>
      </p:nvGrpSpPr>
      <p:grpSpPr>
        <a:xfrm>
          <a:off x="0" y="0"/>
          <a:ext cx="0" cy="0"/>
          <a:chOff x="0" y="0"/>
          <a:chExt cx="0" cy="0"/>
        </a:xfrm>
      </p:grpSpPr>
      <p:sp>
        <p:nvSpPr>
          <p:cNvPr id="455" name="Google Shape;455;g1e34c710420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1e34c71042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1"/>
        <p:cNvGrpSpPr/>
        <p:nvPr/>
      </p:nvGrpSpPr>
      <p:grpSpPr>
        <a:xfrm>
          <a:off x="0" y="0"/>
          <a:ext cx="0" cy="0"/>
          <a:chOff x="0" y="0"/>
          <a:chExt cx="0" cy="0"/>
        </a:xfrm>
      </p:grpSpPr>
      <p:sp>
        <p:nvSpPr>
          <p:cNvPr id="502" name="Google Shape;502;g1e34c710420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e34c710420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8"/>
        <p:cNvGrpSpPr/>
        <p:nvPr/>
      </p:nvGrpSpPr>
      <p:grpSpPr>
        <a:xfrm>
          <a:off x="0" y="0"/>
          <a:ext cx="0" cy="0"/>
          <a:chOff x="0" y="0"/>
          <a:chExt cx="0" cy="0"/>
        </a:xfrm>
      </p:grpSpPr>
      <p:sp>
        <p:nvSpPr>
          <p:cNvPr id="519" name="Google Shape;519;g1e34c71042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e34c71042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71"/>
        <p:cNvGrpSpPr/>
        <p:nvPr/>
      </p:nvGrpSpPr>
      <p:grpSpPr>
        <a:xfrm>
          <a:off x="0" y="0"/>
          <a:ext cx="0" cy="0"/>
          <a:chOff x="0" y="0"/>
          <a:chExt cx="0" cy="0"/>
        </a:xfrm>
      </p:grpSpPr>
      <p:sp>
        <p:nvSpPr>
          <p:cNvPr id="572" name="Google Shape;572;g1e34c710420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34c71042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88">
            <a:off x="4869324" y="3555644"/>
            <a:ext cx="3506100" cy="42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2"/>
          <p:cNvSpPr txBox="1">
            <a:spLocks noGrp="1"/>
          </p:cNvSpPr>
          <p:nvPr>
            <p:ph type="ctrTitle"/>
          </p:nvPr>
        </p:nvSpPr>
        <p:spPr>
          <a:xfrm>
            <a:off x="4869325" y="1161263"/>
            <a:ext cx="3506100" cy="2469900"/>
          </a:xfrm>
          <a:prstGeom prst="rect">
            <a:avLst/>
          </a:prstGeom>
        </p:spPr>
        <p:txBody>
          <a:bodyPr spcFirstLastPara="1" wrap="square" lIns="91425" tIns="91425" rIns="91425" bIns="91425" anchor="ctr" anchorCtr="0">
            <a:noAutofit/>
          </a:bodyPr>
          <a:lstStyle>
            <a:lvl1pPr lvl="0" algn="r" rtl="0">
              <a:lnSpc>
                <a:spcPct val="80000"/>
              </a:lnSpc>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p:nvPr/>
        </p:nvSpPr>
        <p:spPr>
          <a:xfrm>
            <a:off x="3237325" y="46978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370100" y="2362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6503050"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8592700" y="40705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864625" y="4725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7" name="Google Shape;17;p2"/>
          <p:cNvCxnSpPr>
            <a:stCxn id="15" idx="2"/>
            <a:endCxn id="13" idx="6"/>
          </p:cNvCxnSpPr>
          <p:nvPr/>
        </p:nvCxnSpPr>
        <p:spPr>
          <a:xfrm rot="10800000">
            <a:off x="6570125" y="4785750"/>
            <a:ext cx="1294500" cy="0"/>
          </a:xfrm>
          <a:prstGeom prst="straightConnector1">
            <a:avLst/>
          </a:prstGeom>
          <a:noFill/>
          <a:ln w="9525" cap="flat" cmpd="sng">
            <a:solidFill>
              <a:schemeClr val="accent1"/>
            </a:solidFill>
            <a:prstDash val="solid"/>
            <a:round/>
            <a:headEnd type="none" w="med" len="med"/>
            <a:tailEnd type="none" w="med" len="med"/>
          </a:ln>
        </p:spPr>
      </p:cxnSp>
      <p:grpSp>
        <p:nvGrpSpPr>
          <p:cNvPr id="18" name="Google Shape;18;p2"/>
          <p:cNvGrpSpPr/>
          <p:nvPr/>
        </p:nvGrpSpPr>
        <p:grpSpPr>
          <a:xfrm>
            <a:off x="8055650" y="246475"/>
            <a:ext cx="795275" cy="714400"/>
            <a:chOff x="7864625" y="364925"/>
            <a:chExt cx="795275" cy="714400"/>
          </a:xfrm>
        </p:grpSpPr>
        <p:cxnSp>
          <p:nvCxnSpPr>
            <p:cNvPr id="19" name="Google Shape;19;p2"/>
            <p:cNvCxnSpPr>
              <a:stCxn id="20" idx="1"/>
              <a:endCxn id="21"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0" name="Google Shape;20;p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1724719" y="1474175"/>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06" name="Google Shape;106;p13"/>
          <p:cNvSpPr txBox="1">
            <a:spLocks noGrp="1"/>
          </p:cNvSpPr>
          <p:nvPr>
            <p:ph type="title" idx="2" hasCustomPrompt="1"/>
          </p:nvPr>
        </p:nvSpPr>
        <p:spPr>
          <a:xfrm rot="4011">
            <a:off x="4829933" y="2659513"/>
            <a:ext cx="5142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3" hasCustomPrompt="1"/>
          </p:nvPr>
        </p:nvSpPr>
        <p:spPr>
          <a:xfrm>
            <a:off x="4829916" y="3823126"/>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8" name="Google Shape;108;p13"/>
          <p:cNvSpPr txBox="1">
            <a:spLocks noGrp="1"/>
          </p:cNvSpPr>
          <p:nvPr>
            <p:ph type="title" idx="4" hasCustomPrompt="1"/>
          </p:nvPr>
        </p:nvSpPr>
        <p:spPr>
          <a:xfrm>
            <a:off x="898226" y="2659663"/>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9" name="Google Shape;109;p13"/>
          <p:cNvSpPr txBox="1">
            <a:spLocks noGrp="1"/>
          </p:cNvSpPr>
          <p:nvPr>
            <p:ph type="title" idx="5"/>
          </p:nvPr>
        </p:nvSpPr>
        <p:spPr>
          <a:xfrm>
            <a:off x="1724719" y="2637764"/>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10" name="Google Shape;110;p13"/>
          <p:cNvSpPr txBox="1">
            <a:spLocks noGrp="1"/>
          </p:cNvSpPr>
          <p:nvPr>
            <p:ph type="title" idx="6"/>
          </p:nvPr>
        </p:nvSpPr>
        <p:spPr>
          <a:xfrm>
            <a:off x="1724719" y="3808677"/>
            <a:ext cx="2733600" cy="640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p:txBody>
      </p:sp>
      <p:sp>
        <p:nvSpPr>
          <p:cNvPr id="111" name="Google Shape;111;p13"/>
          <p:cNvSpPr txBox="1">
            <a:spLocks noGrp="1"/>
          </p:cNvSpPr>
          <p:nvPr>
            <p:ph type="title" idx="7"/>
          </p:nvPr>
        </p:nvSpPr>
        <p:spPr>
          <a:xfrm>
            <a:off x="5658576" y="3801352"/>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3"/>
          <p:cNvSpPr txBox="1">
            <a:spLocks noGrp="1"/>
          </p:cNvSpPr>
          <p:nvPr>
            <p:ph type="title" idx="8"/>
          </p:nvPr>
        </p:nvSpPr>
        <p:spPr>
          <a:xfrm>
            <a:off x="5658576" y="2637764"/>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a:spLocks noGrp="1"/>
          </p:cNvSpPr>
          <p:nvPr>
            <p:ph type="title" idx="9"/>
          </p:nvPr>
        </p:nvSpPr>
        <p:spPr>
          <a:xfrm>
            <a:off x="5658576" y="1474175"/>
            <a:ext cx="2732100" cy="637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 name="Google Shape;114;p13"/>
          <p:cNvSpPr txBox="1">
            <a:spLocks noGrp="1"/>
          </p:cNvSpPr>
          <p:nvPr>
            <p:ph type="title" idx="13" hasCustomPrompt="1"/>
          </p:nvPr>
        </p:nvSpPr>
        <p:spPr>
          <a:xfrm rot="4009">
            <a:off x="4829765" y="1496234"/>
            <a:ext cx="5145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5" name="Google Shape;115;p13"/>
          <p:cNvSpPr txBox="1">
            <a:spLocks noGrp="1"/>
          </p:cNvSpPr>
          <p:nvPr>
            <p:ph type="title" idx="14" hasCustomPrompt="1"/>
          </p:nvPr>
        </p:nvSpPr>
        <p:spPr>
          <a:xfrm rot="2006">
            <a:off x="898222" y="1496075"/>
            <a:ext cx="514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5" hasCustomPrompt="1"/>
          </p:nvPr>
        </p:nvSpPr>
        <p:spPr>
          <a:xfrm rot="2005">
            <a:off x="898081" y="3823264"/>
            <a:ext cx="5145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7" name="Google Shape;117;p13"/>
          <p:cNvSpPr txBox="1">
            <a:spLocks noGrp="1"/>
          </p:cNvSpPr>
          <p:nvPr>
            <p:ph type="title" idx="16"/>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13"/>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3"/>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3"/>
          <p:cNvSpPr/>
          <p:nvPr/>
        </p:nvSpPr>
        <p:spPr>
          <a:xfrm>
            <a:off x="8498050" y="3356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3"/>
          <p:cNvSpPr/>
          <p:nvPr/>
        </p:nvSpPr>
        <p:spPr>
          <a:xfrm>
            <a:off x="8263275" y="40981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3"/>
          <p:cNvSpPr/>
          <p:nvPr/>
        </p:nvSpPr>
        <p:spPr>
          <a:xfrm>
            <a:off x="8725500" y="46056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3" name="Google Shape;123;p13"/>
          <p:cNvCxnSpPr>
            <a:stCxn id="122" idx="1"/>
            <a:endCxn id="121" idx="5"/>
          </p:cNvCxnSpPr>
          <p:nvPr/>
        </p:nvCxnSpPr>
        <p:spPr>
          <a:xfrm rot="10800000">
            <a:off x="8320741" y="4155616"/>
            <a:ext cx="414600" cy="459900"/>
          </a:xfrm>
          <a:prstGeom prst="straightConnector1">
            <a:avLst/>
          </a:prstGeom>
          <a:noFill/>
          <a:ln w="9525" cap="flat" cmpd="sng">
            <a:solidFill>
              <a:schemeClr val="accent1"/>
            </a:solidFill>
            <a:prstDash val="solid"/>
            <a:round/>
            <a:headEnd type="none" w="med" len="med"/>
            <a:tailEnd type="none" w="med" len="med"/>
          </a:ln>
        </p:spPr>
      </p:cxnSp>
      <p:sp>
        <p:nvSpPr>
          <p:cNvPr id="124" name="Google Shape;124;p13"/>
          <p:cNvSpPr/>
          <p:nvPr/>
        </p:nvSpPr>
        <p:spPr>
          <a:xfrm flipH="1">
            <a:off x="8171325" y="299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27" name="Google Shape;127;p14"/>
          <p:cNvSpPr/>
          <p:nvPr/>
        </p:nvSpPr>
        <p:spPr>
          <a:xfrm>
            <a:off x="303950" y="45427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4"/>
          <p:cNvSpPr/>
          <p:nvPr/>
        </p:nvSpPr>
        <p:spPr>
          <a:xfrm>
            <a:off x="1057275" y="4827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9" name="Google Shape;129;p14"/>
          <p:cNvCxnSpPr>
            <a:stCxn id="127" idx="5"/>
            <a:endCxn id="128" idx="2"/>
          </p:cNvCxnSpPr>
          <p:nvPr/>
        </p:nvCxnSpPr>
        <p:spPr>
          <a:xfrm>
            <a:off x="407657" y="4646457"/>
            <a:ext cx="649500" cy="214500"/>
          </a:xfrm>
          <a:prstGeom prst="straightConnector1">
            <a:avLst/>
          </a:prstGeom>
          <a:noFill/>
          <a:ln w="9525" cap="flat" cmpd="sng">
            <a:solidFill>
              <a:schemeClr val="accent1"/>
            </a:solidFill>
            <a:prstDash val="solid"/>
            <a:round/>
            <a:headEnd type="none" w="med" len="med"/>
            <a:tailEnd type="none" w="med" len="med"/>
          </a:ln>
        </p:spPr>
      </p:cxnSp>
      <p:sp>
        <p:nvSpPr>
          <p:cNvPr id="130" name="Google Shape;130;p14"/>
          <p:cNvSpPr/>
          <p:nvPr/>
        </p:nvSpPr>
        <p:spPr>
          <a:xfrm>
            <a:off x="6452325" y="267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31"/>
        <p:cNvGrpSpPr/>
        <p:nvPr/>
      </p:nvGrpSpPr>
      <p:grpSpPr>
        <a:xfrm>
          <a:off x="0" y="0"/>
          <a:ext cx="0" cy="0"/>
          <a:chOff x="0" y="0"/>
          <a:chExt cx="0" cy="0"/>
        </a:xfrm>
      </p:grpSpPr>
      <p:sp>
        <p:nvSpPr>
          <p:cNvPr id="132" name="Google Shape;132;p1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3" name="Google Shape;133;p15"/>
          <p:cNvSpPr/>
          <p:nvPr/>
        </p:nvSpPr>
        <p:spPr>
          <a:xfrm>
            <a:off x="659250" y="4802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5"/>
          <p:cNvSpPr/>
          <p:nvPr/>
        </p:nvSpPr>
        <p:spPr>
          <a:xfrm>
            <a:off x="277375" y="4279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5"/>
          <p:cNvSpPr/>
          <p:nvPr/>
        </p:nvSpPr>
        <p:spPr>
          <a:xfrm flipH="1">
            <a:off x="8543325" y="1534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5"/>
          <p:cNvSpPr/>
          <p:nvPr/>
        </p:nvSpPr>
        <p:spPr>
          <a:xfrm flipH="1">
            <a:off x="8390400" y="6994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7"/>
        <p:cNvGrpSpPr/>
        <p:nvPr/>
      </p:nvGrpSpPr>
      <p:grpSpPr>
        <a:xfrm>
          <a:off x="0" y="0"/>
          <a:ext cx="0" cy="0"/>
          <a:chOff x="0" y="0"/>
          <a:chExt cx="0" cy="0"/>
        </a:xfrm>
      </p:grpSpPr>
      <p:sp>
        <p:nvSpPr>
          <p:cNvPr id="138" name="Google Shape;138;p1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39" name="Google Shape;139;p16"/>
          <p:cNvSpPr/>
          <p:nvPr/>
        </p:nvSpPr>
        <p:spPr>
          <a:xfrm rot="-916654" flipH="1">
            <a:off x="8852969" y="1701380"/>
            <a:ext cx="67174" cy="6717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16"/>
          <p:cNvSpPr/>
          <p:nvPr/>
        </p:nvSpPr>
        <p:spPr>
          <a:xfrm rot="-916654" flipH="1">
            <a:off x="8841560" y="939009"/>
            <a:ext cx="67174" cy="67174"/>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6"/>
          <p:cNvSpPr/>
          <p:nvPr/>
        </p:nvSpPr>
        <p:spPr>
          <a:xfrm flipH="1">
            <a:off x="1641675" y="48301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6"/>
          <p:cNvSpPr/>
          <p:nvPr/>
        </p:nvSpPr>
        <p:spPr>
          <a:xfrm flipH="1">
            <a:off x="225800" y="48030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3" name="Google Shape;143;p16"/>
          <p:cNvCxnSpPr>
            <a:stCxn id="142" idx="2"/>
            <a:endCxn id="141" idx="6"/>
          </p:cNvCxnSpPr>
          <p:nvPr/>
        </p:nvCxnSpPr>
        <p:spPr>
          <a:xfrm>
            <a:off x="347300" y="4863775"/>
            <a:ext cx="12945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6" name="Google Shape;146;p17"/>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7"/>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8" name="Google Shape;148;p17"/>
          <p:cNvCxnSpPr>
            <a:stCxn id="147" idx="0"/>
            <a:endCxn id="146"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
        <p:nvSpPr>
          <p:cNvPr id="149" name="Google Shape;149;p17"/>
          <p:cNvSpPr/>
          <p:nvPr/>
        </p:nvSpPr>
        <p:spPr>
          <a:xfrm>
            <a:off x="8627525" y="12337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7"/>
          <p:cNvSpPr/>
          <p:nvPr/>
        </p:nvSpPr>
        <p:spPr>
          <a:xfrm>
            <a:off x="8371975" y="21911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5">
  <p:cSld name="TITLE_ONLY_5">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53" name="Google Shape;153;p18"/>
          <p:cNvSpPr/>
          <p:nvPr/>
        </p:nvSpPr>
        <p:spPr>
          <a:xfrm>
            <a:off x="8712375" y="18501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8"/>
          <p:cNvSpPr/>
          <p:nvPr/>
        </p:nvSpPr>
        <p:spPr>
          <a:xfrm>
            <a:off x="8739525" y="951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5" name="Google Shape;155;p18"/>
          <p:cNvGrpSpPr/>
          <p:nvPr/>
        </p:nvGrpSpPr>
        <p:grpSpPr>
          <a:xfrm rot="4570332">
            <a:off x="31030" y="330746"/>
            <a:ext cx="830000" cy="714386"/>
            <a:chOff x="7864625" y="364925"/>
            <a:chExt cx="830016" cy="714400"/>
          </a:xfrm>
        </p:grpSpPr>
        <p:cxnSp>
          <p:nvCxnSpPr>
            <p:cNvPr id="156" name="Google Shape;156;p18"/>
            <p:cNvCxnSpPr>
              <a:stCxn id="157" idx="1"/>
              <a:endCxn id="158" idx="5"/>
            </p:cNvCxnSpPr>
            <p:nvPr/>
          </p:nvCxnSpPr>
          <p:spPr>
            <a:xfrm rot="6229200" flipH="1">
              <a:off x="8092660" y="371374"/>
              <a:ext cx="385562" cy="747985"/>
            </a:xfrm>
            <a:prstGeom prst="straightConnector1">
              <a:avLst/>
            </a:prstGeom>
            <a:noFill/>
            <a:ln w="9525" cap="flat" cmpd="sng">
              <a:solidFill>
                <a:schemeClr val="accent1"/>
              </a:solidFill>
              <a:prstDash val="solid"/>
              <a:round/>
              <a:headEnd type="none" w="med" len="med"/>
              <a:tailEnd type="none" w="med" len="med"/>
            </a:ln>
          </p:spPr>
        </p:cxnSp>
        <p:sp>
          <p:nvSpPr>
            <p:cNvPr id="157" name="Google Shape;157;p18"/>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8"/>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6">
  <p:cSld name="TITLE_ONLY_6">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1" name="Google Shape;161;p19"/>
          <p:cNvSpPr/>
          <p:nvPr/>
        </p:nvSpPr>
        <p:spPr>
          <a:xfrm>
            <a:off x="8549375" y="3869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a:off x="825125" y="32231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a:off x="305125" y="7605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a:off x="332275" y="44285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a:off x="825125" y="48140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7">
  <p:cSld name="TITLE_ONLY_7">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68" name="Google Shape;168;p20"/>
          <p:cNvSpPr/>
          <p:nvPr/>
        </p:nvSpPr>
        <p:spPr>
          <a:xfrm>
            <a:off x="652800" y="5064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0"/>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0"/>
          <p:cNvSpPr/>
          <p:nvPr/>
        </p:nvSpPr>
        <p:spPr>
          <a:xfrm>
            <a:off x="8745475" y="19482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90" name="Google Shape;190;p23"/>
          <p:cNvSpPr txBox="1">
            <a:spLocks noGrp="1"/>
          </p:cNvSpPr>
          <p:nvPr>
            <p:ph type="title" idx="2"/>
          </p:nvPr>
        </p:nvSpPr>
        <p:spPr>
          <a:xfrm>
            <a:off x="72000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1" name="Google Shape;191;p23"/>
          <p:cNvSpPr txBox="1">
            <a:spLocks noGrp="1"/>
          </p:cNvSpPr>
          <p:nvPr>
            <p:ph type="subTitle" idx="1"/>
          </p:nvPr>
        </p:nvSpPr>
        <p:spPr>
          <a:xfrm>
            <a:off x="72000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2" name="Google Shape;192;p23"/>
          <p:cNvSpPr txBox="1">
            <a:spLocks noGrp="1"/>
          </p:cNvSpPr>
          <p:nvPr>
            <p:ph type="title" idx="3"/>
          </p:nvPr>
        </p:nvSpPr>
        <p:spPr>
          <a:xfrm>
            <a:off x="3409639"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3" name="Google Shape;193;p23"/>
          <p:cNvSpPr txBox="1">
            <a:spLocks noGrp="1"/>
          </p:cNvSpPr>
          <p:nvPr>
            <p:ph type="subTitle" idx="4"/>
          </p:nvPr>
        </p:nvSpPr>
        <p:spPr>
          <a:xfrm>
            <a:off x="3407389"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4" name="Google Shape;194;p23"/>
          <p:cNvSpPr txBox="1">
            <a:spLocks noGrp="1"/>
          </p:cNvSpPr>
          <p:nvPr>
            <p:ph type="title" idx="5"/>
          </p:nvPr>
        </p:nvSpPr>
        <p:spPr>
          <a:xfrm>
            <a:off x="6087650" y="2020213"/>
            <a:ext cx="2336400" cy="527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195" name="Google Shape;195;p23"/>
          <p:cNvSpPr txBox="1">
            <a:spLocks noGrp="1"/>
          </p:cNvSpPr>
          <p:nvPr>
            <p:ph type="subTitle" idx="6"/>
          </p:nvPr>
        </p:nvSpPr>
        <p:spPr>
          <a:xfrm>
            <a:off x="6083150" y="2473275"/>
            <a:ext cx="2340900" cy="12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6" name="Google Shape;196;p23"/>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23"/>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23"/>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23"/>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23"/>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23"/>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02" name="Google Shape;202;p23"/>
          <p:cNvCxnSpPr>
            <a:stCxn id="201" idx="0"/>
            <a:endCxn id="200"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05" name="Google Shape;205;p24"/>
          <p:cNvSpPr txBox="1">
            <a:spLocks noGrp="1"/>
          </p:cNvSpPr>
          <p:nvPr>
            <p:ph type="title" idx="2"/>
          </p:nvPr>
        </p:nvSpPr>
        <p:spPr>
          <a:xfrm>
            <a:off x="150880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06" name="Google Shape;206;p24"/>
          <p:cNvSpPr txBox="1">
            <a:spLocks noGrp="1"/>
          </p:cNvSpPr>
          <p:nvPr>
            <p:ph type="subTitle" idx="1"/>
          </p:nvPr>
        </p:nvSpPr>
        <p:spPr>
          <a:xfrm>
            <a:off x="1508813"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7" name="Google Shape;207;p24"/>
          <p:cNvSpPr txBox="1">
            <a:spLocks noGrp="1"/>
          </p:cNvSpPr>
          <p:nvPr>
            <p:ph type="title" idx="3"/>
          </p:nvPr>
        </p:nvSpPr>
        <p:spPr>
          <a:xfrm>
            <a:off x="5294530" y="1441800"/>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08" name="Google Shape;208;p24"/>
          <p:cNvSpPr txBox="1">
            <a:spLocks noGrp="1"/>
          </p:cNvSpPr>
          <p:nvPr>
            <p:ph type="subTitle" idx="4"/>
          </p:nvPr>
        </p:nvSpPr>
        <p:spPr>
          <a:xfrm>
            <a:off x="5294538" y="1845675"/>
            <a:ext cx="2867100" cy="93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09" name="Google Shape;209;p24"/>
          <p:cNvSpPr txBox="1">
            <a:spLocks noGrp="1"/>
          </p:cNvSpPr>
          <p:nvPr>
            <p:ph type="title" idx="5"/>
          </p:nvPr>
        </p:nvSpPr>
        <p:spPr>
          <a:xfrm>
            <a:off x="150878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10" name="Google Shape;210;p24"/>
          <p:cNvSpPr txBox="1">
            <a:spLocks noGrp="1"/>
          </p:cNvSpPr>
          <p:nvPr>
            <p:ph type="subTitle" idx="6"/>
          </p:nvPr>
        </p:nvSpPr>
        <p:spPr>
          <a:xfrm>
            <a:off x="1508813"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1" name="Google Shape;211;p24"/>
          <p:cNvSpPr txBox="1">
            <a:spLocks noGrp="1"/>
          </p:cNvSpPr>
          <p:nvPr>
            <p:ph type="title" idx="7"/>
          </p:nvPr>
        </p:nvSpPr>
        <p:spPr>
          <a:xfrm>
            <a:off x="5294518" y="3266925"/>
            <a:ext cx="2867100" cy="527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12" name="Google Shape;212;p24"/>
          <p:cNvSpPr txBox="1">
            <a:spLocks noGrp="1"/>
          </p:cNvSpPr>
          <p:nvPr>
            <p:ph type="subTitle" idx="8"/>
          </p:nvPr>
        </p:nvSpPr>
        <p:spPr>
          <a:xfrm>
            <a:off x="5294538" y="3670800"/>
            <a:ext cx="2867100" cy="9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13" name="Google Shape;213;p24"/>
          <p:cNvSpPr/>
          <p:nvPr/>
        </p:nvSpPr>
        <p:spPr>
          <a:xfrm>
            <a:off x="522988" y="26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24"/>
          <p:cNvSpPr/>
          <p:nvPr/>
        </p:nvSpPr>
        <p:spPr>
          <a:xfrm>
            <a:off x="255138" y="18926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5" name="Google Shape;215;p24"/>
          <p:cNvGrpSpPr/>
          <p:nvPr/>
        </p:nvGrpSpPr>
        <p:grpSpPr>
          <a:xfrm>
            <a:off x="322350" y="4101900"/>
            <a:ext cx="795275" cy="714400"/>
            <a:chOff x="7864625" y="364925"/>
            <a:chExt cx="795275" cy="714400"/>
          </a:xfrm>
        </p:grpSpPr>
        <p:cxnSp>
          <p:nvCxnSpPr>
            <p:cNvPr id="216" name="Google Shape;216;p24"/>
            <p:cNvCxnSpPr>
              <a:stCxn id="217" idx="1"/>
              <a:endCxn id="218"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17" name="Google Shape;217;p24"/>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24"/>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9" name="Google Shape;219;p24"/>
          <p:cNvSpPr/>
          <p:nvPr/>
        </p:nvSpPr>
        <p:spPr>
          <a:xfrm>
            <a:off x="8765300" y="3072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24"/>
          <p:cNvSpPr/>
          <p:nvPr/>
        </p:nvSpPr>
        <p:spPr>
          <a:xfrm>
            <a:off x="8552563" y="37946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929550" y="2324100"/>
            <a:ext cx="3791100" cy="1778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4" name="Google Shape;24;p3"/>
          <p:cNvSpPr txBox="1">
            <a:spLocks noGrp="1"/>
          </p:cNvSpPr>
          <p:nvPr>
            <p:ph type="title" idx="2" hasCustomPrompt="1"/>
          </p:nvPr>
        </p:nvSpPr>
        <p:spPr>
          <a:xfrm>
            <a:off x="1183801" y="876075"/>
            <a:ext cx="797400" cy="122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5" name="Google Shape;25;p3"/>
          <p:cNvSpPr>
            <a:spLocks noGrp="1"/>
          </p:cNvSpPr>
          <p:nvPr>
            <p:ph type="pic" idx="3"/>
          </p:nvPr>
        </p:nvSpPr>
        <p:spPr>
          <a:xfrm>
            <a:off x="5353050" y="0"/>
            <a:ext cx="3791100" cy="5143500"/>
          </a:xfrm>
          <a:prstGeom prst="rect">
            <a:avLst/>
          </a:prstGeom>
          <a:noFill/>
          <a:ln>
            <a:noFill/>
          </a:ln>
        </p:spPr>
      </p:sp>
      <p:sp>
        <p:nvSpPr>
          <p:cNvPr id="26" name="Google Shape;26;p3"/>
          <p:cNvSpPr/>
          <p:nvPr/>
        </p:nvSpPr>
        <p:spPr>
          <a:xfrm>
            <a:off x="389638" y="48163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 name="Google Shape;27;p3"/>
          <p:cNvGrpSpPr/>
          <p:nvPr/>
        </p:nvGrpSpPr>
        <p:grpSpPr>
          <a:xfrm>
            <a:off x="322350" y="4101900"/>
            <a:ext cx="795275" cy="714400"/>
            <a:chOff x="7864625" y="364925"/>
            <a:chExt cx="795275" cy="714400"/>
          </a:xfrm>
        </p:grpSpPr>
        <p:cxnSp>
          <p:nvCxnSpPr>
            <p:cNvPr id="28" name="Google Shape;28;p3"/>
            <p:cNvCxnSpPr>
              <a:stCxn id="29" idx="1"/>
              <a:endCxn id="30"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29" name="Google Shape;29;p3"/>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23" name="Google Shape;223;p25"/>
          <p:cNvSpPr txBox="1">
            <a:spLocks noGrp="1"/>
          </p:cNvSpPr>
          <p:nvPr>
            <p:ph type="title" idx="2"/>
          </p:nvPr>
        </p:nvSpPr>
        <p:spPr>
          <a:xfrm>
            <a:off x="731175"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4" name="Google Shape;224;p25"/>
          <p:cNvSpPr txBox="1">
            <a:spLocks noGrp="1"/>
          </p:cNvSpPr>
          <p:nvPr>
            <p:ph type="subTitle" idx="1"/>
          </p:nvPr>
        </p:nvSpPr>
        <p:spPr>
          <a:xfrm>
            <a:off x="731175"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5" name="Google Shape;225;p25"/>
          <p:cNvSpPr txBox="1">
            <a:spLocks noGrp="1"/>
          </p:cNvSpPr>
          <p:nvPr>
            <p:ph type="title" idx="3"/>
          </p:nvPr>
        </p:nvSpPr>
        <p:spPr>
          <a:xfrm>
            <a:off x="3426647"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6" name="Google Shape;226;p25"/>
          <p:cNvSpPr txBox="1">
            <a:spLocks noGrp="1"/>
          </p:cNvSpPr>
          <p:nvPr>
            <p:ph type="subTitle" idx="4"/>
          </p:nvPr>
        </p:nvSpPr>
        <p:spPr>
          <a:xfrm>
            <a:off x="3426647"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25"/>
          <p:cNvSpPr txBox="1">
            <a:spLocks noGrp="1"/>
          </p:cNvSpPr>
          <p:nvPr>
            <p:ph type="title" idx="5"/>
          </p:nvPr>
        </p:nvSpPr>
        <p:spPr>
          <a:xfrm>
            <a:off x="731175"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28" name="Google Shape;228;p25"/>
          <p:cNvSpPr txBox="1">
            <a:spLocks noGrp="1"/>
          </p:cNvSpPr>
          <p:nvPr>
            <p:ph type="subTitle" idx="6"/>
          </p:nvPr>
        </p:nvSpPr>
        <p:spPr>
          <a:xfrm>
            <a:off x="731175"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9" name="Google Shape;229;p25"/>
          <p:cNvSpPr txBox="1">
            <a:spLocks noGrp="1"/>
          </p:cNvSpPr>
          <p:nvPr>
            <p:ph type="title" idx="7"/>
          </p:nvPr>
        </p:nvSpPr>
        <p:spPr>
          <a:xfrm>
            <a:off x="3426647"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0" name="Google Shape;230;p25"/>
          <p:cNvSpPr txBox="1">
            <a:spLocks noGrp="1"/>
          </p:cNvSpPr>
          <p:nvPr>
            <p:ph type="subTitle" idx="8"/>
          </p:nvPr>
        </p:nvSpPr>
        <p:spPr>
          <a:xfrm>
            <a:off x="3426647"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1" name="Google Shape;231;p25"/>
          <p:cNvSpPr txBox="1">
            <a:spLocks noGrp="1"/>
          </p:cNvSpPr>
          <p:nvPr>
            <p:ph type="title" idx="9"/>
          </p:nvPr>
        </p:nvSpPr>
        <p:spPr>
          <a:xfrm>
            <a:off x="6122128" y="1543050"/>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2" name="Google Shape;232;p25"/>
          <p:cNvSpPr txBox="1">
            <a:spLocks noGrp="1"/>
          </p:cNvSpPr>
          <p:nvPr>
            <p:ph type="subTitle" idx="13"/>
          </p:nvPr>
        </p:nvSpPr>
        <p:spPr>
          <a:xfrm>
            <a:off x="6122128" y="1916950"/>
            <a:ext cx="2301900" cy="9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3" name="Google Shape;233;p25"/>
          <p:cNvSpPr txBox="1">
            <a:spLocks noGrp="1"/>
          </p:cNvSpPr>
          <p:nvPr>
            <p:ph type="title" idx="14"/>
          </p:nvPr>
        </p:nvSpPr>
        <p:spPr>
          <a:xfrm>
            <a:off x="6122128" y="3100775"/>
            <a:ext cx="2301900" cy="458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
        <p:nvSpPr>
          <p:cNvPr id="234" name="Google Shape;234;p25"/>
          <p:cNvSpPr txBox="1">
            <a:spLocks noGrp="1"/>
          </p:cNvSpPr>
          <p:nvPr>
            <p:ph type="subTitle" idx="15"/>
          </p:nvPr>
        </p:nvSpPr>
        <p:spPr>
          <a:xfrm>
            <a:off x="6122128" y="3473150"/>
            <a:ext cx="2301900" cy="90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5" name="Google Shape;235;p25"/>
          <p:cNvSpPr/>
          <p:nvPr/>
        </p:nvSpPr>
        <p:spPr>
          <a:xfrm rot="-5766326">
            <a:off x="7579201" y="288144"/>
            <a:ext cx="121288" cy="121288"/>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25"/>
          <p:cNvSpPr/>
          <p:nvPr/>
        </p:nvSpPr>
        <p:spPr>
          <a:xfrm rot="-5077218">
            <a:off x="8777999" y="1107313"/>
            <a:ext cx="67196" cy="67196"/>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5"/>
          <p:cNvSpPr/>
          <p:nvPr/>
        </p:nvSpPr>
        <p:spPr>
          <a:xfrm>
            <a:off x="8549375" y="3869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38" name="Google Shape;238;p25"/>
          <p:cNvCxnSpPr>
            <a:stCxn id="236" idx="7"/>
            <a:endCxn id="235" idx="3"/>
          </p:cNvCxnSpPr>
          <p:nvPr/>
        </p:nvCxnSpPr>
        <p:spPr>
          <a:xfrm rot="10800000">
            <a:off x="7687072" y="386930"/>
            <a:ext cx="1103100" cy="728100"/>
          </a:xfrm>
          <a:prstGeom prst="straightConnector1">
            <a:avLst/>
          </a:prstGeom>
          <a:noFill/>
          <a:ln w="9525" cap="flat" cmpd="sng">
            <a:solidFill>
              <a:schemeClr val="accent1"/>
            </a:solidFill>
            <a:prstDash val="solid"/>
            <a:round/>
            <a:headEnd type="none" w="med" len="med"/>
            <a:tailEnd type="none" w="med" len="med"/>
          </a:ln>
        </p:spPr>
      </p:cxnSp>
      <p:sp>
        <p:nvSpPr>
          <p:cNvPr id="239" name="Google Shape;239;p25"/>
          <p:cNvSpPr/>
          <p:nvPr/>
        </p:nvSpPr>
        <p:spPr>
          <a:xfrm>
            <a:off x="825125" y="32231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25"/>
          <p:cNvSpPr/>
          <p:nvPr/>
        </p:nvSpPr>
        <p:spPr>
          <a:xfrm>
            <a:off x="305125" y="7605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25"/>
          <p:cNvSpPr/>
          <p:nvPr/>
        </p:nvSpPr>
        <p:spPr>
          <a:xfrm>
            <a:off x="332275" y="44285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25"/>
          <p:cNvSpPr/>
          <p:nvPr/>
        </p:nvSpPr>
        <p:spPr>
          <a:xfrm>
            <a:off x="825125" y="48140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3"/>
        <p:cNvGrpSpPr/>
        <p:nvPr/>
      </p:nvGrpSpPr>
      <p:grpSpPr>
        <a:xfrm>
          <a:off x="0" y="0"/>
          <a:ext cx="0" cy="0"/>
          <a:chOff x="0" y="0"/>
          <a:chExt cx="0" cy="0"/>
        </a:xfrm>
      </p:grpSpPr>
      <p:sp>
        <p:nvSpPr>
          <p:cNvPr id="244" name="Google Shape;244;p26"/>
          <p:cNvSpPr txBox="1">
            <a:spLocks noGrp="1"/>
          </p:cNvSpPr>
          <p:nvPr>
            <p:ph type="title" hasCustomPrompt="1"/>
          </p:nvPr>
        </p:nvSpPr>
        <p:spPr>
          <a:xfrm rot="-294">
            <a:off x="4665274" y="94042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5" name="Google Shape;245;p26"/>
          <p:cNvSpPr txBox="1">
            <a:spLocks noGrp="1"/>
          </p:cNvSpPr>
          <p:nvPr>
            <p:ph type="subTitle" idx="1"/>
          </p:nvPr>
        </p:nvSpPr>
        <p:spPr>
          <a:xfrm>
            <a:off x="4665275" y="1855575"/>
            <a:ext cx="35079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46" name="Google Shape;246;p26"/>
          <p:cNvSpPr txBox="1">
            <a:spLocks noGrp="1"/>
          </p:cNvSpPr>
          <p:nvPr>
            <p:ph type="title" idx="2" hasCustomPrompt="1"/>
          </p:nvPr>
        </p:nvSpPr>
        <p:spPr>
          <a:xfrm>
            <a:off x="4663626" y="3131325"/>
            <a:ext cx="35112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7" name="Google Shape;247;p26"/>
          <p:cNvSpPr txBox="1">
            <a:spLocks noGrp="1"/>
          </p:cNvSpPr>
          <p:nvPr>
            <p:ph type="subTitle" idx="3"/>
          </p:nvPr>
        </p:nvSpPr>
        <p:spPr>
          <a:xfrm>
            <a:off x="4663613"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48" name="Google Shape;248;p26"/>
          <p:cNvSpPr txBox="1">
            <a:spLocks noGrp="1"/>
          </p:cNvSpPr>
          <p:nvPr>
            <p:ph type="title" idx="4" hasCustomPrompt="1"/>
          </p:nvPr>
        </p:nvSpPr>
        <p:spPr>
          <a:xfrm rot="-294">
            <a:off x="972476" y="3131175"/>
            <a:ext cx="35079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solidFill>
                  <a:schemeClr val="accent6"/>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49" name="Google Shape;249;p26"/>
          <p:cNvSpPr txBox="1">
            <a:spLocks noGrp="1"/>
          </p:cNvSpPr>
          <p:nvPr>
            <p:ph type="subTitle" idx="5"/>
          </p:nvPr>
        </p:nvSpPr>
        <p:spPr>
          <a:xfrm>
            <a:off x="970825" y="4046325"/>
            <a:ext cx="3511200" cy="34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50" name="Google Shape;250;p26"/>
          <p:cNvSpPr/>
          <p:nvPr/>
        </p:nvSpPr>
        <p:spPr>
          <a:xfrm>
            <a:off x="903613" y="4727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26"/>
          <p:cNvSpPr/>
          <p:nvPr/>
        </p:nvSpPr>
        <p:spPr>
          <a:xfrm>
            <a:off x="398563" y="2056113"/>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52" name="Google Shape;252;p26"/>
          <p:cNvCxnSpPr/>
          <p:nvPr/>
        </p:nvCxnSpPr>
        <p:spPr>
          <a:xfrm flipH="1">
            <a:off x="3417538" y="4362425"/>
            <a:ext cx="1294500" cy="509400"/>
          </a:xfrm>
          <a:prstGeom prst="straightConnector1">
            <a:avLst/>
          </a:prstGeom>
          <a:noFill/>
          <a:ln w="9525" cap="flat" cmpd="sng">
            <a:solidFill>
              <a:schemeClr val="accent1"/>
            </a:solidFill>
            <a:prstDash val="solid"/>
            <a:round/>
            <a:headEnd type="none" w="med" len="med"/>
            <a:tailEnd type="none" w="med" len="med"/>
          </a:ln>
        </p:spPr>
      </p:cxnSp>
      <p:sp>
        <p:nvSpPr>
          <p:cNvPr id="253" name="Google Shape;253;p26"/>
          <p:cNvSpPr/>
          <p:nvPr/>
        </p:nvSpPr>
        <p:spPr>
          <a:xfrm>
            <a:off x="4712050" y="540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26"/>
          <p:cNvSpPr/>
          <p:nvPr/>
        </p:nvSpPr>
        <p:spPr>
          <a:xfrm>
            <a:off x="4663625" y="4871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26"/>
          <p:cNvSpPr/>
          <p:nvPr/>
        </p:nvSpPr>
        <p:spPr>
          <a:xfrm>
            <a:off x="1187775" y="45699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 name="Google Shape;256;p26"/>
          <p:cNvSpPr/>
          <p:nvPr/>
        </p:nvSpPr>
        <p:spPr>
          <a:xfrm>
            <a:off x="8581413" y="1855563"/>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70"/>
        <p:cNvGrpSpPr/>
        <p:nvPr/>
      </p:nvGrpSpPr>
      <p:grpSpPr>
        <a:xfrm>
          <a:off x="0" y="0"/>
          <a:ext cx="0" cy="0"/>
          <a:chOff x="0" y="0"/>
          <a:chExt cx="0" cy="0"/>
        </a:xfrm>
      </p:grpSpPr>
      <p:sp>
        <p:nvSpPr>
          <p:cNvPr id="271" name="Google Shape;271;p28"/>
          <p:cNvSpPr/>
          <p:nvPr/>
        </p:nvSpPr>
        <p:spPr>
          <a:xfrm>
            <a:off x="7820025" y="4201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8"/>
          <p:cNvSpPr/>
          <p:nvPr/>
        </p:nvSpPr>
        <p:spPr>
          <a:xfrm>
            <a:off x="8598950" y="15915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8"/>
          <p:cNvSpPr/>
          <p:nvPr/>
        </p:nvSpPr>
        <p:spPr>
          <a:xfrm>
            <a:off x="6910725" y="45699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8"/>
          <p:cNvSpPr/>
          <p:nvPr/>
        </p:nvSpPr>
        <p:spPr>
          <a:xfrm>
            <a:off x="5321475" y="46371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8"/>
          <p:cNvSpPr/>
          <p:nvPr/>
        </p:nvSpPr>
        <p:spPr>
          <a:xfrm>
            <a:off x="369350" y="36870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8"/>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77" name="Google Shape;277;p28"/>
          <p:cNvCxnSpPr>
            <a:stCxn id="276" idx="0"/>
            <a:endCxn id="275" idx="4"/>
          </p:cNvCxnSpPr>
          <p:nvPr/>
        </p:nvCxnSpPr>
        <p:spPr>
          <a:xfrm rot="10800000">
            <a:off x="430100" y="3808475"/>
            <a:ext cx="0" cy="9735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9"/>
          <p:cNvSpPr/>
          <p:nvPr/>
        </p:nvSpPr>
        <p:spPr>
          <a:xfrm>
            <a:off x="8776725" y="3943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9"/>
          <p:cNvSpPr/>
          <p:nvPr/>
        </p:nvSpPr>
        <p:spPr>
          <a:xfrm>
            <a:off x="8545375" y="2538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9"/>
          <p:cNvSpPr/>
          <p:nvPr/>
        </p:nvSpPr>
        <p:spPr>
          <a:xfrm rot="1539014">
            <a:off x="6576323" y="623578"/>
            <a:ext cx="67225" cy="67225"/>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9"/>
          <p:cNvSpPr/>
          <p:nvPr/>
        </p:nvSpPr>
        <p:spPr>
          <a:xfrm rot="-1205519">
            <a:off x="5571410" y="311949"/>
            <a:ext cx="121387" cy="121387"/>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9"/>
          <p:cNvSpPr/>
          <p:nvPr/>
        </p:nvSpPr>
        <p:spPr>
          <a:xfrm>
            <a:off x="1623325" y="2446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29"/>
          <p:cNvSpPr/>
          <p:nvPr/>
        </p:nvSpPr>
        <p:spPr>
          <a:xfrm rot="-675265">
            <a:off x="8749604" y="1662081"/>
            <a:ext cx="121435" cy="12143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5" name="Google Shape;285;p29"/>
          <p:cNvCxnSpPr>
            <a:stCxn id="284" idx="3"/>
            <a:endCxn id="280" idx="0"/>
          </p:cNvCxnSpPr>
          <p:nvPr/>
        </p:nvCxnSpPr>
        <p:spPr>
          <a:xfrm flipH="1">
            <a:off x="8578892" y="1773286"/>
            <a:ext cx="197700" cy="765000"/>
          </a:xfrm>
          <a:prstGeom prst="straightConnector1">
            <a:avLst/>
          </a:prstGeom>
          <a:noFill/>
          <a:ln w="9525" cap="flat" cmpd="sng">
            <a:solidFill>
              <a:schemeClr val="accent1"/>
            </a:solidFill>
            <a:prstDash val="solid"/>
            <a:round/>
            <a:headEnd type="none" w="med" len="med"/>
            <a:tailEnd type="none" w="med" len="med"/>
          </a:ln>
        </p:spPr>
      </p:cxnSp>
      <p:cxnSp>
        <p:nvCxnSpPr>
          <p:cNvPr id="286" name="Google Shape;286;p29"/>
          <p:cNvCxnSpPr>
            <a:stCxn id="280" idx="4"/>
            <a:endCxn id="279" idx="0"/>
          </p:cNvCxnSpPr>
          <p:nvPr/>
        </p:nvCxnSpPr>
        <p:spPr>
          <a:xfrm>
            <a:off x="8578975" y="2605350"/>
            <a:ext cx="231300" cy="1338300"/>
          </a:xfrm>
          <a:prstGeom prst="straightConnector1">
            <a:avLst/>
          </a:prstGeom>
          <a:noFill/>
          <a:ln w="9525" cap="flat" cmpd="sng">
            <a:solidFill>
              <a:schemeClr val="accent1"/>
            </a:solidFill>
            <a:prstDash val="solid"/>
            <a:round/>
            <a:headEnd type="none" w="med" len="med"/>
            <a:tailEnd type="none" w="med" len="med"/>
          </a:ln>
        </p:spPr>
      </p:cxnSp>
      <p:sp>
        <p:nvSpPr>
          <p:cNvPr id="287" name="Google Shape;287;p29"/>
          <p:cNvSpPr/>
          <p:nvPr/>
        </p:nvSpPr>
        <p:spPr>
          <a:xfrm>
            <a:off x="2280550" y="48962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88" name="Google Shape;288;p29"/>
          <p:cNvCxnSpPr>
            <a:stCxn id="282" idx="5"/>
            <a:endCxn id="281" idx="2"/>
          </p:cNvCxnSpPr>
          <p:nvPr/>
        </p:nvCxnSpPr>
        <p:spPr>
          <a:xfrm>
            <a:off x="5687152" y="398204"/>
            <a:ext cx="892500" cy="244500"/>
          </a:xfrm>
          <a:prstGeom prst="straightConnector1">
            <a:avLst/>
          </a:prstGeom>
          <a:noFill/>
          <a:ln w="9525" cap="flat" cmpd="sng">
            <a:solidFill>
              <a:schemeClr val="accent1"/>
            </a:solidFill>
            <a:prstDash val="solid"/>
            <a:round/>
            <a:headEnd type="none" w="med" len="med"/>
            <a:tailEnd type="none" w="med" len="med"/>
          </a:ln>
        </p:spPr>
      </p:cxnSp>
      <p:sp>
        <p:nvSpPr>
          <p:cNvPr id="289" name="Google Shape;289;p29"/>
          <p:cNvSpPr/>
          <p:nvPr/>
        </p:nvSpPr>
        <p:spPr>
          <a:xfrm rot="1271060">
            <a:off x="7633692" y="244642"/>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29"/>
          <p:cNvSpPr/>
          <p:nvPr/>
        </p:nvSpPr>
        <p:spPr>
          <a:xfrm rot="1271060">
            <a:off x="432792" y="2121917"/>
            <a:ext cx="67244" cy="67244"/>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9"/>
          <p:cNvSpPr/>
          <p:nvPr/>
        </p:nvSpPr>
        <p:spPr>
          <a:xfrm rot="1186654">
            <a:off x="206562" y="2693118"/>
            <a:ext cx="121465" cy="121465"/>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292" name="Google Shape;292;p29"/>
          <p:cNvCxnSpPr>
            <a:stCxn id="290" idx="4"/>
            <a:endCxn id="291" idx="0"/>
          </p:cNvCxnSpPr>
          <p:nvPr/>
        </p:nvCxnSpPr>
        <p:spPr>
          <a:xfrm flipH="1">
            <a:off x="287764" y="2186889"/>
            <a:ext cx="166500" cy="5097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66" name="Google Shape;66;p6"/>
          <p:cNvSpPr/>
          <p:nvPr/>
        </p:nvSpPr>
        <p:spPr>
          <a:xfrm>
            <a:off x="8621200" y="2047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6"/>
          <p:cNvSpPr/>
          <p:nvPr/>
        </p:nvSpPr>
        <p:spPr>
          <a:xfrm>
            <a:off x="7997350" y="2778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p:nvPr/>
        </p:nvSpPr>
        <p:spPr>
          <a:xfrm>
            <a:off x="8901450" y="12258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 name="Google Shape;69;p6"/>
          <p:cNvCxnSpPr>
            <a:stCxn id="68" idx="1"/>
            <a:endCxn id="67" idx="5"/>
          </p:cNvCxnSpPr>
          <p:nvPr/>
        </p:nvCxnSpPr>
        <p:spPr>
          <a:xfrm rot="10800000">
            <a:off x="8054791" y="335041"/>
            <a:ext cx="856500" cy="900600"/>
          </a:xfrm>
          <a:prstGeom prst="straightConnector1">
            <a:avLst/>
          </a:prstGeom>
          <a:noFill/>
          <a:ln w="9525" cap="flat" cmpd="sng">
            <a:solidFill>
              <a:schemeClr val="accent1"/>
            </a:solidFill>
            <a:prstDash val="solid"/>
            <a:round/>
            <a:headEnd type="none" w="med" len="med"/>
            <a:tailEnd type="none" w="med" len="med"/>
          </a:ln>
        </p:spPr>
      </p:cxnSp>
      <p:cxnSp>
        <p:nvCxnSpPr>
          <p:cNvPr id="70" name="Google Shape;70;p6"/>
          <p:cNvCxnSpPr>
            <a:stCxn id="68" idx="4"/>
            <a:endCxn id="66" idx="0"/>
          </p:cNvCxnSpPr>
          <p:nvPr/>
        </p:nvCxnSpPr>
        <p:spPr>
          <a:xfrm flipH="1">
            <a:off x="8681850" y="1293000"/>
            <a:ext cx="253200" cy="754500"/>
          </a:xfrm>
          <a:prstGeom prst="straightConnector1">
            <a:avLst/>
          </a:prstGeom>
          <a:noFill/>
          <a:ln w="9525" cap="flat" cmpd="sng">
            <a:solidFill>
              <a:schemeClr val="accent1"/>
            </a:solidFill>
            <a:prstDash val="solid"/>
            <a:round/>
            <a:headEnd type="none" w="med" len="med"/>
            <a:tailEnd type="none" w="med" len="med"/>
          </a:ln>
        </p:spPr>
      </p:cxnSp>
      <p:sp>
        <p:nvSpPr>
          <p:cNvPr id="71" name="Google Shape;71;p6"/>
          <p:cNvSpPr/>
          <p:nvPr/>
        </p:nvSpPr>
        <p:spPr>
          <a:xfrm>
            <a:off x="520875" y="4061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6"/>
          <p:cNvSpPr/>
          <p:nvPr/>
        </p:nvSpPr>
        <p:spPr>
          <a:xfrm>
            <a:off x="386100" y="4603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6"/>
          <p:cNvSpPr/>
          <p:nvPr/>
        </p:nvSpPr>
        <p:spPr>
          <a:xfrm>
            <a:off x="1262400" y="47405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6"/>
          <p:cNvSpPr/>
          <p:nvPr/>
        </p:nvSpPr>
        <p:spPr>
          <a:xfrm>
            <a:off x="358950" y="11043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6"/>
          <p:cNvSpPr/>
          <p:nvPr/>
        </p:nvSpPr>
        <p:spPr>
          <a:xfrm>
            <a:off x="179600" y="1624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6"/>
          <p:cNvSpPr/>
          <p:nvPr/>
        </p:nvSpPr>
        <p:spPr>
          <a:xfrm>
            <a:off x="8294900" y="4740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6"/>
          <p:cNvSpPr/>
          <p:nvPr/>
        </p:nvSpPr>
        <p:spPr>
          <a:xfrm>
            <a:off x="8774850" y="44239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sp>
        <p:nvSpPr>
          <p:cNvPr id="79" name="Google Shape;79;p7"/>
          <p:cNvSpPr txBox="1">
            <a:spLocks noGrp="1"/>
          </p:cNvSpPr>
          <p:nvPr>
            <p:ph type="title"/>
          </p:nvPr>
        </p:nvSpPr>
        <p:spPr>
          <a:xfrm>
            <a:off x="5869838" y="540000"/>
            <a:ext cx="2247900" cy="1071000"/>
          </a:xfrm>
          <a:prstGeom prst="rect">
            <a:avLst/>
          </a:prstGeom>
        </p:spPr>
        <p:txBody>
          <a:bodyPr spcFirstLastPara="1" wrap="square" lIns="91425" tIns="91425" rIns="91425" bIns="91425" anchor="ctr"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80" name="Google Shape;80;p7"/>
          <p:cNvSpPr txBox="1">
            <a:spLocks noGrp="1"/>
          </p:cNvSpPr>
          <p:nvPr>
            <p:ph type="subTitle" idx="1"/>
          </p:nvPr>
        </p:nvSpPr>
        <p:spPr>
          <a:xfrm rot="-459">
            <a:off x="5869837" y="1515875"/>
            <a:ext cx="2247900" cy="1070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1" name="Google Shape;81;p7"/>
          <p:cNvSpPr/>
          <p:nvPr/>
        </p:nvSpPr>
        <p:spPr>
          <a:xfrm>
            <a:off x="8798625" y="20283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7"/>
          <p:cNvSpPr/>
          <p:nvPr/>
        </p:nvSpPr>
        <p:spPr>
          <a:xfrm>
            <a:off x="8265938" y="119553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7"/>
          <p:cNvSpPr/>
          <p:nvPr/>
        </p:nvSpPr>
        <p:spPr>
          <a:xfrm>
            <a:off x="8825775" y="5400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4" name="Google Shape;84;p7"/>
          <p:cNvCxnSpPr>
            <a:stCxn id="81" idx="1"/>
            <a:endCxn id="82" idx="5"/>
          </p:cNvCxnSpPr>
          <p:nvPr/>
        </p:nvCxnSpPr>
        <p:spPr>
          <a:xfrm rot="10800000">
            <a:off x="8323218" y="1252981"/>
            <a:ext cx="493200" cy="793200"/>
          </a:xfrm>
          <a:prstGeom prst="straightConnector1">
            <a:avLst/>
          </a:prstGeom>
          <a:noFill/>
          <a:ln w="9525" cap="flat" cmpd="sng">
            <a:solidFill>
              <a:schemeClr val="accent1"/>
            </a:solidFill>
            <a:prstDash val="solid"/>
            <a:round/>
            <a:headEnd type="none" w="med" len="med"/>
            <a:tailEnd type="none" w="med" len="med"/>
          </a:ln>
        </p:spPr>
      </p:cxnSp>
      <p:cxnSp>
        <p:nvCxnSpPr>
          <p:cNvPr id="85" name="Google Shape;85;p7"/>
          <p:cNvCxnSpPr>
            <a:stCxn id="82" idx="7"/>
            <a:endCxn id="83" idx="3"/>
          </p:cNvCxnSpPr>
          <p:nvPr/>
        </p:nvCxnSpPr>
        <p:spPr>
          <a:xfrm rot="10800000" flipH="1">
            <a:off x="8323296" y="597279"/>
            <a:ext cx="512400" cy="608100"/>
          </a:xfrm>
          <a:prstGeom prst="straightConnector1">
            <a:avLst/>
          </a:prstGeom>
          <a:noFill/>
          <a:ln w="9525" cap="flat" cmpd="sng">
            <a:solidFill>
              <a:schemeClr val="accent1"/>
            </a:solidFill>
            <a:prstDash val="solid"/>
            <a:round/>
            <a:headEnd type="none" w="med" len="med"/>
            <a:tailEnd type="none" w="med" len="med"/>
          </a:ln>
        </p:spPr>
      </p:cxnSp>
      <p:sp>
        <p:nvSpPr>
          <p:cNvPr id="86" name="Google Shape;86;p7"/>
          <p:cNvSpPr>
            <a:spLocks noGrp="1"/>
          </p:cNvSpPr>
          <p:nvPr>
            <p:ph type="pic" idx="2"/>
          </p:nvPr>
        </p:nvSpPr>
        <p:spPr>
          <a:xfrm>
            <a:off x="0" y="0"/>
            <a:ext cx="3558000" cy="5143500"/>
          </a:xfrm>
          <a:prstGeom prst="rect">
            <a:avLst/>
          </a:prstGeom>
          <a:noFill/>
          <a:ln>
            <a:noFill/>
          </a:ln>
        </p:spPr>
      </p:sp>
      <p:sp>
        <p:nvSpPr>
          <p:cNvPr id="87" name="Google Shape;87;p7"/>
          <p:cNvSpPr>
            <a:spLocks noGrp="1"/>
          </p:cNvSpPr>
          <p:nvPr>
            <p:ph type="pic" idx="3"/>
          </p:nvPr>
        </p:nvSpPr>
        <p:spPr>
          <a:xfrm>
            <a:off x="3690375" y="0"/>
            <a:ext cx="1873200" cy="2810700"/>
          </a:xfrm>
          <a:prstGeom prst="rect">
            <a:avLst/>
          </a:prstGeom>
          <a:noFill/>
          <a:ln>
            <a:noFill/>
          </a:ln>
        </p:spPr>
      </p:sp>
      <p:sp>
        <p:nvSpPr>
          <p:cNvPr id="88" name="Google Shape;88;p7"/>
          <p:cNvSpPr>
            <a:spLocks noGrp="1"/>
          </p:cNvSpPr>
          <p:nvPr>
            <p:ph type="pic" idx="4"/>
          </p:nvPr>
        </p:nvSpPr>
        <p:spPr>
          <a:xfrm>
            <a:off x="3690375" y="2972925"/>
            <a:ext cx="5453700" cy="2170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9"/>
          <p:cNvSpPr txBox="1">
            <a:spLocks noGrp="1"/>
          </p:cNvSpPr>
          <p:nvPr>
            <p:ph type="title"/>
          </p:nvPr>
        </p:nvSpPr>
        <p:spPr>
          <a:xfrm>
            <a:off x="1062900" y="1566888"/>
            <a:ext cx="3771900" cy="101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5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3" name="Google Shape;93;p9"/>
          <p:cNvSpPr txBox="1">
            <a:spLocks noGrp="1"/>
          </p:cNvSpPr>
          <p:nvPr>
            <p:ph type="subTitle" idx="1"/>
          </p:nvPr>
        </p:nvSpPr>
        <p:spPr>
          <a:xfrm>
            <a:off x="1063050" y="2480413"/>
            <a:ext cx="3771900" cy="10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94" name="Google Shape;94;p9"/>
          <p:cNvSpPr/>
          <p:nvPr/>
        </p:nvSpPr>
        <p:spPr>
          <a:xfrm>
            <a:off x="491550" y="1982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9"/>
          <p:cNvSpPr/>
          <p:nvPr/>
        </p:nvSpPr>
        <p:spPr>
          <a:xfrm>
            <a:off x="417625" y="8683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9"/>
          <p:cNvSpPr/>
          <p:nvPr/>
        </p:nvSpPr>
        <p:spPr>
          <a:xfrm>
            <a:off x="8363250" y="18636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8484750" y="42428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720000" y="4000500"/>
            <a:ext cx="7704000" cy="603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2" name="Google Shape;102;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1pPr>
            <a:lvl2pPr lvl="1"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spcBef>
                <a:spcPts val="0"/>
              </a:spcBef>
              <a:spcAft>
                <a:spcPts val="0"/>
              </a:spcAft>
              <a:buClr>
                <a:schemeClr val="dk1"/>
              </a:buClr>
              <a:buSzPts val="3100"/>
              <a:buFont typeface="Montserrat" panose="00000500000000000000"/>
              <a:buNone/>
              <a:defRPr sz="3100" b="1">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aleway"/>
              <a:buChar char="●"/>
              <a:defRPr>
                <a:solidFill>
                  <a:schemeClr val="dk1"/>
                </a:solidFill>
                <a:latin typeface="Raleway"/>
                <a:ea typeface="Raleway"/>
                <a:cs typeface="Raleway"/>
                <a:sym typeface="Raleway"/>
              </a:defRPr>
            </a:lvl1pPr>
            <a:lvl2pPr marL="914400" lvl="1"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2pPr>
            <a:lvl3pPr marL="1371600" lvl="2"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3pPr>
            <a:lvl4pPr marL="1828800" lvl="3"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4pPr>
            <a:lvl5pPr marL="2286000" lvl="4"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5pPr>
            <a:lvl6pPr marL="2743200" lvl="5"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6pPr>
            <a:lvl7pPr marL="3200400" lvl="6"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7pPr>
            <a:lvl8pPr marL="3657600" lvl="7" indent="-317500">
              <a:lnSpc>
                <a:spcPct val="100000"/>
              </a:lnSpc>
              <a:spcBef>
                <a:spcPts val="1600"/>
              </a:spcBef>
              <a:spcAft>
                <a:spcPts val="0"/>
              </a:spcAft>
              <a:buClr>
                <a:schemeClr val="dk1"/>
              </a:buClr>
              <a:buSzPts val="1400"/>
              <a:buFont typeface="Raleway"/>
              <a:buChar char="○"/>
              <a:defRPr>
                <a:solidFill>
                  <a:schemeClr val="dk1"/>
                </a:solidFill>
                <a:latin typeface="Raleway"/>
                <a:ea typeface="Raleway"/>
                <a:cs typeface="Raleway"/>
                <a:sym typeface="Raleway"/>
              </a:defRPr>
            </a:lvl8pPr>
            <a:lvl9pPr marL="4114800" lvl="8" indent="-317500">
              <a:lnSpc>
                <a:spcPct val="100000"/>
              </a:lnSpc>
              <a:spcBef>
                <a:spcPts val="1600"/>
              </a:spcBef>
              <a:spcAft>
                <a:spcPts val="1600"/>
              </a:spcAft>
              <a:buClr>
                <a:schemeClr val="dk1"/>
              </a:buClr>
              <a:buSzPts val="1400"/>
              <a:buFont typeface="Raleway"/>
              <a:buChar char="■"/>
              <a:defRPr>
                <a:solidFill>
                  <a:schemeClr val="dk1"/>
                </a:solidFill>
                <a:latin typeface="Raleway"/>
                <a:ea typeface="Raleway"/>
                <a:cs typeface="Raleway"/>
                <a:sym typeface="Raleway"/>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5.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7.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rgbClr val="0C0223"/>
            </a:gs>
          </a:gsLst>
          <a:path path="circle">
            <a:fillToRect l="50000" t="50000" r="50000" b="50000"/>
          </a:path>
          <a:tileRect/>
        </a:gradFill>
        <a:effectLst/>
      </p:bgPr>
    </p:bg>
    <p:spTree>
      <p:nvGrpSpPr>
        <p:cNvPr id="1" name="Shape 302"/>
        <p:cNvGrpSpPr/>
        <p:nvPr/>
      </p:nvGrpSpPr>
      <p:grpSpPr>
        <a:xfrm>
          <a:off x="0" y="0"/>
          <a:ext cx="0" cy="0"/>
          <a:chOff x="0" y="0"/>
          <a:chExt cx="0" cy="0"/>
        </a:xfrm>
      </p:grpSpPr>
      <p:sp>
        <p:nvSpPr>
          <p:cNvPr id="303" name="Google Shape;303;p33"/>
          <p:cNvSpPr txBox="1">
            <a:spLocks noGrp="1"/>
          </p:cNvSpPr>
          <p:nvPr>
            <p:ph type="subTitle" idx="1"/>
          </p:nvPr>
        </p:nvSpPr>
        <p:spPr>
          <a:xfrm rot="-588">
            <a:off x="4869299" y="2707730"/>
            <a:ext cx="3506100" cy="1843034"/>
          </a:xfrm>
          <a:prstGeom prst="rect">
            <a:avLst/>
          </a:prstGeom>
        </p:spPr>
        <p:txBody>
          <a:bodyPr spcFirstLastPara="1" wrap="square" lIns="91425" tIns="91425" rIns="91425" bIns="91425" anchor="t" anchorCtr="0">
            <a:noAutofit/>
          </a:bodyPr>
          <a:lstStyle/>
          <a:p>
            <a:r>
              <a:rPr lang="en-US" sz="1800" dirty="0"/>
              <a:t>2105343_Aarnab Dutta</a:t>
            </a:r>
            <a:endParaRPr lang="en-US" sz="1800" dirty="0"/>
          </a:p>
          <a:p>
            <a:r>
              <a:rPr lang="en-US" sz="1800" dirty="0"/>
              <a:t>2105346_Abhiskek Ranjan</a:t>
            </a:r>
            <a:endParaRPr lang="en-US" sz="1800" dirty="0"/>
          </a:p>
          <a:p>
            <a:r>
              <a:rPr lang="en-US" sz="1800" dirty="0"/>
              <a:t>2105816_Ravi Raj Shrivastava</a:t>
            </a:r>
            <a:endParaRPr lang="en-US" sz="1800" dirty="0"/>
          </a:p>
          <a:p>
            <a:r>
              <a:rPr lang="en-US" sz="1800" dirty="0"/>
              <a:t>21051164_Sai </a:t>
            </a:r>
            <a:r>
              <a:rPr lang="en-US" sz="1800" dirty="0" err="1"/>
              <a:t>Sanket</a:t>
            </a:r>
            <a:r>
              <a:rPr lang="en-US" sz="1800" dirty="0"/>
              <a:t> Bal</a:t>
            </a:r>
            <a:endParaRPr lang="en-US" sz="1800" dirty="0"/>
          </a:p>
          <a:p>
            <a:r>
              <a:rPr lang="en-US" sz="1800" dirty="0"/>
              <a:t>21051732_Shivam Singh</a:t>
            </a:r>
            <a:endParaRPr lang="en-US" sz="1800" dirty="0"/>
          </a:p>
          <a:p>
            <a:r>
              <a:rPr lang="en-US" sz="1800" dirty="0"/>
              <a:t>2105339 _</a:t>
            </a:r>
            <a:r>
              <a:rPr lang="en-US" sz="1800" dirty="0" err="1"/>
              <a:t>Vinnamala</a:t>
            </a:r>
            <a:r>
              <a:rPr lang="en-US" sz="1800" dirty="0"/>
              <a:t> Sai Sujith</a:t>
            </a:r>
            <a:endParaRPr lang="en-US" sz="1800" dirty="0"/>
          </a:p>
          <a:p>
            <a:pPr marL="0" lvl="0" indent="0" algn="r" rtl="0">
              <a:spcBef>
                <a:spcPts val="0"/>
              </a:spcBef>
              <a:spcAft>
                <a:spcPts val="0"/>
              </a:spcAft>
              <a:buNone/>
            </a:pPr>
            <a:endParaRPr dirty="0"/>
          </a:p>
        </p:txBody>
      </p:sp>
      <p:sp>
        <p:nvSpPr>
          <p:cNvPr id="304" name="Google Shape;304;p33"/>
          <p:cNvSpPr txBox="1">
            <a:spLocks noGrp="1"/>
          </p:cNvSpPr>
          <p:nvPr>
            <p:ph type="ctrTitle"/>
          </p:nvPr>
        </p:nvSpPr>
        <p:spPr>
          <a:xfrm>
            <a:off x="4959483" y="160675"/>
            <a:ext cx="3780480" cy="260097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chemeClr val="dk1"/>
              </a:buClr>
              <a:buSzPts val="1100"/>
              <a:buFont typeface="Arial" panose="020B0604020202020204"/>
              <a:buNone/>
            </a:pPr>
            <a:r>
              <a:rPr lang="en-GB" sz="4500" dirty="0"/>
              <a:t>Celebral Watch</a:t>
            </a:r>
            <a:r>
              <a:rPr lang="en-GB" sz="4500" dirty="0">
                <a:solidFill>
                  <a:schemeClr val="dk1"/>
                </a:solidFill>
              </a:rPr>
              <a:t> </a:t>
            </a:r>
            <a:r>
              <a:rPr lang="en-GB" sz="4500" dirty="0">
                <a:solidFill>
                  <a:schemeClr val="accent6"/>
                </a:solidFill>
              </a:rPr>
              <a:t>Tumor Monitoring</a:t>
            </a:r>
            <a:endParaRPr sz="4500" dirty="0">
              <a:solidFill>
                <a:schemeClr val="accent6"/>
              </a:solidFill>
            </a:endParaRPr>
          </a:p>
        </p:txBody>
      </p:sp>
      <p:sp>
        <p:nvSpPr>
          <p:cNvPr id="305" name="Google Shape;305;p33"/>
          <p:cNvSpPr/>
          <p:nvPr/>
        </p:nvSpPr>
        <p:spPr>
          <a:xfrm flipH="1">
            <a:off x="564487" y="160675"/>
            <a:ext cx="4090137" cy="5143451"/>
          </a:xfrm>
          <a:custGeom>
            <a:avLst/>
            <a:gdLst/>
            <a:ahLst/>
            <a:cxnLst/>
            <a:rect l="l" t="t" r="r" b="b"/>
            <a:pathLst>
              <a:path w="43452" h="54642" extrusionOk="0">
                <a:moveTo>
                  <a:pt x="10622" y="6323"/>
                </a:moveTo>
                <a:cubicBezTo>
                  <a:pt x="7539" y="8772"/>
                  <a:pt x="4779" y="13102"/>
                  <a:pt x="4248" y="15567"/>
                </a:cubicBezTo>
                <a:cubicBezTo>
                  <a:pt x="3717" y="18031"/>
                  <a:pt x="3806" y="19792"/>
                  <a:pt x="4160" y="22169"/>
                </a:cubicBezTo>
                <a:cubicBezTo>
                  <a:pt x="4514" y="24546"/>
                  <a:pt x="3983" y="26747"/>
                  <a:pt x="2479" y="28595"/>
                </a:cubicBezTo>
                <a:cubicBezTo>
                  <a:pt x="974" y="30445"/>
                  <a:pt x="0" y="31501"/>
                  <a:pt x="1504" y="32556"/>
                </a:cubicBezTo>
                <a:cubicBezTo>
                  <a:pt x="3008" y="33612"/>
                  <a:pt x="4337" y="33790"/>
                  <a:pt x="3894" y="34670"/>
                </a:cubicBezTo>
                <a:cubicBezTo>
                  <a:pt x="3451" y="35550"/>
                  <a:pt x="3280" y="35926"/>
                  <a:pt x="3592" y="36472"/>
                </a:cubicBezTo>
                <a:cubicBezTo>
                  <a:pt x="3907" y="37019"/>
                  <a:pt x="4141" y="37251"/>
                  <a:pt x="4141" y="37251"/>
                </a:cubicBezTo>
                <a:cubicBezTo>
                  <a:pt x="4141" y="37251"/>
                  <a:pt x="3279" y="38422"/>
                  <a:pt x="3749" y="39045"/>
                </a:cubicBezTo>
                <a:cubicBezTo>
                  <a:pt x="4220" y="39670"/>
                  <a:pt x="5160" y="39045"/>
                  <a:pt x="5317" y="40371"/>
                </a:cubicBezTo>
                <a:cubicBezTo>
                  <a:pt x="5475" y="41697"/>
                  <a:pt x="4769" y="43336"/>
                  <a:pt x="6415" y="44272"/>
                </a:cubicBezTo>
                <a:cubicBezTo>
                  <a:pt x="8063" y="45209"/>
                  <a:pt x="12219" y="44272"/>
                  <a:pt x="13867" y="43881"/>
                </a:cubicBezTo>
                <a:cubicBezTo>
                  <a:pt x="15515" y="43490"/>
                  <a:pt x="17162" y="43490"/>
                  <a:pt x="18653" y="47391"/>
                </a:cubicBezTo>
                <a:cubicBezTo>
                  <a:pt x="19612" y="49903"/>
                  <a:pt x="20603" y="52382"/>
                  <a:pt x="20791" y="54642"/>
                </a:cubicBezTo>
                <a:lnTo>
                  <a:pt x="40379" y="54642"/>
                </a:lnTo>
                <a:cubicBezTo>
                  <a:pt x="38522" y="50254"/>
                  <a:pt x="34803" y="41740"/>
                  <a:pt x="35677" y="38265"/>
                </a:cubicBezTo>
                <a:cubicBezTo>
                  <a:pt x="36618" y="34520"/>
                  <a:pt x="40723" y="32937"/>
                  <a:pt x="42087" y="25964"/>
                </a:cubicBezTo>
                <a:cubicBezTo>
                  <a:pt x="43452" y="18991"/>
                  <a:pt x="42953" y="8606"/>
                  <a:pt x="34010" y="4303"/>
                </a:cubicBezTo>
                <a:cubicBezTo>
                  <a:pt x="25068" y="0"/>
                  <a:pt x="15330" y="2582"/>
                  <a:pt x="10622" y="6323"/>
                </a:cubicBezTo>
                <a:close/>
              </a:path>
            </a:pathLst>
          </a:custGeom>
          <a:solidFill>
            <a:srgbClr val="00DBF6">
              <a:alpha val="18350"/>
            </a:srgbClr>
          </a:solidFill>
          <a:ln>
            <a:noFill/>
          </a:ln>
          <a:effectLst>
            <a:outerShdw blurRad="228600" dist="19050" dir="5400000" algn="bl" rotWithShape="0">
              <a:schemeClr val="accent3">
                <a:alpha val="7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6" name="Google Shape;306;p33"/>
          <p:cNvGrpSpPr/>
          <p:nvPr/>
        </p:nvGrpSpPr>
        <p:grpSpPr>
          <a:xfrm>
            <a:off x="806673" y="728978"/>
            <a:ext cx="2991294" cy="2549009"/>
            <a:chOff x="930854" y="1021197"/>
            <a:chExt cx="4016237" cy="3422408"/>
          </a:xfrm>
        </p:grpSpPr>
        <p:sp>
          <p:nvSpPr>
            <p:cNvPr id="307" name="Google Shape;307;p33"/>
            <p:cNvSpPr/>
            <p:nvPr/>
          </p:nvSpPr>
          <p:spPr>
            <a:xfrm flipH="1">
              <a:off x="930854" y="1021197"/>
              <a:ext cx="4016237" cy="3422408"/>
            </a:xfrm>
            <a:custGeom>
              <a:avLst/>
              <a:gdLst/>
              <a:ahLst/>
              <a:cxnLst/>
              <a:rect l="l" t="t" r="r" b="b"/>
              <a:pathLst>
                <a:path w="74227" h="63252" extrusionOk="0">
                  <a:moveTo>
                    <a:pt x="47639" y="63252"/>
                  </a:moveTo>
                  <a:cubicBezTo>
                    <a:pt x="46692" y="63252"/>
                    <a:pt x="45808" y="62783"/>
                    <a:pt x="45280" y="61996"/>
                  </a:cubicBezTo>
                  <a:cubicBezTo>
                    <a:pt x="43561" y="59440"/>
                    <a:pt x="41020" y="56302"/>
                    <a:pt x="39040" y="55163"/>
                  </a:cubicBezTo>
                  <a:cubicBezTo>
                    <a:pt x="36635" y="53780"/>
                    <a:pt x="34836" y="52057"/>
                    <a:pt x="33855" y="51000"/>
                  </a:cubicBezTo>
                  <a:cubicBezTo>
                    <a:pt x="32394" y="51269"/>
                    <a:pt x="30253" y="51406"/>
                    <a:pt x="27478" y="51406"/>
                  </a:cubicBezTo>
                  <a:cubicBezTo>
                    <a:pt x="27129" y="51406"/>
                    <a:pt x="26764" y="51403"/>
                    <a:pt x="26383" y="51400"/>
                  </a:cubicBezTo>
                  <a:cubicBezTo>
                    <a:pt x="20239" y="51325"/>
                    <a:pt x="16169" y="47548"/>
                    <a:pt x="15145" y="41010"/>
                  </a:cubicBezTo>
                  <a:cubicBezTo>
                    <a:pt x="9965" y="40936"/>
                    <a:pt x="6019" y="39322"/>
                    <a:pt x="3411" y="36210"/>
                  </a:cubicBezTo>
                  <a:cubicBezTo>
                    <a:pt x="1319" y="33714"/>
                    <a:pt x="203" y="30396"/>
                    <a:pt x="91" y="26347"/>
                  </a:cubicBezTo>
                  <a:cubicBezTo>
                    <a:pt x="1" y="23064"/>
                    <a:pt x="1460" y="15852"/>
                    <a:pt x="7495" y="9650"/>
                  </a:cubicBezTo>
                  <a:cubicBezTo>
                    <a:pt x="13637" y="3337"/>
                    <a:pt x="22820" y="0"/>
                    <a:pt x="34051" y="0"/>
                  </a:cubicBezTo>
                  <a:cubicBezTo>
                    <a:pt x="34908" y="0"/>
                    <a:pt x="35793" y="20"/>
                    <a:pt x="36679" y="58"/>
                  </a:cubicBezTo>
                  <a:cubicBezTo>
                    <a:pt x="53222" y="767"/>
                    <a:pt x="62137" y="8685"/>
                    <a:pt x="66703" y="15203"/>
                  </a:cubicBezTo>
                  <a:cubicBezTo>
                    <a:pt x="72892" y="24038"/>
                    <a:pt x="74226" y="34961"/>
                    <a:pt x="72808" y="39448"/>
                  </a:cubicBezTo>
                  <a:cubicBezTo>
                    <a:pt x="70995" y="45192"/>
                    <a:pt x="66361" y="47243"/>
                    <a:pt x="64090" y="47918"/>
                  </a:cubicBezTo>
                  <a:cubicBezTo>
                    <a:pt x="63735" y="49167"/>
                    <a:pt x="62929" y="50939"/>
                    <a:pt x="61107" y="52874"/>
                  </a:cubicBezTo>
                  <a:cubicBezTo>
                    <a:pt x="59366" y="54724"/>
                    <a:pt x="55998" y="55689"/>
                    <a:pt x="51096" y="55743"/>
                  </a:cubicBezTo>
                  <a:cubicBezTo>
                    <a:pt x="51788" y="57454"/>
                    <a:pt x="52126" y="58629"/>
                    <a:pt x="52126" y="59320"/>
                  </a:cubicBezTo>
                  <a:cubicBezTo>
                    <a:pt x="52126" y="60914"/>
                    <a:pt x="50962" y="62172"/>
                    <a:pt x="48669" y="63060"/>
                  </a:cubicBezTo>
                  <a:cubicBezTo>
                    <a:pt x="48337" y="63187"/>
                    <a:pt x="47992" y="63252"/>
                    <a:pt x="47639" y="632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33"/>
            <p:cNvSpPr/>
            <p:nvPr/>
          </p:nvSpPr>
          <p:spPr>
            <a:xfrm flipH="1">
              <a:off x="966727" y="1056475"/>
              <a:ext cx="3944978" cy="3351960"/>
            </a:xfrm>
            <a:custGeom>
              <a:avLst/>
              <a:gdLst/>
              <a:ahLst/>
              <a:cxnLst/>
              <a:rect l="l" t="t" r="r" b="b"/>
              <a:pathLst>
                <a:path w="72910" h="61950" extrusionOk="0">
                  <a:moveTo>
                    <a:pt x="46985" y="61949"/>
                  </a:moveTo>
                  <a:cubicBezTo>
                    <a:pt x="46254" y="61949"/>
                    <a:pt x="45574" y="61586"/>
                    <a:pt x="45166" y="60982"/>
                  </a:cubicBezTo>
                  <a:cubicBezTo>
                    <a:pt x="43408" y="58364"/>
                    <a:pt x="40786" y="55142"/>
                    <a:pt x="38711" y="53949"/>
                  </a:cubicBezTo>
                  <a:cubicBezTo>
                    <a:pt x="36196" y="52503"/>
                    <a:pt x="34368" y="50684"/>
                    <a:pt x="33435" y="49641"/>
                  </a:cubicBezTo>
                  <a:cubicBezTo>
                    <a:pt x="32032" y="49946"/>
                    <a:pt x="29796" y="50105"/>
                    <a:pt x="26824" y="50105"/>
                  </a:cubicBezTo>
                  <a:cubicBezTo>
                    <a:pt x="26477" y="50105"/>
                    <a:pt x="26116" y="50103"/>
                    <a:pt x="25737" y="50098"/>
                  </a:cubicBezTo>
                  <a:cubicBezTo>
                    <a:pt x="19720" y="50024"/>
                    <a:pt x="15888" y="46263"/>
                    <a:pt x="15058" y="39709"/>
                  </a:cubicBezTo>
                  <a:cubicBezTo>
                    <a:pt x="14995" y="39709"/>
                    <a:pt x="14931" y="39710"/>
                    <a:pt x="14868" y="39710"/>
                  </a:cubicBezTo>
                  <a:cubicBezTo>
                    <a:pt x="9705" y="39710"/>
                    <a:pt x="5797" y="38173"/>
                    <a:pt x="3256" y="35142"/>
                  </a:cubicBezTo>
                  <a:cubicBezTo>
                    <a:pt x="1261" y="32760"/>
                    <a:pt x="196" y="29576"/>
                    <a:pt x="88" y="25678"/>
                  </a:cubicBezTo>
                  <a:cubicBezTo>
                    <a:pt x="0" y="22496"/>
                    <a:pt x="1423" y="15500"/>
                    <a:pt x="7307" y="9453"/>
                  </a:cubicBezTo>
                  <a:cubicBezTo>
                    <a:pt x="13324" y="3269"/>
                    <a:pt x="22347" y="1"/>
                    <a:pt x="33397" y="1"/>
                  </a:cubicBezTo>
                  <a:cubicBezTo>
                    <a:pt x="34247" y="1"/>
                    <a:pt x="35122" y="20"/>
                    <a:pt x="35997" y="58"/>
                  </a:cubicBezTo>
                  <a:cubicBezTo>
                    <a:pt x="52274" y="753"/>
                    <a:pt x="61034" y="8527"/>
                    <a:pt x="65516" y="14925"/>
                  </a:cubicBezTo>
                  <a:cubicBezTo>
                    <a:pt x="71584" y="23589"/>
                    <a:pt x="72910" y="34242"/>
                    <a:pt x="71534" y="38602"/>
                  </a:cubicBezTo>
                  <a:cubicBezTo>
                    <a:pt x="69738" y="44287"/>
                    <a:pt x="65097" y="46161"/>
                    <a:pt x="62902" y="46743"/>
                  </a:cubicBezTo>
                  <a:cubicBezTo>
                    <a:pt x="62625" y="47916"/>
                    <a:pt x="61894" y="49743"/>
                    <a:pt x="59980" y="51777"/>
                  </a:cubicBezTo>
                  <a:cubicBezTo>
                    <a:pt x="58315" y="53545"/>
                    <a:pt x="54959" y="54443"/>
                    <a:pt x="50005" y="54443"/>
                  </a:cubicBezTo>
                  <a:lnTo>
                    <a:pt x="50005" y="54443"/>
                  </a:lnTo>
                  <a:cubicBezTo>
                    <a:pt x="49820" y="54443"/>
                    <a:pt x="49639" y="54441"/>
                    <a:pt x="49465" y="54439"/>
                  </a:cubicBezTo>
                  <a:cubicBezTo>
                    <a:pt x="50167" y="56074"/>
                    <a:pt x="50821" y="57827"/>
                    <a:pt x="50821" y="58670"/>
                  </a:cubicBezTo>
                  <a:cubicBezTo>
                    <a:pt x="50821" y="59968"/>
                    <a:pt x="49797" y="61021"/>
                    <a:pt x="47780" y="61803"/>
                  </a:cubicBezTo>
                  <a:cubicBezTo>
                    <a:pt x="47525" y="61900"/>
                    <a:pt x="47257" y="61949"/>
                    <a:pt x="46985" y="6194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33"/>
            <p:cNvSpPr/>
            <p:nvPr/>
          </p:nvSpPr>
          <p:spPr>
            <a:xfrm flipH="1">
              <a:off x="1007687" y="1076332"/>
              <a:ext cx="3826374" cy="3253484"/>
            </a:xfrm>
            <a:custGeom>
              <a:avLst/>
              <a:gdLst/>
              <a:ahLst/>
              <a:cxnLst/>
              <a:rect l="l" t="t" r="r" b="b"/>
              <a:pathLst>
                <a:path w="70718" h="60130" extrusionOk="0">
                  <a:moveTo>
                    <a:pt x="34497" y="1208"/>
                  </a:moveTo>
                  <a:cubicBezTo>
                    <a:pt x="6296" y="0"/>
                    <a:pt x="1" y="18973"/>
                    <a:pt x="172" y="25269"/>
                  </a:cubicBezTo>
                  <a:cubicBezTo>
                    <a:pt x="344" y="31565"/>
                    <a:pt x="3363" y="38465"/>
                    <a:pt x="15005" y="37775"/>
                  </a:cubicBezTo>
                  <a:cubicBezTo>
                    <a:pt x="15265" y="42433"/>
                    <a:pt x="17248" y="48125"/>
                    <a:pt x="24320" y="48211"/>
                  </a:cubicBezTo>
                  <a:cubicBezTo>
                    <a:pt x="31391" y="48297"/>
                    <a:pt x="32512" y="47521"/>
                    <a:pt x="32512" y="47521"/>
                  </a:cubicBezTo>
                  <a:cubicBezTo>
                    <a:pt x="32512" y="47521"/>
                    <a:pt x="34583" y="50281"/>
                    <a:pt x="38031" y="52265"/>
                  </a:cubicBezTo>
                  <a:cubicBezTo>
                    <a:pt x="40918" y="53924"/>
                    <a:pt x="44047" y="58363"/>
                    <a:pt x="44990" y="59767"/>
                  </a:cubicBezTo>
                  <a:cubicBezTo>
                    <a:pt x="45166" y="60028"/>
                    <a:pt x="45499" y="60130"/>
                    <a:pt x="45792" y="60017"/>
                  </a:cubicBezTo>
                  <a:cubicBezTo>
                    <a:pt x="46548" y="59725"/>
                    <a:pt x="47863" y="59102"/>
                    <a:pt x="47863" y="58302"/>
                  </a:cubicBezTo>
                  <a:cubicBezTo>
                    <a:pt x="47863" y="57180"/>
                    <a:pt x="45620" y="52436"/>
                    <a:pt x="45620" y="52436"/>
                  </a:cubicBezTo>
                  <a:cubicBezTo>
                    <a:pt x="45620" y="52436"/>
                    <a:pt x="54677" y="53299"/>
                    <a:pt x="57436" y="50366"/>
                  </a:cubicBezTo>
                  <a:cubicBezTo>
                    <a:pt x="60196" y="47434"/>
                    <a:pt x="60109" y="45105"/>
                    <a:pt x="60109" y="45105"/>
                  </a:cubicBezTo>
                  <a:cubicBezTo>
                    <a:pt x="60109" y="45105"/>
                    <a:pt x="66577" y="44329"/>
                    <a:pt x="68646" y="37774"/>
                  </a:cubicBezTo>
                  <a:cubicBezTo>
                    <a:pt x="70718" y="31221"/>
                    <a:pt x="66100" y="2560"/>
                    <a:pt x="34497" y="120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3"/>
            <p:cNvSpPr/>
            <p:nvPr/>
          </p:nvSpPr>
          <p:spPr>
            <a:xfrm flipH="1">
              <a:off x="1756101" y="1210194"/>
              <a:ext cx="2979267" cy="1743398"/>
            </a:xfrm>
            <a:custGeom>
              <a:avLst/>
              <a:gdLst/>
              <a:ahLst/>
              <a:cxnLst/>
              <a:rect l="l" t="t" r="r" b="b"/>
              <a:pathLst>
                <a:path w="55062" h="32221" extrusionOk="0">
                  <a:moveTo>
                    <a:pt x="11639" y="4442"/>
                  </a:moveTo>
                  <a:cubicBezTo>
                    <a:pt x="7245" y="7044"/>
                    <a:pt x="3733" y="11102"/>
                    <a:pt x="1785" y="15821"/>
                  </a:cubicBezTo>
                  <a:cubicBezTo>
                    <a:pt x="614" y="18657"/>
                    <a:pt x="0" y="21818"/>
                    <a:pt x="668" y="24813"/>
                  </a:cubicBezTo>
                  <a:cubicBezTo>
                    <a:pt x="1336" y="27808"/>
                    <a:pt x="3456" y="30583"/>
                    <a:pt x="6394" y="31472"/>
                  </a:cubicBezTo>
                  <a:cubicBezTo>
                    <a:pt x="8868" y="32220"/>
                    <a:pt x="11584" y="31576"/>
                    <a:pt x="13878" y="30384"/>
                  </a:cubicBezTo>
                  <a:cubicBezTo>
                    <a:pt x="16171" y="29190"/>
                    <a:pt x="18147" y="27481"/>
                    <a:pt x="20218" y="25933"/>
                  </a:cubicBezTo>
                  <a:cubicBezTo>
                    <a:pt x="26634" y="21131"/>
                    <a:pt x="34326" y="17736"/>
                    <a:pt x="42337" y="17556"/>
                  </a:cubicBezTo>
                  <a:cubicBezTo>
                    <a:pt x="44219" y="17514"/>
                    <a:pt x="46112" y="17647"/>
                    <a:pt x="47980" y="17410"/>
                  </a:cubicBezTo>
                  <a:cubicBezTo>
                    <a:pt x="49848" y="17172"/>
                    <a:pt x="51739" y="16514"/>
                    <a:pt x="53033" y="15147"/>
                  </a:cubicBezTo>
                  <a:cubicBezTo>
                    <a:pt x="54679" y="13406"/>
                    <a:pt x="55061" y="10590"/>
                    <a:pt x="53939" y="8473"/>
                  </a:cubicBezTo>
                  <a:cubicBezTo>
                    <a:pt x="52925" y="6563"/>
                    <a:pt x="50946" y="5384"/>
                    <a:pt x="48997" y="4450"/>
                  </a:cubicBezTo>
                  <a:cubicBezTo>
                    <a:pt x="44165" y="2135"/>
                    <a:pt x="38895" y="743"/>
                    <a:pt x="33552" y="335"/>
                  </a:cubicBezTo>
                  <a:cubicBezTo>
                    <a:pt x="31169" y="153"/>
                    <a:pt x="28645" y="0"/>
                    <a:pt x="26313" y="604"/>
                  </a:cubicBezTo>
                  <a:cubicBezTo>
                    <a:pt x="24209" y="1146"/>
                    <a:pt x="22102" y="1092"/>
                    <a:pt x="19965" y="1439"/>
                  </a:cubicBezTo>
                  <a:cubicBezTo>
                    <a:pt x="17035" y="1913"/>
                    <a:pt x="14194" y="2930"/>
                    <a:pt x="11639" y="4442"/>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3"/>
            <p:cNvSpPr/>
            <p:nvPr/>
          </p:nvSpPr>
          <p:spPr>
            <a:xfrm flipH="1">
              <a:off x="1136947" y="2250684"/>
              <a:ext cx="2754126" cy="1348359"/>
            </a:xfrm>
            <a:custGeom>
              <a:avLst/>
              <a:gdLst/>
              <a:ahLst/>
              <a:cxnLst/>
              <a:rect l="l" t="t" r="r" b="b"/>
              <a:pathLst>
                <a:path w="50901" h="24920" extrusionOk="0">
                  <a:moveTo>
                    <a:pt x="16973" y="3096"/>
                  </a:moveTo>
                  <a:cubicBezTo>
                    <a:pt x="11814" y="4773"/>
                    <a:pt x="6963" y="7547"/>
                    <a:pt x="3185" y="11442"/>
                  </a:cubicBezTo>
                  <a:cubicBezTo>
                    <a:pt x="1526" y="13153"/>
                    <a:pt x="0" y="15336"/>
                    <a:pt x="249" y="17707"/>
                  </a:cubicBezTo>
                  <a:cubicBezTo>
                    <a:pt x="405" y="19178"/>
                    <a:pt x="1252" y="20516"/>
                    <a:pt x="2373" y="21481"/>
                  </a:cubicBezTo>
                  <a:cubicBezTo>
                    <a:pt x="3492" y="22445"/>
                    <a:pt x="4871" y="23066"/>
                    <a:pt x="6281" y="23511"/>
                  </a:cubicBezTo>
                  <a:cubicBezTo>
                    <a:pt x="10726" y="24920"/>
                    <a:pt x="15528" y="24686"/>
                    <a:pt x="20138" y="23986"/>
                  </a:cubicBezTo>
                  <a:cubicBezTo>
                    <a:pt x="24749" y="23285"/>
                    <a:pt x="29295" y="22134"/>
                    <a:pt x="33941" y="21740"/>
                  </a:cubicBezTo>
                  <a:cubicBezTo>
                    <a:pt x="37333" y="21453"/>
                    <a:pt x="40856" y="21552"/>
                    <a:pt x="43985" y="20210"/>
                  </a:cubicBezTo>
                  <a:cubicBezTo>
                    <a:pt x="46600" y="19089"/>
                    <a:pt x="48786" y="16946"/>
                    <a:pt x="49843" y="14304"/>
                  </a:cubicBezTo>
                  <a:cubicBezTo>
                    <a:pt x="50900" y="11662"/>
                    <a:pt x="50778" y="8547"/>
                    <a:pt x="49409" y="6054"/>
                  </a:cubicBezTo>
                  <a:cubicBezTo>
                    <a:pt x="48003" y="3490"/>
                    <a:pt x="45399" y="1717"/>
                    <a:pt x="42592" y="897"/>
                  </a:cubicBezTo>
                  <a:cubicBezTo>
                    <a:pt x="39522" y="0"/>
                    <a:pt x="36364" y="230"/>
                    <a:pt x="33242" y="660"/>
                  </a:cubicBezTo>
                  <a:cubicBezTo>
                    <a:pt x="29919" y="1119"/>
                    <a:pt x="26559" y="1027"/>
                    <a:pt x="23234" y="1580"/>
                  </a:cubicBezTo>
                  <a:cubicBezTo>
                    <a:pt x="21112" y="1934"/>
                    <a:pt x="19017" y="2432"/>
                    <a:pt x="16973" y="3096"/>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3"/>
            <p:cNvSpPr/>
            <p:nvPr/>
          </p:nvSpPr>
          <p:spPr>
            <a:xfrm flipH="1">
              <a:off x="2338027" y="1362616"/>
              <a:ext cx="2240429" cy="1375954"/>
            </a:xfrm>
            <a:custGeom>
              <a:avLst/>
              <a:gdLst/>
              <a:ahLst/>
              <a:cxnLst/>
              <a:rect l="l" t="t" r="r" b="b"/>
              <a:pathLst>
                <a:path w="41407" h="25430" extrusionOk="0">
                  <a:moveTo>
                    <a:pt x="8985" y="3694"/>
                  </a:moveTo>
                  <a:cubicBezTo>
                    <a:pt x="5229" y="6166"/>
                    <a:pt x="2356" y="9951"/>
                    <a:pt x="987" y="14233"/>
                  </a:cubicBezTo>
                  <a:cubicBezTo>
                    <a:pt x="313" y="16338"/>
                    <a:pt x="1" y="18639"/>
                    <a:pt x="640" y="20754"/>
                  </a:cubicBezTo>
                  <a:cubicBezTo>
                    <a:pt x="1278" y="22870"/>
                    <a:pt x="3027" y="24747"/>
                    <a:pt x="5217" y="25053"/>
                  </a:cubicBezTo>
                  <a:cubicBezTo>
                    <a:pt x="7919" y="25429"/>
                    <a:pt x="10348" y="23476"/>
                    <a:pt x="12287" y="21554"/>
                  </a:cubicBezTo>
                  <a:cubicBezTo>
                    <a:pt x="15679" y="18191"/>
                    <a:pt x="18784" y="14515"/>
                    <a:pt x="22511" y="11528"/>
                  </a:cubicBezTo>
                  <a:cubicBezTo>
                    <a:pt x="26237" y="8539"/>
                    <a:pt x="30749" y="6232"/>
                    <a:pt x="35524" y="6205"/>
                  </a:cubicBezTo>
                  <a:cubicBezTo>
                    <a:pt x="36746" y="6198"/>
                    <a:pt x="38000" y="6336"/>
                    <a:pt x="39167" y="5971"/>
                  </a:cubicBezTo>
                  <a:cubicBezTo>
                    <a:pt x="40333" y="5606"/>
                    <a:pt x="41406" y="4540"/>
                    <a:pt x="41271" y="3325"/>
                  </a:cubicBezTo>
                  <a:cubicBezTo>
                    <a:pt x="41185" y="2558"/>
                    <a:pt x="40632" y="1901"/>
                    <a:pt x="39967" y="1509"/>
                  </a:cubicBezTo>
                  <a:cubicBezTo>
                    <a:pt x="39301" y="1117"/>
                    <a:pt x="38530" y="948"/>
                    <a:pt x="37771" y="807"/>
                  </a:cubicBezTo>
                  <a:cubicBezTo>
                    <a:pt x="33489" y="22"/>
                    <a:pt x="29101" y="0"/>
                    <a:pt x="24761" y="123"/>
                  </a:cubicBezTo>
                  <a:cubicBezTo>
                    <a:pt x="21475" y="215"/>
                    <a:pt x="17928" y="263"/>
                    <a:pt x="14750" y="1115"/>
                  </a:cubicBezTo>
                  <a:cubicBezTo>
                    <a:pt x="12707" y="1663"/>
                    <a:pt x="10752" y="2532"/>
                    <a:pt x="8985" y="3694"/>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33"/>
            <p:cNvSpPr/>
            <p:nvPr/>
          </p:nvSpPr>
          <p:spPr>
            <a:xfrm flipH="1">
              <a:off x="1152367" y="2357492"/>
              <a:ext cx="2446525" cy="1132632"/>
            </a:xfrm>
            <a:custGeom>
              <a:avLst/>
              <a:gdLst/>
              <a:ahLst/>
              <a:cxnLst/>
              <a:rect l="l" t="t" r="r" b="b"/>
              <a:pathLst>
                <a:path w="45216" h="20933" extrusionOk="0">
                  <a:moveTo>
                    <a:pt x="30247" y="342"/>
                  </a:moveTo>
                  <a:cubicBezTo>
                    <a:pt x="26383" y="580"/>
                    <a:pt x="22637" y="1999"/>
                    <a:pt x="19422" y="4155"/>
                  </a:cubicBezTo>
                  <a:cubicBezTo>
                    <a:pt x="16131" y="6361"/>
                    <a:pt x="13238" y="9385"/>
                    <a:pt x="9417" y="10441"/>
                  </a:cubicBezTo>
                  <a:cubicBezTo>
                    <a:pt x="8078" y="10811"/>
                    <a:pt x="6679" y="10919"/>
                    <a:pt x="5316" y="11192"/>
                  </a:cubicBezTo>
                  <a:cubicBezTo>
                    <a:pt x="3952" y="11466"/>
                    <a:pt x="2576" y="11934"/>
                    <a:pt x="1565" y="12889"/>
                  </a:cubicBezTo>
                  <a:cubicBezTo>
                    <a:pt x="556" y="13846"/>
                    <a:pt x="1" y="15384"/>
                    <a:pt x="517" y="16676"/>
                  </a:cubicBezTo>
                  <a:cubicBezTo>
                    <a:pt x="1045" y="17999"/>
                    <a:pt x="2477" y="18700"/>
                    <a:pt x="3824" y="19167"/>
                  </a:cubicBezTo>
                  <a:cubicBezTo>
                    <a:pt x="7942" y="20592"/>
                    <a:pt x="12431" y="20933"/>
                    <a:pt x="16717" y="20145"/>
                  </a:cubicBezTo>
                  <a:cubicBezTo>
                    <a:pt x="20320" y="19484"/>
                    <a:pt x="23771" y="18045"/>
                    <a:pt x="27417" y="17691"/>
                  </a:cubicBezTo>
                  <a:cubicBezTo>
                    <a:pt x="29837" y="17456"/>
                    <a:pt x="32311" y="17704"/>
                    <a:pt x="34679" y="17155"/>
                  </a:cubicBezTo>
                  <a:cubicBezTo>
                    <a:pt x="38273" y="16323"/>
                    <a:pt x="41361" y="13564"/>
                    <a:pt x="42589" y="10084"/>
                  </a:cubicBezTo>
                  <a:cubicBezTo>
                    <a:pt x="45216" y="2646"/>
                    <a:pt x="35817" y="0"/>
                    <a:pt x="30247" y="34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33"/>
            <p:cNvSpPr/>
            <p:nvPr/>
          </p:nvSpPr>
          <p:spPr>
            <a:xfrm flipH="1">
              <a:off x="1882655" y="1411421"/>
              <a:ext cx="1334561" cy="792026"/>
            </a:xfrm>
            <a:custGeom>
              <a:avLst/>
              <a:gdLst/>
              <a:ahLst/>
              <a:cxnLst/>
              <a:rect l="l" t="t" r="r" b="b"/>
              <a:pathLst>
                <a:path w="24665" h="14638" extrusionOk="0">
                  <a:moveTo>
                    <a:pt x="18529" y="2356"/>
                  </a:moveTo>
                  <a:cubicBezTo>
                    <a:pt x="17722" y="3001"/>
                    <a:pt x="17141" y="3890"/>
                    <a:pt x="16372" y="4582"/>
                  </a:cubicBezTo>
                  <a:cubicBezTo>
                    <a:pt x="14936" y="5877"/>
                    <a:pt x="12961" y="6386"/>
                    <a:pt x="11045" y="6656"/>
                  </a:cubicBezTo>
                  <a:cubicBezTo>
                    <a:pt x="9129" y="6928"/>
                    <a:pt x="7167" y="7008"/>
                    <a:pt x="5335" y="7631"/>
                  </a:cubicBezTo>
                  <a:cubicBezTo>
                    <a:pt x="3794" y="8154"/>
                    <a:pt x="2384" y="9058"/>
                    <a:pt x="1266" y="10238"/>
                  </a:cubicBezTo>
                  <a:cubicBezTo>
                    <a:pt x="818" y="10709"/>
                    <a:pt x="412" y="11238"/>
                    <a:pt x="206" y="11854"/>
                  </a:cubicBezTo>
                  <a:cubicBezTo>
                    <a:pt x="1" y="12469"/>
                    <a:pt x="23" y="13188"/>
                    <a:pt x="389" y="13724"/>
                  </a:cubicBezTo>
                  <a:cubicBezTo>
                    <a:pt x="758" y="14264"/>
                    <a:pt x="1422" y="14544"/>
                    <a:pt x="2072" y="14591"/>
                  </a:cubicBezTo>
                  <a:cubicBezTo>
                    <a:pt x="2723" y="14638"/>
                    <a:pt x="3371" y="14481"/>
                    <a:pt x="3998" y="14298"/>
                  </a:cubicBezTo>
                  <a:cubicBezTo>
                    <a:pt x="7049" y="13413"/>
                    <a:pt x="9967" y="11899"/>
                    <a:pt x="13139" y="11702"/>
                  </a:cubicBezTo>
                  <a:cubicBezTo>
                    <a:pt x="15838" y="11534"/>
                    <a:pt x="18694" y="12319"/>
                    <a:pt x="21174" y="11240"/>
                  </a:cubicBezTo>
                  <a:cubicBezTo>
                    <a:pt x="22930" y="10478"/>
                    <a:pt x="24256" y="8749"/>
                    <a:pt x="24417" y="6842"/>
                  </a:cubicBezTo>
                  <a:cubicBezTo>
                    <a:pt x="24664" y="3919"/>
                    <a:pt x="21478" y="1"/>
                    <a:pt x="18529" y="2356"/>
                  </a:cubicBezTo>
                  <a:close/>
                </a:path>
              </a:pathLst>
            </a:custGeom>
            <a:solidFill>
              <a:srgbClr val="FF003A">
                <a:alpha val="240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33"/>
            <p:cNvSpPr/>
            <p:nvPr/>
          </p:nvSpPr>
          <p:spPr>
            <a:xfrm flipH="1">
              <a:off x="2671597" y="2430051"/>
              <a:ext cx="747820" cy="454990"/>
            </a:xfrm>
            <a:custGeom>
              <a:avLst/>
              <a:gdLst/>
              <a:ahLst/>
              <a:cxnLst/>
              <a:rect l="l" t="t" r="r" b="b"/>
              <a:pathLst>
                <a:path w="13821" h="8409" extrusionOk="0">
                  <a:moveTo>
                    <a:pt x="805" y="5059"/>
                  </a:moveTo>
                  <a:cubicBezTo>
                    <a:pt x="418" y="5359"/>
                    <a:pt x="1" y="5766"/>
                    <a:pt x="76" y="6249"/>
                  </a:cubicBezTo>
                  <a:cubicBezTo>
                    <a:pt x="120" y="6532"/>
                    <a:pt x="327" y="6760"/>
                    <a:pt x="543" y="6948"/>
                  </a:cubicBezTo>
                  <a:cubicBezTo>
                    <a:pt x="1833" y="8079"/>
                    <a:pt x="3705" y="8409"/>
                    <a:pt x="5384" y="8051"/>
                  </a:cubicBezTo>
                  <a:cubicBezTo>
                    <a:pt x="7063" y="7693"/>
                    <a:pt x="8558" y="6710"/>
                    <a:pt x="9780" y="5504"/>
                  </a:cubicBezTo>
                  <a:cubicBezTo>
                    <a:pt x="10807" y="4488"/>
                    <a:pt x="11659" y="3314"/>
                    <a:pt x="12464" y="2118"/>
                  </a:cubicBezTo>
                  <a:cubicBezTo>
                    <a:pt x="13064" y="1227"/>
                    <a:pt x="13821" y="0"/>
                    <a:pt x="12168" y="233"/>
                  </a:cubicBezTo>
                  <a:cubicBezTo>
                    <a:pt x="9535" y="607"/>
                    <a:pt x="6963" y="1434"/>
                    <a:pt x="4600" y="2646"/>
                  </a:cubicBezTo>
                  <a:cubicBezTo>
                    <a:pt x="3263" y="3331"/>
                    <a:pt x="1991" y="4139"/>
                    <a:pt x="805" y="505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33"/>
            <p:cNvSpPr/>
            <p:nvPr/>
          </p:nvSpPr>
          <p:spPr>
            <a:xfrm flipH="1">
              <a:off x="3371372" y="1508382"/>
              <a:ext cx="1037349" cy="1000069"/>
            </a:xfrm>
            <a:custGeom>
              <a:avLst/>
              <a:gdLst/>
              <a:ahLst/>
              <a:cxnLst/>
              <a:rect l="l" t="t" r="r" b="b"/>
              <a:pathLst>
                <a:path w="19172" h="18483" extrusionOk="0">
                  <a:moveTo>
                    <a:pt x="6533" y="4320"/>
                  </a:moveTo>
                  <a:cubicBezTo>
                    <a:pt x="3792" y="6570"/>
                    <a:pt x="1697" y="9603"/>
                    <a:pt x="582" y="12969"/>
                  </a:cubicBezTo>
                  <a:cubicBezTo>
                    <a:pt x="250" y="13976"/>
                    <a:pt x="1" y="15050"/>
                    <a:pt x="205" y="16091"/>
                  </a:cubicBezTo>
                  <a:cubicBezTo>
                    <a:pt x="409" y="17131"/>
                    <a:pt x="1169" y="18122"/>
                    <a:pt x="2212" y="18308"/>
                  </a:cubicBezTo>
                  <a:cubicBezTo>
                    <a:pt x="3188" y="18482"/>
                    <a:pt x="4147" y="17942"/>
                    <a:pt x="4921" y="17322"/>
                  </a:cubicBezTo>
                  <a:cubicBezTo>
                    <a:pt x="8993" y="14062"/>
                    <a:pt x="10507" y="8322"/>
                    <a:pt x="14693" y="5214"/>
                  </a:cubicBezTo>
                  <a:cubicBezTo>
                    <a:pt x="15661" y="4495"/>
                    <a:pt x="16747" y="3941"/>
                    <a:pt x="17711" y="3214"/>
                  </a:cubicBezTo>
                  <a:cubicBezTo>
                    <a:pt x="18502" y="2617"/>
                    <a:pt x="19171" y="1586"/>
                    <a:pt x="18245" y="770"/>
                  </a:cubicBezTo>
                  <a:cubicBezTo>
                    <a:pt x="17636" y="233"/>
                    <a:pt x="16530" y="1"/>
                    <a:pt x="15735" y="108"/>
                  </a:cubicBezTo>
                  <a:cubicBezTo>
                    <a:pt x="13691" y="382"/>
                    <a:pt x="11519" y="1251"/>
                    <a:pt x="9709" y="2209"/>
                  </a:cubicBezTo>
                  <a:cubicBezTo>
                    <a:pt x="8585" y="2805"/>
                    <a:pt x="7518" y="3511"/>
                    <a:pt x="6533" y="432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33"/>
            <p:cNvSpPr/>
            <p:nvPr/>
          </p:nvSpPr>
          <p:spPr>
            <a:xfrm flipH="1">
              <a:off x="3841890" y="1704359"/>
              <a:ext cx="465379" cy="672989"/>
            </a:xfrm>
            <a:custGeom>
              <a:avLst/>
              <a:gdLst/>
              <a:ahLst/>
              <a:cxnLst/>
              <a:rect l="l" t="t" r="r" b="b"/>
              <a:pathLst>
                <a:path w="8601" h="12438" extrusionOk="0">
                  <a:moveTo>
                    <a:pt x="3544" y="3941"/>
                  </a:moveTo>
                  <a:cubicBezTo>
                    <a:pt x="1839" y="5708"/>
                    <a:pt x="491" y="7902"/>
                    <a:pt x="108" y="10327"/>
                  </a:cubicBezTo>
                  <a:cubicBezTo>
                    <a:pt x="1" y="10999"/>
                    <a:pt x="56" y="11846"/>
                    <a:pt x="668" y="12144"/>
                  </a:cubicBezTo>
                  <a:cubicBezTo>
                    <a:pt x="1264" y="12437"/>
                    <a:pt x="1950" y="11993"/>
                    <a:pt x="2447" y="11553"/>
                  </a:cubicBezTo>
                  <a:cubicBezTo>
                    <a:pt x="4681" y="9581"/>
                    <a:pt x="6533" y="7178"/>
                    <a:pt x="7868" y="4515"/>
                  </a:cubicBezTo>
                  <a:cubicBezTo>
                    <a:pt x="8103" y="4047"/>
                    <a:pt x="8327" y="3559"/>
                    <a:pt x="8366" y="3036"/>
                  </a:cubicBezTo>
                  <a:cubicBezTo>
                    <a:pt x="8600" y="0"/>
                    <a:pt x="4348" y="3108"/>
                    <a:pt x="3544" y="3941"/>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3"/>
            <p:cNvSpPr/>
            <p:nvPr/>
          </p:nvSpPr>
          <p:spPr>
            <a:xfrm flipH="1">
              <a:off x="1372260" y="2480425"/>
              <a:ext cx="1907127" cy="836718"/>
            </a:xfrm>
            <a:custGeom>
              <a:avLst/>
              <a:gdLst/>
              <a:ahLst/>
              <a:cxnLst/>
              <a:rect l="l" t="t" r="r" b="b"/>
              <a:pathLst>
                <a:path w="35247" h="15464" extrusionOk="0">
                  <a:moveTo>
                    <a:pt x="19952" y="1612"/>
                  </a:moveTo>
                  <a:cubicBezTo>
                    <a:pt x="17791" y="2768"/>
                    <a:pt x="15989" y="4480"/>
                    <a:pt x="14102" y="6045"/>
                  </a:cubicBezTo>
                  <a:cubicBezTo>
                    <a:pt x="12216" y="7611"/>
                    <a:pt x="10144" y="9081"/>
                    <a:pt x="7749" y="9604"/>
                  </a:cubicBezTo>
                  <a:cubicBezTo>
                    <a:pt x="5745" y="10043"/>
                    <a:pt x="3526" y="9822"/>
                    <a:pt x="1782" y="10903"/>
                  </a:cubicBezTo>
                  <a:cubicBezTo>
                    <a:pt x="775" y="11528"/>
                    <a:pt x="1" y="12773"/>
                    <a:pt x="418" y="13880"/>
                  </a:cubicBezTo>
                  <a:cubicBezTo>
                    <a:pt x="848" y="15018"/>
                    <a:pt x="2259" y="15420"/>
                    <a:pt x="3475" y="15431"/>
                  </a:cubicBezTo>
                  <a:cubicBezTo>
                    <a:pt x="7323" y="15463"/>
                    <a:pt x="10839" y="13203"/>
                    <a:pt x="14663" y="12762"/>
                  </a:cubicBezTo>
                  <a:cubicBezTo>
                    <a:pt x="17374" y="12449"/>
                    <a:pt x="20096" y="13064"/>
                    <a:pt x="22823" y="13177"/>
                  </a:cubicBezTo>
                  <a:cubicBezTo>
                    <a:pt x="25958" y="13305"/>
                    <a:pt x="29232" y="12710"/>
                    <a:pt x="31765" y="10854"/>
                  </a:cubicBezTo>
                  <a:cubicBezTo>
                    <a:pt x="33121" y="9860"/>
                    <a:pt x="34206" y="8474"/>
                    <a:pt x="34824" y="6908"/>
                  </a:cubicBezTo>
                  <a:cubicBezTo>
                    <a:pt x="35247" y="5835"/>
                    <a:pt x="34863" y="2313"/>
                    <a:pt x="30733" y="778"/>
                  </a:cubicBezTo>
                  <a:cubicBezTo>
                    <a:pt x="29102" y="172"/>
                    <a:pt x="27326" y="1"/>
                    <a:pt x="25588" y="86"/>
                  </a:cubicBezTo>
                  <a:cubicBezTo>
                    <a:pt x="23631" y="181"/>
                    <a:pt x="21686" y="687"/>
                    <a:pt x="19952" y="161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33"/>
            <p:cNvSpPr/>
            <p:nvPr/>
          </p:nvSpPr>
          <p:spPr>
            <a:xfrm flipH="1">
              <a:off x="1543779" y="2544651"/>
              <a:ext cx="963059" cy="556874"/>
            </a:xfrm>
            <a:custGeom>
              <a:avLst/>
              <a:gdLst/>
              <a:ahLst/>
              <a:cxnLst/>
              <a:rect l="l" t="t" r="r" b="b"/>
              <a:pathLst>
                <a:path w="17799" h="10292" extrusionOk="0">
                  <a:moveTo>
                    <a:pt x="1142" y="5558"/>
                  </a:moveTo>
                  <a:cubicBezTo>
                    <a:pt x="567" y="6172"/>
                    <a:pt x="1" y="6993"/>
                    <a:pt x="259" y="7793"/>
                  </a:cubicBezTo>
                  <a:cubicBezTo>
                    <a:pt x="510" y="8572"/>
                    <a:pt x="1404" y="8914"/>
                    <a:pt x="2194" y="9125"/>
                  </a:cubicBezTo>
                  <a:cubicBezTo>
                    <a:pt x="4158" y="9645"/>
                    <a:pt x="6172" y="9985"/>
                    <a:pt x="8200" y="10136"/>
                  </a:cubicBezTo>
                  <a:cubicBezTo>
                    <a:pt x="10288" y="10291"/>
                    <a:pt x="12464" y="10229"/>
                    <a:pt x="14358" y="9338"/>
                  </a:cubicBezTo>
                  <a:cubicBezTo>
                    <a:pt x="16253" y="8447"/>
                    <a:pt x="17799" y="6554"/>
                    <a:pt x="17737" y="4460"/>
                  </a:cubicBezTo>
                  <a:cubicBezTo>
                    <a:pt x="17701" y="3288"/>
                    <a:pt x="17153" y="2140"/>
                    <a:pt x="16262" y="1374"/>
                  </a:cubicBezTo>
                  <a:cubicBezTo>
                    <a:pt x="14659" y="0"/>
                    <a:pt x="12220" y="8"/>
                    <a:pt x="10282" y="421"/>
                  </a:cubicBezTo>
                  <a:cubicBezTo>
                    <a:pt x="8068" y="893"/>
                    <a:pt x="5948" y="1797"/>
                    <a:pt x="4073" y="3063"/>
                  </a:cubicBezTo>
                  <a:cubicBezTo>
                    <a:pt x="3007" y="3782"/>
                    <a:pt x="2019" y="4619"/>
                    <a:pt x="1142" y="555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33"/>
            <p:cNvSpPr/>
            <p:nvPr/>
          </p:nvSpPr>
          <p:spPr>
            <a:xfrm flipH="1">
              <a:off x="2609373" y="1877450"/>
              <a:ext cx="466353" cy="208693"/>
            </a:xfrm>
            <a:custGeom>
              <a:avLst/>
              <a:gdLst/>
              <a:ahLst/>
              <a:cxnLst/>
              <a:rect l="l" t="t" r="r" b="b"/>
              <a:pathLst>
                <a:path w="8619" h="3857" extrusionOk="0">
                  <a:moveTo>
                    <a:pt x="911" y="1631"/>
                  </a:moveTo>
                  <a:cubicBezTo>
                    <a:pt x="611" y="1853"/>
                    <a:pt x="320" y="2105"/>
                    <a:pt x="160" y="2442"/>
                  </a:cubicBezTo>
                  <a:cubicBezTo>
                    <a:pt x="0" y="2779"/>
                    <a:pt x="6" y="3217"/>
                    <a:pt x="261" y="3489"/>
                  </a:cubicBezTo>
                  <a:cubicBezTo>
                    <a:pt x="607" y="3856"/>
                    <a:pt x="1203" y="3767"/>
                    <a:pt x="1694" y="3649"/>
                  </a:cubicBezTo>
                  <a:cubicBezTo>
                    <a:pt x="3053" y="3322"/>
                    <a:pt x="4411" y="2994"/>
                    <a:pt x="5770" y="2666"/>
                  </a:cubicBezTo>
                  <a:cubicBezTo>
                    <a:pt x="6321" y="2534"/>
                    <a:pt x="6874" y="2401"/>
                    <a:pt x="7389" y="2167"/>
                  </a:cubicBezTo>
                  <a:cubicBezTo>
                    <a:pt x="7697" y="2027"/>
                    <a:pt x="8013" y="1827"/>
                    <a:pt x="8130" y="1508"/>
                  </a:cubicBezTo>
                  <a:cubicBezTo>
                    <a:pt x="8618" y="170"/>
                    <a:pt x="6177" y="0"/>
                    <a:pt x="5368" y="7"/>
                  </a:cubicBezTo>
                  <a:cubicBezTo>
                    <a:pt x="3799" y="22"/>
                    <a:pt x="2152" y="706"/>
                    <a:pt x="911" y="1631"/>
                  </a:cubicBezTo>
                  <a:close/>
                </a:path>
              </a:pathLst>
            </a:custGeom>
            <a:solidFill>
              <a:srgbClr val="FF003A">
                <a:alpha val="4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33"/>
            <p:cNvSpPr/>
            <p:nvPr/>
          </p:nvSpPr>
          <p:spPr>
            <a:xfrm flipH="1">
              <a:off x="1972418" y="1569144"/>
              <a:ext cx="531173" cy="388167"/>
            </a:xfrm>
            <a:custGeom>
              <a:avLst/>
              <a:gdLst/>
              <a:ahLst/>
              <a:cxnLst/>
              <a:rect l="l" t="t" r="r" b="b"/>
              <a:pathLst>
                <a:path w="9817" h="7174" extrusionOk="0">
                  <a:moveTo>
                    <a:pt x="6122" y="593"/>
                  </a:moveTo>
                  <a:cubicBezTo>
                    <a:pt x="5359" y="1012"/>
                    <a:pt x="4782" y="1695"/>
                    <a:pt x="4213" y="2356"/>
                  </a:cubicBezTo>
                  <a:cubicBezTo>
                    <a:pt x="3644" y="3016"/>
                    <a:pt x="3040" y="3682"/>
                    <a:pt x="2247" y="4044"/>
                  </a:cubicBezTo>
                  <a:cubicBezTo>
                    <a:pt x="1779" y="4257"/>
                    <a:pt x="1260" y="4355"/>
                    <a:pt x="816" y="4614"/>
                  </a:cubicBezTo>
                  <a:cubicBezTo>
                    <a:pt x="371" y="4873"/>
                    <a:pt x="0" y="5372"/>
                    <a:pt x="118" y="5871"/>
                  </a:cubicBezTo>
                  <a:cubicBezTo>
                    <a:pt x="235" y="6365"/>
                    <a:pt x="789" y="6648"/>
                    <a:pt x="1297" y="6643"/>
                  </a:cubicBezTo>
                  <a:cubicBezTo>
                    <a:pt x="1803" y="6638"/>
                    <a:pt x="2280" y="6419"/>
                    <a:pt x="2752" y="6234"/>
                  </a:cubicBezTo>
                  <a:cubicBezTo>
                    <a:pt x="3225" y="6048"/>
                    <a:pt x="3740" y="5890"/>
                    <a:pt x="4233" y="6012"/>
                  </a:cubicBezTo>
                  <a:cubicBezTo>
                    <a:pt x="4702" y="6129"/>
                    <a:pt x="5074" y="6479"/>
                    <a:pt x="5504" y="6700"/>
                  </a:cubicBezTo>
                  <a:cubicBezTo>
                    <a:pt x="6418" y="7173"/>
                    <a:pt x="7595" y="7003"/>
                    <a:pt x="8415" y="6378"/>
                  </a:cubicBezTo>
                  <a:cubicBezTo>
                    <a:pt x="9235" y="5754"/>
                    <a:pt x="9703" y="4732"/>
                    <a:pt x="9763" y="3704"/>
                  </a:cubicBezTo>
                  <a:cubicBezTo>
                    <a:pt x="9817" y="2782"/>
                    <a:pt x="9587" y="1379"/>
                    <a:pt x="8893" y="683"/>
                  </a:cubicBezTo>
                  <a:cubicBezTo>
                    <a:pt x="8207" y="0"/>
                    <a:pt x="6888" y="174"/>
                    <a:pt x="6122" y="593"/>
                  </a:cubicBezTo>
                  <a:close/>
                </a:path>
              </a:pathLst>
            </a:custGeom>
            <a:solidFill>
              <a:srgbClr val="FF27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33"/>
            <p:cNvSpPr/>
            <p:nvPr/>
          </p:nvSpPr>
          <p:spPr>
            <a:xfrm flipH="1">
              <a:off x="2456574" y="1424082"/>
              <a:ext cx="807338" cy="255387"/>
            </a:xfrm>
            <a:custGeom>
              <a:avLst/>
              <a:gdLst/>
              <a:ahLst/>
              <a:cxnLst/>
              <a:rect l="l" t="t" r="r" b="b"/>
              <a:pathLst>
                <a:path w="14921" h="4720" extrusionOk="0">
                  <a:moveTo>
                    <a:pt x="2183" y="1038"/>
                  </a:moveTo>
                  <a:cubicBezTo>
                    <a:pt x="1659" y="1210"/>
                    <a:pt x="1133" y="1411"/>
                    <a:pt x="714" y="1769"/>
                  </a:cubicBezTo>
                  <a:cubicBezTo>
                    <a:pt x="296" y="2127"/>
                    <a:pt x="0" y="2673"/>
                    <a:pt x="75" y="3217"/>
                  </a:cubicBezTo>
                  <a:cubicBezTo>
                    <a:pt x="160" y="3852"/>
                    <a:pt x="725" y="4339"/>
                    <a:pt x="1337" y="4530"/>
                  </a:cubicBezTo>
                  <a:cubicBezTo>
                    <a:pt x="1949" y="4720"/>
                    <a:pt x="2607" y="4672"/>
                    <a:pt x="3247" y="4622"/>
                  </a:cubicBezTo>
                  <a:cubicBezTo>
                    <a:pt x="6266" y="4388"/>
                    <a:pt x="9285" y="4154"/>
                    <a:pt x="12306" y="3920"/>
                  </a:cubicBezTo>
                  <a:cubicBezTo>
                    <a:pt x="12879" y="3876"/>
                    <a:pt x="13469" y="3826"/>
                    <a:pt x="13981" y="3569"/>
                  </a:cubicBezTo>
                  <a:cubicBezTo>
                    <a:pt x="14495" y="3311"/>
                    <a:pt x="14920" y="2789"/>
                    <a:pt x="14887" y="2215"/>
                  </a:cubicBezTo>
                  <a:cubicBezTo>
                    <a:pt x="14798" y="706"/>
                    <a:pt x="12372" y="510"/>
                    <a:pt x="11250" y="329"/>
                  </a:cubicBezTo>
                  <a:cubicBezTo>
                    <a:pt x="9296" y="18"/>
                    <a:pt x="7299" y="1"/>
                    <a:pt x="5340" y="291"/>
                  </a:cubicBezTo>
                  <a:cubicBezTo>
                    <a:pt x="4270" y="451"/>
                    <a:pt x="3211" y="700"/>
                    <a:pt x="2183" y="103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33"/>
            <p:cNvSpPr/>
            <p:nvPr/>
          </p:nvSpPr>
          <p:spPr>
            <a:xfrm flipH="1">
              <a:off x="2900147" y="2573869"/>
              <a:ext cx="304896" cy="180124"/>
            </a:xfrm>
            <a:custGeom>
              <a:avLst/>
              <a:gdLst/>
              <a:ahLst/>
              <a:cxnLst/>
              <a:rect l="l" t="t" r="r" b="b"/>
              <a:pathLst>
                <a:path w="5635" h="3329" extrusionOk="0">
                  <a:moveTo>
                    <a:pt x="639" y="1988"/>
                  </a:moveTo>
                  <a:cubicBezTo>
                    <a:pt x="328" y="2229"/>
                    <a:pt x="1" y="2602"/>
                    <a:pt x="151" y="2965"/>
                  </a:cubicBezTo>
                  <a:cubicBezTo>
                    <a:pt x="240" y="3180"/>
                    <a:pt x="480" y="3302"/>
                    <a:pt x="713" y="3316"/>
                  </a:cubicBezTo>
                  <a:cubicBezTo>
                    <a:pt x="945" y="3329"/>
                    <a:pt x="1172" y="3255"/>
                    <a:pt x="1391" y="3176"/>
                  </a:cubicBezTo>
                  <a:cubicBezTo>
                    <a:pt x="1969" y="2969"/>
                    <a:pt x="5634" y="1620"/>
                    <a:pt x="4604" y="875"/>
                  </a:cubicBezTo>
                  <a:cubicBezTo>
                    <a:pt x="3396" y="0"/>
                    <a:pt x="1542" y="1288"/>
                    <a:pt x="639" y="1988"/>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33"/>
            <p:cNvSpPr/>
            <p:nvPr/>
          </p:nvSpPr>
          <p:spPr>
            <a:xfrm flipH="1">
              <a:off x="1682997" y="2632143"/>
              <a:ext cx="577002" cy="359382"/>
            </a:xfrm>
            <a:custGeom>
              <a:avLst/>
              <a:gdLst/>
              <a:ahLst/>
              <a:cxnLst/>
              <a:rect l="l" t="t" r="r" b="b"/>
              <a:pathLst>
                <a:path w="10664" h="6642" extrusionOk="0">
                  <a:moveTo>
                    <a:pt x="1424" y="2360"/>
                  </a:moveTo>
                  <a:cubicBezTo>
                    <a:pt x="719" y="2836"/>
                    <a:pt x="0" y="3539"/>
                    <a:pt x="98" y="4383"/>
                  </a:cubicBezTo>
                  <a:cubicBezTo>
                    <a:pt x="194" y="5220"/>
                    <a:pt x="1047" y="5744"/>
                    <a:pt x="1844" y="6015"/>
                  </a:cubicBezTo>
                  <a:cubicBezTo>
                    <a:pt x="3675" y="6641"/>
                    <a:pt x="5721" y="6611"/>
                    <a:pt x="7531" y="5933"/>
                  </a:cubicBezTo>
                  <a:cubicBezTo>
                    <a:pt x="8386" y="5612"/>
                    <a:pt x="9206" y="5137"/>
                    <a:pt x="9784" y="4429"/>
                  </a:cubicBezTo>
                  <a:cubicBezTo>
                    <a:pt x="10359" y="3720"/>
                    <a:pt x="10664" y="2754"/>
                    <a:pt x="10433" y="1870"/>
                  </a:cubicBezTo>
                  <a:cubicBezTo>
                    <a:pt x="9946" y="1"/>
                    <a:pt x="8063" y="224"/>
                    <a:pt x="6584" y="416"/>
                  </a:cubicBezTo>
                  <a:cubicBezTo>
                    <a:pt x="4745" y="657"/>
                    <a:pt x="2962" y="1322"/>
                    <a:pt x="1424" y="2360"/>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33"/>
            <p:cNvSpPr/>
            <p:nvPr/>
          </p:nvSpPr>
          <p:spPr>
            <a:xfrm flipH="1">
              <a:off x="3226146" y="2090363"/>
              <a:ext cx="596156" cy="492541"/>
            </a:xfrm>
            <a:custGeom>
              <a:avLst/>
              <a:gdLst/>
              <a:ahLst/>
              <a:cxnLst/>
              <a:rect l="l" t="t" r="r" b="b"/>
              <a:pathLst>
                <a:path w="11018" h="9103" extrusionOk="0">
                  <a:moveTo>
                    <a:pt x="8415" y="535"/>
                  </a:moveTo>
                  <a:cubicBezTo>
                    <a:pt x="7860" y="811"/>
                    <a:pt x="7392" y="1233"/>
                    <a:pt x="6932" y="1649"/>
                  </a:cubicBezTo>
                  <a:cubicBezTo>
                    <a:pt x="5337" y="3091"/>
                    <a:pt x="3744" y="4532"/>
                    <a:pt x="2150" y="5973"/>
                  </a:cubicBezTo>
                  <a:cubicBezTo>
                    <a:pt x="1488" y="6573"/>
                    <a:pt x="817" y="7182"/>
                    <a:pt x="342" y="7938"/>
                  </a:cubicBezTo>
                  <a:cubicBezTo>
                    <a:pt x="144" y="8251"/>
                    <a:pt x="0" y="8710"/>
                    <a:pt x="277" y="8956"/>
                  </a:cubicBezTo>
                  <a:cubicBezTo>
                    <a:pt x="423" y="9087"/>
                    <a:pt x="646" y="9102"/>
                    <a:pt x="832" y="9043"/>
                  </a:cubicBezTo>
                  <a:cubicBezTo>
                    <a:pt x="1020" y="8984"/>
                    <a:pt x="1180" y="8862"/>
                    <a:pt x="1333" y="8739"/>
                  </a:cubicBezTo>
                  <a:cubicBezTo>
                    <a:pt x="2923" y="7459"/>
                    <a:pt x="4255" y="5817"/>
                    <a:pt x="6078" y="4896"/>
                  </a:cubicBezTo>
                  <a:cubicBezTo>
                    <a:pt x="6795" y="4534"/>
                    <a:pt x="7567" y="4294"/>
                    <a:pt x="8302" y="3967"/>
                  </a:cubicBezTo>
                  <a:cubicBezTo>
                    <a:pt x="9037" y="3640"/>
                    <a:pt x="9752" y="3208"/>
                    <a:pt x="10222" y="2555"/>
                  </a:cubicBezTo>
                  <a:cubicBezTo>
                    <a:pt x="10581" y="2056"/>
                    <a:pt x="11017" y="954"/>
                    <a:pt x="10445" y="446"/>
                  </a:cubicBezTo>
                  <a:cubicBezTo>
                    <a:pt x="9944" y="1"/>
                    <a:pt x="8928" y="280"/>
                    <a:pt x="8415" y="53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33"/>
            <p:cNvSpPr/>
            <p:nvPr/>
          </p:nvSpPr>
          <p:spPr>
            <a:xfrm flipH="1">
              <a:off x="2755085" y="1476458"/>
              <a:ext cx="445088" cy="175687"/>
            </a:xfrm>
            <a:custGeom>
              <a:avLst/>
              <a:gdLst/>
              <a:ahLst/>
              <a:cxnLst/>
              <a:rect l="l" t="t" r="r" b="b"/>
              <a:pathLst>
                <a:path w="8226" h="3247" extrusionOk="0">
                  <a:moveTo>
                    <a:pt x="1073" y="927"/>
                  </a:moveTo>
                  <a:cubicBezTo>
                    <a:pt x="795" y="1047"/>
                    <a:pt x="515" y="1186"/>
                    <a:pt x="312" y="1412"/>
                  </a:cubicBezTo>
                  <a:cubicBezTo>
                    <a:pt x="110" y="1637"/>
                    <a:pt x="0" y="1970"/>
                    <a:pt x="114" y="2252"/>
                  </a:cubicBezTo>
                  <a:cubicBezTo>
                    <a:pt x="256" y="2602"/>
                    <a:pt x="668" y="2747"/>
                    <a:pt x="1037" y="2830"/>
                  </a:cubicBezTo>
                  <a:cubicBezTo>
                    <a:pt x="2877" y="3246"/>
                    <a:pt x="4828" y="3155"/>
                    <a:pt x="6623" y="2567"/>
                  </a:cubicBezTo>
                  <a:cubicBezTo>
                    <a:pt x="7001" y="2442"/>
                    <a:pt x="7381" y="2293"/>
                    <a:pt x="7688" y="2040"/>
                  </a:cubicBezTo>
                  <a:cubicBezTo>
                    <a:pt x="7995" y="1786"/>
                    <a:pt x="8226" y="1413"/>
                    <a:pt x="8223" y="1013"/>
                  </a:cubicBezTo>
                  <a:cubicBezTo>
                    <a:pt x="8217" y="411"/>
                    <a:pt x="7788" y="188"/>
                    <a:pt x="7280" y="151"/>
                  </a:cubicBezTo>
                  <a:cubicBezTo>
                    <a:pt x="6580" y="102"/>
                    <a:pt x="5900" y="0"/>
                    <a:pt x="5192" y="17"/>
                  </a:cubicBezTo>
                  <a:cubicBezTo>
                    <a:pt x="3778" y="53"/>
                    <a:pt x="2370" y="360"/>
                    <a:pt x="1073" y="927"/>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33"/>
            <p:cNvSpPr/>
            <p:nvPr/>
          </p:nvSpPr>
          <p:spPr>
            <a:xfrm flipH="1">
              <a:off x="3476285" y="1534137"/>
              <a:ext cx="344773" cy="248191"/>
            </a:xfrm>
            <a:custGeom>
              <a:avLst/>
              <a:gdLst/>
              <a:ahLst/>
              <a:cxnLst/>
              <a:rect l="l" t="t" r="r" b="b"/>
              <a:pathLst>
                <a:path w="6372" h="4587" extrusionOk="0">
                  <a:moveTo>
                    <a:pt x="650" y="2552"/>
                  </a:moveTo>
                  <a:cubicBezTo>
                    <a:pt x="296" y="2986"/>
                    <a:pt x="1" y="3604"/>
                    <a:pt x="287" y="4087"/>
                  </a:cubicBezTo>
                  <a:cubicBezTo>
                    <a:pt x="437" y="4338"/>
                    <a:pt x="719" y="4488"/>
                    <a:pt x="1006" y="4538"/>
                  </a:cubicBezTo>
                  <a:cubicBezTo>
                    <a:pt x="1293" y="4587"/>
                    <a:pt x="1588" y="4548"/>
                    <a:pt x="1874" y="4494"/>
                  </a:cubicBezTo>
                  <a:cubicBezTo>
                    <a:pt x="3199" y="4237"/>
                    <a:pt x="4452" y="3633"/>
                    <a:pt x="5480" y="2757"/>
                  </a:cubicBezTo>
                  <a:cubicBezTo>
                    <a:pt x="5932" y="2370"/>
                    <a:pt x="6372" y="1836"/>
                    <a:pt x="6266" y="1251"/>
                  </a:cubicBezTo>
                  <a:cubicBezTo>
                    <a:pt x="6039" y="0"/>
                    <a:pt x="4342" y="463"/>
                    <a:pt x="3539" y="684"/>
                  </a:cubicBezTo>
                  <a:cubicBezTo>
                    <a:pt x="2415" y="993"/>
                    <a:pt x="1388" y="1648"/>
                    <a:pt x="650" y="2552"/>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33"/>
            <p:cNvSpPr/>
            <p:nvPr/>
          </p:nvSpPr>
          <p:spPr>
            <a:xfrm flipH="1">
              <a:off x="1682944" y="3477845"/>
              <a:ext cx="1055746" cy="354242"/>
            </a:xfrm>
            <a:custGeom>
              <a:avLst/>
              <a:gdLst/>
              <a:ahLst/>
              <a:cxnLst/>
              <a:rect l="l" t="t" r="r" b="b"/>
              <a:pathLst>
                <a:path w="19512" h="6547" extrusionOk="0">
                  <a:moveTo>
                    <a:pt x="5343" y="1485"/>
                  </a:moveTo>
                  <a:cubicBezTo>
                    <a:pt x="3956" y="1681"/>
                    <a:pt x="2552" y="1906"/>
                    <a:pt x="1278" y="2488"/>
                  </a:cubicBezTo>
                  <a:cubicBezTo>
                    <a:pt x="657" y="2772"/>
                    <a:pt x="1" y="3262"/>
                    <a:pt x="5" y="3946"/>
                  </a:cubicBezTo>
                  <a:cubicBezTo>
                    <a:pt x="7" y="4371"/>
                    <a:pt x="284" y="4758"/>
                    <a:pt x="633" y="4999"/>
                  </a:cubicBezTo>
                  <a:cubicBezTo>
                    <a:pt x="983" y="5241"/>
                    <a:pt x="1401" y="5362"/>
                    <a:pt x="1811" y="5468"/>
                  </a:cubicBezTo>
                  <a:cubicBezTo>
                    <a:pt x="5544" y="6431"/>
                    <a:pt x="9492" y="6546"/>
                    <a:pt x="13276" y="5803"/>
                  </a:cubicBezTo>
                  <a:cubicBezTo>
                    <a:pt x="14346" y="5593"/>
                    <a:pt x="15410" y="5312"/>
                    <a:pt x="16384" y="4827"/>
                  </a:cubicBezTo>
                  <a:cubicBezTo>
                    <a:pt x="17360" y="4340"/>
                    <a:pt x="18246" y="3637"/>
                    <a:pt x="18823" y="2713"/>
                  </a:cubicBezTo>
                  <a:cubicBezTo>
                    <a:pt x="19254" y="2021"/>
                    <a:pt x="19512" y="845"/>
                    <a:pt x="18657" y="329"/>
                  </a:cubicBezTo>
                  <a:cubicBezTo>
                    <a:pt x="18114" y="0"/>
                    <a:pt x="17187" y="319"/>
                    <a:pt x="16597" y="357"/>
                  </a:cubicBezTo>
                  <a:cubicBezTo>
                    <a:pt x="14182" y="510"/>
                    <a:pt x="11772" y="706"/>
                    <a:pt x="9368" y="975"/>
                  </a:cubicBezTo>
                  <a:cubicBezTo>
                    <a:pt x="8025" y="1125"/>
                    <a:pt x="6683" y="1296"/>
                    <a:pt x="5343" y="148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33"/>
            <p:cNvSpPr/>
            <p:nvPr/>
          </p:nvSpPr>
          <p:spPr>
            <a:xfrm flipH="1">
              <a:off x="2267683" y="3818614"/>
              <a:ext cx="409377" cy="460942"/>
            </a:xfrm>
            <a:custGeom>
              <a:avLst/>
              <a:gdLst/>
              <a:ahLst/>
              <a:cxnLst/>
              <a:rect l="l" t="t" r="r" b="b"/>
              <a:pathLst>
                <a:path w="7566" h="8519" extrusionOk="0">
                  <a:moveTo>
                    <a:pt x="3193" y="1075"/>
                  </a:moveTo>
                  <a:cubicBezTo>
                    <a:pt x="2597" y="553"/>
                    <a:pt x="1904" y="68"/>
                    <a:pt x="1112" y="25"/>
                  </a:cubicBezTo>
                  <a:cubicBezTo>
                    <a:pt x="689" y="0"/>
                    <a:pt x="193" y="172"/>
                    <a:pt x="77" y="580"/>
                  </a:cubicBezTo>
                  <a:cubicBezTo>
                    <a:pt x="1" y="852"/>
                    <a:pt x="122" y="1145"/>
                    <a:pt x="311" y="1353"/>
                  </a:cubicBezTo>
                  <a:cubicBezTo>
                    <a:pt x="500" y="1561"/>
                    <a:pt x="748" y="1703"/>
                    <a:pt x="984" y="1856"/>
                  </a:cubicBezTo>
                  <a:cubicBezTo>
                    <a:pt x="2378" y="2758"/>
                    <a:pt x="3453" y="4144"/>
                    <a:pt x="3980" y="5718"/>
                  </a:cubicBezTo>
                  <a:cubicBezTo>
                    <a:pt x="4132" y="6172"/>
                    <a:pt x="4241" y="6641"/>
                    <a:pt x="4425" y="7083"/>
                  </a:cubicBezTo>
                  <a:cubicBezTo>
                    <a:pt x="4611" y="7524"/>
                    <a:pt x="4884" y="7945"/>
                    <a:pt x="5287" y="8203"/>
                  </a:cubicBezTo>
                  <a:cubicBezTo>
                    <a:pt x="5691" y="8459"/>
                    <a:pt x="6244" y="8518"/>
                    <a:pt x="6644" y="8256"/>
                  </a:cubicBezTo>
                  <a:cubicBezTo>
                    <a:pt x="7565" y="7655"/>
                    <a:pt x="6769" y="6135"/>
                    <a:pt x="6438" y="5422"/>
                  </a:cubicBezTo>
                  <a:cubicBezTo>
                    <a:pt x="5949" y="4363"/>
                    <a:pt x="5315" y="3369"/>
                    <a:pt x="4564" y="2475"/>
                  </a:cubicBezTo>
                  <a:cubicBezTo>
                    <a:pt x="4143" y="1973"/>
                    <a:pt x="3686" y="1504"/>
                    <a:pt x="3193" y="107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33"/>
            <p:cNvSpPr/>
            <p:nvPr/>
          </p:nvSpPr>
          <p:spPr>
            <a:xfrm flipH="1">
              <a:off x="1861227" y="3545804"/>
              <a:ext cx="628459" cy="207502"/>
            </a:xfrm>
            <a:custGeom>
              <a:avLst/>
              <a:gdLst/>
              <a:ahLst/>
              <a:cxnLst/>
              <a:rect l="l" t="t" r="r" b="b"/>
              <a:pathLst>
                <a:path w="11615" h="3835" extrusionOk="0">
                  <a:moveTo>
                    <a:pt x="1600" y="1015"/>
                  </a:moveTo>
                  <a:cubicBezTo>
                    <a:pt x="1313" y="1075"/>
                    <a:pt x="1025" y="1139"/>
                    <a:pt x="763" y="1273"/>
                  </a:cubicBezTo>
                  <a:cubicBezTo>
                    <a:pt x="503" y="1407"/>
                    <a:pt x="269" y="1618"/>
                    <a:pt x="171" y="1895"/>
                  </a:cubicBezTo>
                  <a:cubicBezTo>
                    <a:pt x="1" y="2373"/>
                    <a:pt x="287" y="2918"/>
                    <a:pt x="707" y="3200"/>
                  </a:cubicBezTo>
                  <a:cubicBezTo>
                    <a:pt x="1127" y="3482"/>
                    <a:pt x="1651" y="3559"/>
                    <a:pt x="2154" y="3604"/>
                  </a:cubicBezTo>
                  <a:cubicBezTo>
                    <a:pt x="4692" y="3835"/>
                    <a:pt x="7280" y="3486"/>
                    <a:pt x="9665" y="2591"/>
                  </a:cubicBezTo>
                  <a:cubicBezTo>
                    <a:pt x="10240" y="2375"/>
                    <a:pt x="10825" y="2113"/>
                    <a:pt x="11228" y="1648"/>
                  </a:cubicBezTo>
                  <a:cubicBezTo>
                    <a:pt x="11452" y="1389"/>
                    <a:pt x="11614" y="1059"/>
                    <a:pt x="11589" y="717"/>
                  </a:cubicBezTo>
                  <a:cubicBezTo>
                    <a:pt x="11538" y="16"/>
                    <a:pt x="10935" y="0"/>
                    <a:pt x="10393" y="11"/>
                  </a:cubicBezTo>
                  <a:cubicBezTo>
                    <a:pt x="9671" y="24"/>
                    <a:pt x="8951" y="55"/>
                    <a:pt x="8230" y="101"/>
                  </a:cubicBezTo>
                  <a:cubicBezTo>
                    <a:pt x="6807" y="195"/>
                    <a:pt x="5388" y="352"/>
                    <a:pt x="3979" y="576"/>
                  </a:cubicBezTo>
                  <a:cubicBezTo>
                    <a:pt x="3186" y="701"/>
                    <a:pt x="2391" y="848"/>
                    <a:pt x="1600" y="101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3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3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rgbClr val="00FFFD">
                <a:alpha val="1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4" name="Google Shape;334;p33"/>
          <p:cNvSpPr/>
          <p:nvPr/>
        </p:nvSpPr>
        <p:spPr>
          <a:xfrm>
            <a:off x="625650" y="14052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3"/>
          <p:cNvSpPr/>
          <p:nvPr/>
        </p:nvSpPr>
        <p:spPr>
          <a:xfrm>
            <a:off x="437300" y="40434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3"/>
          <p:cNvSpPr/>
          <p:nvPr/>
        </p:nvSpPr>
        <p:spPr>
          <a:xfrm>
            <a:off x="1973800" y="4861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3"/>
          <p:cNvSpPr/>
          <p:nvPr/>
        </p:nvSpPr>
        <p:spPr>
          <a:xfrm>
            <a:off x="3985700" y="661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8" name="Google Shape;338;p33"/>
          <p:cNvGrpSpPr/>
          <p:nvPr/>
        </p:nvGrpSpPr>
        <p:grpSpPr>
          <a:xfrm>
            <a:off x="3628175" y="25500"/>
            <a:ext cx="1961600" cy="1029000"/>
            <a:chOff x="4501725" y="419225"/>
            <a:chExt cx="1961600" cy="1029000"/>
          </a:xfrm>
        </p:grpSpPr>
        <p:sp>
          <p:nvSpPr>
            <p:cNvPr id="339" name="Google Shape;339;p3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3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33"/>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42" name="Google Shape;342;p33"/>
            <p:cNvCxnSpPr>
              <a:stCxn id="339" idx="2"/>
              <a:endCxn id="341"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343" name="Google Shape;343;p33"/>
            <p:cNvCxnSpPr>
              <a:stCxn id="340" idx="3"/>
              <a:endCxn id="339"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cxnSp>
        <p:nvCxnSpPr>
          <p:cNvPr id="344" name="Google Shape;344;p33"/>
          <p:cNvCxnSpPr>
            <a:stCxn id="335" idx="5"/>
            <a:endCxn id="336" idx="2"/>
          </p:cNvCxnSpPr>
          <p:nvPr/>
        </p:nvCxnSpPr>
        <p:spPr>
          <a:xfrm>
            <a:off x="541007" y="4147132"/>
            <a:ext cx="1432800" cy="74760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17" name="Google Shape;617;p44"/>
          <p:cNvSpPr/>
          <p:nvPr/>
        </p:nvSpPr>
        <p:spPr>
          <a:xfrm rot="7925646">
            <a:off x="8663343" y="768041"/>
            <a:ext cx="121509" cy="121509"/>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44"/>
          <p:cNvSpPr/>
          <p:nvPr/>
        </p:nvSpPr>
        <p:spPr>
          <a:xfrm rot="7926085">
            <a:off x="8890069" y="1402771"/>
            <a:ext cx="67120" cy="6712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44"/>
          <p:cNvSpPr/>
          <p:nvPr/>
        </p:nvSpPr>
        <p:spPr>
          <a:xfrm rot="5185420">
            <a:off x="7546684" y="907643"/>
            <a:ext cx="67331" cy="67331"/>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20" name="Google Shape;620;p44"/>
          <p:cNvCxnSpPr>
            <a:stCxn id="617" idx="5"/>
            <a:endCxn id="619" idx="0"/>
          </p:cNvCxnSpPr>
          <p:nvPr/>
        </p:nvCxnSpPr>
        <p:spPr>
          <a:xfrm flipH="1">
            <a:off x="7614021" y="831875"/>
            <a:ext cx="1049400" cy="107400"/>
          </a:xfrm>
          <a:prstGeom prst="straightConnector1">
            <a:avLst/>
          </a:prstGeom>
          <a:noFill/>
          <a:ln w="9525" cap="flat" cmpd="sng">
            <a:solidFill>
              <a:schemeClr val="accent1"/>
            </a:solidFill>
            <a:prstDash val="solid"/>
            <a:round/>
            <a:headEnd type="none" w="med" len="med"/>
            <a:tailEnd type="none" w="med" len="med"/>
          </a:ln>
        </p:spPr>
      </p:cxnSp>
      <p:cxnSp>
        <p:nvCxnSpPr>
          <p:cNvPr id="621" name="Google Shape;621;p44"/>
          <p:cNvCxnSpPr>
            <a:stCxn id="617" idx="7"/>
            <a:endCxn id="618" idx="3"/>
          </p:cNvCxnSpPr>
          <p:nvPr/>
        </p:nvCxnSpPr>
        <p:spPr>
          <a:xfrm>
            <a:off x="8727177" y="889472"/>
            <a:ext cx="194700" cy="513300"/>
          </a:xfrm>
          <a:prstGeom prst="straightConnector1">
            <a:avLst/>
          </a:prstGeom>
          <a:noFill/>
          <a:ln w="9525" cap="flat" cmpd="sng">
            <a:solidFill>
              <a:schemeClr val="accent1"/>
            </a:solidFill>
            <a:prstDash val="solid"/>
            <a:round/>
            <a:headEnd type="none" w="med" len="med"/>
            <a:tailEnd type="none" w="med" len="med"/>
          </a:ln>
        </p:spPr>
      </p:cxnSp>
      <p:sp>
        <p:nvSpPr>
          <p:cNvPr id="10"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T</a:t>
            </a:r>
            <a:r>
              <a:rPr lang="en-GB" sz="3000" dirty="0"/>
              <a:t>umorous            &amp;         </a:t>
            </a:r>
            <a:r>
              <a:rPr lang="en-GB" sz="3000" dirty="0">
                <a:solidFill>
                  <a:schemeClr val="accent6"/>
                </a:solidFill>
              </a:rPr>
              <a:t> NonTumorous</a:t>
            </a:r>
            <a:endParaRPr dirty="0">
              <a:solidFill>
                <a:schemeClr val="accent6"/>
              </a:solidFill>
            </a:endParaRPr>
          </a:p>
        </p:txBody>
      </p:sp>
      <p:pic>
        <p:nvPicPr>
          <p:cNvPr id="12" name="Picture 11"/>
          <p:cNvPicPr>
            <a:picLocks noChangeAspect="1"/>
          </p:cNvPicPr>
          <p:nvPr/>
        </p:nvPicPr>
        <p:blipFill>
          <a:blip r:embed="rId1"/>
          <a:stretch>
            <a:fillRect/>
          </a:stretch>
        </p:blipFill>
        <p:spPr>
          <a:xfrm>
            <a:off x="5805300" y="1436331"/>
            <a:ext cx="2676899" cy="2695951"/>
          </a:xfrm>
          <a:prstGeom prst="rect">
            <a:avLst/>
          </a:prstGeom>
        </p:spPr>
      </p:pic>
      <p:pic>
        <p:nvPicPr>
          <p:cNvPr id="14" name="Picture 13"/>
          <p:cNvPicPr>
            <a:picLocks noChangeAspect="1"/>
          </p:cNvPicPr>
          <p:nvPr/>
        </p:nvPicPr>
        <p:blipFill>
          <a:blip r:embed="rId2"/>
          <a:stretch>
            <a:fillRect/>
          </a:stretch>
        </p:blipFill>
        <p:spPr>
          <a:xfrm>
            <a:off x="629106" y="1483732"/>
            <a:ext cx="2800741" cy="27531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32" name="Google Shape;632;p45"/>
          <p:cNvSpPr/>
          <p:nvPr/>
        </p:nvSpPr>
        <p:spPr>
          <a:xfrm flipH="1">
            <a:off x="7580525" y="12232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45"/>
          <p:cNvSpPr/>
          <p:nvPr/>
        </p:nvSpPr>
        <p:spPr>
          <a:xfrm flipH="1">
            <a:off x="6700275" y="13870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45"/>
          <p:cNvCxnSpPr>
            <a:stCxn id="632" idx="6"/>
            <a:endCxn id="633" idx="2"/>
          </p:cNvCxnSpPr>
          <p:nvPr/>
        </p:nvCxnSpPr>
        <p:spPr>
          <a:xfrm flipH="1">
            <a:off x="6767525" y="1284025"/>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4" name="Google Shape;349;p34"/>
          <p:cNvSpPr txBox="1">
            <a:spLocks noGrp="1"/>
          </p:cNvSpPr>
          <p:nvPr>
            <p:ph type="title"/>
          </p:nvPr>
        </p:nvSpPr>
        <p:spPr>
          <a:xfrm>
            <a:off x="417149" y="0"/>
            <a:ext cx="8501873"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t>Data Splitting</a:t>
            </a:r>
            <a:r>
              <a:rPr lang="en-GB" sz="2400" dirty="0">
                <a:solidFill>
                  <a:schemeClr val="accent6"/>
                </a:solidFill>
              </a:rPr>
              <a:t> (Training Testing and Validation)</a:t>
            </a:r>
            <a:endParaRPr sz="2400" dirty="0">
              <a:solidFill>
                <a:schemeClr val="accent6"/>
              </a:solidFill>
            </a:endParaRPr>
          </a:p>
        </p:txBody>
      </p:sp>
      <p:sp>
        <p:nvSpPr>
          <p:cNvPr id="5" name="TextBox 4"/>
          <p:cNvSpPr txBox="1"/>
          <p:nvPr/>
        </p:nvSpPr>
        <p:spPr>
          <a:xfrm>
            <a:off x="147921" y="619217"/>
            <a:ext cx="4520165" cy="4524315"/>
          </a:xfrm>
          <a:prstGeom prst="rect">
            <a:avLst/>
          </a:prstGeom>
          <a:noFill/>
        </p:spPr>
        <p:txBody>
          <a:bodyPr wrap="square" rtlCol="0">
            <a:spAutoFit/>
          </a:bodyPr>
          <a:lstStyle/>
          <a:p>
            <a:r>
              <a:rPr lang="en-US" sz="1600" dirty="0">
                <a:solidFill>
                  <a:schemeClr val="tx1"/>
                </a:solidFill>
              </a:rPr>
              <a:t>Directory Creation for Dataset Organization: The code creates a structured directory system (train, test, and valid) under a main folder </a:t>
            </a:r>
            <a:r>
              <a:rPr lang="en-US" sz="1600" dirty="0" err="1">
                <a:solidFill>
                  <a:schemeClr val="tx1"/>
                </a:solidFill>
              </a:rPr>
              <a:t>tumorous_and_nontumorous</a:t>
            </a:r>
            <a:r>
              <a:rPr lang="en-US" sz="1600" dirty="0">
                <a:solidFill>
                  <a:schemeClr val="tx1"/>
                </a:solidFill>
              </a:rPr>
              <a:t> to organize the dataset into training, testing, and validation subsets.</a:t>
            </a:r>
            <a:br>
              <a:rPr lang="en-US" sz="1600" dirty="0">
                <a:solidFill>
                  <a:schemeClr val="tx1"/>
                </a:solidFill>
              </a:rPr>
            </a:br>
            <a:br>
              <a:rPr lang="en-US" sz="1600" dirty="0">
                <a:solidFill>
                  <a:schemeClr val="tx1"/>
                </a:solidFill>
              </a:rPr>
            </a:br>
            <a:r>
              <a:rPr lang="en-US" sz="1600" dirty="0">
                <a:solidFill>
                  <a:schemeClr val="tx1"/>
                </a:solidFill>
              </a:rPr>
              <a:t>Data Splitting and Copying: It divides the images from the "</a:t>
            </a:r>
            <a:r>
              <a:rPr lang="en-US" sz="1600" dirty="0" err="1">
                <a:solidFill>
                  <a:schemeClr val="tx1"/>
                </a:solidFill>
              </a:rPr>
              <a:t>augmented_data</a:t>
            </a:r>
            <a:r>
              <a:rPr lang="en-US" sz="1600" dirty="0">
                <a:solidFill>
                  <a:schemeClr val="tx1"/>
                </a:solidFill>
              </a:rPr>
              <a:t>" directory (tumorous and non-tumorous) into specified portions for training, testing, and validation, ensuring each set has distinct files.</a:t>
            </a:r>
            <a:br>
              <a:rPr lang="en-US" sz="1600" dirty="0">
                <a:solidFill>
                  <a:schemeClr val="tx1"/>
                </a:solidFill>
              </a:rPr>
            </a:br>
            <a:br>
              <a:rPr lang="en-US" sz="1600" dirty="0">
                <a:solidFill>
                  <a:schemeClr val="tx1"/>
                </a:solidFill>
              </a:rPr>
            </a:br>
            <a:r>
              <a:rPr lang="en-US" sz="1600" dirty="0">
                <a:solidFill>
                  <a:schemeClr val="tx1"/>
                </a:solidFill>
              </a:rPr>
              <a:t>Dataset Preparation for Model Training: The organized dataset ensures proper data management, enabling efficient training, testing, and validation of machine learning models for brain tumor classification.</a:t>
            </a:r>
            <a:endParaRPr lang="en-IN" sz="1600" dirty="0">
              <a:solidFill>
                <a:schemeClr val="tx1"/>
              </a:solidFill>
            </a:endParaRPr>
          </a:p>
        </p:txBody>
      </p:sp>
      <p:pic>
        <p:nvPicPr>
          <p:cNvPr id="7" name="Picture 6"/>
          <p:cNvPicPr>
            <a:picLocks noChangeAspect="1"/>
          </p:cNvPicPr>
          <p:nvPr/>
        </p:nvPicPr>
        <p:blipFill>
          <a:blip r:embed="rId1"/>
          <a:stretch>
            <a:fillRect/>
          </a:stretch>
        </p:blipFill>
        <p:spPr>
          <a:xfrm>
            <a:off x="4751614" y="727167"/>
            <a:ext cx="4167408" cy="41171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41" name="Google Shape;641;p46"/>
          <p:cNvSpPr/>
          <p:nvPr/>
        </p:nvSpPr>
        <p:spPr>
          <a:xfrm rot="-918282" flipH="1">
            <a:off x="8307180" y="851779"/>
            <a:ext cx="121613" cy="121613"/>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Model</a:t>
            </a:r>
            <a:r>
              <a:rPr lang="en-GB" sz="3000" dirty="0">
                <a:solidFill>
                  <a:schemeClr val="accent6"/>
                </a:solidFill>
              </a:rPr>
              <a:t> Building</a:t>
            </a:r>
            <a:endParaRPr dirty="0">
              <a:solidFill>
                <a:schemeClr val="accent6"/>
              </a:solidFill>
            </a:endParaRPr>
          </a:p>
        </p:txBody>
      </p:sp>
      <p:pic>
        <p:nvPicPr>
          <p:cNvPr id="7" name="Picture 6"/>
          <p:cNvPicPr>
            <a:picLocks noChangeAspect="1"/>
          </p:cNvPicPr>
          <p:nvPr/>
        </p:nvPicPr>
        <p:blipFill>
          <a:blip r:embed="rId1"/>
          <a:stretch>
            <a:fillRect/>
          </a:stretch>
        </p:blipFill>
        <p:spPr>
          <a:xfrm>
            <a:off x="4494127" y="413115"/>
            <a:ext cx="4478423" cy="4458035"/>
          </a:xfrm>
          <a:prstGeom prst="rect">
            <a:avLst/>
          </a:prstGeom>
        </p:spPr>
      </p:pic>
      <p:sp>
        <p:nvSpPr>
          <p:cNvPr id="10" name="TextBox 9"/>
          <p:cNvSpPr txBox="1"/>
          <p:nvPr/>
        </p:nvSpPr>
        <p:spPr>
          <a:xfrm>
            <a:off x="179614" y="836650"/>
            <a:ext cx="4147457" cy="4031873"/>
          </a:xfrm>
          <a:prstGeom prst="rect">
            <a:avLst/>
          </a:prstGeom>
          <a:noFill/>
        </p:spPr>
        <p:txBody>
          <a:bodyPr wrap="square" rtlCol="0">
            <a:spAutoFit/>
          </a:bodyPr>
          <a:lstStyle/>
          <a:p>
            <a:r>
              <a:rPr lang="en-US" sz="1600" dirty="0">
                <a:solidFill>
                  <a:schemeClr val="tx1"/>
                </a:solidFill>
              </a:rPr>
              <a:t>Model Building with Transfer Learning: It leverages the pre-trained VGG19 model as the base, adds custom layers for classification, and sets the output to predict two classes (tumorous and non-tumorous), using </a:t>
            </a:r>
            <a:r>
              <a:rPr lang="en-US" sz="1600" dirty="0" err="1">
                <a:solidFill>
                  <a:schemeClr val="tx1"/>
                </a:solidFill>
              </a:rPr>
              <a:t>categorical_crossentropy</a:t>
            </a:r>
            <a:r>
              <a:rPr lang="en-US" sz="1600" dirty="0">
                <a:solidFill>
                  <a:schemeClr val="tx1"/>
                </a:solidFill>
              </a:rPr>
              <a:t> as the loss function.</a:t>
            </a:r>
            <a:br>
              <a:rPr lang="en-US" sz="1600" dirty="0">
                <a:solidFill>
                  <a:schemeClr val="tx1"/>
                </a:solidFill>
              </a:rPr>
            </a:br>
            <a:br>
              <a:rPr lang="en-US" sz="1600" dirty="0">
                <a:solidFill>
                  <a:schemeClr val="tx1"/>
                </a:solidFill>
              </a:rPr>
            </a:br>
            <a:r>
              <a:rPr lang="en-US" sz="1600" dirty="0">
                <a:solidFill>
                  <a:schemeClr val="tx1"/>
                </a:solidFill>
              </a:rPr>
              <a:t>Training and Optimization: The model is compiled with the SGD optimizer, and callbacks like </a:t>
            </a:r>
            <a:r>
              <a:rPr lang="en-US" sz="1600" dirty="0" err="1">
                <a:solidFill>
                  <a:schemeClr val="tx1"/>
                </a:solidFill>
              </a:rPr>
              <a:t>EarlyStopping</a:t>
            </a:r>
            <a:r>
              <a:rPr lang="en-US" sz="1600" dirty="0">
                <a:solidFill>
                  <a:schemeClr val="tx1"/>
                </a:solidFill>
              </a:rPr>
              <a:t>, </a:t>
            </a:r>
            <a:r>
              <a:rPr lang="en-US" sz="1600" dirty="0" err="1">
                <a:solidFill>
                  <a:schemeClr val="tx1"/>
                </a:solidFill>
              </a:rPr>
              <a:t>ModelCheckpoint</a:t>
            </a:r>
            <a:r>
              <a:rPr lang="en-US" sz="1600" dirty="0">
                <a:solidFill>
                  <a:schemeClr val="tx1"/>
                </a:solidFill>
              </a:rPr>
              <a:t>, and </a:t>
            </a:r>
            <a:r>
              <a:rPr lang="en-US" sz="1600" dirty="0" err="1">
                <a:solidFill>
                  <a:schemeClr val="tx1"/>
                </a:solidFill>
              </a:rPr>
              <a:t>ReduceLROnPlateau</a:t>
            </a:r>
            <a:r>
              <a:rPr lang="en-US" sz="1600" dirty="0">
                <a:solidFill>
                  <a:schemeClr val="tx1"/>
                </a:solidFill>
              </a:rPr>
              <a:t> are used to improve training efficiency, prevent overfitting, and save the best model during the training process.</a:t>
            </a:r>
            <a:endParaRPr lang="en-IN"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grpSp>
        <p:nvGrpSpPr>
          <p:cNvPr id="672" name="Google Shape;672;p47"/>
          <p:cNvGrpSpPr/>
          <p:nvPr/>
        </p:nvGrpSpPr>
        <p:grpSpPr>
          <a:xfrm>
            <a:off x="6787425" y="272400"/>
            <a:ext cx="1961600" cy="1029000"/>
            <a:chOff x="4501725" y="419225"/>
            <a:chExt cx="1961600" cy="1029000"/>
          </a:xfrm>
        </p:grpSpPr>
        <p:sp>
          <p:nvSpPr>
            <p:cNvPr id="673" name="Google Shape;673;p47"/>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47"/>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47"/>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6" name="Google Shape;676;p47"/>
            <p:cNvCxnSpPr>
              <a:stCxn id="673" idx="2"/>
              <a:endCxn id="675"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677" name="Google Shape;677;p47"/>
            <p:cNvCxnSpPr>
              <a:stCxn id="674" idx="3"/>
              <a:endCxn id="673"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sp>
        <p:nvSpPr>
          <p:cNvPr id="6"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Model</a:t>
            </a:r>
            <a:r>
              <a:rPr lang="en-GB" sz="3000" dirty="0">
                <a:solidFill>
                  <a:schemeClr val="accent6"/>
                </a:solidFill>
              </a:rPr>
              <a:t> Building</a:t>
            </a:r>
            <a:endParaRPr dirty="0">
              <a:solidFill>
                <a:schemeClr val="accent6"/>
              </a:solidFill>
            </a:endParaRPr>
          </a:p>
        </p:txBody>
      </p:sp>
      <p:sp>
        <p:nvSpPr>
          <p:cNvPr id="7" name="TextBox 6"/>
          <p:cNvSpPr txBox="1"/>
          <p:nvPr/>
        </p:nvSpPr>
        <p:spPr>
          <a:xfrm>
            <a:off x="167223" y="1291520"/>
            <a:ext cx="8809554" cy="3416320"/>
          </a:xfrm>
          <a:prstGeom prst="rect">
            <a:avLst/>
          </a:prstGeom>
          <a:noFill/>
        </p:spPr>
        <p:txBody>
          <a:bodyPr wrap="square" rtlCol="0">
            <a:spAutoFit/>
          </a:bodyPr>
          <a:lstStyle/>
          <a:p>
            <a:r>
              <a:rPr lang="en-US" sz="1800" dirty="0">
                <a:solidFill>
                  <a:schemeClr val="tx1"/>
                </a:solidFill>
              </a:rPr>
              <a:t>Training Performance Visualization: The code plots the model's training and validation accuracy and loss across epochs, providing a clear view of the model's performance improvement during training. It highlights how well the model generalizes to unseen data.</a:t>
            </a:r>
            <a:br>
              <a:rPr lang="en-US" sz="1800" dirty="0">
                <a:solidFill>
                  <a:schemeClr val="tx1"/>
                </a:solidFill>
              </a:rPr>
            </a:br>
            <a:br>
              <a:rPr lang="en-US" sz="1800" dirty="0">
                <a:solidFill>
                  <a:schemeClr val="tx1"/>
                </a:solidFill>
              </a:rPr>
            </a:br>
            <a:r>
              <a:rPr lang="en-US" sz="1800" dirty="0">
                <a:solidFill>
                  <a:schemeClr val="tx1"/>
                </a:solidFill>
              </a:rPr>
              <a:t>Model Evaluation and Saving: The trained model is evaluated on both the validation and test datasets to obtain accuracy and loss metrics. The model's weights are saved for future use to avoid retraining.</a:t>
            </a:r>
            <a:br>
              <a:rPr lang="en-US" sz="1800" dirty="0">
                <a:solidFill>
                  <a:schemeClr val="tx1"/>
                </a:solidFill>
              </a:rPr>
            </a:br>
            <a:br>
              <a:rPr lang="en-US" sz="1800" dirty="0">
                <a:solidFill>
                  <a:schemeClr val="tx1"/>
                </a:solidFill>
              </a:rPr>
            </a:br>
            <a:r>
              <a:rPr lang="en-US" sz="1800" dirty="0">
                <a:solidFill>
                  <a:schemeClr val="tx1"/>
                </a:solidFill>
              </a:rPr>
              <a:t>Prediction on Test Data: The model makes predictions on the test dataset, and the predicted class labels are obtained by selecting the class with the highest probability from the output.</a:t>
            </a:r>
            <a:endParaRPr lang="en-IN" sz="1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95" name="Google Shape;695;p48"/>
          <p:cNvGrpSpPr/>
          <p:nvPr/>
        </p:nvGrpSpPr>
        <p:grpSpPr>
          <a:xfrm>
            <a:off x="1290750" y="4468788"/>
            <a:ext cx="1704625" cy="525900"/>
            <a:chOff x="2978325" y="4468788"/>
            <a:chExt cx="1704625" cy="525900"/>
          </a:xfrm>
        </p:grpSpPr>
        <p:sp>
          <p:nvSpPr>
            <p:cNvPr id="696" name="Google Shape;696;p48"/>
            <p:cNvSpPr/>
            <p:nvPr/>
          </p:nvSpPr>
          <p:spPr>
            <a:xfrm>
              <a:off x="2978325" y="480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48"/>
            <p:cNvSpPr/>
            <p:nvPr/>
          </p:nvSpPr>
          <p:spPr>
            <a:xfrm>
              <a:off x="4615750" y="492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 name="Google Shape;698;p48"/>
            <p:cNvSpPr/>
            <p:nvPr/>
          </p:nvSpPr>
          <p:spPr>
            <a:xfrm>
              <a:off x="3856663" y="446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 name="Google Shape;699;p48"/>
            <p:cNvCxnSpPr>
              <a:stCxn id="698" idx="2"/>
              <a:endCxn id="696" idx="7"/>
            </p:cNvCxnSpPr>
            <p:nvPr/>
          </p:nvCxnSpPr>
          <p:spPr>
            <a:xfrm flipH="1">
              <a:off x="3082063" y="450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700" name="Google Shape;700;p48"/>
            <p:cNvCxnSpPr>
              <a:stCxn id="698" idx="5"/>
              <a:endCxn id="697" idx="1"/>
            </p:cNvCxnSpPr>
            <p:nvPr/>
          </p:nvCxnSpPr>
          <p:spPr>
            <a:xfrm>
              <a:off x="3914021" y="4526146"/>
              <a:ext cx="711600" cy="411300"/>
            </a:xfrm>
            <a:prstGeom prst="straightConnector1">
              <a:avLst/>
            </a:prstGeom>
            <a:noFill/>
            <a:ln w="9525" cap="flat" cmpd="sng">
              <a:solidFill>
                <a:schemeClr val="accent1"/>
              </a:solidFill>
              <a:prstDash val="solid"/>
              <a:round/>
              <a:headEnd type="none" w="med" len="med"/>
              <a:tailEnd type="none" w="med" len="med"/>
            </a:ln>
          </p:spPr>
        </p:cxnSp>
      </p:grpSp>
      <p:sp>
        <p:nvSpPr>
          <p:cNvPr id="4" name="TextBox 3"/>
          <p:cNvSpPr txBox="1"/>
          <p:nvPr/>
        </p:nvSpPr>
        <p:spPr>
          <a:xfrm>
            <a:off x="-128656" y="146936"/>
            <a:ext cx="5135337" cy="830997"/>
          </a:xfrm>
          <a:prstGeom prst="rect">
            <a:avLst/>
          </a:prstGeom>
          <a:noFill/>
        </p:spPr>
        <p:txBody>
          <a:bodyPr wrap="square" rtlCol="0">
            <a:spAutoFit/>
          </a:bodyPr>
          <a:lstStyle/>
          <a:p>
            <a:pPr marL="285750" indent="-285750">
              <a:buFont typeface="Wingdings" panose="05000000000000000000" charset="0"/>
              <a:buChar char="Ø"/>
            </a:pPr>
            <a:r>
              <a:rPr lang="en-US" sz="1600" dirty="0">
                <a:solidFill>
                  <a:schemeClr val="tx1"/>
                </a:solidFill>
                <a:latin typeface="Cambria" panose="02040503050406030204" charset="0"/>
                <a:cs typeface="Cambria" panose="02040503050406030204" charset="0"/>
              </a:rPr>
              <a:t>Load the VGG 19 model, pretrained on ImageNet</a:t>
            </a:r>
            <a:endParaRPr lang="en-US" sz="1600" dirty="0">
              <a:solidFill>
                <a:schemeClr val="tx1"/>
              </a:solidFill>
              <a:latin typeface="Cambria" panose="02040503050406030204" charset="0"/>
              <a:cs typeface="Cambria" panose="02040503050406030204" charset="0"/>
            </a:endParaRPr>
          </a:p>
          <a:p>
            <a:endParaRPr lang="en-US" sz="1600" dirty="0">
              <a:solidFill>
                <a:schemeClr val="tx1"/>
              </a:solidFill>
              <a:latin typeface="Cambria" panose="02040503050406030204" charset="0"/>
              <a:cs typeface="Cambria" panose="02040503050406030204" charset="0"/>
            </a:endParaRPr>
          </a:p>
          <a:p>
            <a:endParaRPr lang="en-IN" sz="1600" dirty="0">
              <a:solidFill>
                <a:schemeClr val="tx1"/>
              </a:solidFill>
            </a:endParaRPr>
          </a:p>
        </p:txBody>
      </p:sp>
      <p:pic>
        <p:nvPicPr>
          <p:cNvPr id="5" name="Picture 4"/>
          <p:cNvPicPr>
            <a:picLocks noChangeAspect="1"/>
          </p:cNvPicPr>
          <p:nvPr/>
        </p:nvPicPr>
        <p:blipFill>
          <a:blip r:embed="rId1"/>
          <a:stretch>
            <a:fillRect/>
          </a:stretch>
        </p:blipFill>
        <p:spPr>
          <a:xfrm>
            <a:off x="133304" y="495524"/>
            <a:ext cx="6605975" cy="322259"/>
          </a:xfrm>
          <a:prstGeom prst="rect">
            <a:avLst/>
          </a:prstGeom>
        </p:spPr>
      </p:pic>
      <p:sp>
        <p:nvSpPr>
          <p:cNvPr id="6" name="TextBox 5"/>
          <p:cNvSpPr txBox="1"/>
          <p:nvPr/>
        </p:nvSpPr>
        <p:spPr>
          <a:xfrm>
            <a:off x="232354" y="1273471"/>
            <a:ext cx="3420837" cy="1077218"/>
          </a:xfrm>
          <a:prstGeom prst="rect">
            <a:avLst/>
          </a:prstGeom>
          <a:noFill/>
        </p:spPr>
        <p:txBody>
          <a:bodyPr wrap="square" rtlCol="0">
            <a:spAutoFit/>
          </a:bodyPr>
          <a:lstStyle/>
          <a:p>
            <a:r>
              <a:rPr lang="en-US" sz="1600" dirty="0">
                <a:solidFill>
                  <a:schemeClr val="tx1"/>
                </a:solidFill>
                <a:latin typeface="Cambria" panose="02040503050406030204" charset="0"/>
                <a:cs typeface="Cambria" panose="02040503050406030204" charset="0"/>
                <a:sym typeface="+mn-ea"/>
              </a:rPr>
              <a:t>Create a new model that includes the VGG 19 base model and additional layers for classification </a:t>
            </a:r>
            <a:endParaRPr lang="en-US" sz="1600" dirty="0">
              <a:solidFill>
                <a:schemeClr val="tx1"/>
              </a:solidFill>
              <a:latin typeface="Cambria" panose="02040503050406030204" charset="0"/>
              <a:cs typeface="Cambria" panose="02040503050406030204" charset="0"/>
              <a:sym typeface="+mn-ea"/>
            </a:endParaRPr>
          </a:p>
          <a:p>
            <a:endParaRPr lang="en-IN" sz="1600" dirty="0">
              <a:solidFill>
                <a:schemeClr val="tx1"/>
              </a:solidFill>
            </a:endParaRPr>
          </a:p>
        </p:txBody>
      </p:sp>
      <p:pic>
        <p:nvPicPr>
          <p:cNvPr id="7" name="Picture 6"/>
          <p:cNvPicPr>
            <a:picLocks noChangeAspect="1"/>
          </p:cNvPicPr>
          <p:nvPr/>
        </p:nvPicPr>
        <p:blipFill>
          <a:blip r:embed="rId2"/>
          <a:stretch>
            <a:fillRect/>
          </a:stretch>
        </p:blipFill>
        <p:spPr>
          <a:xfrm>
            <a:off x="188880" y="2320389"/>
            <a:ext cx="4075131" cy="1996599"/>
          </a:xfrm>
          <a:prstGeom prst="rect">
            <a:avLst/>
          </a:prstGeom>
        </p:spPr>
      </p:pic>
      <p:pic>
        <p:nvPicPr>
          <p:cNvPr id="8" name="Picture 7"/>
          <p:cNvPicPr>
            <a:picLocks noChangeAspect="1"/>
          </p:cNvPicPr>
          <p:nvPr/>
        </p:nvPicPr>
        <p:blipFill>
          <a:blip r:embed="rId3"/>
          <a:stretch>
            <a:fillRect/>
          </a:stretch>
        </p:blipFill>
        <p:spPr>
          <a:xfrm>
            <a:off x="4368337" y="1672970"/>
            <a:ext cx="4499175" cy="3264476"/>
          </a:xfrm>
          <a:prstGeom prst="rect">
            <a:avLst/>
          </a:prstGeom>
        </p:spPr>
      </p:pic>
      <p:sp>
        <p:nvSpPr>
          <p:cNvPr id="9" name="TextBox 8"/>
          <p:cNvSpPr txBox="1"/>
          <p:nvPr/>
        </p:nvSpPr>
        <p:spPr>
          <a:xfrm>
            <a:off x="4923064" y="1143000"/>
            <a:ext cx="3412672" cy="369332"/>
          </a:xfrm>
          <a:prstGeom prst="rect">
            <a:avLst/>
          </a:prstGeom>
          <a:noFill/>
        </p:spPr>
        <p:txBody>
          <a:bodyPr wrap="square" rtlCol="0">
            <a:spAutoFit/>
          </a:bodyPr>
          <a:lstStyle/>
          <a:p>
            <a:r>
              <a:rPr lang="en-IN" sz="1800" dirty="0">
                <a:solidFill>
                  <a:schemeClr val="tx1"/>
                </a:solidFill>
              </a:rPr>
              <a:t>              Model Summary</a:t>
            </a:r>
            <a:endParaRPr lang="en-IN" sz="1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12" name="Google Shape;349;p34"/>
          <p:cNvSpPr txBox="1">
            <a:spLocks noGrp="1"/>
          </p:cNvSpPr>
          <p:nvPr>
            <p:ph type="title"/>
          </p:nvPr>
        </p:nvSpPr>
        <p:spPr>
          <a:xfrm>
            <a:off x="617634" y="117816"/>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Plot</a:t>
            </a:r>
            <a:r>
              <a:rPr lang="en-GB" sz="3000" dirty="0">
                <a:solidFill>
                  <a:schemeClr val="accent6"/>
                </a:solidFill>
              </a:rPr>
              <a:t> Perfomance</a:t>
            </a:r>
            <a:endParaRPr dirty="0">
              <a:solidFill>
                <a:schemeClr val="accent6"/>
              </a:solidFill>
            </a:endParaRPr>
          </a:p>
        </p:txBody>
      </p:sp>
      <p:sp>
        <p:nvSpPr>
          <p:cNvPr id="13" name="TextBox 12"/>
          <p:cNvSpPr txBox="1"/>
          <p:nvPr/>
        </p:nvSpPr>
        <p:spPr>
          <a:xfrm>
            <a:off x="204107" y="778367"/>
            <a:ext cx="3967843" cy="4247317"/>
          </a:xfrm>
          <a:prstGeom prst="rect">
            <a:avLst/>
          </a:prstGeom>
          <a:noFill/>
        </p:spPr>
        <p:txBody>
          <a:bodyPr wrap="square" rtlCol="0">
            <a:spAutoFit/>
          </a:bodyPr>
          <a:lstStyle/>
          <a:p>
            <a:r>
              <a:rPr lang="en-US" sz="1800" dirty="0">
                <a:solidFill>
                  <a:schemeClr val="tx1"/>
                </a:solidFill>
              </a:rPr>
              <a:t>we visualized the model's performance using plots for metrics such as accuracy, loss, precision, and recall over training and validation datasets. </a:t>
            </a:r>
            <a:br>
              <a:rPr lang="en-US" sz="1800" dirty="0">
                <a:solidFill>
                  <a:schemeClr val="tx1"/>
                </a:solidFill>
              </a:rPr>
            </a:br>
            <a:br>
              <a:rPr lang="en-US" sz="1800" dirty="0">
                <a:solidFill>
                  <a:schemeClr val="tx1"/>
                </a:solidFill>
              </a:rPr>
            </a:br>
            <a:r>
              <a:rPr lang="en-US" sz="1800" dirty="0">
                <a:solidFill>
                  <a:schemeClr val="tx1"/>
                </a:solidFill>
              </a:rPr>
              <a:t>These plots helped us analyze if the model was overfitting, underfitting, or performing </a:t>
            </a:r>
            <a:r>
              <a:rPr lang="en-US" sz="1800" dirty="0" err="1">
                <a:solidFill>
                  <a:schemeClr val="tx1"/>
                </a:solidFill>
              </a:rPr>
              <a:t>optimally.The</a:t>
            </a:r>
            <a:r>
              <a:rPr lang="en-US" sz="1800" dirty="0">
                <a:solidFill>
                  <a:schemeClr val="tx1"/>
                </a:solidFill>
              </a:rPr>
              <a:t> accuracy and loss were tracked across epochs to measure model performance. </a:t>
            </a:r>
            <a:br>
              <a:rPr lang="en-US" sz="1800" dirty="0">
                <a:solidFill>
                  <a:schemeClr val="tx1"/>
                </a:solidFill>
              </a:rPr>
            </a:br>
            <a:br>
              <a:rPr lang="en-US" sz="1800" dirty="0">
                <a:solidFill>
                  <a:schemeClr val="tx1"/>
                </a:solidFill>
              </a:rPr>
            </a:br>
            <a:r>
              <a:rPr lang="en-US" sz="1800" dirty="0">
                <a:solidFill>
                  <a:schemeClr val="tx1"/>
                </a:solidFill>
              </a:rPr>
              <a:t>Training accuracy reached 70% by the 15th epoch, with validation metrics showing minimal overfitting</a:t>
            </a:r>
            <a:endParaRPr lang="en-IN" sz="1800" dirty="0">
              <a:solidFill>
                <a:schemeClr val="tx1"/>
              </a:solidFill>
            </a:endParaRPr>
          </a:p>
        </p:txBody>
      </p:sp>
      <p:pic>
        <p:nvPicPr>
          <p:cNvPr id="15" name="Picture 14"/>
          <p:cNvPicPr>
            <a:picLocks noChangeAspect="1"/>
          </p:cNvPicPr>
          <p:nvPr/>
        </p:nvPicPr>
        <p:blipFill>
          <a:blip r:embed="rId1"/>
          <a:stretch>
            <a:fillRect/>
          </a:stretch>
        </p:blipFill>
        <p:spPr>
          <a:xfrm>
            <a:off x="4171950" y="1004207"/>
            <a:ext cx="4767944" cy="37963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4" name="Google Shape;349;p34"/>
          <p:cNvSpPr txBox="1">
            <a:spLocks noGrp="1"/>
          </p:cNvSpPr>
          <p:nvPr>
            <p:ph type="title"/>
          </p:nvPr>
        </p:nvSpPr>
        <p:spPr>
          <a:xfrm>
            <a:off x="633962" y="47704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Evaluating </a:t>
            </a:r>
            <a:r>
              <a:rPr lang="en-GB" sz="3000" dirty="0">
                <a:solidFill>
                  <a:schemeClr val="accent6"/>
                </a:solidFill>
              </a:rPr>
              <a:t> the Best Model</a:t>
            </a:r>
            <a:endParaRPr dirty="0">
              <a:solidFill>
                <a:schemeClr val="accent6"/>
              </a:solidFill>
            </a:endParaRPr>
          </a:p>
        </p:txBody>
      </p:sp>
      <p:sp>
        <p:nvSpPr>
          <p:cNvPr id="5" name="TextBox 4"/>
          <p:cNvSpPr txBox="1"/>
          <p:nvPr/>
        </p:nvSpPr>
        <p:spPr>
          <a:xfrm>
            <a:off x="400050" y="1249135"/>
            <a:ext cx="8343900" cy="3293209"/>
          </a:xfrm>
          <a:prstGeom prst="rect">
            <a:avLst/>
          </a:prstGeom>
          <a:noFill/>
        </p:spPr>
        <p:txBody>
          <a:bodyPr wrap="square" rtlCol="0">
            <a:spAutoFit/>
          </a:bodyPr>
          <a:lstStyle/>
          <a:p>
            <a:r>
              <a:rPr lang="en-US" sz="1600" dirty="0">
                <a:solidFill>
                  <a:schemeClr val="tx1"/>
                </a:solidFill>
              </a:rPr>
              <a:t>Model Compilation and Training: The model is compiled using the legacy SGD optimizer with a low learning rate and momentum and is trained on the dataset for a set number of epochs. The training process involves calculating the loss and accuracy for both the training and validation sets.</a:t>
            </a:r>
            <a:br>
              <a:rPr lang="en-US" sz="1600" dirty="0">
                <a:solidFill>
                  <a:schemeClr val="tx1"/>
                </a:solidFill>
              </a:rPr>
            </a:br>
            <a:br>
              <a:rPr lang="en-US" sz="1600" dirty="0">
                <a:solidFill>
                  <a:schemeClr val="tx1"/>
                </a:solidFill>
              </a:rPr>
            </a:br>
            <a:r>
              <a:rPr lang="en-US" sz="1600" dirty="0">
                <a:solidFill>
                  <a:schemeClr val="tx1"/>
                </a:solidFill>
              </a:rPr>
              <a:t>Plotting Training Metrics: During the training process, the accuracy and loss values are plotted for both the training and validation sets over epochs. This helps visualize the model’s learning process, showing how well it generalizes to unseen data and whether it's overfitting or improving.</a:t>
            </a:r>
            <a:br>
              <a:rPr lang="en-US" sz="1600" dirty="0">
                <a:solidFill>
                  <a:schemeClr val="tx1"/>
                </a:solidFill>
              </a:rPr>
            </a:br>
            <a:br>
              <a:rPr lang="en-US" sz="1600" dirty="0">
                <a:solidFill>
                  <a:schemeClr val="tx1"/>
                </a:solidFill>
              </a:rPr>
            </a:br>
            <a:r>
              <a:rPr lang="en-US" sz="1600" dirty="0">
                <a:solidFill>
                  <a:schemeClr val="tx1"/>
                </a:solidFill>
              </a:rPr>
              <a:t>Model Evaluation and Saving: After training, the model is evaluated on both validation and test datasets to assess its performance. The model weights are saved to a file for later use, allowing the trained model to be reused without retraining.</a:t>
            </a:r>
            <a:endParaRPr lang="en-IN" sz="16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4" name="Google Shape;349;p34"/>
          <p:cNvSpPr txBox="1">
            <a:spLocks noGrp="1"/>
          </p:cNvSpPr>
          <p:nvPr>
            <p:ph type="title"/>
          </p:nvPr>
        </p:nvSpPr>
        <p:spPr>
          <a:xfrm>
            <a:off x="617634" y="117816"/>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Plot</a:t>
            </a:r>
            <a:r>
              <a:rPr lang="en-GB" sz="3000" dirty="0">
                <a:solidFill>
                  <a:schemeClr val="accent6"/>
                </a:solidFill>
              </a:rPr>
              <a:t> Perfomance of the Best Model</a:t>
            </a:r>
            <a:endParaRPr dirty="0">
              <a:solidFill>
                <a:schemeClr val="accent6"/>
              </a:solidFill>
            </a:endParaRPr>
          </a:p>
        </p:txBody>
      </p:sp>
      <p:pic>
        <p:nvPicPr>
          <p:cNvPr id="6" name="Picture 5"/>
          <p:cNvPicPr>
            <a:picLocks noChangeAspect="1"/>
          </p:cNvPicPr>
          <p:nvPr/>
        </p:nvPicPr>
        <p:blipFill>
          <a:blip r:embed="rId1"/>
          <a:stretch>
            <a:fillRect/>
          </a:stretch>
        </p:blipFill>
        <p:spPr>
          <a:xfrm>
            <a:off x="439445" y="682116"/>
            <a:ext cx="8265109" cy="3889884"/>
          </a:xfrm>
          <a:prstGeom prst="rect">
            <a:avLst/>
          </a:prstGeom>
        </p:spPr>
      </p:pic>
      <p:sp>
        <p:nvSpPr>
          <p:cNvPr id="9" name="Text Box 5"/>
          <p:cNvSpPr txBox="1"/>
          <p:nvPr/>
        </p:nvSpPr>
        <p:spPr>
          <a:xfrm>
            <a:off x="2119086" y="4657384"/>
            <a:ext cx="7691755" cy="368300"/>
          </a:xfrm>
          <a:prstGeom prst="rect">
            <a:avLst/>
          </a:prstGeom>
          <a:noFill/>
        </p:spPr>
        <p:txBody>
          <a:bodyPr wrap="square" rtlCol="0">
            <a:spAutoFit/>
          </a:bodyPr>
          <a:lstStyle/>
          <a:p>
            <a:r>
              <a:rPr lang="en-US" dirty="0">
                <a:highlight>
                  <a:srgbClr val="FFFF00"/>
                </a:highlight>
              </a:rPr>
              <a:t>The model at the 15th iteration has almost an accuracy of 90%</a:t>
            </a:r>
            <a:endParaRPr lang="en-US" dirty="0">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5" name="Google Shape;349;p34"/>
          <p:cNvSpPr txBox="1">
            <a:spLocks noGrp="1"/>
          </p:cNvSpPr>
          <p:nvPr>
            <p:ph type="title"/>
          </p:nvPr>
        </p:nvSpPr>
        <p:spPr>
          <a:xfrm>
            <a:off x="348213" y="697481"/>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olidFill>
                  <a:schemeClr val="accent6"/>
                </a:solidFill>
              </a:rPr>
              <a:t>Deployment</a:t>
            </a:r>
            <a:endParaRPr dirty="0">
              <a:solidFill>
                <a:schemeClr val="accent6"/>
              </a:solidFill>
            </a:endParaRPr>
          </a:p>
        </p:txBody>
      </p:sp>
      <p:sp>
        <p:nvSpPr>
          <p:cNvPr id="7" name="TextBox 6"/>
          <p:cNvSpPr txBox="1"/>
          <p:nvPr/>
        </p:nvSpPr>
        <p:spPr>
          <a:xfrm>
            <a:off x="514350" y="1379764"/>
            <a:ext cx="8001000" cy="2862322"/>
          </a:xfrm>
          <a:prstGeom prst="rect">
            <a:avLst/>
          </a:prstGeom>
          <a:noFill/>
        </p:spPr>
        <p:txBody>
          <a:bodyPr wrap="square" rtlCol="0">
            <a:spAutoFit/>
          </a:bodyPr>
          <a:lstStyle/>
          <a:p>
            <a:pPr algn="just"/>
            <a:r>
              <a:rPr lang="en-US" sz="1800" dirty="0">
                <a:solidFill>
                  <a:schemeClr val="tx1"/>
                </a:solidFill>
                <a:latin typeface="Cambria" panose="02040503050406030204" charset="0"/>
                <a:cs typeface="Cambria" panose="02040503050406030204" charset="0"/>
              </a:rPr>
              <a:t>The developed Brain Tumor Detection system was deployed using the python Flask integrated model with React web app, allowing for easy integration and accessibility. Users can upload MRI scans through a web interface, and the system provides real-time predictions regarding the presence of tumors.</a:t>
            </a:r>
            <a:endParaRPr lang="en-US" sz="1800" dirty="0">
              <a:solidFill>
                <a:schemeClr val="tx1"/>
              </a:solidFill>
              <a:latin typeface="Cambria" panose="02040503050406030204" charset="0"/>
              <a:cs typeface="Cambria" panose="02040503050406030204" charset="0"/>
            </a:endParaRPr>
          </a:p>
          <a:p>
            <a:pPr algn="just"/>
            <a:endParaRPr lang="en-US" sz="1800" dirty="0">
              <a:solidFill>
                <a:schemeClr val="tx1"/>
              </a:solidFill>
              <a:latin typeface="Cambria" panose="02040503050406030204" charset="0"/>
              <a:cs typeface="Cambria" panose="02040503050406030204" charset="0"/>
            </a:endParaRPr>
          </a:p>
          <a:p>
            <a:pPr algn="just"/>
            <a:r>
              <a:rPr lang="en-US" sz="1800" dirty="0">
                <a:solidFill>
                  <a:schemeClr val="tx1"/>
                </a:solidFill>
                <a:latin typeface="Cambria" panose="02040503050406030204" charset="0"/>
                <a:cs typeface="Cambria" panose="02040503050406030204" charset="0"/>
              </a:rPr>
              <a:t>The deployed system demonstrated promising performance in detecting brain tumors, achieving high accuracy and robustness in real-world scenarios. The model's ability to accurately classify tumor and non-tumor images signifies its potential as a valuable diagnostic tool for healthcare professionals.</a:t>
            </a:r>
            <a:endParaRPr lang="en-US" sz="1800" dirty="0">
              <a:solidFill>
                <a:schemeClr val="tx1"/>
              </a:solidFill>
              <a:latin typeface="Cambria" panose="02040503050406030204" charset="0"/>
              <a:cs typeface="Cambria" panose="02040503050406030204" charset="0"/>
            </a:endParaRPr>
          </a:p>
          <a:p>
            <a:endParaRPr lang="en-IN" sz="18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4" name="Google Shape;349;p34"/>
          <p:cNvSpPr txBox="1">
            <a:spLocks noGrp="1"/>
          </p:cNvSpPr>
          <p:nvPr>
            <p:ph type="title"/>
          </p:nvPr>
        </p:nvSpPr>
        <p:spPr>
          <a:xfrm>
            <a:off x="633962" y="477045"/>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Final </a:t>
            </a:r>
            <a:r>
              <a:rPr lang="en-GB" sz="3000" dirty="0">
                <a:solidFill>
                  <a:schemeClr val="accent6"/>
                </a:solidFill>
              </a:rPr>
              <a:t>Output</a:t>
            </a:r>
            <a:endParaRPr dirty="0">
              <a:solidFill>
                <a:schemeClr val="accent6"/>
              </a:solidFill>
            </a:endParaRPr>
          </a:p>
        </p:txBody>
      </p:sp>
      <p:pic>
        <p:nvPicPr>
          <p:cNvPr id="6" name="Picture 5"/>
          <p:cNvPicPr>
            <a:picLocks noChangeAspect="1"/>
          </p:cNvPicPr>
          <p:nvPr/>
        </p:nvPicPr>
        <p:blipFill>
          <a:blip r:embed="rId1"/>
          <a:stretch>
            <a:fillRect/>
          </a:stretch>
        </p:blipFill>
        <p:spPr>
          <a:xfrm>
            <a:off x="939321" y="1183821"/>
            <a:ext cx="3183216" cy="3820886"/>
          </a:xfrm>
          <a:prstGeom prst="rect">
            <a:avLst/>
          </a:prstGeom>
        </p:spPr>
      </p:pic>
      <p:pic>
        <p:nvPicPr>
          <p:cNvPr id="8" name="Picture 7"/>
          <p:cNvPicPr>
            <a:picLocks noChangeAspect="1"/>
          </p:cNvPicPr>
          <p:nvPr/>
        </p:nvPicPr>
        <p:blipFill>
          <a:blip r:embed="rId2"/>
          <a:stretch>
            <a:fillRect/>
          </a:stretch>
        </p:blipFill>
        <p:spPr>
          <a:xfrm>
            <a:off x="5393566" y="1183821"/>
            <a:ext cx="3124636" cy="38208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Techniques </a:t>
            </a:r>
            <a:r>
              <a:rPr lang="en-GB" sz="3000" dirty="0">
                <a:solidFill>
                  <a:schemeClr val="accent6"/>
                </a:solidFill>
              </a:rPr>
              <a:t>and Technologies Used</a:t>
            </a:r>
            <a:endParaRPr dirty="0">
              <a:solidFill>
                <a:schemeClr val="accent6"/>
              </a:solidFill>
            </a:endParaRPr>
          </a:p>
        </p:txBody>
      </p:sp>
      <p:sp>
        <p:nvSpPr>
          <p:cNvPr id="2" name="TextBox 1"/>
          <p:cNvSpPr txBox="1"/>
          <p:nvPr/>
        </p:nvSpPr>
        <p:spPr>
          <a:xfrm>
            <a:off x="171451" y="1406379"/>
            <a:ext cx="4678136" cy="3475695"/>
          </a:xfrm>
          <a:prstGeom prst="rect">
            <a:avLst/>
          </a:prstGeom>
          <a:noFill/>
        </p:spPr>
        <p:txBody>
          <a:bodyPr wrap="square" rtlCol="0">
            <a:spAutoFit/>
          </a:bodyPr>
          <a:lstStyle/>
          <a:p>
            <a:pPr marL="12700" marR="5080" indent="5080" algn="just">
              <a:lnSpc>
                <a:spcPct val="111000"/>
              </a:lnSpc>
              <a:spcBef>
                <a:spcPts val="95"/>
              </a:spcBef>
            </a:pPr>
            <a:r>
              <a:rPr lang="en-US" sz="1800" dirty="0">
                <a:solidFill>
                  <a:schemeClr val="tx1"/>
                </a:solidFill>
                <a:latin typeface="Cambria" panose="02040503050406030204"/>
                <a:cs typeface="Cambria" panose="02040503050406030204"/>
              </a:rPr>
              <a:t>The Convolutional Neural Network (CNN or </a:t>
            </a:r>
            <a:r>
              <a:rPr lang="en-US" sz="1800" dirty="0" err="1">
                <a:solidFill>
                  <a:schemeClr val="tx1"/>
                </a:solidFill>
                <a:latin typeface="Cambria" panose="02040503050406030204"/>
                <a:cs typeface="Cambria" panose="02040503050406030204"/>
              </a:rPr>
              <a:t>ConvNet</a:t>
            </a:r>
            <a:r>
              <a:rPr lang="en-US" sz="1800" dirty="0">
                <a:solidFill>
                  <a:schemeClr val="tx1"/>
                </a:solidFill>
                <a:latin typeface="Cambria" panose="02040503050406030204"/>
                <a:cs typeface="Cambria" panose="02040503050406030204"/>
              </a:rPr>
              <a:t>) is a subtype of Neural Networks that is mainly used for </a:t>
            </a:r>
            <a:r>
              <a:rPr lang="en-US" altLang="en-US" sz="1800" dirty="0">
                <a:solidFill>
                  <a:schemeClr val="tx1"/>
                </a:solidFill>
                <a:latin typeface="Cambria" panose="02040503050406030204"/>
                <a:cs typeface="Cambria" panose="02040503050406030204"/>
              </a:rPr>
              <a:t>computer vision tasks such as image recognition, object detection with common use cases including facial recognition and medical image analysis.</a:t>
            </a:r>
            <a:endParaRPr lang="en-US" sz="1800" dirty="0">
              <a:solidFill>
                <a:schemeClr val="tx1"/>
              </a:solidFill>
              <a:latin typeface="Cambria" panose="02040503050406030204"/>
              <a:cs typeface="Cambria" panose="02040503050406030204"/>
            </a:endParaRPr>
          </a:p>
          <a:p>
            <a:pPr marL="12700" marR="5080" indent="5080" algn="just">
              <a:lnSpc>
                <a:spcPct val="111000"/>
              </a:lnSpc>
              <a:spcBef>
                <a:spcPts val="95"/>
              </a:spcBef>
            </a:pPr>
            <a:endParaRPr lang="en-US" sz="1800" dirty="0">
              <a:solidFill>
                <a:schemeClr val="tx1"/>
              </a:solidFill>
              <a:latin typeface="Cambria" panose="02040503050406030204"/>
              <a:cs typeface="Cambria" panose="02040503050406030204"/>
            </a:endParaRPr>
          </a:p>
          <a:p>
            <a:pPr marL="12700" marR="5080" indent="5080" algn="just">
              <a:lnSpc>
                <a:spcPct val="111000"/>
              </a:lnSpc>
              <a:spcBef>
                <a:spcPts val="95"/>
              </a:spcBef>
            </a:pPr>
            <a:r>
              <a:rPr lang="en-US" sz="1800" dirty="0">
                <a:solidFill>
                  <a:schemeClr val="tx1"/>
                </a:solidFill>
                <a:latin typeface="Cambria" panose="02040503050406030204"/>
                <a:cs typeface="Cambria" panose="02040503050406030204"/>
              </a:rPr>
              <a:t>Its built-in convolutional layer reduces the high dimen</a:t>
            </a:r>
            <a:r>
              <a:rPr lang="en-US" altLang="en-US" sz="1800" dirty="0">
                <a:solidFill>
                  <a:schemeClr val="tx1"/>
                </a:solidFill>
                <a:latin typeface="Cambria" panose="02040503050406030204"/>
                <a:cs typeface="Cambria" panose="02040503050406030204"/>
              </a:rPr>
              <a:t>s</a:t>
            </a:r>
            <a:r>
              <a:rPr lang="en-US" sz="1800" dirty="0">
                <a:solidFill>
                  <a:schemeClr val="tx1"/>
                </a:solidFill>
                <a:latin typeface="Cambria" panose="02040503050406030204"/>
                <a:cs typeface="Cambria" panose="02040503050406030204"/>
              </a:rPr>
              <a:t>ionality </a:t>
            </a:r>
            <a:r>
              <a:rPr lang="en-US" altLang="en-US" sz="1800" dirty="0">
                <a:solidFill>
                  <a:schemeClr val="tx1"/>
                </a:solidFill>
                <a:latin typeface="Cambria" panose="02040503050406030204"/>
                <a:cs typeface="Cambria" panose="02040503050406030204"/>
              </a:rPr>
              <a:t>o</a:t>
            </a:r>
            <a:r>
              <a:rPr lang="en-US" sz="1800" dirty="0">
                <a:solidFill>
                  <a:schemeClr val="tx1"/>
                </a:solidFill>
                <a:latin typeface="Cambria" panose="02040503050406030204"/>
                <a:cs typeface="Cambria" panose="02040503050406030204"/>
              </a:rPr>
              <a:t>f  images  without  </a:t>
            </a:r>
            <a:r>
              <a:rPr lang="en-US" altLang="en-US" sz="1800" dirty="0">
                <a:solidFill>
                  <a:schemeClr val="tx1"/>
                </a:solidFill>
                <a:latin typeface="Cambria" panose="02040503050406030204"/>
                <a:cs typeface="Cambria" panose="02040503050406030204"/>
              </a:rPr>
              <a:t>losing its information</a:t>
            </a:r>
            <a:r>
              <a:rPr lang="en-US" sz="1800" dirty="0">
                <a:solidFill>
                  <a:schemeClr val="tx1"/>
                </a:solidFill>
                <a:latin typeface="Cambria" panose="02040503050406030204"/>
                <a:cs typeface="Cambria" panose="02040503050406030204"/>
              </a:rPr>
              <a:t>. That i</a:t>
            </a:r>
            <a:r>
              <a:rPr lang="en-US" altLang="en-US" sz="1800" dirty="0">
                <a:solidFill>
                  <a:schemeClr val="tx1"/>
                </a:solidFill>
                <a:latin typeface="Cambria" panose="02040503050406030204"/>
                <a:cs typeface="Cambria" panose="02040503050406030204"/>
              </a:rPr>
              <a:t>s</a:t>
            </a:r>
            <a:r>
              <a:rPr lang="en-US" sz="1800" dirty="0">
                <a:solidFill>
                  <a:schemeClr val="tx1"/>
                </a:solidFill>
                <a:latin typeface="Cambria" panose="02040503050406030204"/>
                <a:cs typeface="Cambria" panose="02040503050406030204"/>
              </a:rPr>
              <a:t> why CNN</a:t>
            </a:r>
            <a:r>
              <a:rPr lang="en-US" altLang="en-US" sz="1800" dirty="0">
                <a:solidFill>
                  <a:schemeClr val="tx1"/>
                </a:solidFill>
                <a:latin typeface="Cambria" panose="02040503050406030204"/>
                <a:cs typeface="Cambria" panose="02040503050406030204"/>
              </a:rPr>
              <a:t>s</a:t>
            </a:r>
            <a:r>
              <a:rPr lang="en-US" sz="1800" dirty="0">
                <a:solidFill>
                  <a:schemeClr val="tx1"/>
                </a:solidFill>
                <a:latin typeface="Cambria" panose="02040503050406030204"/>
                <a:cs typeface="Cambria" panose="02040503050406030204"/>
              </a:rPr>
              <a:t> are especially sui</a:t>
            </a:r>
            <a:r>
              <a:rPr lang="en-US" altLang="en-US" sz="1800" dirty="0">
                <a:solidFill>
                  <a:schemeClr val="tx1"/>
                </a:solidFill>
                <a:latin typeface="Cambria" panose="02040503050406030204"/>
                <a:cs typeface="Cambria" panose="02040503050406030204"/>
              </a:rPr>
              <a:t>ted </a:t>
            </a:r>
            <a:r>
              <a:rPr lang="en-US" sz="1800" dirty="0">
                <a:solidFill>
                  <a:schemeClr val="tx1"/>
                </a:solidFill>
                <a:latin typeface="Cambria" panose="02040503050406030204"/>
                <a:cs typeface="Cambria" panose="02040503050406030204"/>
              </a:rPr>
              <a:t> for this </a:t>
            </a:r>
            <a:r>
              <a:rPr lang="en-US" altLang="en-US" sz="1800" dirty="0">
                <a:solidFill>
                  <a:schemeClr val="tx1"/>
                </a:solidFill>
                <a:latin typeface="Cambria" panose="02040503050406030204"/>
                <a:cs typeface="Cambria" panose="02040503050406030204"/>
              </a:rPr>
              <a:t>c</a:t>
            </a:r>
            <a:r>
              <a:rPr lang="en-US" sz="1800" dirty="0">
                <a:solidFill>
                  <a:schemeClr val="tx1"/>
                </a:solidFill>
                <a:latin typeface="Cambria" panose="02040503050406030204"/>
                <a:cs typeface="Cambria" panose="02040503050406030204"/>
              </a:rPr>
              <a:t>ase.</a:t>
            </a:r>
            <a:endParaRPr lang="en-US" sz="1800" dirty="0">
              <a:solidFill>
                <a:schemeClr val="tx1"/>
              </a:solidFill>
              <a:latin typeface="Cambria" panose="02040503050406030204"/>
              <a:cs typeface="Cambria" panose="02040503050406030204"/>
            </a:endParaRPr>
          </a:p>
        </p:txBody>
      </p:sp>
      <p:pic>
        <p:nvPicPr>
          <p:cNvPr id="5" name="Content Placeholder 99"/>
          <p:cNvPicPr>
            <a:picLocks noChangeAspect="1"/>
          </p:cNvPicPr>
          <p:nvPr/>
        </p:nvPicPr>
        <p:blipFill>
          <a:blip r:embed="rId1"/>
          <a:stretch>
            <a:fillRect/>
          </a:stretch>
        </p:blipFill>
        <p:spPr>
          <a:xfrm>
            <a:off x="4988380" y="1494064"/>
            <a:ext cx="3984170" cy="338801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77" name="Google Shape;377;p35"/>
          <p:cNvSpPr/>
          <p:nvPr/>
        </p:nvSpPr>
        <p:spPr>
          <a:xfrm flipH="1">
            <a:off x="7761500" y="94705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35"/>
          <p:cNvSpPr/>
          <p:nvPr/>
        </p:nvSpPr>
        <p:spPr>
          <a:xfrm flipH="1">
            <a:off x="6881250" y="11107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79" name="Google Shape;379;p35"/>
          <p:cNvCxnSpPr>
            <a:stCxn id="377" idx="6"/>
            <a:endCxn id="378" idx="2"/>
          </p:cNvCxnSpPr>
          <p:nvPr/>
        </p:nvCxnSpPr>
        <p:spPr>
          <a:xfrm flipH="1">
            <a:off x="6948500" y="1007800"/>
            <a:ext cx="813000" cy="136500"/>
          </a:xfrm>
          <a:prstGeom prst="straightConnector1">
            <a:avLst/>
          </a:prstGeom>
          <a:noFill/>
          <a:ln w="9525" cap="flat" cmpd="sng">
            <a:solidFill>
              <a:schemeClr val="accent1"/>
            </a:solidFill>
            <a:prstDash val="solid"/>
            <a:round/>
            <a:headEnd type="none" w="med" len="med"/>
            <a:tailEnd type="none" w="med" len="med"/>
          </a:ln>
        </p:spPr>
      </p:cxnSp>
      <p:sp>
        <p:nvSpPr>
          <p:cNvPr id="26" name="Google Shape;349;p3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W</a:t>
            </a:r>
            <a:r>
              <a:rPr lang="en-GB" sz="3000" dirty="0"/>
              <a:t>hat is</a:t>
            </a:r>
            <a:r>
              <a:rPr lang="en-GB" sz="3000" dirty="0">
                <a:solidFill>
                  <a:schemeClr val="accent6"/>
                </a:solidFill>
              </a:rPr>
              <a:t> Transfer Learning</a:t>
            </a:r>
            <a:endParaRPr dirty="0">
              <a:solidFill>
                <a:schemeClr val="accent6"/>
              </a:solidFill>
            </a:endParaRPr>
          </a:p>
        </p:txBody>
      </p:sp>
      <p:sp>
        <p:nvSpPr>
          <p:cNvPr id="28" name="TextBox 27"/>
          <p:cNvSpPr txBox="1"/>
          <p:nvPr/>
        </p:nvSpPr>
        <p:spPr>
          <a:xfrm>
            <a:off x="720000" y="1336807"/>
            <a:ext cx="7364186" cy="3416320"/>
          </a:xfrm>
          <a:prstGeom prst="rect">
            <a:avLst/>
          </a:prstGeom>
          <a:noFill/>
        </p:spPr>
        <p:txBody>
          <a:bodyPr wrap="square">
            <a:spAutoFit/>
          </a:bodyPr>
          <a:lstStyle/>
          <a:p>
            <a:pPr marL="285750" indent="-285750" algn="just">
              <a:buFont typeface="Wingdings" panose="05000000000000000000" charset="0"/>
              <a:buChar char="Ø"/>
            </a:pPr>
            <a:r>
              <a:rPr lang="en-US" sz="1800" dirty="0">
                <a:solidFill>
                  <a:schemeClr val="tx1"/>
                </a:solidFill>
                <a:latin typeface="Cambria" panose="02040503050406030204" charset="0"/>
                <a:cs typeface="Cambria" panose="02040503050406030204" charset="0"/>
              </a:rPr>
              <a:t>Transfer learning in deep learning refers to the technique of using a model that has been pre-trained on a large dataset, and then fine-tuning that model on a smaller, task-specific dataset. </a:t>
            </a:r>
            <a:endParaRPr lang="en-US" sz="1800" dirty="0">
              <a:solidFill>
                <a:schemeClr val="tx1"/>
              </a:solidFill>
              <a:latin typeface="Cambria" panose="02040503050406030204" charset="0"/>
              <a:cs typeface="Cambria" panose="02040503050406030204" charset="0"/>
            </a:endParaRPr>
          </a:p>
          <a:p>
            <a:pPr algn="just"/>
            <a:endParaRPr lang="en-US" sz="1800" dirty="0">
              <a:solidFill>
                <a:schemeClr val="tx1"/>
              </a:solidFill>
              <a:latin typeface="Cambria" panose="02040503050406030204" charset="0"/>
              <a:cs typeface="Cambria" panose="02040503050406030204" charset="0"/>
            </a:endParaRPr>
          </a:p>
          <a:p>
            <a:pPr marL="285750" indent="-285750" algn="just">
              <a:buFont typeface="Wingdings" panose="05000000000000000000" charset="0"/>
              <a:buChar char="Ø"/>
            </a:pPr>
            <a:r>
              <a:rPr lang="en-US" sz="1800" dirty="0">
                <a:solidFill>
                  <a:schemeClr val="tx1"/>
                </a:solidFill>
                <a:latin typeface="Cambria" panose="02040503050406030204" charset="0"/>
                <a:cs typeface="Cambria" panose="02040503050406030204" charset="0"/>
              </a:rPr>
              <a:t>The key idea behind transfer learning is to leverage the knowledge and feature representations learned by the pre-trained model to improve the performance on the new task, often with a smaller dataset</a:t>
            </a:r>
            <a:endParaRPr lang="en-US" sz="1800" dirty="0">
              <a:solidFill>
                <a:schemeClr val="tx1"/>
              </a:solidFill>
              <a:latin typeface="Cambria" panose="02040503050406030204" charset="0"/>
              <a:cs typeface="Cambria" panose="02040503050406030204" charset="0"/>
            </a:endParaRPr>
          </a:p>
          <a:p>
            <a:pPr algn="just"/>
            <a:endParaRPr lang="en-US" sz="1800" dirty="0">
              <a:solidFill>
                <a:schemeClr val="tx1"/>
              </a:solidFill>
              <a:latin typeface="Cambria" panose="02040503050406030204" charset="0"/>
              <a:cs typeface="Cambria" panose="02040503050406030204" charset="0"/>
            </a:endParaRPr>
          </a:p>
          <a:p>
            <a:pPr marL="285750" indent="-285750" algn="just">
              <a:buFont typeface="Wingdings" panose="05000000000000000000" charset="0"/>
              <a:buChar char="Ø"/>
            </a:pPr>
            <a:r>
              <a:rPr lang="en-US" sz="1800" dirty="0">
                <a:solidFill>
                  <a:schemeClr val="tx1"/>
                </a:solidFill>
                <a:latin typeface="Cambria" panose="02040503050406030204" charset="0"/>
                <a:cs typeface="Cambria" panose="02040503050406030204" charset="0"/>
              </a:rPr>
              <a:t>Transfer learning is widely used in various deep learning applications, such as image recognition, natural language processing, and speech recognition  to improve model performance.</a:t>
            </a:r>
            <a:endParaRPr lang="en-US" sz="1800" dirty="0">
              <a:solidFill>
                <a:schemeClr val="tx1"/>
              </a:solidFill>
              <a:latin typeface="Cambria" panose="02040503050406030204" charset="0"/>
              <a:cs typeface="Cambria" panose="02040503050406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8" name="Google Shape;388;p36"/>
          <p:cNvSpPr/>
          <p:nvPr/>
        </p:nvSpPr>
        <p:spPr>
          <a:xfrm>
            <a:off x="3731763" y="6924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36"/>
          <p:cNvSpPr/>
          <p:nvPr/>
        </p:nvSpPr>
        <p:spPr>
          <a:xfrm rot="-1106097">
            <a:off x="4729559" y="1814175"/>
            <a:ext cx="67357" cy="67357"/>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0" name="Google Shape;390;p36"/>
          <p:cNvGrpSpPr/>
          <p:nvPr/>
        </p:nvGrpSpPr>
        <p:grpSpPr>
          <a:xfrm rot="-1099900">
            <a:off x="3204187" y="597874"/>
            <a:ext cx="1817261" cy="1121137"/>
            <a:chOff x="4501725" y="479127"/>
            <a:chExt cx="1817361" cy="1121198"/>
          </a:xfrm>
        </p:grpSpPr>
        <p:sp>
          <p:nvSpPr>
            <p:cNvPr id="391" name="Google Shape;391;p36"/>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36"/>
            <p:cNvSpPr/>
            <p:nvPr/>
          </p:nvSpPr>
          <p:spPr>
            <a:xfrm>
              <a:off x="6251886" y="61226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6"/>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4" name="Google Shape;394;p36"/>
            <p:cNvCxnSpPr>
              <a:stCxn id="391" idx="2"/>
              <a:endCxn id="393" idx="6"/>
            </p:cNvCxnSpPr>
            <p:nvPr/>
          </p:nvCxnSpPr>
          <p:spPr>
            <a:xfrm rot="1099349" flipH="1">
              <a:off x="4636774" y="1303316"/>
              <a:ext cx="676602" cy="195619"/>
            </a:xfrm>
            <a:prstGeom prst="straightConnector1">
              <a:avLst/>
            </a:prstGeom>
            <a:noFill/>
            <a:ln w="9525" cap="flat" cmpd="sng">
              <a:solidFill>
                <a:schemeClr val="accent1"/>
              </a:solidFill>
              <a:prstDash val="solid"/>
              <a:round/>
              <a:headEnd type="none" w="med" len="med"/>
              <a:tailEnd type="none" w="med" len="med"/>
            </a:ln>
          </p:spPr>
        </p:cxnSp>
        <p:cxnSp>
          <p:nvCxnSpPr>
            <p:cNvPr id="395" name="Google Shape;395;p36"/>
            <p:cNvCxnSpPr>
              <a:stCxn id="392" idx="3"/>
              <a:endCxn id="391" idx="7"/>
            </p:cNvCxnSpPr>
            <p:nvPr/>
          </p:nvCxnSpPr>
          <p:spPr>
            <a:xfrm rot="1099102" flipH="1">
              <a:off x="5519919" y="550003"/>
              <a:ext cx="606115" cy="960448"/>
            </a:xfrm>
            <a:prstGeom prst="straightConnector1">
              <a:avLst/>
            </a:prstGeom>
            <a:noFill/>
            <a:ln w="9525" cap="flat" cmpd="sng">
              <a:solidFill>
                <a:schemeClr val="accent1"/>
              </a:solidFill>
              <a:prstDash val="solid"/>
              <a:round/>
              <a:headEnd type="none" w="med" len="med"/>
              <a:tailEnd type="none" w="med" len="med"/>
            </a:ln>
          </p:spPr>
        </p:cxnSp>
      </p:grpSp>
      <p:sp>
        <p:nvSpPr>
          <p:cNvPr id="8" name="Google Shape;349;p3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3000" dirty="0"/>
              <a:t>W</a:t>
            </a:r>
            <a:r>
              <a:rPr lang="en-GB" sz="3000" dirty="0"/>
              <a:t>hy</a:t>
            </a:r>
            <a:r>
              <a:rPr lang="en-GB" sz="3000" dirty="0">
                <a:solidFill>
                  <a:schemeClr val="accent6"/>
                </a:solidFill>
              </a:rPr>
              <a:t> Transfer Learning</a:t>
            </a:r>
            <a:endParaRPr dirty="0">
              <a:solidFill>
                <a:schemeClr val="accent6"/>
              </a:solidFill>
            </a:endParaRPr>
          </a:p>
        </p:txBody>
      </p:sp>
      <p:sp>
        <p:nvSpPr>
          <p:cNvPr id="10" name="TextBox 9"/>
          <p:cNvSpPr txBox="1"/>
          <p:nvPr/>
        </p:nvSpPr>
        <p:spPr>
          <a:xfrm>
            <a:off x="612321" y="1582713"/>
            <a:ext cx="8058150" cy="3139321"/>
          </a:xfrm>
          <a:prstGeom prst="rect">
            <a:avLst/>
          </a:prstGeom>
          <a:noFill/>
        </p:spPr>
        <p:txBody>
          <a:bodyPr wrap="square">
            <a:spAutoFit/>
          </a:bodyPr>
          <a:lstStyle/>
          <a:p>
            <a:pPr algn="just"/>
            <a:r>
              <a:rPr lang="en-US" sz="1800" b="1" dirty="0">
                <a:solidFill>
                  <a:srgbClr val="FFC000"/>
                </a:solidFill>
                <a:latin typeface="Cambria" panose="02040503050406030204" charset="0"/>
                <a:cs typeface="Cambria" panose="02040503050406030204" charset="0"/>
              </a:rPr>
              <a:t>Improved Performance: </a:t>
            </a:r>
            <a:r>
              <a:rPr lang="en-US" sz="1800" dirty="0">
                <a:solidFill>
                  <a:schemeClr val="tx1"/>
                </a:solidFill>
                <a:latin typeface="Cambria" panose="02040503050406030204" charset="0"/>
                <a:cs typeface="Cambria" panose="02040503050406030204" charset="0"/>
              </a:rPr>
              <a:t>The pre-trained model has already learned useful low-level features, which can significantly improve performance on the new task, especially when the new dataset is small.</a:t>
            </a:r>
            <a:endParaRPr lang="en-US" sz="1800" dirty="0">
              <a:solidFill>
                <a:schemeClr val="tx1"/>
              </a:solidFill>
              <a:latin typeface="Cambria" panose="02040503050406030204" charset="0"/>
              <a:cs typeface="Cambria" panose="02040503050406030204" charset="0"/>
            </a:endParaRPr>
          </a:p>
          <a:p>
            <a:pPr algn="just"/>
            <a:endParaRPr lang="en-US" sz="1800" dirty="0">
              <a:solidFill>
                <a:schemeClr val="tx1"/>
              </a:solidFill>
              <a:latin typeface="Cambria" panose="02040503050406030204" charset="0"/>
              <a:cs typeface="Cambria" panose="02040503050406030204" charset="0"/>
            </a:endParaRPr>
          </a:p>
          <a:p>
            <a:pPr algn="just"/>
            <a:r>
              <a:rPr lang="en-US" sz="1800" b="1" dirty="0">
                <a:solidFill>
                  <a:srgbClr val="FFC000"/>
                </a:solidFill>
                <a:latin typeface="Cambria" panose="02040503050406030204" charset="0"/>
                <a:cs typeface="Cambria" panose="02040503050406030204" charset="0"/>
              </a:rPr>
              <a:t>Faster Convergence: </a:t>
            </a:r>
            <a:r>
              <a:rPr lang="en-US" sz="1800" dirty="0">
                <a:solidFill>
                  <a:schemeClr val="tx1"/>
                </a:solidFill>
                <a:latin typeface="Cambria" panose="02040503050406030204" charset="0"/>
                <a:cs typeface="Cambria" panose="02040503050406030204" charset="0"/>
              </a:rPr>
              <a:t>The training process converges more quickly compared to training a model from scratch, as the network has already learned relevant features.</a:t>
            </a:r>
            <a:endParaRPr lang="en-US" sz="1800" dirty="0">
              <a:solidFill>
                <a:schemeClr val="tx1"/>
              </a:solidFill>
              <a:latin typeface="Cambria" panose="02040503050406030204" charset="0"/>
              <a:cs typeface="Cambria" panose="02040503050406030204" charset="0"/>
            </a:endParaRPr>
          </a:p>
          <a:p>
            <a:pPr algn="just"/>
            <a:endParaRPr lang="en-US" sz="1800" dirty="0">
              <a:solidFill>
                <a:schemeClr val="tx1"/>
              </a:solidFill>
              <a:latin typeface="Cambria" panose="02040503050406030204" charset="0"/>
              <a:cs typeface="Cambria" panose="02040503050406030204" charset="0"/>
            </a:endParaRPr>
          </a:p>
          <a:p>
            <a:pPr algn="just"/>
            <a:r>
              <a:rPr lang="en-US" sz="1800" b="1" dirty="0">
                <a:solidFill>
                  <a:srgbClr val="FFC000"/>
                </a:solidFill>
                <a:latin typeface="Cambria" panose="02040503050406030204" charset="0"/>
                <a:cs typeface="Cambria" panose="02040503050406030204" charset="0"/>
              </a:rPr>
              <a:t>Reduced Training Data Requirement</a:t>
            </a:r>
            <a:r>
              <a:rPr lang="en-US" sz="1800" b="1" dirty="0">
                <a:solidFill>
                  <a:schemeClr val="tx1"/>
                </a:solidFill>
                <a:latin typeface="Cambria" panose="02040503050406030204" charset="0"/>
                <a:cs typeface="Cambria" panose="02040503050406030204" charset="0"/>
              </a:rPr>
              <a:t>:</a:t>
            </a:r>
            <a:r>
              <a:rPr lang="en-US" sz="1800" dirty="0">
                <a:solidFill>
                  <a:schemeClr val="tx1"/>
                </a:solidFill>
                <a:latin typeface="Cambria" panose="02040503050406030204" charset="0"/>
                <a:cs typeface="Cambria" panose="02040503050406030204" charset="0"/>
              </a:rPr>
              <a:t> Transfer learning can achieve good performance with smaller datasets, which is particularly useful when the new task has limited data available.</a:t>
            </a:r>
            <a:endParaRPr lang="en-US" sz="1800" dirty="0">
              <a:solidFill>
                <a:schemeClr val="tx1"/>
              </a:solidFill>
              <a:latin typeface="Cambria" panose="02040503050406030204" charset="0"/>
              <a:cs typeface="Cambria" panose="02040503050406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grpSp>
        <p:nvGrpSpPr>
          <p:cNvPr id="446" name="Google Shape;446;p39"/>
          <p:cNvGrpSpPr/>
          <p:nvPr/>
        </p:nvGrpSpPr>
        <p:grpSpPr>
          <a:xfrm>
            <a:off x="6977925" y="487300"/>
            <a:ext cx="1961600" cy="1029000"/>
            <a:chOff x="4501725" y="419225"/>
            <a:chExt cx="1961600" cy="1029000"/>
          </a:xfrm>
        </p:grpSpPr>
        <p:sp>
          <p:nvSpPr>
            <p:cNvPr id="447" name="Google Shape;447;p39"/>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9"/>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9"/>
            <p:cNvSpPr/>
            <p:nvPr/>
          </p:nvSpPr>
          <p:spPr>
            <a:xfrm>
              <a:off x="4501725" y="13267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50" name="Google Shape;450;p39"/>
            <p:cNvCxnSpPr>
              <a:stCxn id="447" idx="2"/>
              <a:endCxn id="449" idx="6"/>
            </p:cNvCxnSpPr>
            <p:nvPr/>
          </p:nvCxnSpPr>
          <p:spPr>
            <a:xfrm rot="10800000">
              <a:off x="4623175" y="1387325"/>
              <a:ext cx="703800" cy="27300"/>
            </a:xfrm>
            <a:prstGeom prst="straightConnector1">
              <a:avLst/>
            </a:prstGeom>
            <a:noFill/>
            <a:ln w="9525" cap="flat" cmpd="sng">
              <a:solidFill>
                <a:schemeClr val="accent1"/>
              </a:solidFill>
              <a:prstDash val="solid"/>
              <a:round/>
              <a:headEnd type="none" w="med" len="med"/>
              <a:tailEnd type="none" w="med" len="med"/>
            </a:ln>
          </p:spPr>
        </p:cxnSp>
        <p:cxnSp>
          <p:nvCxnSpPr>
            <p:cNvPr id="451" name="Google Shape;451;p39"/>
            <p:cNvCxnSpPr>
              <a:stCxn id="448" idx="3"/>
              <a:endCxn id="447"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sp>
        <p:nvSpPr>
          <p:cNvPr id="452" name="Google Shape;452;p39"/>
          <p:cNvSpPr/>
          <p:nvPr/>
        </p:nvSpPr>
        <p:spPr>
          <a:xfrm>
            <a:off x="6360700" y="418950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9"/>
          <p:cNvSpPr/>
          <p:nvPr/>
        </p:nvSpPr>
        <p:spPr>
          <a:xfrm>
            <a:off x="1121100" y="4306650"/>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VGG</a:t>
            </a:r>
            <a:r>
              <a:rPr lang="en-GB" sz="3000" dirty="0">
                <a:solidFill>
                  <a:schemeClr val="accent6"/>
                </a:solidFill>
              </a:rPr>
              <a:t> -19</a:t>
            </a:r>
            <a:endParaRPr dirty="0">
              <a:solidFill>
                <a:schemeClr val="accent6"/>
              </a:solidFill>
            </a:endParaRPr>
          </a:p>
        </p:txBody>
      </p:sp>
      <p:sp>
        <p:nvSpPr>
          <p:cNvPr id="18" name="TextBox 17"/>
          <p:cNvSpPr txBox="1"/>
          <p:nvPr/>
        </p:nvSpPr>
        <p:spPr>
          <a:xfrm>
            <a:off x="642127" y="1001859"/>
            <a:ext cx="7859745" cy="4031873"/>
          </a:xfrm>
          <a:prstGeom prst="rect">
            <a:avLst/>
          </a:prstGeom>
          <a:noFill/>
        </p:spPr>
        <p:txBody>
          <a:bodyPr wrap="square">
            <a:spAutoFit/>
          </a:bodyPr>
          <a:lstStyle/>
          <a:p>
            <a:pPr algn="just"/>
            <a:r>
              <a:rPr lang="en-US" sz="1600" dirty="0">
                <a:solidFill>
                  <a:schemeClr val="tx1"/>
                </a:solidFill>
                <a:latin typeface="Cambria Math" panose="02040503050406030204" charset="0"/>
                <a:cs typeface="Cambria Math" panose="02040503050406030204" charset="0"/>
              </a:rPr>
              <a:t>The VGG19 model (also known as VGGNet-19) has the same basic idea as the VGG16 model, with the exception that it supports 19 layers. The numbers “16” and “19” refer to the model’s weight layers (convolutional layers). In comparison to VGG16, VGG19 contains three extra convolutional layers.</a:t>
            </a:r>
            <a:endParaRPr lang="en-US" sz="1600" dirty="0">
              <a:solidFill>
                <a:schemeClr val="tx1"/>
              </a:solidFill>
              <a:latin typeface="Cambria Math" panose="02040503050406030204" charset="0"/>
              <a:cs typeface="Cambria Math" panose="02040503050406030204" charset="0"/>
            </a:endParaRPr>
          </a:p>
          <a:p>
            <a:pPr algn="just"/>
            <a:endParaRPr lang="en-US" sz="1600" dirty="0">
              <a:solidFill>
                <a:schemeClr val="tx1"/>
              </a:solidFill>
            </a:endParaRPr>
          </a:p>
          <a:p>
            <a:pPr algn="just"/>
            <a:r>
              <a:rPr lang="en-US" sz="1600" b="1" u="sng" dirty="0">
                <a:solidFill>
                  <a:srgbClr val="FFC000"/>
                </a:solidFill>
                <a:highlight>
                  <a:srgbClr val="000000">
                    <a:alpha val="0"/>
                  </a:srgbClr>
                </a:highlight>
              </a:rPr>
              <a:t>Why VGG - 19</a:t>
            </a:r>
            <a:endParaRPr lang="en-US" sz="1600" b="1" u="sng" dirty="0">
              <a:solidFill>
                <a:srgbClr val="FFC000"/>
              </a:solidFill>
              <a:highlight>
                <a:srgbClr val="000000">
                  <a:alpha val="0"/>
                </a:srgbClr>
              </a:highlight>
            </a:endParaRPr>
          </a:p>
          <a:p>
            <a:pPr algn="just"/>
            <a:endParaRPr lang="en-US" sz="1600" dirty="0">
              <a:solidFill>
                <a:schemeClr val="tx1"/>
              </a:solidFill>
              <a:highlight>
                <a:srgbClr val="000000">
                  <a:alpha val="0"/>
                </a:srgbClr>
              </a:highlight>
              <a:latin typeface="Cambria" panose="02040503050406030204" charset="0"/>
              <a:cs typeface="Cambria" panose="02040503050406030204" charset="0"/>
            </a:endParaRPr>
          </a:p>
          <a:p>
            <a:pPr algn="just"/>
            <a:r>
              <a:rPr lang="en-US" sz="1600" dirty="0">
                <a:solidFill>
                  <a:schemeClr val="tx1"/>
                </a:solidFill>
                <a:highlight>
                  <a:srgbClr val="000000">
                    <a:alpha val="0"/>
                  </a:srgbClr>
                </a:highlight>
                <a:latin typeface="Cambria" panose="02040503050406030204" charset="0"/>
                <a:cs typeface="Cambria" panose="02040503050406030204" charset="0"/>
              </a:rPr>
              <a:t>Depth: VGG-19 has 19 trainable layers, consisting of 16 convolutional layers, 5 max-pooling layers, and 3 fully connected layers.</a:t>
            </a:r>
            <a:endParaRPr lang="en-US" sz="1600" dirty="0">
              <a:solidFill>
                <a:schemeClr val="tx1"/>
              </a:solidFill>
              <a:highlight>
                <a:srgbClr val="000000">
                  <a:alpha val="0"/>
                </a:srgbClr>
              </a:highlight>
              <a:latin typeface="Cambria" panose="02040503050406030204" charset="0"/>
              <a:cs typeface="Cambria" panose="02040503050406030204" charset="0"/>
            </a:endParaRPr>
          </a:p>
          <a:p>
            <a:pPr algn="just"/>
            <a:endParaRPr lang="en-US" sz="1600" dirty="0">
              <a:solidFill>
                <a:schemeClr val="tx1"/>
              </a:solidFill>
              <a:highlight>
                <a:srgbClr val="000000">
                  <a:alpha val="0"/>
                </a:srgbClr>
              </a:highlight>
              <a:latin typeface="Cambria" panose="02040503050406030204" charset="0"/>
              <a:cs typeface="Cambria" panose="02040503050406030204" charset="0"/>
            </a:endParaRPr>
          </a:p>
          <a:p>
            <a:pPr algn="just"/>
            <a:r>
              <a:rPr lang="en-US" sz="1600" dirty="0">
                <a:solidFill>
                  <a:schemeClr val="tx1"/>
                </a:solidFill>
                <a:highlight>
                  <a:srgbClr val="000000">
                    <a:alpha val="0"/>
                  </a:srgbClr>
                </a:highlight>
                <a:latin typeface="Cambria" panose="02040503050406030204" charset="0"/>
                <a:cs typeface="Cambria" panose="02040503050406030204" charset="0"/>
              </a:rPr>
              <a:t>Small Convolution Filters: The convolutional layers in VGG-19 use small 3x3 convolution filters, which are stacked to increase the depth of the network and the receptive field.</a:t>
            </a:r>
            <a:endParaRPr lang="en-US" sz="1600" dirty="0">
              <a:solidFill>
                <a:schemeClr val="tx1"/>
              </a:solidFill>
              <a:highlight>
                <a:srgbClr val="000000">
                  <a:alpha val="0"/>
                </a:srgbClr>
              </a:highlight>
              <a:latin typeface="Cambria" panose="02040503050406030204" charset="0"/>
              <a:cs typeface="Cambria" panose="02040503050406030204" charset="0"/>
            </a:endParaRPr>
          </a:p>
          <a:p>
            <a:pPr algn="just"/>
            <a:endParaRPr lang="en-US" sz="1600" dirty="0">
              <a:solidFill>
                <a:schemeClr val="tx1"/>
              </a:solidFill>
              <a:highlight>
                <a:srgbClr val="000000">
                  <a:alpha val="0"/>
                </a:srgbClr>
              </a:highlight>
              <a:latin typeface="Cambria" panose="02040503050406030204" charset="0"/>
              <a:cs typeface="Cambria" panose="02040503050406030204" charset="0"/>
            </a:endParaRPr>
          </a:p>
          <a:p>
            <a:pPr algn="just"/>
            <a:r>
              <a:rPr lang="en-US" sz="1600" dirty="0">
                <a:solidFill>
                  <a:schemeClr val="tx1"/>
                </a:solidFill>
                <a:highlight>
                  <a:srgbClr val="000000">
                    <a:alpha val="0"/>
                  </a:srgbClr>
                </a:highlight>
                <a:latin typeface="Cambria" panose="02040503050406030204" charset="0"/>
                <a:cs typeface="Cambria" panose="02040503050406030204" charset="0"/>
              </a:rPr>
              <a:t>Simplicity: VGG-19 has a relatively simple and uniform architecture, which makes it easy to implement and understand which includes high performance,  ease of use and  implementation</a:t>
            </a:r>
            <a:endParaRPr lang="en-US" sz="1600" dirty="0">
              <a:solidFill>
                <a:schemeClr val="tx1"/>
              </a:solidFill>
              <a:highlight>
                <a:srgbClr val="000000">
                  <a:alpha val="0"/>
                </a:srgbClr>
              </a:highlight>
              <a:latin typeface="Cambria" panose="02040503050406030204" charset="0"/>
              <a:cs typeface="Cambria" panose="02040503050406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500" name="Google Shape;500;p40"/>
          <p:cNvSpPr/>
          <p:nvPr/>
        </p:nvSpPr>
        <p:spPr>
          <a:xfrm>
            <a:off x="8239125" y="24720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Split</a:t>
            </a:r>
            <a:r>
              <a:rPr lang="en-GB" sz="3000" dirty="0">
                <a:solidFill>
                  <a:schemeClr val="accent6"/>
                </a:solidFill>
              </a:rPr>
              <a:t> The Data</a:t>
            </a:r>
            <a:endParaRPr dirty="0">
              <a:solidFill>
                <a:schemeClr val="accent6"/>
              </a:solidFill>
            </a:endParaRPr>
          </a:p>
        </p:txBody>
      </p:sp>
      <p:sp>
        <p:nvSpPr>
          <p:cNvPr id="21" name="TextBox 20"/>
          <p:cNvSpPr txBox="1"/>
          <p:nvPr/>
        </p:nvSpPr>
        <p:spPr>
          <a:xfrm>
            <a:off x="359229" y="955221"/>
            <a:ext cx="4580164" cy="3293209"/>
          </a:xfrm>
          <a:prstGeom prst="rect">
            <a:avLst/>
          </a:prstGeom>
          <a:noFill/>
        </p:spPr>
        <p:txBody>
          <a:bodyPr wrap="square" rtlCol="0">
            <a:spAutoFit/>
          </a:bodyPr>
          <a:lstStyle/>
          <a:p>
            <a:r>
              <a:rPr lang="en-US" sz="1600" dirty="0">
                <a:solidFill>
                  <a:schemeClr val="tx1"/>
                </a:solidFill>
              </a:rPr>
              <a:t>The code renames images in the "yes" (tumorous) and "no" (non-tumorous) folders by adding unique prefixes ("Y_" and "N_") for easier identification and organization</a:t>
            </a:r>
            <a:br>
              <a:rPr lang="en-US" sz="1600" dirty="0">
                <a:solidFill>
                  <a:schemeClr val="tx1"/>
                </a:solidFill>
              </a:rPr>
            </a:br>
            <a:br>
              <a:rPr lang="en-US" sz="1600" dirty="0">
                <a:solidFill>
                  <a:schemeClr val="tx1"/>
                </a:solidFill>
              </a:rPr>
            </a:br>
            <a:r>
              <a:rPr lang="en-US" sz="1600" dirty="0">
                <a:solidFill>
                  <a:schemeClr val="tx1"/>
                </a:solidFill>
              </a:rPr>
              <a:t>It then counts the images in each category and displays a bar chart comparing the number of tumorous and non-tumorous images to visualize the dataset's distribution.</a:t>
            </a:r>
            <a:br>
              <a:rPr lang="en-US" sz="1600" dirty="0">
                <a:solidFill>
                  <a:schemeClr val="tx1"/>
                </a:solidFill>
              </a:rPr>
            </a:br>
            <a:br>
              <a:rPr lang="en-US" sz="1600" dirty="0">
                <a:solidFill>
                  <a:schemeClr val="tx1"/>
                </a:solidFill>
              </a:rPr>
            </a:br>
            <a:r>
              <a:rPr lang="en-US" sz="1600" dirty="0">
                <a:solidFill>
                  <a:schemeClr val="tx1"/>
                </a:solidFill>
              </a:rPr>
              <a:t>The data is then organized into a dictionary and used to plot a bar chart comparing the number of tumorous vs. non-tumorous images.</a:t>
            </a:r>
            <a:endParaRPr lang="en-IN" sz="1600" dirty="0">
              <a:solidFill>
                <a:schemeClr val="tx1"/>
              </a:solidFill>
            </a:endParaRPr>
          </a:p>
        </p:txBody>
      </p:sp>
      <p:pic>
        <p:nvPicPr>
          <p:cNvPr id="23" name="Picture 22"/>
          <p:cNvPicPr>
            <a:picLocks noChangeAspect="1"/>
          </p:cNvPicPr>
          <p:nvPr/>
        </p:nvPicPr>
        <p:blipFill>
          <a:blip r:embed="rId1"/>
          <a:stretch>
            <a:fillRect/>
          </a:stretch>
        </p:blipFill>
        <p:spPr>
          <a:xfrm>
            <a:off x="5021036" y="272350"/>
            <a:ext cx="4000499" cy="46670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28"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Data</a:t>
            </a:r>
            <a:r>
              <a:rPr lang="en-GB" sz="3000" dirty="0">
                <a:solidFill>
                  <a:schemeClr val="accent6"/>
                </a:solidFill>
              </a:rPr>
              <a:t> Augementation</a:t>
            </a:r>
            <a:endParaRPr dirty="0">
              <a:solidFill>
                <a:schemeClr val="accent6"/>
              </a:solidFill>
            </a:endParaRPr>
          </a:p>
        </p:txBody>
      </p:sp>
      <p:sp>
        <p:nvSpPr>
          <p:cNvPr id="35" name="TextBox 34"/>
          <p:cNvSpPr txBox="1"/>
          <p:nvPr/>
        </p:nvSpPr>
        <p:spPr>
          <a:xfrm>
            <a:off x="351064" y="996043"/>
            <a:ext cx="4220936" cy="4031873"/>
          </a:xfrm>
          <a:prstGeom prst="rect">
            <a:avLst/>
          </a:prstGeom>
          <a:noFill/>
        </p:spPr>
        <p:txBody>
          <a:bodyPr wrap="square" rtlCol="0">
            <a:spAutoFit/>
          </a:bodyPr>
          <a:lstStyle/>
          <a:p>
            <a:r>
              <a:rPr lang="en-US" sz="1600" dirty="0">
                <a:solidFill>
                  <a:schemeClr val="tx1"/>
                </a:solidFill>
              </a:rPr>
              <a:t>generates augmented images from a brain tumor dataset using transformations like rotation, brightness adjustment, flipping, and shifting to increase the number of samples for better training</a:t>
            </a:r>
            <a:br>
              <a:rPr lang="en-US" sz="1600" dirty="0">
                <a:solidFill>
                  <a:schemeClr val="tx1"/>
                </a:solidFill>
              </a:rPr>
            </a:br>
            <a:br>
              <a:rPr lang="en-US" sz="1600" dirty="0">
                <a:solidFill>
                  <a:schemeClr val="tx1"/>
                </a:solidFill>
              </a:rPr>
            </a:br>
            <a:r>
              <a:rPr lang="en-US" sz="1600" dirty="0">
                <a:solidFill>
                  <a:schemeClr val="tx1"/>
                </a:solidFill>
              </a:rPr>
              <a:t>A summary of the augmented dataset is calculated, showing a total of 2,065 images: 1,085 tumorous (52.54%) and 980 non-tumorous (47.46%).</a:t>
            </a:r>
            <a:br>
              <a:rPr lang="en-US" sz="1600" dirty="0">
                <a:solidFill>
                  <a:schemeClr val="tx1"/>
                </a:solidFill>
              </a:rPr>
            </a:br>
            <a:br>
              <a:rPr lang="en-US" sz="1600" dirty="0">
                <a:solidFill>
                  <a:schemeClr val="tx1"/>
                </a:solidFill>
              </a:rPr>
            </a:br>
            <a:r>
              <a:rPr lang="en-US" sz="1600" dirty="0">
                <a:solidFill>
                  <a:schemeClr val="tx1"/>
                </a:solidFill>
              </a:rPr>
              <a:t>A bar chart visually compares the number of tumorous and non-tumorous images for quick insights into data distribution</a:t>
            </a:r>
            <a:endParaRPr lang="en-US" sz="1600" dirty="0">
              <a:solidFill>
                <a:schemeClr val="tx1"/>
              </a:solidFill>
            </a:endParaRPr>
          </a:p>
          <a:p>
            <a:br>
              <a:rPr lang="en-US" sz="1600" dirty="0">
                <a:solidFill>
                  <a:schemeClr val="tx1"/>
                </a:solidFill>
              </a:rPr>
            </a:br>
            <a:endParaRPr lang="en-IN" sz="1600" dirty="0">
              <a:solidFill>
                <a:schemeClr val="tx1"/>
              </a:solidFill>
            </a:endParaRPr>
          </a:p>
        </p:txBody>
      </p:sp>
      <p:pic>
        <p:nvPicPr>
          <p:cNvPr id="43" name="Picture 42"/>
          <p:cNvPicPr>
            <a:picLocks noChangeAspect="1"/>
          </p:cNvPicPr>
          <p:nvPr/>
        </p:nvPicPr>
        <p:blipFill>
          <a:blip r:embed="rId1"/>
          <a:stretch>
            <a:fillRect/>
          </a:stretch>
        </p:blipFill>
        <p:spPr>
          <a:xfrm>
            <a:off x="5244424" y="836650"/>
            <a:ext cx="3548512" cy="40318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pSp>
        <p:nvGrpSpPr>
          <p:cNvPr id="556" name="Google Shape;556;p42"/>
          <p:cNvGrpSpPr/>
          <p:nvPr/>
        </p:nvGrpSpPr>
        <p:grpSpPr>
          <a:xfrm>
            <a:off x="322363" y="885225"/>
            <a:ext cx="795275" cy="714400"/>
            <a:chOff x="7864625" y="364925"/>
            <a:chExt cx="795275" cy="714400"/>
          </a:xfrm>
        </p:grpSpPr>
        <p:cxnSp>
          <p:nvCxnSpPr>
            <p:cNvPr id="557" name="Google Shape;557;p42"/>
            <p:cNvCxnSpPr>
              <a:stCxn id="558" idx="1"/>
              <a:endCxn id="559"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558" name="Google Shape;558;p42"/>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42"/>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0" name="Google Shape;560;p42"/>
          <p:cNvSpPr/>
          <p:nvPr/>
        </p:nvSpPr>
        <p:spPr>
          <a:xfrm>
            <a:off x="7112175" y="2645988"/>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42"/>
          <p:cNvSpPr/>
          <p:nvPr/>
        </p:nvSpPr>
        <p:spPr>
          <a:xfrm>
            <a:off x="8749600" y="2767488"/>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42"/>
          <p:cNvSpPr/>
          <p:nvPr/>
        </p:nvSpPr>
        <p:spPr>
          <a:xfrm>
            <a:off x="7990513" y="2308788"/>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63" name="Google Shape;563;p42"/>
          <p:cNvCxnSpPr>
            <a:stCxn id="562" idx="2"/>
            <a:endCxn id="560" idx="7"/>
          </p:cNvCxnSpPr>
          <p:nvPr/>
        </p:nvCxnSpPr>
        <p:spPr>
          <a:xfrm flipH="1">
            <a:off x="7215913" y="2342388"/>
            <a:ext cx="774600" cy="321300"/>
          </a:xfrm>
          <a:prstGeom prst="straightConnector1">
            <a:avLst/>
          </a:prstGeom>
          <a:noFill/>
          <a:ln w="9525" cap="flat" cmpd="sng">
            <a:solidFill>
              <a:schemeClr val="accent1"/>
            </a:solidFill>
            <a:prstDash val="solid"/>
            <a:round/>
            <a:headEnd type="none" w="med" len="med"/>
            <a:tailEnd type="none" w="med" len="med"/>
          </a:ln>
        </p:spPr>
      </p:cxnSp>
      <p:cxnSp>
        <p:nvCxnSpPr>
          <p:cNvPr id="564" name="Google Shape;564;p42"/>
          <p:cNvCxnSpPr>
            <a:stCxn id="562" idx="5"/>
            <a:endCxn id="561" idx="1"/>
          </p:cNvCxnSpPr>
          <p:nvPr/>
        </p:nvCxnSpPr>
        <p:spPr>
          <a:xfrm>
            <a:off x="8047871" y="2366146"/>
            <a:ext cx="711600" cy="411300"/>
          </a:xfrm>
          <a:prstGeom prst="straightConnector1">
            <a:avLst/>
          </a:prstGeom>
          <a:noFill/>
          <a:ln w="9525" cap="flat" cmpd="sng">
            <a:solidFill>
              <a:schemeClr val="accent1"/>
            </a:solidFill>
            <a:prstDash val="solid"/>
            <a:round/>
            <a:headEnd type="none" w="med" len="med"/>
            <a:tailEnd type="none" w="med" len="med"/>
          </a:ln>
        </p:spPr>
      </p:cxnSp>
      <p:sp>
        <p:nvSpPr>
          <p:cNvPr id="565" name="Google Shape;565;p42"/>
          <p:cNvSpPr/>
          <p:nvPr/>
        </p:nvSpPr>
        <p:spPr>
          <a:xfrm>
            <a:off x="3350463" y="4838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42"/>
          <p:cNvSpPr/>
          <p:nvPr/>
        </p:nvSpPr>
        <p:spPr>
          <a:xfrm>
            <a:off x="4712038" y="43016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42"/>
          <p:cNvSpPr/>
          <p:nvPr/>
        </p:nvSpPr>
        <p:spPr>
          <a:xfrm>
            <a:off x="4413163" y="11083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42"/>
          <p:cNvSpPr/>
          <p:nvPr/>
        </p:nvSpPr>
        <p:spPr>
          <a:xfrm>
            <a:off x="782125" y="380847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42"/>
          <p:cNvSpPr/>
          <p:nvPr/>
        </p:nvSpPr>
        <p:spPr>
          <a:xfrm>
            <a:off x="396500" y="478197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0" name="Google Shape;570;p42"/>
          <p:cNvCxnSpPr>
            <a:stCxn id="569" idx="0"/>
            <a:endCxn id="568" idx="4"/>
          </p:cNvCxnSpPr>
          <p:nvPr/>
        </p:nvCxnSpPr>
        <p:spPr>
          <a:xfrm rot="10800000" flipH="1">
            <a:off x="430100" y="3929975"/>
            <a:ext cx="412800" cy="852000"/>
          </a:xfrm>
          <a:prstGeom prst="straightConnector1">
            <a:avLst/>
          </a:prstGeom>
          <a:noFill/>
          <a:ln w="9525" cap="flat" cmpd="sng">
            <a:solidFill>
              <a:schemeClr val="accent1"/>
            </a:solidFill>
            <a:prstDash val="solid"/>
            <a:round/>
            <a:headEnd type="none" w="med" len="med"/>
            <a:tailEnd type="none" w="med" len="med"/>
          </a:ln>
        </p:spPr>
      </p:cxnSp>
      <p:sp>
        <p:nvSpPr>
          <p:cNvPr id="14"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Data</a:t>
            </a:r>
            <a:r>
              <a:rPr lang="en-GB" sz="3000" dirty="0">
                <a:solidFill>
                  <a:schemeClr val="accent6"/>
                </a:solidFill>
              </a:rPr>
              <a:t> PreProcessing</a:t>
            </a:r>
            <a:endParaRPr dirty="0">
              <a:solidFill>
                <a:schemeClr val="accent6"/>
              </a:solidFill>
            </a:endParaRPr>
          </a:p>
        </p:txBody>
      </p:sp>
      <p:sp>
        <p:nvSpPr>
          <p:cNvPr id="15" name="TextBox 14"/>
          <p:cNvSpPr txBox="1"/>
          <p:nvPr/>
        </p:nvSpPr>
        <p:spPr>
          <a:xfrm>
            <a:off x="396500" y="1108350"/>
            <a:ext cx="4640864" cy="3539430"/>
          </a:xfrm>
          <a:prstGeom prst="rect">
            <a:avLst/>
          </a:prstGeom>
          <a:noFill/>
        </p:spPr>
        <p:txBody>
          <a:bodyPr wrap="square" rtlCol="0">
            <a:spAutoFit/>
          </a:bodyPr>
          <a:lstStyle/>
          <a:p>
            <a:r>
              <a:rPr lang="en-US" sz="1600" dirty="0">
                <a:solidFill>
                  <a:schemeClr val="tx1"/>
                </a:solidFill>
              </a:rPr>
              <a:t>This code crops brain tumor images by isolating the region of interest (ROI) using contour detection, focusing on the tumor area for better analysis and accuracy.</a:t>
            </a:r>
            <a:br>
              <a:rPr lang="en-US" sz="1600" dirty="0">
                <a:solidFill>
                  <a:schemeClr val="tx1"/>
                </a:solidFill>
              </a:rPr>
            </a:br>
            <a:endParaRPr lang="en-US" sz="1600" dirty="0">
              <a:solidFill>
                <a:schemeClr val="tx1"/>
              </a:solidFill>
            </a:endParaRPr>
          </a:p>
          <a:p>
            <a:r>
              <a:rPr lang="en-US" sz="1600" dirty="0">
                <a:solidFill>
                  <a:schemeClr val="tx1"/>
                </a:solidFill>
              </a:rPr>
              <a:t>It processes each image by converting it to grayscale, applying Gaussian blur, and using binary thresholding to highlight the tumor boundaries before cropping.</a:t>
            </a:r>
            <a:br>
              <a:rPr lang="en-US" sz="1600" dirty="0">
                <a:solidFill>
                  <a:schemeClr val="tx1"/>
                </a:solidFill>
              </a:rPr>
            </a:br>
            <a:endParaRPr lang="en-US" sz="1600" dirty="0">
              <a:solidFill>
                <a:schemeClr val="tx1"/>
              </a:solidFill>
            </a:endParaRPr>
          </a:p>
          <a:p>
            <a:r>
              <a:rPr lang="en-US" sz="1600" dirty="0">
                <a:solidFill>
                  <a:schemeClr val="tx1"/>
                </a:solidFill>
              </a:rPr>
              <a:t>The cropped images are saved back to their respective folders, improving dataset quality, and can be optionally visualized with side-by-side comparisons of the original and cropped images.</a:t>
            </a:r>
            <a:endParaRPr lang="en-IN" sz="1600" dirty="0">
              <a:solidFill>
                <a:schemeClr val="tx1"/>
              </a:solidFill>
            </a:endParaRPr>
          </a:p>
        </p:txBody>
      </p:sp>
      <p:pic>
        <p:nvPicPr>
          <p:cNvPr id="19" name="Picture 18"/>
          <p:cNvPicPr>
            <a:picLocks noChangeAspect="1"/>
          </p:cNvPicPr>
          <p:nvPr/>
        </p:nvPicPr>
        <p:blipFill>
          <a:blip r:embed="rId1"/>
          <a:stretch>
            <a:fillRect/>
          </a:stretch>
        </p:blipFill>
        <p:spPr>
          <a:xfrm>
            <a:off x="5123355" y="506186"/>
            <a:ext cx="3977640" cy="44658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grpSp>
        <p:nvGrpSpPr>
          <p:cNvPr id="578" name="Google Shape;578;p43"/>
          <p:cNvGrpSpPr/>
          <p:nvPr/>
        </p:nvGrpSpPr>
        <p:grpSpPr>
          <a:xfrm>
            <a:off x="6495069" y="412602"/>
            <a:ext cx="294829" cy="305388"/>
            <a:chOff x="1417003" y="1771128"/>
            <a:chExt cx="395850" cy="410027"/>
          </a:xfrm>
        </p:grpSpPr>
        <p:sp>
          <p:nvSpPr>
            <p:cNvPr id="579" name="Google Shape;579;p43"/>
            <p:cNvSpPr/>
            <p:nvPr/>
          </p:nvSpPr>
          <p:spPr>
            <a:xfrm flipH="1">
              <a:off x="1417003" y="1771128"/>
              <a:ext cx="395850" cy="410027"/>
            </a:xfrm>
            <a:custGeom>
              <a:avLst/>
              <a:gdLst/>
              <a:ahLst/>
              <a:cxnLst/>
              <a:rect l="l" t="t" r="r" b="b"/>
              <a:pathLst>
                <a:path w="7316" h="7578" extrusionOk="0">
                  <a:moveTo>
                    <a:pt x="1626" y="2733"/>
                  </a:moveTo>
                  <a:cubicBezTo>
                    <a:pt x="1178" y="3742"/>
                    <a:pt x="733" y="4749"/>
                    <a:pt x="286" y="5758"/>
                  </a:cubicBezTo>
                  <a:cubicBezTo>
                    <a:pt x="145" y="6079"/>
                    <a:pt x="1" y="6432"/>
                    <a:pt x="96" y="6769"/>
                  </a:cubicBezTo>
                  <a:cubicBezTo>
                    <a:pt x="216" y="7189"/>
                    <a:pt x="688" y="7427"/>
                    <a:pt x="1125" y="7424"/>
                  </a:cubicBezTo>
                  <a:cubicBezTo>
                    <a:pt x="1563" y="7420"/>
                    <a:pt x="1973" y="7231"/>
                    <a:pt x="2370" y="7045"/>
                  </a:cubicBezTo>
                  <a:cubicBezTo>
                    <a:pt x="2766" y="6860"/>
                    <a:pt x="3180" y="6673"/>
                    <a:pt x="3617" y="6679"/>
                  </a:cubicBezTo>
                  <a:cubicBezTo>
                    <a:pt x="4161" y="6684"/>
                    <a:pt x="4653" y="6980"/>
                    <a:pt x="5148" y="7205"/>
                  </a:cubicBezTo>
                  <a:cubicBezTo>
                    <a:pt x="5644" y="7429"/>
                    <a:pt x="6245" y="7577"/>
                    <a:pt x="6715" y="7301"/>
                  </a:cubicBezTo>
                  <a:cubicBezTo>
                    <a:pt x="7077" y="7088"/>
                    <a:pt x="7270" y="6658"/>
                    <a:pt x="7294" y="6239"/>
                  </a:cubicBezTo>
                  <a:cubicBezTo>
                    <a:pt x="7315" y="5819"/>
                    <a:pt x="7189" y="5407"/>
                    <a:pt x="7034" y="5016"/>
                  </a:cubicBezTo>
                  <a:cubicBezTo>
                    <a:pt x="6490" y="3640"/>
                    <a:pt x="5506" y="2441"/>
                    <a:pt x="4549" y="1333"/>
                  </a:cubicBezTo>
                  <a:cubicBezTo>
                    <a:pt x="3398" y="1"/>
                    <a:pt x="2090" y="1682"/>
                    <a:pt x="1626" y="2733"/>
                  </a:cubicBezTo>
                  <a:close/>
                </a:path>
              </a:pathLst>
            </a:custGeom>
            <a:solidFill>
              <a:srgbClr val="00FFFD">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43"/>
            <p:cNvSpPr/>
            <p:nvPr/>
          </p:nvSpPr>
          <p:spPr>
            <a:xfrm flipH="1">
              <a:off x="1513585" y="1870686"/>
              <a:ext cx="217025" cy="226602"/>
            </a:xfrm>
            <a:custGeom>
              <a:avLst/>
              <a:gdLst/>
              <a:ahLst/>
              <a:cxnLst/>
              <a:rect l="l" t="t" r="r" b="b"/>
              <a:pathLst>
                <a:path w="4011" h="4188" extrusionOk="0">
                  <a:moveTo>
                    <a:pt x="139" y="2865"/>
                  </a:moveTo>
                  <a:cubicBezTo>
                    <a:pt x="64" y="3105"/>
                    <a:pt x="1" y="3357"/>
                    <a:pt x="43" y="3605"/>
                  </a:cubicBezTo>
                  <a:cubicBezTo>
                    <a:pt x="84" y="3854"/>
                    <a:pt x="257" y="4096"/>
                    <a:pt x="503" y="4145"/>
                  </a:cubicBezTo>
                  <a:cubicBezTo>
                    <a:pt x="712" y="4187"/>
                    <a:pt x="923" y="4087"/>
                    <a:pt x="1097" y="3965"/>
                  </a:cubicBezTo>
                  <a:cubicBezTo>
                    <a:pt x="1272" y="3844"/>
                    <a:pt x="1433" y="3696"/>
                    <a:pt x="1631" y="3618"/>
                  </a:cubicBezTo>
                  <a:cubicBezTo>
                    <a:pt x="1972" y="3486"/>
                    <a:pt x="2352" y="3587"/>
                    <a:pt x="2712" y="3647"/>
                  </a:cubicBezTo>
                  <a:cubicBezTo>
                    <a:pt x="3074" y="3707"/>
                    <a:pt x="3496" y="3704"/>
                    <a:pt x="3740" y="3430"/>
                  </a:cubicBezTo>
                  <a:cubicBezTo>
                    <a:pt x="4010" y="3125"/>
                    <a:pt x="3918" y="2652"/>
                    <a:pt x="3791" y="2263"/>
                  </a:cubicBezTo>
                  <a:cubicBezTo>
                    <a:pt x="3627" y="1754"/>
                    <a:pt x="3429" y="1247"/>
                    <a:pt x="3102" y="824"/>
                  </a:cubicBezTo>
                  <a:cubicBezTo>
                    <a:pt x="2865" y="518"/>
                    <a:pt x="2550" y="256"/>
                    <a:pt x="2185" y="117"/>
                  </a:cubicBezTo>
                  <a:cubicBezTo>
                    <a:pt x="1996" y="45"/>
                    <a:pt x="1884" y="1"/>
                    <a:pt x="1728" y="106"/>
                  </a:cubicBezTo>
                  <a:cubicBezTo>
                    <a:pt x="1571" y="212"/>
                    <a:pt x="1437" y="441"/>
                    <a:pt x="1321" y="589"/>
                  </a:cubicBezTo>
                  <a:cubicBezTo>
                    <a:pt x="798" y="1273"/>
                    <a:pt x="394" y="2046"/>
                    <a:pt x="139" y="2865"/>
                  </a:cubicBezTo>
                  <a:close/>
                </a:path>
              </a:pathLst>
            </a:custGeom>
            <a:solidFill>
              <a:srgbClr val="00FFFD">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43"/>
            <p:cNvSpPr/>
            <p:nvPr/>
          </p:nvSpPr>
          <p:spPr>
            <a:xfrm flipH="1">
              <a:off x="1567368" y="1951144"/>
              <a:ext cx="97935" cy="54162"/>
            </a:xfrm>
            <a:custGeom>
              <a:avLst/>
              <a:gdLst/>
              <a:ahLst/>
              <a:cxnLst/>
              <a:rect l="l" t="t" r="r" b="b"/>
              <a:pathLst>
                <a:path w="1810" h="1001" extrusionOk="0">
                  <a:moveTo>
                    <a:pt x="671" y="999"/>
                  </a:moveTo>
                  <a:cubicBezTo>
                    <a:pt x="1326" y="993"/>
                    <a:pt x="1809" y="245"/>
                    <a:pt x="995" y="54"/>
                  </a:cubicBezTo>
                  <a:cubicBezTo>
                    <a:pt x="772" y="0"/>
                    <a:pt x="484" y="9"/>
                    <a:pt x="313" y="185"/>
                  </a:cubicBezTo>
                  <a:cubicBezTo>
                    <a:pt x="0" y="506"/>
                    <a:pt x="239" y="1001"/>
                    <a:pt x="671" y="99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2" name="Google Shape;582;p43"/>
          <p:cNvGrpSpPr/>
          <p:nvPr/>
        </p:nvGrpSpPr>
        <p:grpSpPr>
          <a:xfrm>
            <a:off x="3428150" y="292200"/>
            <a:ext cx="2037800" cy="1029000"/>
            <a:chOff x="4425525" y="419225"/>
            <a:chExt cx="2037800" cy="1029000"/>
          </a:xfrm>
        </p:grpSpPr>
        <p:sp>
          <p:nvSpPr>
            <p:cNvPr id="583" name="Google Shape;583;p43"/>
            <p:cNvSpPr/>
            <p:nvPr/>
          </p:nvSpPr>
          <p:spPr>
            <a:xfrm>
              <a:off x="5326975" y="13810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43"/>
            <p:cNvSpPr/>
            <p:nvPr/>
          </p:nvSpPr>
          <p:spPr>
            <a:xfrm>
              <a:off x="6396125" y="4192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43"/>
            <p:cNvSpPr/>
            <p:nvPr/>
          </p:nvSpPr>
          <p:spPr>
            <a:xfrm>
              <a:off x="4425525" y="1021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86" name="Google Shape;586;p43"/>
            <p:cNvCxnSpPr>
              <a:stCxn id="583" idx="2"/>
              <a:endCxn id="585" idx="5"/>
            </p:cNvCxnSpPr>
            <p:nvPr/>
          </p:nvCxnSpPr>
          <p:spPr>
            <a:xfrm rot="10800000">
              <a:off x="4529275" y="1125725"/>
              <a:ext cx="797700" cy="288900"/>
            </a:xfrm>
            <a:prstGeom prst="straightConnector1">
              <a:avLst/>
            </a:prstGeom>
            <a:noFill/>
            <a:ln w="9525" cap="flat" cmpd="sng">
              <a:solidFill>
                <a:schemeClr val="accent1"/>
              </a:solidFill>
              <a:prstDash val="solid"/>
              <a:round/>
              <a:headEnd type="none" w="med" len="med"/>
              <a:tailEnd type="none" w="med" len="med"/>
            </a:ln>
          </p:spPr>
        </p:cxnSp>
        <p:cxnSp>
          <p:nvCxnSpPr>
            <p:cNvPr id="587" name="Google Shape;587;p43"/>
            <p:cNvCxnSpPr>
              <a:stCxn id="584" idx="3"/>
              <a:endCxn id="583" idx="7"/>
            </p:cNvCxnSpPr>
            <p:nvPr/>
          </p:nvCxnSpPr>
          <p:spPr>
            <a:xfrm flipH="1">
              <a:off x="5384466" y="476584"/>
              <a:ext cx="1021500" cy="914400"/>
            </a:xfrm>
            <a:prstGeom prst="straightConnector1">
              <a:avLst/>
            </a:prstGeom>
            <a:noFill/>
            <a:ln w="9525" cap="flat" cmpd="sng">
              <a:solidFill>
                <a:schemeClr val="accent1"/>
              </a:solidFill>
              <a:prstDash val="solid"/>
              <a:round/>
              <a:headEnd type="none" w="med" len="med"/>
              <a:tailEnd type="none" w="med" len="med"/>
            </a:ln>
          </p:spPr>
        </p:cxnSp>
      </p:grpSp>
      <p:sp>
        <p:nvSpPr>
          <p:cNvPr id="588" name="Google Shape;588;p43"/>
          <p:cNvSpPr/>
          <p:nvPr/>
        </p:nvSpPr>
        <p:spPr>
          <a:xfrm>
            <a:off x="5717300" y="4215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43"/>
          <p:cNvSpPr/>
          <p:nvPr/>
        </p:nvSpPr>
        <p:spPr>
          <a:xfrm>
            <a:off x="7723400" y="33856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43"/>
          <p:cNvSpPr/>
          <p:nvPr/>
        </p:nvSpPr>
        <p:spPr>
          <a:xfrm>
            <a:off x="5191125" y="3615075"/>
            <a:ext cx="67200" cy="67200"/>
          </a:xfrm>
          <a:prstGeom prst="ellipse">
            <a:avLst/>
          </a:prstGeom>
          <a:solidFill>
            <a:srgbClr val="FF003A">
              <a:alpha val="48100"/>
            </a:srgbClr>
          </a:solidFill>
          <a:ln>
            <a:noFill/>
          </a:ln>
          <a:effectLst>
            <a:outerShdw blurRad="114300" algn="bl" rotWithShape="0">
              <a:schemeClr val="accent6"/>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91" name="Google Shape;591;p43"/>
          <p:cNvGrpSpPr/>
          <p:nvPr/>
        </p:nvGrpSpPr>
        <p:grpSpPr>
          <a:xfrm>
            <a:off x="417613" y="3528450"/>
            <a:ext cx="795275" cy="714400"/>
            <a:chOff x="7864625" y="364925"/>
            <a:chExt cx="795275" cy="714400"/>
          </a:xfrm>
        </p:grpSpPr>
        <p:cxnSp>
          <p:nvCxnSpPr>
            <p:cNvPr id="592" name="Google Shape;592;p43"/>
            <p:cNvCxnSpPr>
              <a:stCxn id="593" idx="1"/>
              <a:endCxn id="594" idx="5"/>
            </p:cNvCxnSpPr>
            <p:nvPr/>
          </p:nvCxnSpPr>
          <p:spPr>
            <a:xfrm rot="10800000">
              <a:off x="7968341" y="468766"/>
              <a:ext cx="634200" cy="553200"/>
            </a:xfrm>
            <a:prstGeom prst="straightConnector1">
              <a:avLst/>
            </a:prstGeom>
            <a:noFill/>
            <a:ln w="9525" cap="flat" cmpd="sng">
              <a:solidFill>
                <a:schemeClr val="accent1"/>
              </a:solidFill>
              <a:prstDash val="solid"/>
              <a:round/>
              <a:headEnd type="none" w="med" len="med"/>
              <a:tailEnd type="none" w="med" len="med"/>
            </a:ln>
          </p:spPr>
        </p:cxnSp>
        <p:sp>
          <p:nvSpPr>
            <p:cNvPr id="593" name="Google Shape;593;p43"/>
            <p:cNvSpPr/>
            <p:nvPr/>
          </p:nvSpPr>
          <p:spPr>
            <a:xfrm>
              <a:off x="8592700" y="1012125"/>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43"/>
            <p:cNvSpPr/>
            <p:nvPr/>
          </p:nvSpPr>
          <p:spPr>
            <a:xfrm>
              <a:off x="7864625" y="364925"/>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5" name="Google Shape;595;p43"/>
          <p:cNvSpPr/>
          <p:nvPr/>
        </p:nvSpPr>
        <p:spPr>
          <a:xfrm>
            <a:off x="1062900" y="100170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43"/>
          <p:cNvSpPr/>
          <p:nvPr/>
        </p:nvSpPr>
        <p:spPr>
          <a:xfrm>
            <a:off x="2207463" y="4752150"/>
            <a:ext cx="67200" cy="67200"/>
          </a:xfrm>
          <a:prstGeom prst="ellipse">
            <a:avLst/>
          </a:prstGeom>
          <a:solidFill>
            <a:srgbClr val="00FFFD">
              <a:alpha val="19620"/>
            </a:srgbClr>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43"/>
          <p:cNvSpPr/>
          <p:nvPr/>
        </p:nvSpPr>
        <p:spPr>
          <a:xfrm>
            <a:off x="3569038" y="4215700"/>
            <a:ext cx="121500" cy="121500"/>
          </a:xfrm>
          <a:prstGeom prst="ellipse">
            <a:avLst/>
          </a:prstGeom>
          <a:solidFill>
            <a:schemeClr val="dk1"/>
          </a:solidFill>
          <a:ln>
            <a:noFill/>
          </a:ln>
          <a:effectLst>
            <a:outerShdw blurRad="1143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8" name="Google Shape;598;p43"/>
          <p:cNvCxnSpPr>
            <a:stCxn id="597" idx="2"/>
            <a:endCxn id="596" idx="6"/>
          </p:cNvCxnSpPr>
          <p:nvPr/>
        </p:nvCxnSpPr>
        <p:spPr>
          <a:xfrm flipH="1">
            <a:off x="2274538" y="4276450"/>
            <a:ext cx="1294500" cy="509400"/>
          </a:xfrm>
          <a:prstGeom prst="straightConnector1">
            <a:avLst/>
          </a:prstGeom>
          <a:noFill/>
          <a:ln w="9525" cap="flat" cmpd="sng">
            <a:solidFill>
              <a:schemeClr val="accent1"/>
            </a:solidFill>
            <a:prstDash val="solid"/>
            <a:round/>
            <a:headEnd type="none" w="med" len="med"/>
            <a:tailEnd type="none" w="med" len="med"/>
          </a:ln>
        </p:spPr>
      </p:cxnSp>
      <p:sp>
        <p:nvSpPr>
          <p:cNvPr id="6" name="Google Shape;349;p34"/>
          <p:cNvSpPr txBox="1">
            <a:spLocks noGrp="1"/>
          </p:cNvSpPr>
          <p:nvPr>
            <p:ph type="title"/>
          </p:nvPr>
        </p:nvSpPr>
        <p:spPr>
          <a:xfrm>
            <a:off x="642127" y="27235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000" dirty="0"/>
              <a:t>Image</a:t>
            </a:r>
            <a:r>
              <a:rPr lang="en-GB" sz="3000" dirty="0">
                <a:solidFill>
                  <a:schemeClr val="accent6"/>
                </a:solidFill>
              </a:rPr>
              <a:t> Loading</a:t>
            </a:r>
            <a:endParaRPr dirty="0">
              <a:solidFill>
                <a:schemeClr val="accent6"/>
              </a:solidFill>
            </a:endParaRPr>
          </a:p>
        </p:txBody>
      </p:sp>
      <p:sp>
        <p:nvSpPr>
          <p:cNvPr id="7" name="TextBox 6"/>
          <p:cNvSpPr txBox="1"/>
          <p:nvPr/>
        </p:nvSpPr>
        <p:spPr>
          <a:xfrm>
            <a:off x="351064" y="894900"/>
            <a:ext cx="4539343" cy="4031873"/>
          </a:xfrm>
          <a:prstGeom prst="rect">
            <a:avLst/>
          </a:prstGeom>
          <a:noFill/>
        </p:spPr>
        <p:txBody>
          <a:bodyPr wrap="square" rtlCol="0">
            <a:spAutoFit/>
          </a:bodyPr>
          <a:lstStyle/>
          <a:p>
            <a:r>
              <a:rPr lang="en-US" sz="1600" dirty="0">
                <a:solidFill>
                  <a:schemeClr val="tx1"/>
                </a:solidFill>
              </a:rPr>
              <a:t>Data Loading and Preprocessing: This code loads brain tumor images from "yes" (tumorous) and "no" (non-tumorous) directories, resizes them to a specified size (240x240), normalizes pixel values, and labels them (1 for "yes," 0 for "no").</a:t>
            </a:r>
            <a:br>
              <a:rPr lang="en-US" sz="1600" dirty="0">
                <a:solidFill>
                  <a:schemeClr val="tx1"/>
                </a:solidFill>
              </a:rPr>
            </a:br>
            <a:br>
              <a:rPr lang="en-US" sz="1600" dirty="0">
                <a:solidFill>
                  <a:schemeClr val="tx1"/>
                </a:solidFill>
              </a:rPr>
            </a:br>
            <a:r>
              <a:rPr lang="en-US" sz="1600" dirty="0">
                <a:solidFill>
                  <a:schemeClr val="tx1"/>
                </a:solidFill>
              </a:rPr>
              <a:t>Shuffling for Randomization: The images and their corresponding labels are shuffled to ensure a balanced and unbiased dataset for training machine learning models.</a:t>
            </a:r>
            <a:br>
              <a:rPr lang="en-US" sz="1600" dirty="0">
                <a:solidFill>
                  <a:schemeClr val="tx1"/>
                </a:solidFill>
              </a:rPr>
            </a:br>
            <a:br>
              <a:rPr lang="en-US" sz="1600" dirty="0">
                <a:solidFill>
                  <a:schemeClr val="tx1"/>
                </a:solidFill>
              </a:rPr>
            </a:br>
            <a:r>
              <a:rPr lang="en-US" sz="1600" dirty="0">
                <a:solidFill>
                  <a:schemeClr val="tx1"/>
                </a:solidFill>
              </a:rPr>
              <a:t>Visualization of Samples: It plots a grid of sample images, displaying 50 examples from each category ("Yes" or "No") to visually inspect the dataset's quality and distribution.</a:t>
            </a:r>
            <a:endParaRPr lang="en-IN" sz="1600" dirty="0">
              <a:solidFill>
                <a:schemeClr val="tx1"/>
              </a:solidFill>
            </a:endParaRPr>
          </a:p>
        </p:txBody>
      </p:sp>
      <p:pic>
        <p:nvPicPr>
          <p:cNvPr id="9" name="Picture 8"/>
          <p:cNvPicPr>
            <a:picLocks noChangeAspect="1"/>
          </p:cNvPicPr>
          <p:nvPr/>
        </p:nvPicPr>
        <p:blipFill>
          <a:blip r:embed="rId1"/>
          <a:stretch>
            <a:fillRect/>
          </a:stretch>
        </p:blipFill>
        <p:spPr>
          <a:xfrm>
            <a:off x="4985038" y="499652"/>
            <a:ext cx="3996575" cy="4464234"/>
          </a:xfrm>
          <a:prstGeom prst="rect">
            <a:avLst/>
          </a:prstGeom>
        </p:spPr>
      </p:pic>
    </p:spTree>
  </p:cSld>
  <p:clrMapOvr>
    <a:masterClrMapping/>
  </p:clrMapOvr>
</p:sld>
</file>

<file path=ppt/theme/theme1.xml><?xml version="1.0" encoding="utf-8"?>
<a:theme xmlns:a="http://schemas.openxmlformats.org/drawingml/2006/main" name="Brain Tumor Disease by Slidesgo">
  <a:themeElements>
    <a:clrScheme name="Simple Light">
      <a:dk1>
        <a:srgbClr val="FFFFFF"/>
      </a:dk1>
      <a:lt1>
        <a:srgbClr val="170C25"/>
      </a:lt1>
      <a:dk2>
        <a:srgbClr val="1F0065"/>
      </a:dk2>
      <a:lt2>
        <a:srgbClr val="0201BD"/>
      </a:lt2>
      <a:accent1>
        <a:srgbClr val="007FCA"/>
      </a:accent1>
      <a:accent2>
        <a:srgbClr val="00DBF6"/>
      </a:accent2>
      <a:accent3>
        <a:srgbClr val="00FFFD"/>
      </a:accent3>
      <a:accent4>
        <a:srgbClr val="51E0FF"/>
      </a:accent4>
      <a:accent5>
        <a:srgbClr val="DE002B"/>
      </a:accent5>
      <a:accent6>
        <a:srgbClr val="FF2758"/>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8755</Words>
  <Application>WPS Presentation</Application>
  <PresentationFormat>On-screen Show (16:9)</PresentationFormat>
  <Paragraphs>107</Paragraphs>
  <Slides>19</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Arial</vt:lpstr>
      <vt:lpstr>Montserrat</vt:lpstr>
      <vt:lpstr>Raleway</vt:lpstr>
      <vt:lpstr>Cambria</vt:lpstr>
      <vt:lpstr>Wingdings</vt:lpstr>
      <vt:lpstr>Cambria</vt:lpstr>
      <vt:lpstr>Cambria Math</vt:lpstr>
      <vt:lpstr>Microsoft YaHei</vt:lpstr>
      <vt:lpstr>Arial Unicode MS</vt:lpstr>
      <vt:lpstr>Brain Tumor Disease by Slidesgo</vt:lpstr>
      <vt:lpstr>Celebral Watch Tumor Monitoring</vt:lpstr>
      <vt:lpstr>Techniques and Technologies Used</vt:lpstr>
      <vt:lpstr>What is Transfer Learning</vt:lpstr>
      <vt:lpstr>Why Transfer Learning</vt:lpstr>
      <vt:lpstr>VGG -19</vt:lpstr>
      <vt:lpstr>Split The Data</vt:lpstr>
      <vt:lpstr>Data Augementation</vt:lpstr>
      <vt:lpstr>Data PreProcessing</vt:lpstr>
      <vt:lpstr>Image Loading</vt:lpstr>
      <vt:lpstr>Tumorous            &amp;          NonTumorous</vt:lpstr>
      <vt:lpstr>Data Splitting (Training Testing and Validation)</vt:lpstr>
      <vt:lpstr>Model Building</vt:lpstr>
      <vt:lpstr>Model Building</vt:lpstr>
      <vt:lpstr>PowerPoint 演示文稿</vt:lpstr>
      <vt:lpstr>Plot Perfomance</vt:lpstr>
      <vt:lpstr>Evaluating  the Best Model</vt:lpstr>
      <vt:lpstr>Plot Perfomance of the Best Model</vt:lpstr>
      <vt:lpstr>Deployment</vt:lpstr>
      <vt:lpstr>Final Output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Celebral Watch Tumor Monitoring</dc:title>
  <dc:creator>SAI SUJITH VINNAMALA</dc:creator>
  <cp:lastModifiedBy>164_Sai Sanket Bal</cp:lastModifiedBy>
  <cp:revision>4</cp:revision>
  <dcterms:created xsi:type="dcterms:W3CDTF">2024-11-28T18:09:11Z</dcterms:created>
  <dcterms:modified xsi:type="dcterms:W3CDTF">2024-11-29T04:23:09Z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E622B030871541E7869CA14A56ED8DDD_12</vt:lpwstr>
  </property>
  <property fmtid="{D5CDD505-2E9C-101B-9397-08002B2CF9AE}" pid="3" name="KSOProductBuildVer">
    <vt:lpwstr>2057-12.2.0.18639</vt:lpwstr>
  </property>
</Properties>
</file>