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79" r:id="rId6"/>
    <p:sldId id="280" r:id="rId7"/>
    <p:sldId id="281" r:id="rId8"/>
    <p:sldId id="282" r:id="rId9"/>
    <p:sldId id="284" r:id="rId10"/>
    <p:sldId id="285" r:id="rId11"/>
    <p:sldId id="286" r:id="rId12"/>
    <p:sldId id="28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29417" y="-72787"/>
            <a:ext cx="12321418" cy="6930787"/>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US" sz="4000" dirty="0"/>
              <a:t>AIRLINE PASSENGER TRAFFIC IN INDIA DASHBOARD</a:t>
            </a:r>
          </a:p>
        </p:txBody>
      </p:sp>
      <p:sp>
        <p:nvSpPr>
          <p:cNvPr id="7" name="TextBox 6">
            <a:extLst>
              <a:ext uri="{FF2B5EF4-FFF2-40B4-BE49-F238E27FC236}">
                <a16:creationId xmlns:a16="http://schemas.microsoft.com/office/drawing/2014/main" id="{0A752477-7320-A713-C717-47535C4F51A1}"/>
              </a:ext>
            </a:extLst>
          </p:cNvPr>
          <p:cNvSpPr txBox="1"/>
          <p:nvPr/>
        </p:nvSpPr>
        <p:spPr>
          <a:xfrm>
            <a:off x="7482348" y="4094028"/>
            <a:ext cx="3559278" cy="369332"/>
          </a:xfrm>
          <a:prstGeom prst="rect">
            <a:avLst/>
          </a:prstGeom>
          <a:noFill/>
        </p:spPr>
        <p:txBody>
          <a:bodyPr wrap="square" rtlCol="0">
            <a:spAutoFit/>
          </a:bodyPr>
          <a:lstStyle/>
          <a:p>
            <a:r>
              <a:rPr lang="en-IN" dirty="0"/>
              <a:t>An In-depth Analysis</a:t>
            </a:r>
          </a:p>
        </p:txBody>
      </p:sp>
      <p:pic>
        <p:nvPicPr>
          <p:cNvPr id="1026" name="Picture 2" descr="Image result for centurion university">
            <a:extLst>
              <a:ext uri="{FF2B5EF4-FFF2-40B4-BE49-F238E27FC236}">
                <a16:creationId xmlns:a16="http://schemas.microsoft.com/office/drawing/2014/main" id="{11CF2196-51C4-57BC-4F20-7ABB37B36A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417" y="-72787"/>
            <a:ext cx="1636438" cy="2252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E3F2AB-7654-3FBD-578C-81927E70D8D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321418" cy="6930787"/>
          </a:xfrm>
          <a:prstGeom prst="rect">
            <a:avLst/>
          </a:prstGeom>
        </p:spPr>
      </p:pic>
      <p:sp>
        <p:nvSpPr>
          <p:cNvPr id="3" name="TextBox 2">
            <a:extLst>
              <a:ext uri="{FF2B5EF4-FFF2-40B4-BE49-F238E27FC236}">
                <a16:creationId xmlns:a16="http://schemas.microsoft.com/office/drawing/2014/main" id="{BE30C29A-8EA7-D984-3A46-EEF6133FF13E}"/>
              </a:ext>
            </a:extLst>
          </p:cNvPr>
          <p:cNvSpPr txBox="1"/>
          <p:nvPr/>
        </p:nvSpPr>
        <p:spPr>
          <a:xfrm>
            <a:off x="560439" y="540774"/>
            <a:ext cx="11061290" cy="646331"/>
          </a:xfrm>
          <a:prstGeom prst="rect">
            <a:avLst/>
          </a:prstGeom>
          <a:noFill/>
        </p:spPr>
        <p:txBody>
          <a:bodyPr wrap="square" rtlCol="0">
            <a:spAutoFit/>
          </a:bodyPr>
          <a:lstStyle/>
          <a:p>
            <a:r>
              <a:rPr lang="en-IN" sz="3600" dirty="0">
                <a:solidFill>
                  <a:schemeClr val="bg1"/>
                </a:solidFill>
              </a:rPr>
              <a:t>Conclusion</a:t>
            </a:r>
            <a:r>
              <a:rPr lang="en-IN" dirty="0"/>
              <a:t> </a:t>
            </a:r>
          </a:p>
        </p:txBody>
      </p:sp>
      <p:sp>
        <p:nvSpPr>
          <p:cNvPr id="4" name="TextBox 3">
            <a:extLst>
              <a:ext uri="{FF2B5EF4-FFF2-40B4-BE49-F238E27FC236}">
                <a16:creationId xmlns:a16="http://schemas.microsoft.com/office/drawing/2014/main" id="{2387095B-F1D1-83E8-F3B7-594B1305E9B5}"/>
              </a:ext>
            </a:extLst>
          </p:cNvPr>
          <p:cNvSpPr txBox="1"/>
          <p:nvPr/>
        </p:nvSpPr>
        <p:spPr>
          <a:xfrm>
            <a:off x="747252" y="1661652"/>
            <a:ext cx="10795819" cy="2554545"/>
          </a:xfrm>
          <a:prstGeom prst="rect">
            <a:avLst/>
          </a:prstGeom>
          <a:noFill/>
        </p:spPr>
        <p:txBody>
          <a:bodyPr wrap="square" rtlCol="0">
            <a:spAutoFit/>
          </a:bodyPr>
          <a:lstStyle/>
          <a:p>
            <a:r>
              <a:rPr lang="en-US" sz="2000" dirty="0">
                <a:solidFill>
                  <a:schemeClr val="bg1"/>
                </a:solidFill>
              </a:rPr>
              <a:t>Key Points:</a:t>
            </a:r>
          </a:p>
          <a:p>
            <a:r>
              <a:rPr lang="en-US" sz="2000" dirty="0">
                <a:solidFill>
                  <a:schemeClr val="bg1"/>
                </a:solidFill>
              </a:rPr>
              <a:t>Summary of findings.</a:t>
            </a:r>
          </a:p>
          <a:p>
            <a:r>
              <a:rPr lang="en-US" sz="2000" dirty="0">
                <a:solidFill>
                  <a:schemeClr val="bg1"/>
                </a:solidFill>
              </a:rPr>
              <a:t>Recommendations for stakeholders.</a:t>
            </a:r>
          </a:p>
          <a:p>
            <a:r>
              <a:rPr lang="en-US" sz="2000" dirty="0">
                <a:solidFill>
                  <a:schemeClr val="bg1"/>
                </a:solidFill>
              </a:rPr>
              <a:t>Call to action.</a:t>
            </a:r>
          </a:p>
          <a:p>
            <a:r>
              <a:rPr lang="en-US" sz="2000" dirty="0">
                <a:solidFill>
                  <a:schemeClr val="bg1"/>
                </a:solidFill>
              </a:rPr>
              <a:t>Detailed Matter: India’s airline passenger traffic shows immense promise, underpinned by strong economic fundamentals and proactive policies. However, addressing infrastructure and sustainability challenges is crucial. Collaboration between the government, airlines, and private players is necessary to achieve long-term growth</a:t>
            </a:r>
            <a:endParaRPr lang="en-IN" sz="2000" dirty="0">
              <a:solidFill>
                <a:schemeClr val="bg1"/>
              </a:solidFill>
            </a:endParaRPr>
          </a:p>
        </p:txBody>
      </p:sp>
    </p:spTree>
    <p:extLst>
      <p:ext uri="{BB962C8B-B14F-4D97-AF65-F5344CB8AC3E}">
        <p14:creationId xmlns:p14="http://schemas.microsoft.com/office/powerpoint/2010/main" val="283071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BD9045-E066-E419-B3FB-DA54EC01A2D2}"/>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29417" y="-72787"/>
            <a:ext cx="12321418" cy="6930787"/>
          </a:xfrm>
          <a:prstGeom prst="rect">
            <a:avLst/>
          </a:prstGeom>
        </p:spPr>
      </p:pic>
      <p:sp>
        <p:nvSpPr>
          <p:cNvPr id="7" name="TextBox 6">
            <a:extLst>
              <a:ext uri="{FF2B5EF4-FFF2-40B4-BE49-F238E27FC236}">
                <a16:creationId xmlns:a16="http://schemas.microsoft.com/office/drawing/2014/main" id="{29720C5F-F73A-D94C-EC8F-BC45A4D2A392}"/>
              </a:ext>
            </a:extLst>
          </p:cNvPr>
          <p:cNvSpPr txBox="1"/>
          <p:nvPr/>
        </p:nvSpPr>
        <p:spPr>
          <a:xfrm>
            <a:off x="619432" y="609600"/>
            <a:ext cx="10746658" cy="646331"/>
          </a:xfrm>
          <a:prstGeom prst="rect">
            <a:avLst/>
          </a:prstGeom>
          <a:noFill/>
        </p:spPr>
        <p:txBody>
          <a:bodyPr wrap="square" rtlCol="0">
            <a:spAutoFit/>
          </a:bodyPr>
          <a:lstStyle/>
          <a:p>
            <a:r>
              <a:rPr lang="en-IN" sz="3600" dirty="0">
                <a:solidFill>
                  <a:schemeClr val="bg1"/>
                </a:solidFill>
              </a:rPr>
              <a:t>INTRODUCTION</a:t>
            </a:r>
          </a:p>
        </p:txBody>
      </p:sp>
      <p:sp>
        <p:nvSpPr>
          <p:cNvPr id="8" name="TextBox 7">
            <a:extLst>
              <a:ext uri="{FF2B5EF4-FFF2-40B4-BE49-F238E27FC236}">
                <a16:creationId xmlns:a16="http://schemas.microsoft.com/office/drawing/2014/main" id="{1E8CD6D3-836A-EB35-321D-EF6BBFFEF662}"/>
              </a:ext>
            </a:extLst>
          </p:cNvPr>
          <p:cNvSpPr txBox="1"/>
          <p:nvPr/>
        </p:nvSpPr>
        <p:spPr>
          <a:xfrm>
            <a:off x="1012723" y="1543665"/>
            <a:ext cx="5997677" cy="3170099"/>
          </a:xfrm>
          <a:prstGeom prst="rect">
            <a:avLst/>
          </a:prstGeom>
          <a:noFill/>
        </p:spPr>
        <p:txBody>
          <a:bodyPr wrap="square" rtlCol="0">
            <a:spAutoFit/>
          </a:bodyPr>
          <a:lstStyle/>
          <a:p>
            <a:r>
              <a:rPr lang="en-US" sz="2000" dirty="0">
                <a:solidFill>
                  <a:schemeClr val="bg1"/>
                </a:solidFill>
              </a:rPr>
              <a:t>Key Points:</a:t>
            </a:r>
          </a:p>
          <a:p>
            <a:r>
              <a:rPr lang="en-US" sz="2000" dirty="0">
                <a:solidFill>
                  <a:schemeClr val="bg1"/>
                </a:solidFill>
              </a:rPr>
              <a:t>Overview of the Indian aviation sector.</a:t>
            </a:r>
          </a:p>
          <a:p>
            <a:r>
              <a:rPr lang="en-US" sz="2000" dirty="0">
                <a:solidFill>
                  <a:schemeClr val="bg1"/>
                </a:solidFill>
              </a:rPr>
              <a:t>Importance of passenger traffic as an economic indicator.</a:t>
            </a:r>
          </a:p>
          <a:p>
            <a:r>
              <a:rPr lang="en-US" sz="2000" dirty="0">
                <a:solidFill>
                  <a:schemeClr val="bg1"/>
                </a:solidFill>
              </a:rPr>
              <a:t>Growth trajectory post-liberalization.</a:t>
            </a:r>
          </a:p>
          <a:p>
            <a:r>
              <a:rPr lang="en-US" sz="2000" dirty="0">
                <a:solidFill>
                  <a:schemeClr val="bg1"/>
                </a:solidFill>
              </a:rPr>
              <a:t>Detailed Matter: The Indian aviation industry is one of the fastest-growing globally. Passenger traffic serves as a critical indicator of economic health, tourism trends, and regional connectivity. This presentation explores key trends, challenges, and opportunities in India’s airline passenger traffic</a:t>
            </a:r>
            <a:endParaRPr lang="en-IN" sz="2000" dirty="0">
              <a:solidFill>
                <a:schemeClr val="bg1"/>
              </a:solidFill>
            </a:endParaRPr>
          </a:p>
        </p:txBody>
      </p:sp>
    </p:spTree>
    <p:extLst>
      <p:ext uri="{BB962C8B-B14F-4D97-AF65-F5344CB8AC3E}">
        <p14:creationId xmlns:p14="http://schemas.microsoft.com/office/powerpoint/2010/main" val="85890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6F3417-0662-37AE-A3C6-E765C75D44D0}"/>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29417" y="-72787"/>
            <a:ext cx="12321418" cy="6930787"/>
          </a:xfrm>
          <a:prstGeom prst="rect">
            <a:avLst/>
          </a:prstGeom>
        </p:spPr>
      </p:pic>
      <p:sp>
        <p:nvSpPr>
          <p:cNvPr id="5" name="TextBox 4">
            <a:extLst>
              <a:ext uri="{FF2B5EF4-FFF2-40B4-BE49-F238E27FC236}">
                <a16:creationId xmlns:a16="http://schemas.microsoft.com/office/drawing/2014/main" id="{4F205506-A155-F492-797B-D9B9E95FFCE9}"/>
              </a:ext>
            </a:extLst>
          </p:cNvPr>
          <p:cNvSpPr txBox="1"/>
          <p:nvPr/>
        </p:nvSpPr>
        <p:spPr>
          <a:xfrm>
            <a:off x="580103" y="521110"/>
            <a:ext cx="10864645" cy="646331"/>
          </a:xfrm>
          <a:prstGeom prst="rect">
            <a:avLst/>
          </a:prstGeom>
          <a:noFill/>
        </p:spPr>
        <p:txBody>
          <a:bodyPr wrap="square" rtlCol="0">
            <a:spAutoFit/>
          </a:bodyPr>
          <a:lstStyle/>
          <a:p>
            <a:r>
              <a:rPr lang="en-IN" sz="3600" dirty="0">
                <a:solidFill>
                  <a:schemeClr val="bg1"/>
                </a:solidFill>
              </a:rPr>
              <a:t>INDUSTRY OVERVIEW</a:t>
            </a:r>
          </a:p>
        </p:txBody>
      </p:sp>
      <p:sp>
        <p:nvSpPr>
          <p:cNvPr id="6" name="TextBox 5">
            <a:extLst>
              <a:ext uri="{FF2B5EF4-FFF2-40B4-BE49-F238E27FC236}">
                <a16:creationId xmlns:a16="http://schemas.microsoft.com/office/drawing/2014/main" id="{46F3749A-EA12-147A-B66B-376975BD7AD5}"/>
              </a:ext>
            </a:extLst>
          </p:cNvPr>
          <p:cNvSpPr txBox="1"/>
          <p:nvPr/>
        </p:nvSpPr>
        <p:spPr>
          <a:xfrm>
            <a:off x="580103" y="1671484"/>
            <a:ext cx="10864645" cy="1938992"/>
          </a:xfrm>
          <a:prstGeom prst="rect">
            <a:avLst/>
          </a:prstGeom>
          <a:noFill/>
        </p:spPr>
        <p:txBody>
          <a:bodyPr wrap="square" rtlCol="0">
            <a:spAutoFit/>
          </a:bodyPr>
          <a:lstStyle/>
          <a:p>
            <a:r>
              <a:rPr lang="en-US" sz="2000" dirty="0">
                <a:solidFill>
                  <a:schemeClr val="bg1"/>
                </a:solidFill>
              </a:rPr>
              <a:t>Market size and global ranking of Indian aviation.</a:t>
            </a:r>
          </a:p>
          <a:p>
            <a:r>
              <a:rPr lang="en-US" sz="2000" dirty="0">
                <a:solidFill>
                  <a:schemeClr val="bg1"/>
                </a:solidFill>
              </a:rPr>
              <a:t>Domestic vs. international traffic statistics.</a:t>
            </a:r>
          </a:p>
          <a:p>
            <a:r>
              <a:rPr lang="en-US" sz="2000" dirty="0">
                <a:solidFill>
                  <a:schemeClr val="bg1"/>
                </a:solidFill>
              </a:rPr>
              <a:t>Major airlines operating in India.</a:t>
            </a:r>
          </a:p>
          <a:p>
            <a:r>
              <a:rPr lang="en-US" sz="2000" dirty="0">
                <a:solidFill>
                  <a:schemeClr val="bg1"/>
                </a:solidFill>
              </a:rPr>
              <a:t>Detailed Matter: As of 2023, India ranks third globally in domestic aviation and is poised to become the largest by 2030. In 2023, over 140 million domestic and 60 million international passengers were recorded. Major players include IndiGo, Air India, and SpiceJet, alongside emerging regional operators</a:t>
            </a:r>
            <a:endParaRPr lang="en-IN" sz="2000" dirty="0">
              <a:solidFill>
                <a:schemeClr val="bg1"/>
              </a:solidFill>
            </a:endParaRPr>
          </a:p>
        </p:txBody>
      </p:sp>
    </p:spTree>
    <p:extLst>
      <p:ext uri="{BB962C8B-B14F-4D97-AF65-F5344CB8AC3E}">
        <p14:creationId xmlns:p14="http://schemas.microsoft.com/office/powerpoint/2010/main" val="244652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986725-210E-2007-1CA2-02ECEA22046F}"/>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29417" y="-72787"/>
            <a:ext cx="12321418" cy="6930787"/>
          </a:xfrm>
          <a:prstGeom prst="rect">
            <a:avLst/>
          </a:prstGeom>
        </p:spPr>
      </p:pic>
      <p:sp>
        <p:nvSpPr>
          <p:cNvPr id="3" name="TextBox 2">
            <a:extLst>
              <a:ext uri="{FF2B5EF4-FFF2-40B4-BE49-F238E27FC236}">
                <a16:creationId xmlns:a16="http://schemas.microsoft.com/office/drawing/2014/main" id="{D92A3C79-20B3-AEF2-E425-27258102F076}"/>
              </a:ext>
            </a:extLst>
          </p:cNvPr>
          <p:cNvSpPr txBox="1"/>
          <p:nvPr/>
        </p:nvSpPr>
        <p:spPr>
          <a:xfrm>
            <a:off x="344129" y="422787"/>
            <a:ext cx="11336594" cy="646331"/>
          </a:xfrm>
          <a:prstGeom prst="rect">
            <a:avLst/>
          </a:prstGeom>
          <a:noFill/>
        </p:spPr>
        <p:txBody>
          <a:bodyPr wrap="square" rtlCol="0">
            <a:spAutoFit/>
          </a:bodyPr>
          <a:lstStyle/>
          <a:p>
            <a:r>
              <a:rPr lang="en-IN" sz="3600" dirty="0">
                <a:solidFill>
                  <a:schemeClr val="bg1"/>
                </a:solidFill>
              </a:rPr>
              <a:t>Historical Trends</a:t>
            </a:r>
          </a:p>
        </p:txBody>
      </p:sp>
      <p:sp>
        <p:nvSpPr>
          <p:cNvPr id="5" name="TextBox 4">
            <a:extLst>
              <a:ext uri="{FF2B5EF4-FFF2-40B4-BE49-F238E27FC236}">
                <a16:creationId xmlns:a16="http://schemas.microsoft.com/office/drawing/2014/main" id="{12664102-C4E5-40AF-FF17-B5814EFCF361}"/>
              </a:ext>
            </a:extLst>
          </p:cNvPr>
          <p:cNvSpPr txBox="1"/>
          <p:nvPr/>
        </p:nvSpPr>
        <p:spPr>
          <a:xfrm>
            <a:off x="427703" y="1769806"/>
            <a:ext cx="11336594" cy="2246769"/>
          </a:xfrm>
          <a:prstGeom prst="rect">
            <a:avLst/>
          </a:prstGeom>
          <a:noFill/>
        </p:spPr>
        <p:txBody>
          <a:bodyPr wrap="square" rtlCol="0">
            <a:spAutoFit/>
          </a:bodyPr>
          <a:lstStyle/>
          <a:p>
            <a:r>
              <a:rPr lang="en-US" sz="2000" dirty="0">
                <a:solidFill>
                  <a:schemeClr val="bg1"/>
                </a:solidFill>
              </a:rPr>
              <a:t>Key Points:</a:t>
            </a:r>
          </a:p>
          <a:p>
            <a:r>
              <a:rPr lang="en-US" sz="2000" dirty="0">
                <a:solidFill>
                  <a:schemeClr val="bg1"/>
                </a:solidFill>
              </a:rPr>
              <a:t>Passenger traffic growth since the 2000s.</a:t>
            </a:r>
          </a:p>
          <a:p>
            <a:r>
              <a:rPr lang="en-US" sz="2000" dirty="0">
                <a:solidFill>
                  <a:schemeClr val="bg1"/>
                </a:solidFill>
              </a:rPr>
              <a:t>Milestones in the aviation sector.</a:t>
            </a:r>
          </a:p>
          <a:p>
            <a:r>
              <a:rPr lang="en-US" sz="2000" dirty="0">
                <a:solidFill>
                  <a:schemeClr val="bg1"/>
                </a:solidFill>
              </a:rPr>
              <a:t>Impact of policy changes.</a:t>
            </a:r>
          </a:p>
          <a:p>
            <a:r>
              <a:rPr lang="en-US" sz="2000" dirty="0">
                <a:solidFill>
                  <a:schemeClr val="bg1"/>
                </a:solidFill>
              </a:rPr>
              <a:t>Detailed Matter: From 2000 to 2023, passenger traffic in India grew at a compound annual growth rate (CAGR) of 12%. Key milestones include the entry of low-cost carriers (LCCs) like IndiGo and the liberalization of FDI policies, spurring foreign investments in the sector</a:t>
            </a:r>
            <a:endParaRPr lang="en-IN" sz="2000" dirty="0">
              <a:solidFill>
                <a:schemeClr val="bg1"/>
              </a:solidFill>
            </a:endParaRPr>
          </a:p>
        </p:txBody>
      </p:sp>
    </p:spTree>
    <p:extLst>
      <p:ext uri="{BB962C8B-B14F-4D97-AF65-F5344CB8AC3E}">
        <p14:creationId xmlns:p14="http://schemas.microsoft.com/office/powerpoint/2010/main" val="356594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CA79E3-A489-07E5-7BAA-606A9DFBEF9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29417" y="-72787"/>
            <a:ext cx="12321418" cy="6930787"/>
          </a:xfrm>
          <a:prstGeom prst="rect">
            <a:avLst/>
          </a:prstGeom>
        </p:spPr>
      </p:pic>
      <p:sp>
        <p:nvSpPr>
          <p:cNvPr id="5" name="TextBox 4">
            <a:extLst>
              <a:ext uri="{FF2B5EF4-FFF2-40B4-BE49-F238E27FC236}">
                <a16:creationId xmlns:a16="http://schemas.microsoft.com/office/drawing/2014/main" id="{D43A5BE1-0C39-18E1-CE7D-F7CE1A8A4D6C}"/>
              </a:ext>
            </a:extLst>
          </p:cNvPr>
          <p:cNvSpPr txBox="1"/>
          <p:nvPr/>
        </p:nvSpPr>
        <p:spPr>
          <a:xfrm>
            <a:off x="393290" y="442452"/>
            <a:ext cx="11159613" cy="646331"/>
          </a:xfrm>
          <a:prstGeom prst="rect">
            <a:avLst/>
          </a:prstGeom>
          <a:noFill/>
        </p:spPr>
        <p:txBody>
          <a:bodyPr wrap="square" rtlCol="0">
            <a:spAutoFit/>
          </a:bodyPr>
          <a:lstStyle/>
          <a:p>
            <a:r>
              <a:rPr lang="en-IN" sz="3600" dirty="0">
                <a:solidFill>
                  <a:schemeClr val="bg1"/>
                </a:solidFill>
              </a:rPr>
              <a:t>Post-Pandemic Recovery</a:t>
            </a:r>
          </a:p>
        </p:txBody>
      </p:sp>
      <p:sp>
        <p:nvSpPr>
          <p:cNvPr id="6" name="TextBox 5">
            <a:extLst>
              <a:ext uri="{FF2B5EF4-FFF2-40B4-BE49-F238E27FC236}">
                <a16:creationId xmlns:a16="http://schemas.microsoft.com/office/drawing/2014/main" id="{C5DA14F9-C52D-3D02-25C0-F5552B4F3B91}"/>
              </a:ext>
            </a:extLst>
          </p:cNvPr>
          <p:cNvSpPr txBox="1"/>
          <p:nvPr/>
        </p:nvSpPr>
        <p:spPr>
          <a:xfrm>
            <a:off x="393290" y="1927123"/>
            <a:ext cx="11159613" cy="1200329"/>
          </a:xfrm>
          <a:prstGeom prst="rect">
            <a:avLst/>
          </a:prstGeom>
          <a:noFill/>
        </p:spPr>
        <p:txBody>
          <a:bodyPr wrap="square" rtlCol="0">
            <a:spAutoFit/>
          </a:bodyPr>
          <a:lstStyle/>
          <a:p>
            <a:r>
              <a:rPr lang="en-US" dirty="0">
                <a:solidFill>
                  <a:schemeClr val="bg1"/>
                </a:solidFill>
              </a:rPr>
              <a:t>Key </a:t>
            </a:r>
            <a:r>
              <a:rPr lang="en-US" dirty="0" err="1">
                <a:solidFill>
                  <a:schemeClr val="bg1"/>
                </a:solidFill>
              </a:rPr>
              <a:t>Points:Impact</a:t>
            </a:r>
            <a:r>
              <a:rPr lang="en-US" dirty="0">
                <a:solidFill>
                  <a:schemeClr val="bg1"/>
                </a:solidFill>
              </a:rPr>
              <a:t> of COVID-19 on passenger </a:t>
            </a:r>
            <a:r>
              <a:rPr lang="en-US" dirty="0" err="1">
                <a:solidFill>
                  <a:schemeClr val="bg1"/>
                </a:solidFill>
              </a:rPr>
              <a:t>traffic.Recovery</a:t>
            </a:r>
            <a:r>
              <a:rPr lang="en-US" dirty="0">
                <a:solidFill>
                  <a:schemeClr val="bg1"/>
                </a:solidFill>
              </a:rPr>
              <a:t> trends in 2021–2024.Lessons </a:t>
            </a:r>
            <a:r>
              <a:rPr lang="en-US" dirty="0" err="1">
                <a:solidFill>
                  <a:schemeClr val="bg1"/>
                </a:solidFill>
              </a:rPr>
              <a:t>learned.Detailed</a:t>
            </a:r>
            <a:r>
              <a:rPr lang="en-US" dirty="0">
                <a:solidFill>
                  <a:schemeClr val="bg1"/>
                </a:solidFill>
              </a:rPr>
              <a:t> Matter: COVID-19 brought air travel to a near standstill in 2020, with passenger traffic plummeting by over 60%. Recovery began in mid-2021, driven by increased vaccinations and the resumption of international flights. By 2023, domestic traffic surpassed pre-pandemic levels</a:t>
            </a:r>
            <a:endParaRPr lang="en-IN" dirty="0">
              <a:solidFill>
                <a:schemeClr val="bg1"/>
              </a:solidFill>
            </a:endParaRPr>
          </a:p>
        </p:txBody>
      </p:sp>
    </p:spTree>
    <p:extLst>
      <p:ext uri="{BB962C8B-B14F-4D97-AF65-F5344CB8AC3E}">
        <p14:creationId xmlns:p14="http://schemas.microsoft.com/office/powerpoint/2010/main" val="70519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440656-3084-CD02-2287-8C819992B624}"/>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321418" cy="6930787"/>
          </a:xfrm>
          <a:prstGeom prst="rect">
            <a:avLst/>
          </a:prstGeom>
        </p:spPr>
      </p:pic>
      <p:sp>
        <p:nvSpPr>
          <p:cNvPr id="4" name="TextBox 3">
            <a:extLst>
              <a:ext uri="{FF2B5EF4-FFF2-40B4-BE49-F238E27FC236}">
                <a16:creationId xmlns:a16="http://schemas.microsoft.com/office/drawing/2014/main" id="{0DAD4EB3-BABA-5A1A-9547-F1AFB8417B28}"/>
              </a:ext>
            </a:extLst>
          </p:cNvPr>
          <p:cNvSpPr txBox="1"/>
          <p:nvPr/>
        </p:nvSpPr>
        <p:spPr>
          <a:xfrm>
            <a:off x="481781" y="432619"/>
            <a:ext cx="11179277" cy="646331"/>
          </a:xfrm>
          <a:prstGeom prst="rect">
            <a:avLst/>
          </a:prstGeom>
          <a:noFill/>
        </p:spPr>
        <p:txBody>
          <a:bodyPr wrap="square" rtlCol="0">
            <a:spAutoFit/>
          </a:bodyPr>
          <a:lstStyle/>
          <a:p>
            <a:r>
              <a:rPr lang="en-IN" sz="3600" dirty="0">
                <a:solidFill>
                  <a:schemeClr val="bg1"/>
                </a:solidFill>
              </a:rPr>
              <a:t>Factors Driving Growth</a:t>
            </a:r>
          </a:p>
        </p:txBody>
      </p:sp>
      <p:sp>
        <p:nvSpPr>
          <p:cNvPr id="5" name="TextBox 4">
            <a:extLst>
              <a:ext uri="{FF2B5EF4-FFF2-40B4-BE49-F238E27FC236}">
                <a16:creationId xmlns:a16="http://schemas.microsoft.com/office/drawing/2014/main" id="{9D2F8198-404E-9320-E8FA-C048713C086A}"/>
              </a:ext>
            </a:extLst>
          </p:cNvPr>
          <p:cNvSpPr txBox="1"/>
          <p:nvPr/>
        </p:nvSpPr>
        <p:spPr>
          <a:xfrm>
            <a:off x="894735" y="1661652"/>
            <a:ext cx="10294375" cy="2246769"/>
          </a:xfrm>
          <a:prstGeom prst="rect">
            <a:avLst/>
          </a:prstGeom>
          <a:noFill/>
        </p:spPr>
        <p:txBody>
          <a:bodyPr wrap="square" rtlCol="0">
            <a:spAutoFit/>
          </a:bodyPr>
          <a:lstStyle/>
          <a:p>
            <a:r>
              <a:rPr lang="en-US" sz="2000" dirty="0">
                <a:solidFill>
                  <a:schemeClr val="bg1"/>
                </a:solidFill>
              </a:rPr>
              <a:t>Key Points:</a:t>
            </a:r>
          </a:p>
          <a:p>
            <a:r>
              <a:rPr lang="en-US" sz="2000" dirty="0">
                <a:solidFill>
                  <a:schemeClr val="bg1"/>
                </a:solidFill>
              </a:rPr>
              <a:t>Economic growth and rising incomes.</a:t>
            </a:r>
          </a:p>
          <a:p>
            <a:r>
              <a:rPr lang="en-US" sz="2000" dirty="0">
                <a:solidFill>
                  <a:schemeClr val="bg1"/>
                </a:solidFill>
              </a:rPr>
              <a:t>Expansion of airport infrastructure.</a:t>
            </a:r>
          </a:p>
          <a:p>
            <a:r>
              <a:rPr lang="en-US" sz="2000" dirty="0">
                <a:solidFill>
                  <a:schemeClr val="bg1"/>
                </a:solidFill>
              </a:rPr>
              <a:t>Rise of low-cost carriers.</a:t>
            </a:r>
          </a:p>
          <a:p>
            <a:r>
              <a:rPr lang="en-US" sz="2000" dirty="0">
                <a:solidFill>
                  <a:schemeClr val="bg1"/>
                </a:solidFill>
              </a:rPr>
              <a:t>Detailed Matter: India’s growing middle class, government initiatives like UDAN (Ude Desh ka Aam </a:t>
            </a:r>
            <a:r>
              <a:rPr lang="en-US" sz="2000" dirty="0" err="1">
                <a:solidFill>
                  <a:schemeClr val="bg1"/>
                </a:solidFill>
              </a:rPr>
              <a:t>Nagrik</a:t>
            </a:r>
            <a:r>
              <a:rPr lang="en-US" sz="2000" dirty="0">
                <a:solidFill>
                  <a:schemeClr val="bg1"/>
                </a:solidFill>
              </a:rPr>
              <a:t>), and investments in airport infrastructure have significantly boosted passenger traffic. The rise of LCCs has made air travel affordable for millions</a:t>
            </a:r>
            <a:endParaRPr lang="en-IN" sz="2000" dirty="0">
              <a:solidFill>
                <a:schemeClr val="bg1"/>
              </a:solidFill>
            </a:endParaRPr>
          </a:p>
        </p:txBody>
      </p:sp>
    </p:spTree>
    <p:extLst>
      <p:ext uri="{BB962C8B-B14F-4D97-AF65-F5344CB8AC3E}">
        <p14:creationId xmlns:p14="http://schemas.microsoft.com/office/powerpoint/2010/main" val="300902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0AD3A5-47CC-C4E0-CEFB-DE16FB7AF03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321418" cy="6930787"/>
          </a:xfrm>
          <a:prstGeom prst="rect">
            <a:avLst/>
          </a:prstGeom>
        </p:spPr>
      </p:pic>
      <p:sp>
        <p:nvSpPr>
          <p:cNvPr id="3" name="TextBox 2">
            <a:extLst>
              <a:ext uri="{FF2B5EF4-FFF2-40B4-BE49-F238E27FC236}">
                <a16:creationId xmlns:a16="http://schemas.microsoft.com/office/drawing/2014/main" id="{1D9A7086-7691-F877-6EF4-90124683F53C}"/>
              </a:ext>
            </a:extLst>
          </p:cNvPr>
          <p:cNvSpPr txBox="1"/>
          <p:nvPr/>
        </p:nvSpPr>
        <p:spPr>
          <a:xfrm>
            <a:off x="550606" y="540774"/>
            <a:ext cx="11277600" cy="646331"/>
          </a:xfrm>
          <a:prstGeom prst="rect">
            <a:avLst/>
          </a:prstGeom>
          <a:noFill/>
        </p:spPr>
        <p:txBody>
          <a:bodyPr wrap="square" rtlCol="0">
            <a:spAutoFit/>
          </a:bodyPr>
          <a:lstStyle/>
          <a:p>
            <a:r>
              <a:rPr lang="en-IN" sz="3600" dirty="0">
                <a:solidFill>
                  <a:schemeClr val="bg1"/>
                </a:solidFill>
              </a:rPr>
              <a:t>CHALLENGES</a:t>
            </a:r>
          </a:p>
        </p:txBody>
      </p:sp>
      <p:sp>
        <p:nvSpPr>
          <p:cNvPr id="4" name="TextBox 3">
            <a:extLst>
              <a:ext uri="{FF2B5EF4-FFF2-40B4-BE49-F238E27FC236}">
                <a16:creationId xmlns:a16="http://schemas.microsoft.com/office/drawing/2014/main" id="{C8F797E1-4889-6585-2EAD-AB3BD22173BD}"/>
              </a:ext>
            </a:extLst>
          </p:cNvPr>
          <p:cNvSpPr txBox="1"/>
          <p:nvPr/>
        </p:nvSpPr>
        <p:spPr>
          <a:xfrm>
            <a:off x="757084" y="1524000"/>
            <a:ext cx="10805651" cy="1938992"/>
          </a:xfrm>
          <a:prstGeom prst="rect">
            <a:avLst/>
          </a:prstGeom>
          <a:noFill/>
        </p:spPr>
        <p:txBody>
          <a:bodyPr wrap="square" rtlCol="0">
            <a:spAutoFit/>
          </a:bodyPr>
          <a:lstStyle/>
          <a:p>
            <a:r>
              <a:rPr lang="en-US" sz="2000" dirty="0">
                <a:solidFill>
                  <a:schemeClr val="bg1"/>
                </a:solidFill>
              </a:rPr>
              <a:t>Key Points:</a:t>
            </a:r>
          </a:p>
          <a:p>
            <a:r>
              <a:rPr lang="en-US" sz="2000" dirty="0">
                <a:solidFill>
                  <a:schemeClr val="bg1"/>
                </a:solidFill>
              </a:rPr>
              <a:t>Infrastructure bottlenecks.</a:t>
            </a:r>
          </a:p>
          <a:p>
            <a:r>
              <a:rPr lang="en-US" sz="2000" dirty="0">
                <a:solidFill>
                  <a:schemeClr val="bg1"/>
                </a:solidFill>
              </a:rPr>
              <a:t>High operating costs.</a:t>
            </a:r>
          </a:p>
          <a:p>
            <a:r>
              <a:rPr lang="en-US" sz="2000" dirty="0">
                <a:solidFill>
                  <a:schemeClr val="bg1"/>
                </a:solidFill>
              </a:rPr>
              <a:t>Environmental concerns.</a:t>
            </a:r>
          </a:p>
          <a:p>
            <a:r>
              <a:rPr lang="en-US" sz="2000" dirty="0">
                <a:solidFill>
                  <a:schemeClr val="bg1"/>
                </a:solidFill>
              </a:rPr>
              <a:t>Detailed Matter: Despite its growth, the Indian aviation sector faces challenges such as congested airports, high fuel taxes, and environmental issues. Addressing these is critical for sustainable growth</a:t>
            </a:r>
            <a:endParaRPr lang="en-IN" sz="2000" dirty="0">
              <a:solidFill>
                <a:schemeClr val="bg1"/>
              </a:solidFill>
            </a:endParaRPr>
          </a:p>
        </p:txBody>
      </p:sp>
    </p:spTree>
    <p:extLst>
      <p:ext uri="{BB962C8B-B14F-4D97-AF65-F5344CB8AC3E}">
        <p14:creationId xmlns:p14="http://schemas.microsoft.com/office/powerpoint/2010/main" val="98557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631A8D-3A17-6B97-63EE-7A6A535D03AC}"/>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321418" cy="6930787"/>
          </a:xfrm>
          <a:prstGeom prst="rect">
            <a:avLst/>
          </a:prstGeom>
        </p:spPr>
      </p:pic>
      <p:sp>
        <p:nvSpPr>
          <p:cNvPr id="3" name="TextBox 2">
            <a:extLst>
              <a:ext uri="{FF2B5EF4-FFF2-40B4-BE49-F238E27FC236}">
                <a16:creationId xmlns:a16="http://schemas.microsoft.com/office/drawing/2014/main" id="{E039A842-E633-621E-15C7-6069C0073B4F}"/>
              </a:ext>
            </a:extLst>
          </p:cNvPr>
          <p:cNvSpPr txBox="1"/>
          <p:nvPr/>
        </p:nvSpPr>
        <p:spPr>
          <a:xfrm>
            <a:off x="373626" y="383458"/>
            <a:ext cx="11425084" cy="646331"/>
          </a:xfrm>
          <a:prstGeom prst="rect">
            <a:avLst/>
          </a:prstGeom>
          <a:noFill/>
        </p:spPr>
        <p:txBody>
          <a:bodyPr wrap="square" rtlCol="0">
            <a:spAutoFit/>
          </a:bodyPr>
          <a:lstStyle/>
          <a:p>
            <a:r>
              <a:rPr lang="en-IN" sz="3600" dirty="0">
                <a:solidFill>
                  <a:schemeClr val="bg1"/>
                </a:solidFill>
              </a:rPr>
              <a:t>GOVERNMENT INITIATIVES</a:t>
            </a:r>
          </a:p>
        </p:txBody>
      </p:sp>
      <p:sp>
        <p:nvSpPr>
          <p:cNvPr id="4" name="TextBox 3">
            <a:extLst>
              <a:ext uri="{FF2B5EF4-FFF2-40B4-BE49-F238E27FC236}">
                <a16:creationId xmlns:a16="http://schemas.microsoft.com/office/drawing/2014/main" id="{1E76CC69-90BA-B2FC-ECBC-E9288D0F63BF}"/>
              </a:ext>
            </a:extLst>
          </p:cNvPr>
          <p:cNvSpPr txBox="1"/>
          <p:nvPr/>
        </p:nvSpPr>
        <p:spPr>
          <a:xfrm>
            <a:off x="609600" y="1582994"/>
            <a:ext cx="11041626" cy="2246769"/>
          </a:xfrm>
          <a:prstGeom prst="rect">
            <a:avLst/>
          </a:prstGeom>
          <a:noFill/>
        </p:spPr>
        <p:txBody>
          <a:bodyPr wrap="square" rtlCol="0">
            <a:spAutoFit/>
          </a:bodyPr>
          <a:lstStyle/>
          <a:p>
            <a:r>
              <a:rPr lang="en-US" sz="2000" dirty="0">
                <a:solidFill>
                  <a:schemeClr val="bg1"/>
                </a:solidFill>
              </a:rPr>
              <a:t>Key Points:</a:t>
            </a:r>
          </a:p>
          <a:p>
            <a:r>
              <a:rPr lang="en-US" sz="2000" dirty="0">
                <a:solidFill>
                  <a:schemeClr val="bg1"/>
                </a:solidFill>
              </a:rPr>
              <a:t>Policies like the National Civil Aviation Policy (NCAP).</a:t>
            </a:r>
          </a:p>
          <a:p>
            <a:r>
              <a:rPr lang="en-US" sz="2000" dirty="0">
                <a:solidFill>
                  <a:schemeClr val="bg1"/>
                </a:solidFill>
              </a:rPr>
              <a:t>Expansion under the UDAN scheme.</a:t>
            </a:r>
          </a:p>
          <a:p>
            <a:r>
              <a:rPr lang="en-US" sz="2000" dirty="0">
                <a:solidFill>
                  <a:schemeClr val="bg1"/>
                </a:solidFill>
              </a:rPr>
              <a:t>Investment in regional airports.</a:t>
            </a:r>
          </a:p>
          <a:p>
            <a:r>
              <a:rPr lang="en-US" sz="2000" dirty="0">
                <a:solidFill>
                  <a:schemeClr val="bg1"/>
                </a:solidFill>
              </a:rPr>
              <a:t>Detailed Matter: The government has launched policies to improve regional connectivity and reduce operating costs. Over 50 regional airports have been developed, and the NCAP aims to make air travel accessible to more citizens.</a:t>
            </a:r>
            <a:endParaRPr lang="en-IN" sz="2000" dirty="0">
              <a:solidFill>
                <a:schemeClr val="bg1"/>
              </a:solidFill>
            </a:endParaRPr>
          </a:p>
        </p:txBody>
      </p:sp>
    </p:spTree>
    <p:extLst>
      <p:ext uri="{BB962C8B-B14F-4D97-AF65-F5344CB8AC3E}">
        <p14:creationId xmlns:p14="http://schemas.microsoft.com/office/powerpoint/2010/main" val="221854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B89215-9525-B451-8672-E499A6A0B32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321418" cy="6930787"/>
          </a:xfrm>
          <a:prstGeom prst="rect">
            <a:avLst/>
          </a:prstGeom>
        </p:spPr>
      </p:pic>
      <p:sp>
        <p:nvSpPr>
          <p:cNvPr id="3" name="TextBox 2">
            <a:extLst>
              <a:ext uri="{FF2B5EF4-FFF2-40B4-BE49-F238E27FC236}">
                <a16:creationId xmlns:a16="http://schemas.microsoft.com/office/drawing/2014/main" id="{7D671B9D-59B6-A7B0-5E89-54DB5ADFDC11}"/>
              </a:ext>
            </a:extLst>
          </p:cNvPr>
          <p:cNvSpPr txBox="1"/>
          <p:nvPr/>
        </p:nvSpPr>
        <p:spPr>
          <a:xfrm>
            <a:off x="422787" y="353961"/>
            <a:ext cx="11503742" cy="646331"/>
          </a:xfrm>
          <a:prstGeom prst="rect">
            <a:avLst/>
          </a:prstGeom>
          <a:noFill/>
        </p:spPr>
        <p:txBody>
          <a:bodyPr wrap="square" rtlCol="0">
            <a:spAutoFit/>
          </a:bodyPr>
          <a:lstStyle/>
          <a:p>
            <a:r>
              <a:rPr lang="en-IN" sz="3600" dirty="0">
                <a:solidFill>
                  <a:schemeClr val="bg1"/>
                </a:solidFill>
              </a:rPr>
              <a:t>Future output regulations</a:t>
            </a:r>
          </a:p>
        </p:txBody>
      </p:sp>
      <p:sp>
        <p:nvSpPr>
          <p:cNvPr id="4" name="TextBox 3">
            <a:extLst>
              <a:ext uri="{FF2B5EF4-FFF2-40B4-BE49-F238E27FC236}">
                <a16:creationId xmlns:a16="http://schemas.microsoft.com/office/drawing/2014/main" id="{2A7027F1-B76A-A4C2-0345-E4FC72A17D84}"/>
              </a:ext>
            </a:extLst>
          </p:cNvPr>
          <p:cNvSpPr txBox="1"/>
          <p:nvPr/>
        </p:nvSpPr>
        <p:spPr>
          <a:xfrm>
            <a:off x="658761" y="1661652"/>
            <a:ext cx="11267768" cy="2246769"/>
          </a:xfrm>
          <a:prstGeom prst="rect">
            <a:avLst/>
          </a:prstGeom>
          <a:noFill/>
        </p:spPr>
        <p:txBody>
          <a:bodyPr wrap="square" rtlCol="0">
            <a:spAutoFit/>
          </a:bodyPr>
          <a:lstStyle/>
          <a:p>
            <a:r>
              <a:rPr lang="en-US" sz="2000" dirty="0">
                <a:solidFill>
                  <a:schemeClr val="bg1"/>
                </a:solidFill>
              </a:rPr>
              <a:t>Key Points:</a:t>
            </a:r>
          </a:p>
          <a:p>
            <a:r>
              <a:rPr lang="en-US" sz="2000" dirty="0">
                <a:solidFill>
                  <a:schemeClr val="bg1"/>
                </a:solidFill>
              </a:rPr>
              <a:t>Projected growth in passenger traffic by 2030.</a:t>
            </a:r>
          </a:p>
          <a:p>
            <a:r>
              <a:rPr lang="en-US" sz="2000" dirty="0">
                <a:solidFill>
                  <a:schemeClr val="bg1"/>
                </a:solidFill>
              </a:rPr>
              <a:t>Role of technology and sustainability.</a:t>
            </a:r>
          </a:p>
          <a:p>
            <a:r>
              <a:rPr lang="en-US" sz="2000" dirty="0">
                <a:solidFill>
                  <a:schemeClr val="bg1"/>
                </a:solidFill>
              </a:rPr>
              <a:t>Potential for India as an aviation hub.</a:t>
            </a:r>
          </a:p>
          <a:p>
            <a:r>
              <a:rPr lang="en-US" sz="2000" dirty="0">
                <a:solidFill>
                  <a:schemeClr val="bg1"/>
                </a:solidFill>
              </a:rPr>
              <a:t>Detailed Matter: India’s aviation industry is expected to handle 1 billion passengers annually by 2030. Innovations like eVTOLs and green airports could revolutionize the sector. With its strategic location, India has the potential to become a global aviation hub</a:t>
            </a:r>
            <a:r>
              <a:rPr lang="en-US" dirty="0"/>
              <a:t>.</a:t>
            </a:r>
            <a:endParaRPr lang="en-IN" dirty="0"/>
          </a:p>
        </p:txBody>
      </p:sp>
    </p:spTree>
    <p:extLst>
      <p:ext uri="{BB962C8B-B14F-4D97-AF65-F5344CB8AC3E}">
        <p14:creationId xmlns:p14="http://schemas.microsoft.com/office/powerpoint/2010/main" val="870258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{E30FD865-7B9B-4B8D-95B7-100D95688FAD}tf55705232_win32</Template>
  <TotalTime>111</TotalTime>
  <Words>606</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Goudy Old Style</vt:lpstr>
      <vt:lpstr>Wingdings 2</vt:lpstr>
      <vt:lpstr>SlateVTI</vt:lpstr>
      <vt:lpstr>AIRLINE PASSENGER TRAFFIC IN INDIA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 DINESH</dc:creator>
  <cp:lastModifiedBy>G DINESH</cp:lastModifiedBy>
  <cp:revision>1</cp:revision>
  <dcterms:created xsi:type="dcterms:W3CDTF">2024-12-27T12:05:01Z</dcterms:created>
  <dcterms:modified xsi:type="dcterms:W3CDTF">2024-12-27T13:56:41Z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