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2" r:id="rId5"/>
    <p:sldId id="264" r:id="rId6"/>
    <p:sldId id="266" r:id="rId7"/>
    <p:sldId id="268" r:id="rId8"/>
    <p:sldId id="270" r:id="rId9"/>
    <p:sldId id="272" r:id="rId10"/>
    <p:sldId id="265" r:id="rId11"/>
    <p:sldId id="280" r:id="rId12"/>
    <p:sldId id="276" r:id="rId13"/>
    <p:sldId id="282" r:id="rId14"/>
    <p:sldId id="283" r:id="rId15"/>
    <p:sldId id="281" r:id="rId16"/>
    <p:sldId id="284" r:id="rId17"/>
    <p:sldId id="275"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85" d="100"/>
          <a:sy n="85"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B465-9A7A-0B6C-B670-82CDDF06D1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C0C4F7-AA0C-F227-5F3B-8431CC052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45F370-8D70-D2DF-6B7E-F4524B2B7185}"/>
              </a:ext>
            </a:extLst>
          </p:cNvPr>
          <p:cNvSpPr>
            <a:spLocks noGrp="1"/>
          </p:cNvSpPr>
          <p:nvPr>
            <p:ph type="dt" sz="half" idx="10"/>
          </p:nvPr>
        </p:nvSpPr>
        <p:spPr/>
        <p:txBody>
          <a:bodyPr/>
          <a:lstStyle/>
          <a:p>
            <a:fld id="{1A0E240D-3EB9-4026-81FE-7030A1FF0E5D}" type="datetimeFigureOut">
              <a:rPr lang="en-IN" smtClean="0"/>
              <a:t>16-12-2023</a:t>
            </a:fld>
            <a:endParaRPr lang="en-IN"/>
          </a:p>
        </p:txBody>
      </p:sp>
      <p:sp>
        <p:nvSpPr>
          <p:cNvPr id="5" name="Footer Placeholder 4">
            <a:extLst>
              <a:ext uri="{FF2B5EF4-FFF2-40B4-BE49-F238E27FC236}">
                <a16:creationId xmlns:a16="http://schemas.microsoft.com/office/drawing/2014/main" id="{2B9E7F61-F64B-3D85-232F-D1036E52A0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D1DFE-797F-4250-7FCE-145536B46335}"/>
              </a:ext>
            </a:extLst>
          </p:cNvPr>
          <p:cNvSpPr>
            <a:spLocks noGrp="1"/>
          </p:cNvSpPr>
          <p:nvPr>
            <p:ph type="sldNum" sz="quarter" idx="12"/>
          </p:nvPr>
        </p:nvSpPr>
        <p:spPr/>
        <p:txBody>
          <a:bodyPr/>
          <a:lstStyle/>
          <a:p>
            <a:fld id="{7196D474-9923-4B84-95D6-D777E618290A}" type="slidenum">
              <a:rPr lang="en-IN" smtClean="0"/>
              <a:t>‹#›</a:t>
            </a:fld>
            <a:endParaRPr lang="en-IN"/>
          </a:p>
        </p:txBody>
      </p:sp>
    </p:spTree>
    <p:extLst>
      <p:ext uri="{BB962C8B-B14F-4D97-AF65-F5344CB8AC3E}">
        <p14:creationId xmlns:p14="http://schemas.microsoft.com/office/powerpoint/2010/main" val="256070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72FF-E241-0289-105E-0DA57B4DD3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78E271-6641-3C45-CF1C-DCBE98D889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2A40C-D322-4F03-6E7A-4D5609E23CE0}"/>
              </a:ext>
            </a:extLst>
          </p:cNvPr>
          <p:cNvSpPr>
            <a:spLocks noGrp="1"/>
          </p:cNvSpPr>
          <p:nvPr>
            <p:ph type="dt" sz="half" idx="10"/>
          </p:nvPr>
        </p:nvSpPr>
        <p:spPr/>
        <p:txBody>
          <a:bodyPr/>
          <a:lstStyle/>
          <a:p>
            <a:fld id="{1A0E240D-3EB9-4026-81FE-7030A1FF0E5D}" type="datetimeFigureOut">
              <a:rPr lang="en-IN" smtClean="0"/>
              <a:t>16-12-2023</a:t>
            </a:fld>
            <a:endParaRPr lang="en-IN"/>
          </a:p>
        </p:txBody>
      </p:sp>
      <p:sp>
        <p:nvSpPr>
          <p:cNvPr id="5" name="Footer Placeholder 4">
            <a:extLst>
              <a:ext uri="{FF2B5EF4-FFF2-40B4-BE49-F238E27FC236}">
                <a16:creationId xmlns:a16="http://schemas.microsoft.com/office/drawing/2014/main" id="{41D50C4D-2E7C-E11A-F842-7B6C0422B5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13621D-E9B1-DBDA-103C-F7D426A7DDD0}"/>
              </a:ext>
            </a:extLst>
          </p:cNvPr>
          <p:cNvSpPr>
            <a:spLocks noGrp="1"/>
          </p:cNvSpPr>
          <p:nvPr>
            <p:ph type="sldNum" sz="quarter" idx="12"/>
          </p:nvPr>
        </p:nvSpPr>
        <p:spPr/>
        <p:txBody>
          <a:bodyPr/>
          <a:lstStyle/>
          <a:p>
            <a:fld id="{7196D474-9923-4B84-95D6-D777E618290A}" type="slidenum">
              <a:rPr lang="en-IN" smtClean="0"/>
              <a:t>‹#›</a:t>
            </a:fld>
            <a:endParaRPr lang="en-IN"/>
          </a:p>
        </p:txBody>
      </p:sp>
    </p:spTree>
    <p:extLst>
      <p:ext uri="{BB962C8B-B14F-4D97-AF65-F5344CB8AC3E}">
        <p14:creationId xmlns:p14="http://schemas.microsoft.com/office/powerpoint/2010/main" val="213006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EAAFC-D5DA-1899-9590-E2D6D55C0D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B1EF6F-8271-FDCC-EB00-24253E70B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DB87B5-4543-7351-9B61-0686CFBCAC80}"/>
              </a:ext>
            </a:extLst>
          </p:cNvPr>
          <p:cNvSpPr>
            <a:spLocks noGrp="1"/>
          </p:cNvSpPr>
          <p:nvPr>
            <p:ph type="dt" sz="half" idx="10"/>
          </p:nvPr>
        </p:nvSpPr>
        <p:spPr/>
        <p:txBody>
          <a:bodyPr/>
          <a:lstStyle/>
          <a:p>
            <a:fld id="{1A0E240D-3EB9-4026-81FE-7030A1FF0E5D}" type="datetimeFigureOut">
              <a:rPr lang="en-IN" smtClean="0"/>
              <a:t>16-12-2023</a:t>
            </a:fld>
            <a:endParaRPr lang="en-IN"/>
          </a:p>
        </p:txBody>
      </p:sp>
      <p:sp>
        <p:nvSpPr>
          <p:cNvPr id="5" name="Footer Placeholder 4">
            <a:extLst>
              <a:ext uri="{FF2B5EF4-FFF2-40B4-BE49-F238E27FC236}">
                <a16:creationId xmlns:a16="http://schemas.microsoft.com/office/drawing/2014/main" id="{4CE48CB5-B185-FCB1-2A4A-0AE82C0FEF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A4B2C-791B-E3AF-1699-95F798C11C3D}"/>
              </a:ext>
            </a:extLst>
          </p:cNvPr>
          <p:cNvSpPr>
            <a:spLocks noGrp="1"/>
          </p:cNvSpPr>
          <p:nvPr>
            <p:ph type="sldNum" sz="quarter" idx="12"/>
          </p:nvPr>
        </p:nvSpPr>
        <p:spPr/>
        <p:txBody>
          <a:bodyPr/>
          <a:lstStyle/>
          <a:p>
            <a:fld id="{7196D474-9923-4B84-95D6-D777E618290A}" type="slidenum">
              <a:rPr lang="en-IN" smtClean="0"/>
              <a:t>‹#›</a:t>
            </a:fld>
            <a:endParaRPr lang="en-IN"/>
          </a:p>
        </p:txBody>
      </p:sp>
    </p:spTree>
    <p:extLst>
      <p:ext uri="{BB962C8B-B14F-4D97-AF65-F5344CB8AC3E}">
        <p14:creationId xmlns:p14="http://schemas.microsoft.com/office/powerpoint/2010/main" val="62438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E3AA-114A-2A04-F8B7-3E04F6BF2F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F71BA0-2432-AEE1-1420-2E8B5F9848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0AB568-C896-06E2-05D7-B6C510EA527B}"/>
              </a:ext>
            </a:extLst>
          </p:cNvPr>
          <p:cNvSpPr>
            <a:spLocks noGrp="1"/>
          </p:cNvSpPr>
          <p:nvPr>
            <p:ph type="dt" sz="half" idx="10"/>
          </p:nvPr>
        </p:nvSpPr>
        <p:spPr/>
        <p:txBody>
          <a:bodyPr/>
          <a:lstStyle/>
          <a:p>
            <a:fld id="{1A0E240D-3EB9-4026-81FE-7030A1FF0E5D}" type="datetimeFigureOut">
              <a:rPr lang="en-IN" smtClean="0"/>
              <a:t>16-12-2023</a:t>
            </a:fld>
            <a:endParaRPr lang="en-IN"/>
          </a:p>
        </p:txBody>
      </p:sp>
      <p:sp>
        <p:nvSpPr>
          <p:cNvPr id="5" name="Footer Placeholder 4">
            <a:extLst>
              <a:ext uri="{FF2B5EF4-FFF2-40B4-BE49-F238E27FC236}">
                <a16:creationId xmlns:a16="http://schemas.microsoft.com/office/drawing/2014/main" id="{EFADDFD3-5127-B673-81B1-45EBF62726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3F7BF-CCA2-0C0F-632B-FCC64E44709E}"/>
              </a:ext>
            </a:extLst>
          </p:cNvPr>
          <p:cNvSpPr>
            <a:spLocks noGrp="1"/>
          </p:cNvSpPr>
          <p:nvPr>
            <p:ph type="sldNum" sz="quarter" idx="12"/>
          </p:nvPr>
        </p:nvSpPr>
        <p:spPr/>
        <p:txBody>
          <a:bodyPr/>
          <a:lstStyle/>
          <a:p>
            <a:fld id="{7196D474-9923-4B84-95D6-D777E618290A}" type="slidenum">
              <a:rPr lang="en-IN" smtClean="0"/>
              <a:t>‹#›</a:t>
            </a:fld>
            <a:endParaRPr lang="en-IN"/>
          </a:p>
        </p:txBody>
      </p:sp>
    </p:spTree>
    <p:extLst>
      <p:ext uri="{BB962C8B-B14F-4D97-AF65-F5344CB8AC3E}">
        <p14:creationId xmlns:p14="http://schemas.microsoft.com/office/powerpoint/2010/main" val="340445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CD0D-EFF2-2F1B-07DD-60D0955154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574304-8B95-564F-A2D9-B28F95B647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70E0BD-F583-6F20-516E-85C24464A60D}"/>
              </a:ext>
            </a:extLst>
          </p:cNvPr>
          <p:cNvSpPr>
            <a:spLocks noGrp="1"/>
          </p:cNvSpPr>
          <p:nvPr>
            <p:ph type="dt" sz="half" idx="10"/>
          </p:nvPr>
        </p:nvSpPr>
        <p:spPr/>
        <p:txBody>
          <a:bodyPr/>
          <a:lstStyle/>
          <a:p>
            <a:fld id="{1A0E240D-3EB9-4026-81FE-7030A1FF0E5D}" type="datetimeFigureOut">
              <a:rPr lang="en-IN" smtClean="0"/>
              <a:t>16-12-2023</a:t>
            </a:fld>
            <a:endParaRPr lang="en-IN"/>
          </a:p>
        </p:txBody>
      </p:sp>
      <p:sp>
        <p:nvSpPr>
          <p:cNvPr id="5" name="Footer Placeholder 4">
            <a:extLst>
              <a:ext uri="{FF2B5EF4-FFF2-40B4-BE49-F238E27FC236}">
                <a16:creationId xmlns:a16="http://schemas.microsoft.com/office/drawing/2014/main" id="{AD021383-97CB-1DEA-7A07-3D1733A99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6BFF25-39E2-8FDB-30C4-BA58806265B5}"/>
              </a:ext>
            </a:extLst>
          </p:cNvPr>
          <p:cNvSpPr>
            <a:spLocks noGrp="1"/>
          </p:cNvSpPr>
          <p:nvPr>
            <p:ph type="sldNum" sz="quarter" idx="12"/>
          </p:nvPr>
        </p:nvSpPr>
        <p:spPr/>
        <p:txBody>
          <a:bodyPr/>
          <a:lstStyle/>
          <a:p>
            <a:fld id="{7196D474-9923-4B84-95D6-D777E618290A}" type="slidenum">
              <a:rPr lang="en-IN" smtClean="0"/>
              <a:t>‹#›</a:t>
            </a:fld>
            <a:endParaRPr lang="en-IN"/>
          </a:p>
        </p:txBody>
      </p:sp>
    </p:spTree>
    <p:extLst>
      <p:ext uri="{BB962C8B-B14F-4D97-AF65-F5344CB8AC3E}">
        <p14:creationId xmlns:p14="http://schemas.microsoft.com/office/powerpoint/2010/main" val="411031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20BE-E7E1-E715-572D-FCCF7074A6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4D7BF9-E9F9-29BC-95FB-523C33D608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D43522-25C1-4EE3-BE2A-BA613F0C4A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D8D510-DA1C-9220-DC0F-16FA5653B882}"/>
              </a:ext>
            </a:extLst>
          </p:cNvPr>
          <p:cNvSpPr>
            <a:spLocks noGrp="1"/>
          </p:cNvSpPr>
          <p:nvPr>
            <p:ph type="dt" sz="half" idx="10"/>
          </p:nvPr>
        </p:nvSpPr>
        <p:spPr/>
        <p:txBody>
          <a:bodyPr/>
          <a:lstStyle/>
          <a:p>
            <a:fld id="{1A0E240D-3EB9-4026-81FE-7030A1FF0E5D}" type="datetimeFigureOut">
              <a:rPr lang="en-IN" smtClean="0"/>
              <a:t>16-12-2023</a:t>
            </a:fld>
            <a:endParaRPr lang="en-IN"/>
          </a:p>
        </p:txBody>
      </p:sp>
      <p:sp>
        <p:nvSpPr>
          <p:cNvPr id="6" name="Footer Placeholder 5">
            <a:extLst>
              <a:ext uri="{FF2B5EF4-FFF2-40B4-BE49-F238E27FC236}">
                <a16:creationId xmlns:a16="http://schemas.microsoft.com/office/drawing/2014/main" id="{10F7F3F4-4252-6E3C-9625-FC2D04FDC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FDE631-32D7-6867-F8D2-B1A6DF2F7C7F}"/>
              </a:ext>
            </a:extLst>
          </p:cNvPr>
          <p:cNvSpPr>
            <a:spLocks noGrp="1"/>
          </p:cNvSpPr>
          <p:nvPr>
            <p:ph type="sldNum" sz="quarter" idx="12"/>
          </p:nvPr>
        </p:nvSpPr>
        <p:spPr/>
        <p:txBody>
          <a:bodyPr/>
          <a:lstStyle/>
          <a:p>
            <a:fld id="{7196D474-9923-4B84-95D6-D777E618290A}" type="slidenum">
              <a:rPr lang="en-IN" smtClean="0"/>
              <a:t>‹#›</a:t>
            </a:fld>
            <a:endParaRPr lang="en-IN"/>
          </a:p>
        </p:txBody>
      </p:sp>
    </p:spTree>
    <p:extLst>
      <p:ext uri="{BB962C8B-B14F-4D97-AF65-F5344CB8AC3E}">
        <p14:creationId xmlns:p14="http://schemas.microsoft.com/office/powerpoint/2010/main" val="232351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44C8-694D-D54A-8BA7-59856BE068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678673-220A-DFEF-DA05-129F4167DE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83C6FD-7304-3FB7-58C0-0D46349BE9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46E972-93B2-7F4D-F418-2BC1EB35C9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9F9A9-264A-A522-3BBB-DF7DE00943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E02A7E-3A8C-0385-28D7-1332BACF5BA3}"/>
              </a:ext>
            </a:extLst>
          </p:cNvPr>
          <p:cNvSpPr>
            <a:spLocks noGrp="1"/>
          </p:cNvSpPr>
          <p:nvPr>
            <p:ph type="dt" sz="half" idx="10"/>
          </p:nvPr>
        </p:nvSpPr>
        <p:spPr/>
        <p:txBody>
          <a:bodyPr/>
          <a:lstStyle/>
          <a:p>
            <a:fld id="{1A0E240D-3EB9-4026-81FE-7030A1FF0E5D}" type="datetimeFigureOut">
              <a:rPr lang="en-IN" smtClean="0"/>
              <a:t>16-12-2023</a:t>
            </a:fld>
            <a:endParaRPr lang="en-IN"/>
          </a:p>
        </p:txBody>
      </p:sp>
      <p:sp>
        <p:nvSpPr>
          <p:cNvPr id="8" name="Footer Placeholder 7">
            <a:extLst>
              <a:ext uri="{FF2B5EF4-FFF2-40B4-BE49-F238E27FC236}">
                <a16:creationId xmlns:a16="http://schemas.microsoft.com/office/drawing/2014/main" id="{A71BCD6C-E925-3721-4DDB-D3114CB92D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7D3A57-A367-A720-7D21-5F5CBE9F3BE5}"/>
              </a:ext>
            </a:extLst>
          </p:cNvPr>
          <p:cNvSpPr>
            <a:spLocks noGrp="1"/>
          </p:cNvSpPr>
          <p:nvPr>
            <p:ph type="sldNum" sz="quarter" idx="12"/>
          </p:nvPr>
        </p:nvSpPr>
        <p:spPr/>
        <p:txBody>
          <a:bodyPr/>
          <a:lstStyle/>
          <a:p>
            <a:fld id="{7196D474-9923-4B84-95D6-D777E618290A}" type="slidenum">
              <a:rPr lang="en-IN" smtClean="0"/>
              <a:t>‹#›</a:t>
            </a:fld>
            <a:endParaRPr lang="en-IN"/>
          </a:p>
        </p:txBody>
      </p:sp>
    </p:spTree>
    <p:extLst>
      <p:ext uri="{BB962C8B-B14F-4D97-AF65-F5344CB8AC3E}">
        <p14:creationId xmlns:p14="http://schemas.microsoft.com/office/powerpoint/2010/main" val="165766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5893-612B-575C-1655-6A3AA2FE57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AC87FA-8260-BCC8-EDC4-B0CB9E6EA946}"/>
              </a:ext>
            </a:extLst>
          </p:cNvPr>
          <p:cNvSpPr>
            <a:spLocks noGrp="1"/>
          </p:cNvSpPr>
          <p:nvPr>
            <p:ph type="dt" sz="half" idx="10"/>
          </p:nvPr>
        </p:nvSpPr>
        <p:spPr/>
        <p:txBody>
          <a:bodyPr/>
          <a:lstStyle/>
          <a:p>
            <a:fld id="{1A0E240D-3EB9-4026-81FE-7030A1FF0E5D}" type="datetimeFigureOut">
              <a:rPr lang="en-IN" smtClean="0"/>
              <a:t>16-12-2023</a:t>
            </a:fld>
            <a:endParaRPr lang="en-IN"/>
          </a:p>
        </p:txBody>
      </p:sp>
      <p:sp>
        <p:nvSpPr>
          <p:cNvPr id="4" name="Footer Placeholder 3">
            <a:extLst>
              <a:ext uri="{FF2B5EF4-FFF2-40B4-BE49-F238E27FC236}">
                <a16:creationId xmlns:a16="http://schemas.microsoft.com/office/drawing/2014/main" id="{C296B8D8-FE8D-FC29-0E32-2F1D0C4745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9DB6B3-1F7C-3360-6548-04DF0E8BB4C7}"/>
              </a:ext>
            </a:extLst>
          </p:cNvPr>
          <p:cNvSpPr>
            <a:spLocks noGrp="1"/>
          </p:cNvSpPr>
          <p:nvPr>
            <p:ph type="sldNum" sz="quarter" idx="12"/>
          </p:nvPr>
        </p:nvSpPr>
        <p:spPr/>
        <p:txBody>
          <a:bodyPr/>
          <a:lstStyle/>
          <a:p>
            <a:fld id="{7196D474-9923-4B84-95D6-D777E618290A}" type="slidenum">
              <a:rPr lang="en-IN" smtClean="0"/>
              <a:t>‹#›</a:t>
            </a:fld>
            <a:endParaRPr lang="en-IN"/>
          </a:p>
        </p:txBody>
      </p:sp>
    </p:spTree>
    <p:extLst>
      <p:ext uri="{BB962C8B-B14F-4D97-AF65-F5344CB8AC3E}">
        <p14:creationId xmlns:p14="http://schemas.microsoft.com/office/powerpoint/2010/main" val="60327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9470C6-A84F-B864-9B07-A4A28B4B40F7}"/>
              </a:ext>
            </a:extLst>
          </p:cNvPr>
          <p:cNvSpPr>
            <a:spLocks noGrp="1"/>
          </p:cNvSpPr>
          <p:nvPr>
            <p:ph type="dt" sz="half" idx="10"/>
          </p:nvPr>
        </p:nvSpPr>
        <p:spPr/>
        <p:txBody>
          <a:bodyPr/>
          <a:lstStyle/>
          <a:p>
            <a:fld id="{1A0E240D-3EB9-4026-81FE-7030A1FF0E5D}" type="datetimeFigureOut">
              <a:rPr lang="en-IN" smtClean="0"/>
              <a:t>16-12-2023</a:t>
            </a:fld>
            <a:endParaRPr lang="en-IN"/>
          </a:p>
        </p:txBody>
      </p:sp>
      <p:sp>
        <p:nvSpPr>
          <p:cNvPr id="3" name="Footer Placeholder 2">
            <a:extLst>
              <a:ext uri="{FF2B5EF4-FFF2-40B4-BE49-F238E27FC236}">
                <a16:creationId xmlns:a16="http://schemas.microsoft.com/office/drawing/2014/main" id="{1625A3FF-F86B-86B3-9A93-77E88A764A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9DBB6C-CE4B-5372-E8C9-DE415B996981}"/>
              </a:ext>
            </a:extLst>
          </p:cNvPr>
          <p:cNvSpPr>
            <a:spLocks noGrp="1"/>
          </p:cNvSpPr>
          <p:nvPr>
            <p:ph type="sldNum" sz="quarter" idx="12"/>
          </p:nvPr>
        </p:nvSpPr>
        <p:spPr/>
        <p:txBody>
          <a:bodyPr/>
          <a:lstStyle/>
          <a:p>
            <a:fld id="{7196D474-9923-4B84-95D6-D777E618290A}" type="slidenum">
              <a:rPr lang="en-IN" smtClean="0"/>
              <a:t>‹#›</a:t>
            </a:fld>
            <a:endParaRPr lang="en-IN"/>
          </a:p>
        </p:txBody>
      </p:sp>
    </p:spTree>
    <p:extLst>
      <p:ext uri="{BB962C8B-B14F-4D97-AF65-F5344CB8AC3E}">
        <p14:creationId xmlns:p14="http://schemas.microsoft.com/office/powerpoint/2010/main" val="296184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E452-1C01-E81D-6D29-001BCB5A0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C66CAF-3EAB-8401-C6F3-729E301B11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77332F-6346-BACA-3479-3DF9EF35D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762AF-1ABA-8B36-C9B3-CCC9D0A57466}"/>
              </a:ext>
            </a:extLst>
          </p:cNvPr>
          <p:cNvSpPr>
            <a:spLocks noGrp="1"/>
          </p:cNvSpPr>
          <p:nvPr>
            <p:ph type="dt" sz="half" idx="10"/>
          </p:nvPr>
        </p:nvSpPr>
        <p:spPr/>
        <p:txBody>
          <a:bodyPr/>
          <a:lstStyle/>
          <a:p>
            <a:fld id="{1A0E240D-3EB9-4026-81FE-7030A1FF0E5D}" type="datetimeFigureOut">
              <a:rPr lang="en-IN" smtClean="0"/>
              <a:t>16-12-2023</a:t>
            </a:fld>
            <a:endParaRPr lang="en-IN"/>
          </a:p>
        </p:txBody>
      </p:sp>
      <p:sp>
        <p:nvSpPr>
          <p:cNvPr id="6" name="Footer Placeholder 5">
            <a:extLst>
              <a:ext uri="{FF2B5EF4-FFF2-40B4-BE49-F238E27FC236}">
                <a16:creationId xmlns:a16="http://schemas.microsoft.com/office/drawing/2014/main" id="{D81416A6-630B-1A49-9FDB-4011312AEF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464620-0627-0CE2-5C51-3C518E6CB3CB}"/>
              </a:ext>
            </a:extLst>
          </p:cNvPr>
          <p:cNvSpPr>
            <a:spLocks noGrp="1"/>
          </p:cNvSpPr>
          <p:nvPr>
            <p:ph type="sldNum" sz="quarter" idx="12"/>
          </p:nvPr>
        </p:nvSpPr>
        <p:spPr/>
        <p:txBody>
          <a:bodyPr/>
          <a:lstStyle/>
          <a:p>
            <a:fld id="{7196D474-9923-4B84-95D6-D777E618290A}" type="slidenum">
              <a:rPr lang="en-IN" smtClean="0"/>
              <a:t>‹#›</a:t>
            </a:fld>
            <a:endParaRPr lang="en-IN"/>
          </a:p>
        </p:txBody>
      </p:sp>
    </p:spTree>
    <p:extLst>
      <p:ext uri="{BB962C8B-B14F-4D97-AF65-F5344CB8AC3E}">
        <p14:creationId xmlns:p14="http://schemas.microsoft.com/office/powerpoint/2010/main" val="47301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CDA1-1BCD-B703-03E3-43FDB1285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EAAFAC-0DB4-D39C-24D0-C6EF147EF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45B85B-922B-5FF3-ACF6-9C2AC3EDD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37398E-3276-E30D-1F2A-E15943926117}"/>
              </a:ext>
            </a:extLst>
          </p:cNvPr>
          <p:cNvSpPr>
            <a:spLocks noGrp="1"/>
          </p:cNvSpPr>
          <p:nvPr>
            <p:ph type="dt" sz="half" idx="10"/>
          </p:nvPr>
        </p:nvSpPr>
        <p:spPr/>
        <p:txBody>
          <a:bodyPr/>
          <a:lstStyle/>
          <a:p>
            <a:fld id="{1A0E240D-3EB9-4026-81FE-7030A1FF0E5D}" type="datetimeFigureOut">
              <a:rPr lang="en-IN" smtClean="0"/>
              <a:t>16-12-2023</a:t>
            </a:fld>
            <a:endParaRPr lang="en-IN"/>
          </a:p>
        </p:txBody>
      </p:sp>
      <p:sp>
        <p:nvSpPr>
          <p:cNvPr id="6" name="Footer Placeholder 5">
            <a:extLst>
              <a:ext uri="{FF2B5EF4-FFF2-40B4-BE49-F238E27FC236}">
                <a16:creationId xmlns:a16="http://schemas.microsoft.com/office/drawing/2014/main" id="{108C95EA-4CFA-8ADA-7B2C-123D2B5289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8BD7C4-AB14-6DAD-9974-814D7615BC9D}"/>
              </a:ext>
            </a:extLst>
          </p:cNvPr>
          <p:cNvSpPr>
            <a:spLocks noGrp="1"/>
          </p:cNvSpPr>
          <p:nvPr>
            <p:ph type="sldNum" sz="quarter" idx="12"/>
          </p:nvPr>
        </p:nvSpPr>
        <p:spPr/>
        <p:txBody>
          <a:bodyPr/>
          <a:lstStyle/>
          <a:p>
            <a:fld id="{7196D474-9923-4B84-95D6-D777E618290A}" type="slidenum">
              <a:rPr lang="en-IN" smtClean="0"/>
              <a:t>‹#›</a:t>
            </a:fld>
            <a:endParaRPr lang="en-IN"/>
          </a:p>
        </p:txBody>
      </p:sp>
    </p:spTree>
    <p:extLst>
      <p:ext uri="{BB962C8B-B14F-4D97-AF65-F5344CB8AC3E}">
        <p14:creationId xmlns:p14="http://schemas.microsoft.com/office/powerpoint/2010/main" val="366596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1DBF03-7F80-7663-AC60-261208DDB7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4A69FC-E5D9-3627-BBCF-893BAB7EE8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6A5029-64D5-26F4-B98F-5A0DD602E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E240D-3EB9-4026-81FE-7030A1FF0E5D}" type="datetimeFigureOut">
              <a:rPr lang="en-IN" smtClean="0"/>
              <a:t>16-12-2023</a:t>
            </a:fld>
            <a:endParaRPr lang="en-IN"/>
          </a:p>
        </p:txBody>
      </p:sp>
      <p:sp>
        <p:nvSpPr>
          <p:cNvPr id="5" name="Footer Placeholder 4">
            <a:extLst>
              <a:ext uri="{FF2B5EF4-FFF2-40B4-BE49-F238E27FC236}">
                <a16:creationId xmlns:a16="http://schemas.microsoft.com/office/drawing/2014/main" id="{E1081605-CCF7-1796-9660-6069EF63A7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A4101A-F6C7-643F-FAEE-597AD10FC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6D474-9923-4B84-95D6-D777E618290A}" type="slidenum">
              <a:rPr lang="en-IN" smtClean="0"/>
              <a:t>‹#›</a:t>
            </a:fld>
            <a:endParaRPr lang="en-IN"/>
          </a:p>
        </p:txBody>
      </p:sp>
    </p:spTree>
    <p:extLst>
      <p:ext uri="{BB962C8B-B14F-4D97-AF65-F5344CB8AC3E}">
        <p14:creationId xmlns:p14="http://schemas.microsoft.com/office/powerpoint/2010/main" val="794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F8EB83-DD10-E59E-BE4F-FF94AEAC9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709" y="-1"/>
            <a:ext cx="1683327" cy="1423555"/>
          </a:xfrm>
          <a:prstGeom prst="rect">
            <a:avLst/>
          </a:prstGeom>
        </p:spPr>
      </p:pic>
      <p:sp>
        <p:nvSpPr>
          <p:cNvPr id="4" name="TextBox 3">
            <a:extLst>
              <a:ext uri="{FF2B5EF4-FFF2-40B4-BE49-F238E27FC236}">
                <a16:creationId xmlns:a16="http://schemas.microsoft.com/office/drawing/2014/main" id="{C2ECA625-4D18-C1D1-894D-B2CCD4906EA2}"/>
              </a:ext>
            </a:extLst>
          </p:cNvPr>
          <p:cNvSpPr txBox="1"/>
          <p:nvPr/>
        </p:nvSpPr>
        <p:spPr>
          <a:xfrm>
            <a:off x="2223656" y="1298864"/>
            <a:ext cx="9029700" cy="892552"/>
          </a:xfrm>
          <a:prstGeom prst="rect">
            <a:avLst/>
          </a:prstGeom>
          <a:noFill/>
        </p:spPr>
        <p:txBody>
          <a:bodyPr wrap="square" lIns="91440" tIns="45720" rIns="91440" bIns="45720" anchor="t">
            <a:spAutoFit/>
          </a:bodyPr>
          <a:lstStyle/>
          <a:p>
            <a:r>
              <a:rPr lang="en-US" sz="2000" b="1" dirty="0">
                <a:solidFill>
                  <a:schemeClr val="accent1"/>
                </a:solidFill>
                <a:latin typeface="Times New Roman"/>
                <a:cs typeface="Times New Roman"/>
              </a:rPr>
              <a:t>            Princeton Institute of Engineering and Technology for Women</a:t>
            </a:r>
            <a:endParaRPr lang="en-IN" sz="1600" dirty="0">
              <a:solidFill>
                <a:schemeClr val="accent1"/>
              </a:solidFill>
              <a:latin typeface="Calibri" panose="020F0502020204030204"/>
              <a:cs typeface="Calibri" panose="020F0502020204030204"/>
            </a:endParaRPr>
          </a:p>
          <a:p>
            <a:r>
              <a:rPr lang="en-US" sz="1600" b="1" dirty="0">
                <a:solidFill>
                  <a:schemeClr val="accent1"/>
                </a:solidFill>
                <a:latin typeface="Times New Roman"/>
                <a:cs typeface="Times New Roman"/>
              </a:rPr>
              <a:t>   Department Of Computer Science And Engineering(Artificial Intelligence&amp; Machine Leaning)</a:t>
            </a:r>
            <a:br>
              <a:rPr lang="en-US" sz="1600" b="1" dirty="0">
                <a:latin typeface="Times New Roman" panose="02020603050405020304" pitchFamily="18" charset="0"/>
                <a:cs typeface="Times New Roman" panose="02020603050405020304" pitchFamily="18" charset="0"/>
              </a:rPr>
            </a:br>
            <a:endParaRPr lang="en-IN" sz="1600" dirty="0">
              <a:cs typeface="Calibri"/>
            </a:endParaRPr>
          </a:p>
        </p:txBody>
      </p:sp>
      <p:sp>
        <p:nvSpPr>
          <p:cNvPr id="8" name="TextBox 7">
            <a:extLst>
              <a:ext uri="{FF2B5EF4-FFF2-40B4-BE49-F238E27FC236}">
                <a16:creationId xmlns:a16="http://schemas.microsoft.com/office/drawing/2014/main" id="{F50A34DB-74DD-2B42-F4F2-8DA58F1D849E}"/>
              </a:ext>
            </a:extLst>
          </p:cNvPr>
          <p:cNvSpPr txBox="1"/>
          <p:nvPr/>
        </p:nvSpPr>
        <p:spPr>
          <a:xfrm>
            <a:off x="2036619" y="2141197"/>
            <a:ext cx="9029700" cy="83099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E-PILOTS A SYSTEM TO PREDICT HARD LANDING DURING THE APPROACH PHASE OF COMMERCIAL FLIGHTS</a:t>
            </a:r>
          </a:p>
        </p:txBody>
      </p:sp>
      <p:sp>
        <p:nvSpPr>
          <p:cNvPr id="10" name="TextBox 9">
            <a:extLst>
              <a:ext uri="{FF2B5EF4-FFF2-40B4-BE49-F238E27FC236}">
                <a16:creationId xmlns:a16="http://schemas.microsoft.com/office/drawing/2014/main" id="{C84EA6F8-44F8-286E-69DF-EB21EA4A073D}"/>
              </a:ext>
            </a:extLst>
          </p:cNvPr>
          <p:cNvSpPr txBox="1"/>
          <p:nvPr/>
        </p:nvSpPr>
        <p:spPr>
          <a:xfrm>
            <a:off x="3179617" y="3356265"/>
            <a:ext cx="7613889" cy="830997"/>
          </a:xfrm>
          <a:prstGeom prst="rect">
            <a:avLst/>
          </a:prstGeom>
          <a:noFill/>
        </p:spPr>
        <p:txBody>
          <a:bodyPr wrap="square" lIns="91440" tIns="45720" rIns="91440" bIns="45720" anchor="t">
            <a:spAutoFit/>
          </a:bodyPr>
          <a:lstStyle/>
          <a:p>
            <a:pPr algn="ctr"/>
            <a:r>
              <a:rPr lang="en-US" sz="2400" b="1" dirty="0">
                <a:latin typeface="Times New Roman"/>
                <a:cs typeface="Times New Roman"/>
              </a:rPr>
              <a:t>Under the Guidance of</a:t>
            </a:r>
          </a:p>
          <a:p>
            <a:r>
              <a:rPr lang="en-US" sz="2400" b="1" dirty="0">
                <a:latin typeface="Times New Roman"/>
                <a:cs typeface="Times New Roman"/>
              </a:rPr>
              <a:t>            Mr. T.</a:t>
            </a:r>
            <a:r>
              <a:rPr lang="en-IN" sz="2400" b="1" dirty="0">
                <a:solidFill>
                  <a:srgbClr val="000000"/>
                </a:solidFill>
                <a:effectLst/>
                <a:latin typeface="Times New Roman" panose="02020603050405020304" pitchFamily="18" charset="0"/>
              </a:rPr>
              <a:t>KANAKAIAH</a:t>
            </a:r>
            <a:r>
              <a:rPr lang="en-IN" sz="2400" b="1" dirty="0">
                <a:solidFill>
                  <a:srgbClr val="000000"/>
                </a:solidFill>
                <a:latin typeface="Calibri" panose="020F0502020204030204" pitchFamily="34" charset="0"/>
              </a:rPr>
              <a:t>,</a:t>
            </a:r>
            <a:r>
              <a:rPr lang="en-US" sz="2400" b="1" dirty="0">
                <a:latin typeface="Times New Roman"/>
                <a:cs typeface="Times New Roman"/>
              </a:rPr>
              <a:t>Assistant Professor   </a:t>
            </a:r>
            <a:endParaRPr lang="en-US" sz="2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6236FF0-78DF-3065-F064-7EE5E84DB093}"/>
              </a:ext>
            </a:extLst>
          </p:cNvPr>
          <p:cNvSpPr txBox="1"/>
          <p:nvPr/>
        </p:nvSpPr>
        <p:spPr>
          <a:xfrm>
            <a:off x="2036619" y="4457700"/>
            <a:ext cx="8364682" cy="2308324"/>
          </a:xfrm>
          <a:prstGeom prst="rect">
            <a:avLst/>
          </a:prstGeom>
          <a:noFill/>
        </p:spPr>
        <p:txBody>
          <a:bodyPr wrap="square" rtlCol="0">
            <a:spAutoFit/>
          </a:bodyPr>
          <a:lstStyle/>
          <a:p>
            <a:r>
              <a:rPr lang="en-US" sz="1800" b="1" dirty="0">
                <a:solidFill>
                  <a:schemeClr val="tx1"/>
                </a:solidFill>
                <a:latin typeface="Times New Roman" panose="02020603050405020304" pitchFamily="18" charset="0"/>
                <a:cs typeface="Times New Roman" panose="02020603050405020304" pitchFamily="18" charset="0"/>
              </a:rPr>
              <a:t>                                                            Submitted by</a:t>
            </a:r>
          </a:p>
          <a:p>
            <a:endParaRPr lang="en-US" sz="1800" b="1" dirty="0">
              <a:solidFill>
                <a:schemeClr val="tx1"/>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B.SAISANTHOSHI</a:t>
            </a:r>
            <a:r>
              <a:rPr lang="en-US" sz="1800" b="1" dirty="0">
                <a:solidFill>
                  <a:schemeClr val="tx1"/>
                </a:solidFill>
                <a:latin typeface="Times New Roman" panose="02020603050405020304" pitchFamily="18" charset="0"/>
                <a:cs typeface="Times New Roman" panose="02020603050405020304" pitchFamily="18" charset="0"/>
              </a:rPr>
              <a:t>                   216M5A6602</a:t>
            </a:r>
          </a:p>
          <a:p>
            <a:pPr algn="l"/>
            <a:r>
              <a:rPr lang="en-US" sz="1800" b="1" dirty="0">
                <a:solidFill>
                  <a:schemeClr val="tx1"/>
                </a:solidFill>
                <a:latin typeface="Times New Roman" panose="02020603050405020304" pitchFamily="18" charset="0"/>
                <a:cs typeface="Times New Roman" panose="02020603050405020304" pitchFamily="18" charset="0"/>
              </a:rPr>
              <a:t>		 CH.RAMYA                               206M1A6618 </a:t>
            </a:r>
          </a:p>
          <a:p>
            <a:pPr algn="l"/>
            <a:r>
              <a:rPr lang="en-US" b="1" dirty="0">
                <a:latin typeface="Times New Roman" panose="02020603050405020304" pitchFamily="18" charset="0"/>
                <a:cs typeface="Times New Roman" panose="02020603050405020304" pitchFamily="18" charset="0"/>
              </a:rPr>
              <a:t>                                 K.POOJITHA</a:t>
            </a:r>
            <a:r>
              <a:rPr lang="en-US" sz="1800" b="1" dirty="0">
                <a:solidFill>
                  <a:schemeClr val="tx1"/>
                </a:solidFill>
                <a:latin typeface="Times New Roman" panose="02020603050405020304" pitchFamily="18" charset="0"/>
                <a:cs typeface="Times New Roman" panose="02020603050405020304" pitchFamily="18" charset="0"/>
              </a:rPr>
              <a:t>                            206M1A6619</a:t>
            </a:r>
          </a:p>
          <a:p>
            <a:pPr algn="l"/>
            <a:r>
              <a:rPr lang="en-US" sz="1800" b="1" dirty="0">
                <a:solidFill>
                  <a:schemeClr val="tx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B.NITHEESHA</a:t>
            </a:r>
            <a:r>
              <a:rPr lang="en-US" sz="1800" b="1" dirty="0">
                <a:solidFill>
                  <a:schemeClr val="tx1"/>
                </a:solidFill>
                <a:latin typeface="Times New Roman" panose="02020603050405020304" pitchFamily="18" charset="0"/>
                <a:cs typeface="Times New Roman" panose="02020603050405020304" pitchFamily="18" charset="0"/>
              </a:rPr>
              <a:t>                          20</a:t>
            </a:r>
            <a:r>
              <a:rPr lang="en-US" b="1" dirty="0">
                <a:latin typeface="Times New Roman" panose="02020603050405020304" pitchFamily="18" charset="0"/>
                <a:cs typeface="Times New Roman" panose="02020603050405020304" pitchFamily="18" charset="0"/>
              </a:rPr>
              <a:t>6M1A6620</a:t>
            </a:r>
            <a:r>
              <a:rPr lang="en-US" sz="1800" b="1" dirty="0">
                <a:solidFill>
                  <a:schemeClr val="tx1"/>
                </a:solidFill>
                <a:latin typeface="Times New Roman" panose="02020603050405020304" pitchFamily="18" charset="0"/>
                <a:cs typeface="Times New Roman" panose="02020603050405020304" pitchFamily="18" charset="0"/>
              </a:rPr>
              <a:t>        </a:t>
            </a:r>
          </a:p>
          <a:p>
            <a:pPr algn="l"/>
            <a:r>
              <a:rPr lang="en-US" b="1" dirty="0">
                <a:latin typeface="Times New Roman" panose="02020603050405020304" pitchFamily="18" charset="0"/>
                <a:cs typeface="Times New Roman" panose="02020603050405020304" pitchFamily="18" charset="0"/>
              </a:rPr>
              <a:t>                                 </a:t>
            </a:r>
            <a:endParaRPr lang="en-US" sz="1800" b="1" dirty="0">
              <a:solidFill>
                <a:schemeClr val="tx1"/>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11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7F3191-EFED-26CE-11CD-BF2D2068C3DF}"/>
              </a:ext>
            </a:extLst>
          </p:cNvPr>
          <p:cNvSpPr txBox="1"/>
          <p:nvPr/>
        </p:nvSpPr>
        <p:spPr>
          <a:xfrm>
            <a:off x="4652682" y="578223"/>
            <a:ext cx="4069976" cy="707886"/>
          </a:xfrm>
          <a:prstGeom prst="rect">
            <a:avLst/>
          </a:prstGeom>
          <a:noFill/>
        </p:spPr>
        <p:txBody>
          <a:bodyPr wrap="square" rtlCol="0">
            <a:spAutoFit/>
          </a:bodyPr>
          <a:lstStyle/>
          <a:p>
            <a:r>
              <a:rPr lang="en-IN" sz="4000" b="1">
                <a:latin typeface="Times New Roman" panose="02020603050405020304" pitchFamily="18" charset="0"/>
                <a:cs typeface="Times New Roman" panose="02020603050405020304" pitchFamily="18" charset="0"/>
              </a:rPr>
              <a:t>ALGORITHMS</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0248A9-B98E-73DD-ED17-3B81E39261E7}"/>
              </a:ext>
            </a:extLst>
          </p:cNvPr>
          <p:cNvSpPr txBox="1"/>
          <p:nvPr/>
        </p:nvSpPr>
        <p:spPr>
          <a:xfrm>
            <a:off x="1586753" y="2223247"/>
            <a:ext cx="2868706" cy="2703625"/>
          </a:xfrm>
          <a:prstGeom prst="rect">
            <a:avLst/>
          </a:prstGeom>
          <a:noFill/>
        </p:spPr>
        <p:txBody>
          <a:bodyPr wrap="square" rtlCol="0">
            <a:spAutoFit/>
          </a:bodyPr>
          <a:lstStyle/>
          <a:p>
            <a:pPr marL="342900" indent="-342900" algn="just">
              <a:lnSpc>
                <a:spcPct val="250000"/>
              </a:lnSpc>
              <a:buAutoNum type="arabicPeriod"/>
            </a:pPr>
            <a:r>
              <a:rPr lang="en-IN" sz="2400" dirty="0">
                <a:effectLst/>
                <a:latin typeface="Times New Roman" panose="02020603050405020304" pitchFamily="18" charset="0"/>
                <a:ea typeface="Calibri" panose="020F0502020204030204" pitchFamily="34" charset="0"/>
              </a:rPr>
              <a:t>SVM</a:t>
            </a:r>
          </a:p>
          <a:p>
            <a:pPr marL="342900" indent="-342900" algn="just">
              <a:lnSpc>
                <a:spcPct val="250000"/>
              </a:lnSpc>
              <a:buAutoNum type="arabicPeriod"/>
            </a:pPr>
            <a:r>
              <a:rPr lang="en-IN" sz="2400" dirty="0">
                <a:latin typeface="Times New Roman" panose="02020603050405020304" pitchFamily="18" charset="0"/>
                <a:ea typeface="Calibri" panose="020F0502020204030204" pitchFamily="34" charset="0"/>
              </a:rPr>
              <a:t>L</a:t>
            </a:r>
            <a:r>
              <a:rPr lang="en-IN" sz="2400" dirty="0">
                <a:effectLst/>
                <a:latin typeface="Times New Roman" panose="02020603050405020304" pitchFamily="18" charset="0"/>
                <a:ea typeface="Calibri" panose="020F0502020204030204" pitchFamily="34" charset="0"/>
              </a:rPr>
              <a:t>ogistic regression </a:t>
            </a:r>
          </a:p>
          <a:p>
            <a:pPr marL="342900" indent="-342900" algn="just">
              <a:lnSpc>
                <a:spcPct val="250000"/>
              </a:lnSpc>
              <a:buAutoNum type="arabicPeriod"/>
            </a:pPr>
            <a:r>
              <a:rPr lang="en-IN" sz="2400" dirty="0">
                <a:effectLst/>
                <a:latin typeface="Times New Roman" panose="02020603050405020304" pitchFamily="18" charset="0"/>
                <a:ea typeface="Calibri" panose="020F0502020204030204" pitchFamily="34" charset="0"/>
              </a:rPr>
              <a:t>LSTM algorithm</a:t>
            </a:r>
            <a:r>
              <a:rPr lang="en-IN" sz="1800" dirty="0">
                <a:effectLst/>
                <a:latin typeface="Times New Roman" panose="02020603050405020304" pitchFamily="18" charset="0"/>
                <a:ea typeface="Calibri" panose="020F0502020204030204" pitchFamily="34"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60218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27C35-8BFB-D8AE-656C-FB4EC9F146F2}"/>
              </a:ext>
            </a:extLst>
          </p:cNvPr>
          <p:cNvSpPr txBox="1"/>
          <p:nvPr/>
        </p:nvSpPr>
        <p:spPr>
          <a:xfrm>
            <a:off x="4984376" y="573741"/>
            <a:ext cx="5289176"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MODULES</a:t>
            </a:r>
          </a:p>
        </p:txBody>
      </p:sp>
      <p:sp>
        <p:nvSpPr>
          <p:cNvPr id="3" name="TextBox 2">
            <a:extLst>
              <a:ext uri="{FF2B5EF4-FFF2-40B4-BE49-F238E27FC236}">
                <a16:creationId xmlns:a16="http://schemas.microsoft.com/office/drawing/2014/main" id="{C3DE7D6B-B1A8-FC38-078A-3F7632CCE1FF}"/>
              </a:ext>
            </a:extLst>
          </p:cNvPr>
          <p:cNvSpPr txBox="1"/>
          <p:nvPr/>
        </p:nvSpPr>
        <p:spPr>
          <a:xfrm>
            <a:off x="1757081" y="1766047"/>
            <a:ext cx="4679577" cy="2766783"/>
          </a:xfrm>
          <a:prstGeom prst="rect">
            <a:avLst/>
          </a:prstGeom>
          <a:noFill/>
        </p:spPr>
        <p:txBody>
          <a:bodyPr wrap="square" rtlCol="0">
            <a:spAutoFit/>
          </a:bodyPr>
          <a:lstStyle/>
          <a:p>
            <a:pPr>
              <a:lnSpc>
                <a:spcPct val="150000"/>
              </a:lnSpc>
            </a:pPr>
            <a:endParaRPr lang="en-IN" dirty="0"/>
          </a:p>
          <a:p>
            <a:pPr>
              <a:lnSpc>
                <a:spcPct val="150000"/>
              </a:lnSpc>
            </a:pPr>
            <a:r>
              <a:rPr lang="en-IN" dirty="0"/>
              <a:t>1</a:t>
            </a:r>
            <a:r>
              <a:rPr lang="en-IN" sz="2000" dirty="0">
                <a:latin typeface="Times New Roman" panose="02020603050405020304" pitchFamily="18" charset="0"/>
                <a:cs typeface="Times New Roman" panose="02020603050405020304" pitchFamily="18" charset="0"/>
              </a:rPr>
              <a:t>.Data Collection and Processing</a:t>
            </a: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2.Machine Learning Model Development</a:t>
            </a: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3.Real –Time Monitoring Module</a:t>
            </a:r>
            <a:endParaRPr lang="en-IN" sz="2000" dirty="0"/>
          </a:p>
        </p:txBody>
      </p:sp>
    </p:spTree>
    <p:extLst>
      <p:ext uri="{BB962C8B-B14F-4D97-AF65-F5344CB8AC3E}">
        <p14:creationId xmlns:p14="http://schemas.microsoft.com/office/powerpoint/2010/main" val="383604090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8AD5C9-0202-E525-A2AE-0A41264EC766}"/>
              </a:ext>
            </a:extLst>
          </p:cNvPr>
          <p:cNvPicPr>
            <a:picLocks noChangeAspect="1"/>
          </p:cNvPicPr>
          <p:nvPr/>
        </p:nvPicPr>
        <p:blipFill>
          <a:blip r:embed="rId2"/>
          <a:stretch>
            <a:fillRect/>
          </a:stretch>
        </p:blipFill>
        <p:spPr>
          <a:xfrm>
            <a:off x="463102" y="1209908"/>
            <a:ext cx="5309909" cy="2985574"/>
          </a:xfrm>
          <a:prstGeom prst="rect">
            <a:avLst/>
          </a:prstGeom>
        </p:spPr>
      </p:pic>
      <p:pic>
        <p:nvPicPr>
          <p:cNvPr id="3" name="Picture 2">
            <a:extLst>
              <a:ext uri="{FF2B5EF4-FFF2-40B4-BE49-F238E27FC236}">
                <a16:creationId xmlns:a16="http://schemas.microsoft.com/office/drawing/2014/main" id="{F8CF0BEE-A585-D4E4-5E42-2CCD85DEA63D}"/>
              </a:ext>
            </a:extLst>
          </p:cNvPr>
          <p:cNvPicPr>
            <a:picLocks noChangeAspect="1"/>
          </p:cNvPicPr>
          <p:nvPr/>
        </p:nvPicPr>
        <p:blipFill>
          <a:blip r:embed="rId3"/>
          <a:stretch>
            <a:fillRect/>
          </a:stretch>
        </p:blipFill>
        <p:spPr>
          <a:xfrm>
            <a:off x="6333055" y="3429000"/>
            <a:ext cx="5305177" cy="2985573"/>
          </a:xfrm>
          <a:prstGeom prst="rect">
            <a:avLst/>
          </a:prstGeom>
        </p:spPr>
      </p:pic>
      <p:sp>
        <p:nvSpPr>
          <p:cNvPr id="4" name="TextBox 3">
            <a:extLst>
              <a:ext uri="{FF2B5EF4-FFF2-40B4-BE49-F238E27FC236}">
                <a16:creationId xmlns:a16="http://schemas.microsoft.com/office/drawing/2014/main" id="{3D16C1FC-62D7-5E7A-7F79-5AB030AE4564}"/>
              </a:ext>
            </a:extLst>
          </p:cNvPr>
          <p:cNvSpPr txBox="1"/>
          <p:nvPr/>
        </p:nvSpPr>
        <p:spPr>
          <a:xfrm>
            <a:off x="4688541" y="243372"/>
            <a:ext cx="2814917"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4483602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726BF4-92C4-7463-423B-7987A8F6BDB8}"/>
              </a:ext>
            </a:extLst>
          </p:cNvPr>
          <p:cNvPicPr>
            <a:picLocks noChangeAspect="1"/>
          </p:cNvPicPr>
          <p:nvPr/>
        </p:nvPicPr>
        <p:blipFill>
          <a:blip r:embed="rId2"/>
          <a:stretch>
            <a:fillRect/>
          </a:stretch>
        </p:blipFill>
        <p:spPr>
          <a:xfrm>
            <a:off x="6201286" y="3146612"/>
            <a:ext cx="5215003" cy="2934826"/>
          </a:xfrm>
          <a:prstGeom prst="rect">
            <a:avLst/>
          </a:prstGeom>
        </p:spPr>
      </p:pic>
      <p:pic>
        <p:nvPicPr>
          <p:cNvPr id="3" name="Picture 2">
            <a:extLst>
              <a:ext uri="{FF2B5EF4-FFF2-40B4-BE49-F238E27FC236}">
                <a16:creationId xmlns:a16="http://schemas.microsoft.com/office/drawing/2014/main" id="{E37F93D0-6CF2-B461-54F4-490BFCAF5A8A}"/>
              </a:ext>
            </a:extLst>
          </p:cNvPr>
          <p:cNvPicPr>
            <a:picLocks noChangeAspect="1"/>
          </p:cNvPicPr>
          <p:nvPr/>
        </p:nvPicPr>
        <p:blipFill>
          <a:blip r:embed="rId3"/>
          <a:stretch>
            <a:fillRect/>
          </a:stretch>
        </p:blipFill>
        <p:spPr>
          <a:xfrm>
            <a:off x="478057" y="555812"/>
            <a:ext cx="4737111" cy="3019991"/>
          </a:xfrm>
          <a:prstGeom prst="rect">
            <a:avLst/>
          </a:prstGeom>
        </p:spPr>
      </p:pic>
    </p:spTree>
    <p:extLst>
      <p:ext uri="{BB962C8B-B14F-4D97-AF65-F5344CB8AC3E}">
        <p14:creationId xmlns:p14="http://schemas.microsoft.com/office/powerpoint/2010/main" val="30049608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EEB3C3-8FCD-AADE-F814-867E6BC17715}"/>
              </a:ext>
            </a:extLst>
          </p:cNvPr>
          <p:cNvPicPr>
            <a:picLocks noChangeAspect="1"/>
          </p:cNvPicPr>
          <p:nvPr/>
        </p:nvPicPr>
        <p:blipFill>
          <a:blip r:embed="rId2"/>
          <a:stretch>
            <a:fillRect/>
          </a:stretch>
        </p:blipFill>
        <p:spPr>
          <a:xfrm>
            <a:off x="433642" y="815787"/>
            <a:ext cx="5358369" cy="3015508"/>
          </a:xfrm>
          <a:prstGeom prst="rect">
            <a:avLst/>
          </a:prstGeom>
        </p:spPr>
      </p:pic>
      <p:pic>
        <p:nvPicPr>
          <p:cNvPr id="3" name="Picture 2">
            <a:extLst>
              <a:ext uri="{FF2B5EF4-FFF2-40B4-BE49-F238E27FC236}">
                <a16:creationId xmlns:a16="http://schemas.microsoft.com/office/drawing/2014/main" id="{E3275230-CD7F-2B33-A9D4-E3219868E94A}"/>
              </a:ext>
            </a:extLst>
          </p:cNvPr>
          <p:cNvPicPr>
            <a:picLocks noChangeAspect="1"/>
          </p:cNvPicPr>
          <p:nvPr/>
        </p:nvPicPr>
        <p:blipFill>
          <a:blip r:embed="rId3"/>
          <a:stretch>
            <a:fillRect/>
          </a:stretch>
        </p:blipFill>
        <p:spPr>
          <a:xfrm>
            <a:off x="6481482" y="3429000"/>
            <a:ext cx="5183144" cy="2916897"/>
          </a:xfrm>
          <a:prstGeom prst="rect">
            <a:avLst/>
          </a:prstGeom>
        </p:spPr>
      </p:pic>
    </p:spTree>
    <p:extLst>
      <p:ext uri="{BB962C8B-B14F-4D97-AF65-F5344CB8AC3E}">
        <p14:creationId xmlns:p14="http://schemas.microsoft.com/office/powerpoint/2010/main" val="2451915227"/>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358294-6239-31B9-86A6-6A3CB5BBF411}"/>
              </a:ext>
            </a:extLst>
          </p:cNvPr>
          <p:cNvPicPr>
            <a:picLocks noChangeAspect="1"/>
          </p:cNvPicPr>
          <p:nvPr/>
        </p:nvPicPr>
        <p:blipFill>
          <a:blip r:embed="rId2"/>
          <a:stretch>
            <a:fillRect/>
          </a:stretch>
        </p:blipFill>
        <p:spPr>
          <a:xfrm>
            <a:off x="487431" y="538997"/>
            <a:ext cx="5135355" cy="2890003"/>
          </a:xfrm>
          <a:prstGeom prst="rect">
            <a:avLst/>
          </a:prstGeom>
        </p:spPr>
      </p:pic>
      <p:pic>
        <p:nvPicPr>
          <p:cNvPr id="3" name="Picture 2">
            <a:extLst>
              <a:ext uri="{FF2B5EF4-FFF2-40B4-BE49-F238E27FC236}">
                <a16:creationId xmlns:a16="http://schemas.microsoft.com/office/drawing/2014/main" id="{9A51FBF5-D9E5-7A6C-DEEC-E650CD91EC01}"/>
              </a:ext>
            </a:extLst>
          </p:cNvPr>
          <p:cNvPicPr>
            <a:picLocks noChangeAspect="1"/>
          </p:cNvPicPr>
          <p:nvPr/>
        </p:nvPicPr>
        <p:blipFill>
          <a:blip r:embed="rId3"/>
          <a:stretch>
            <a:fillRect/>
          </a:stretch>
        </p:blipFill>
        <p:spPr>
          <a:xfrm>
            <a:off x="6386208" y="2922494"/>
            <a:ext cx="5135356" cy="2890004"/>
          </a:xfrm>
          <a:prstGeom prst="rect">
            <a:avLst/>
          </a:prstGeom>
        </p:spPr>
      </p:pic>
    </p:spTree>
    <p:extLst>
      <p:ext uri="{BB962C8B-B14F-4D97-AF65-F5344CB8AC3E}">
        <p14:creationId xmlns:p14="http://schemas.microsoft.com/office/powerpoint/2010/main" val="34313406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C3A41-6692-CCBB-5308-C4D9409CA37D}"/>
              </a:ext>
            </a:extLst>
          </p:cNvPr>
          <p:cNvPicPr>
            <a:picLocks noChangeAspect="1"/>
          </p:cNvPicPr>
          <p:nvPr/>
        </p:nvPicPr>
        <p:blipFill>
          <a:blip r:embed="rId2"/>
          <a:stretch>
            <a:fillRect/>
          </a:stretch>
        </p:blipFill>
        <p:spPr>
          <a:xfrm>
            <a:off x="1568823" y="792507"/>
            <a:ext cx="9054353" cy="5095482"/>
          </a:xfrm>
          <a:prstGeom prst="rect">
            <a:avLst/>
          </a:prstGeom>
        </p:spPr>
      </p:pic>
    </p:spTree>
    <p:extLst>
      <p:ext uri="{BB962C8B-B14F-4D97-AF65-F5344CB8AC3E}">
        <p14:creationId xmlns:p14="http://schemas.microsoft.com/office/powerpoint/2010/main" val="22467177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18A52-F967-257D-DD50-3B3439E00685}"/>
              </a:ext>
            </a:extLst>
          </p:cNvPr>
          <p:cNvSpPr txBox="1"/>
          <p:nvPr/>
        </p:nvSpPr>
        <p:spPr>
          <a:xfrm>
            <a:off x="744071" y="421895"/>
            <a:ext cx="6669078" cy="997389"/>
          </a:xfrm>
          <a:prstGeom prst="rect">
            <a:avLst/>
          </a:prstGeom>
          <a:noFill/>
        </p:spPr>
        <p:txBody>
          <a:bodyPr wrap="square">
            <a:spAutoFit/>
          </a:bodyPr>
          <a:lstStyle/>
          <a:p>
            <a:pPr>
              <a:lnSpc>
                <a:spcPct val="170000"/>
              </a:lnSpc>
            </a:pPr>
            <a:r>
              <a:rPr lang="en-US" sz="4000" b="1" dirty="0">
                <a:latin typeface="Times New Roman" panose="02020603050405020304" pitchFamily="18" charset="0"/>
                <a:cs typeface="Times New Roman" panose="02020603050405020304" pitchFamily="18" charset="0"/>
              </a:rPr>
              <a:t>                  FUTURE SCOPE</a:t>
            </a:r>
          </a:p>
        </p:txBody>
      </p:sp>
      <p:sp>
        <p:nvSpPr>
          <p:cNvPr id="4" name="TextBox 3">
            <a:extLst>
              <a:ext uri="{FF2B5EF4-FFF2-40B4-BE49-F238E27FC236}">
                <a16:creationId xmlns:a16="http://schemas.microsoft.com/office/drawing/2014/main" id="{E0978854-CE60-9D47-ABFC-F3EDA487502C}"/>
              </a:ext>
            </a:extLst>
          </p:cNvPr>
          <p:cNvSpPr txBox="1"/>
          <p:nvPr/>
        </p:nvSpPr>
        <p:spPr>
          <a:xfrm>
            <a:off x="744071" y="1102660"/>
            <a:ext cx="10820400" cy="2252989"/>
          </a:xfrm>
          <a:prstGeom prst="rect">
            <a:avLst/>
          </a:prstGeom>
          <a:noFill/>
        </p:spPr>
        <p:txBody>
          <a:bodyPr wrap="square">
            <a:spAutoFit/>
          </a:bodyPr>
          <a:lstStyle/>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future scopes aim to enhance the system's capabilities, improve flight safety, and provide more comprehensive support to pilots, air traffic controller, and other stakeholders involved in the landing phase of commercial flights.</a:t>
            </a:r>
          </a:p>
        </p:txBody>
      </p:sp>
      <p:pic>
        <p:nvPicPr>
          <p:cNvPr id="2" name="Picture 1">
            <a:extLst>
              <a:ext uri="{FF2B5EF4-FFF2-40B4-BE49-F238E27FC236}">
                <a16:creationId xmlns:a16="http://schemas.microsoft.com/office/drawing/2014/main" id="{9DF5328E-D1E9-E684-BB43-7962FA5A4F75}"/>
              </a:ext>
            </a:extLst>
          </p:cNvPr>
          <p:cNvPicPr>
            <a:picLocks noChangeAspect="1"/>
          </p:cNvPicPr>
          <p:nvPr/>
        </p:nvPicPr>
        <p:blipFill>
          <a:blip r:embed="rId2"/>
          <a:stretch>
            <a:fillRect/>
          </a:stretch>
        </p:blipFill>
        <p:spPr>
          <a:xfrm>
            <a:off x="3397624" y="3451826"/>
            <a:ext cx="6581774" cy="2868292"/>
          </a:xfrm>
          <a:prstGeom prst="rect">
            <a:avLst/>
          </a:prstGeom>
        </p:spPr>
      </p:pic>
    </p:spTree>
    <p:extLst>
      <p:ext uri="{BB962C8B-B14F-4D97-AF65-F5344CB8AC3E}">
        <p14:creationId xmlns:p14="http://schemas.microsoft.com/office/powerpoint/2010/main" val="947214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18A52-F967-257D-DD50-3B3439E00685}"/>
              </a:ext>
            </a:extLst>
          </p:cNvPr>
          <p:cNvSpPr txBox="1"/>
          <p:nvPr/>
        </p:nvSpPr>
        <p:spPr>
          <a:xfrm>
            <a:off x="744071" y="421895"/>
            <a:ext cx="6669078" cy="997389"/>
          </a:xfrm>
          <a:prstGeom prst="rect">
            <a:avLst/>
          </a:prstGeom>
          <a:noFill/>
        </p:spPr>
        <p:txBody>
          <a:bodyPr wrap="square">
            <a:spAutoFit/>
          </a:bodyPr>
          <a:lstStyle/>
          <a:p>
            <a:pPr>
              <a:lnSpc>
                <a:spcPct val="170000"/>
              </a:lnSpc>
            </a:pPr>
            <a:r>
              <a:rPr lang="en-US" sz="4000"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E0978854-CE60-9D47-ABFC-F3EDA487502C}"/>
              </a:ext>
            </a:extLst>
          </p:cNvPr>
          <p:cNvSpPr txBox="1"/>
          <p:nvPr/>
        </p:nvSpPr>
        <p:spPr>
          <a:xfrm>
            <a:off x="744071" y="1102660"/>
            <a:ext cx="10820400" cy="5167056"/>
          </a:xfrm>
          <a:prstGeom prst="rect">
            <a:avLst/>
          </a:prstGeom>
          <a:noFill/>
        </p:spPr>
        <p:txBody>
          <a:bodyPr wrap="square">
            <a:spAutoFit/>
          </a:bodyPr>
          <a:lstStyle/>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[1]Statistical Summary of Commercial Jet Airplane Accidents–Worldwide Operations| 1959–2017, Boeing Commercial Airplanes, Aviation Saff., Seattle, WA, USA, 2018. </a:t>
            </a:r>
          </a:p>
          <a:p>
            <a:pPr algn="just">
              <a:lnSpc>
                <a:spcPct val="150000"/>
              </a:lnSpc>
            </a:pPr>
            <a:r>
              <a:rPr lang="en-US" dirty="0">
                <a:latin typeface="Times New Roman" panose="02020603050405020304" pitchFamily="18" charset="0"/>
                <a:cs typeface="Times New Roman" panose="02020603050405020304" pitchFamily="18" charset="0"/>
              </a:rPr>
              <a:t>[2]‘‘Developing standardized FDM-based indicators,’’ Eur. Aviation Saff. Plan 20122015, Cologne, Germany, 2016. </a:t>
            </a:r>
          </a:p>
          <a:p>
            <a:pPr algn="just">
              <a:lnSpc>
                <a:spcPct val="150000"/>
              </a:lnSpc>
            </a:pPr>
            <a:r>
              <a:rPr lang="en-US" dirty="0">
                <a:latin typeface="Times New Roman" panose="02020603050405020304" pitchFamily="18" charset="0"/>
                <a:cs typeface="Times New Roman" panose="02020603050405020304" pitchFamily="18" charset="0"/>
              </a:rPr>
              <a:t>[3]‘‘Advisory circular ac no: 91-79a mitigating the risks of a runway overrun upon landing,’’ Federal Aviation Admin., Washington, DC, USA, 2016. </a:t>
            </a:r>
          </a:p>
          <a:p>
            <a:pPr algn="just">
              <a:lnSpc>
                <a:spcPct val="150000"/>
              </a:lnSpc>
            </a:pPr>
            <a:r>
              <a:rPr lang="en-US" dirty="0">
                <a:latin typeface="Times New Roman" panose="02020603050405020304" pitchFamily="18" charset="0"/>
                <a:cs typeface="Times New Roman" panose="02020603050405020304" pitchFamily="18" charset="0"/>
              </a:rPr>
              <a:t>[4]M. Coker and L. S. Pilot, ‘‘Why and when to perform a go-around maneuver,’’ Boeing Edge, vol. 2014, pp. 5–11, 2014. M. Coker and L. S. Pilot, ‘‘Why and when to perform a go-around maneuver,’’ Boeing Edge, vol. 2014, pp. 5–11, 2014. </a:t>
            </a:r>
          </a:p>
          <a:p>
            <a:pPr algn="just">
              <a:lnSpc>
                <a:spcPct val="150000"/>
              </a:lnSpc>
            </a:pPr>
            <a:r>
              <a:rPr lang="en-US" dirty="0">
                <a:latin typeface="Times New Roman" panose="02020603050405020304" pitchFamily="18" charset="0"/>
                <a:cs typeface="Times New Roman" panose="02020603050405020304" pitchFamily="18" charset="0"/>
              </a:rPr>
              <a:t>[5]T. Baldev and W. Curtis, ‘‘Go-around decision making and execution project: Final report to flight safety foundation,’’ Flight Saff. Found., Alexandria, VA, USA, Mar. 2017. </a:t>
            </a:r>
          </a:p>
          <a:p>
            <a:pPr algn="just">
              <a:lnSpc>
                <a:spcPct val="150000"/>
              </a:lnSpc>
            </a:pPr>
            <a:r>
              <a:rPr lang="en-US" dirty="0">
                <a:latin typeface="Times New Roman" panose="02020603050405020304" pitchFamily="18" charset="0"/>
                <a:cs typeface="Times New Roman" panose="02020603050405020304" pitchFamily="18" charset="0"/>
              </a:rPr>
              <a:t>[6]‘‘European action plan for the prevention of runway excursions,’’ Euro control, Brussels, Belgium, 2013.</a:t>
            </a:r>
          </a:p>
        </p:txBody>
      </p:sp>
    </p:spTree>
    <p:extLst>
      <p:ext uri="{BB962C8B-B14F-4D97-AF65-F5344CB8AC3E}">
        <p14:creationId xmlns:p14="http://schemas.microsoft.com/office/powerpoint/2010/main" val="393596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B9A93-31CE-7A7C-B0C2-6CF3654CD710}"/>
              </a:ext>
            </a:extLst>
          </p:cNvPr>
          <p:cNvSpPr txBox="1"/>
          <p:nvPr/>
        </p:nvSpPr>
        <p:spPr>
          <a:xfrm>
            <a:off x="4499264" y="207817"/>
            <a:ext cx="5299363" cy="707886"/>
          </a:xfrm>
          <a:prstGeom prst="rect">
            <a:avLst/>
          </a:prstGeom>
          <a:noFill/>
        </p:spPr>
        <p:txBody>
          <a:bodyPr wrap="square">
            <a:spAutoFit/>
          </a:bodyPr>
          <a:lstStyle/>
          <a:p>
            <a:r>
              <a:rPr lang="en-US" sz="4000" b="1">
                <a:latin typeface="Times New Roman" panose="02020603050405020304" pitchFamily="18" charset="0"/>
                <a:cs typeface="Times New Roman" panose="02020603050405020304" pitchFamily="18" charset="0"/>
              </a:rPr>
              <a:t>List of Contents</a:t>
            </a:r>
          </a:p>
        </p:txBody>
      </p:sp>
      <p:sp>
        <p:nvSpPr>
          <p:cNvPr id="4" name="TextBox 3">
            <a:extLst>
              <a:ext uri="{FF2B5EF4-FFF2-40B4-BE49-F238E27FC236}">
                <a16:creationId xmlns:a16="http://schemas.microsoft.com/office/drawing/2014/main" id="{3912F1A1-07AC-7420-0AFA-91C9292DD859}"/>
              </a:ext>
            </a:extLst>
          </p:cNvPr>
          <p:cNvSpPr txBox="1"/>
          <p:nvPr/>
        </p:nvSpPr>
        <p:spPr>
          <a:xfrm>
            <a:off x="645460" y="207817"/>
            <a:ext cx="9403976" cy="6986528"/>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a:t>
            </a:r>
          </a:p>
          <a:p>
            <a:pPr>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Abstract</a:t>
            </a:r>
          </a:p>
          <a:p>
            <a:pPr>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a:t>
            </a:r>
          </a:p>
          <a:p>
            <a:pPr>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Objective</a:t>
            </a:r>
          </a:p>
          <a:p>
            <a:pPr>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ExistingSystem &amp; Disadvantages</a:t>
            </a:r>
          </a:p>
          <a:p>
            <a:pPr>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ProposedSystem &amp; Advantages</a:t>
            </a:r>
          </a:p>
          <a:p>
            <a:pPr>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Requirements</a:t>
            </a:r>
          </a:p>
          <a:p>
            <a:pPr>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Algorithms</a:t>
            </a:r>
          </a:p>
          <a:p>
            <a:pPr>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Modules</a:t>
            </a:r>
          </a:p>
          <a:p>
            <a:pPr>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Output</a:t>
            </a:r>
          </a:p>
          <a:p>
            <a:pPr>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808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18A52-F967-257D-DD50-3B3439E00685}"/>
              </a:ext>
            </a:extLst>
          </p:cNvPr>
          <p:cNvSpPr txBox="1"/>
          <p:nvPr/>
        </p:nvSpPr>
        <p:spPr>
          <a:xfrm>
            <a:off x="744071" y="711688"/>
            <a:ext cx="7753807"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             INTRODUCTION</a:t>
            </a:r>
          </a:p>
        </p:txBody>
      </p:sp>
      <p:sp>
        <p:nvSpPr>
          <p:cNvPr id="4" name="TextBox 3">
            <a:extLst>
              <a:ext uri="{FF2B5EF4-FFF2-40B4-BE49-F238E27FC236}">
                <a16:creationId xmlns:a16="http://schemas.microsoft.com/office/drawing/2014/main" id="{E0978854-CE60-9D47-ABFC-F3EDA487502C}"/>
              </a:ext>
            </a:extLst>
          </p:cNvPr>
          <p:cNvSpPr txBox="1"/>
          <p:nvPr/>
        </p:nvSpPr>
        <p:spPr>
          <a:xfrm>
            <a:off x="744071" y="1129554"/>
            <a:ext cx="10694893" cy="4308872"/>
          </a:xfrm>
          <a:prstGeom prst="rect">
            <a:avLst/>
          </a:prstGeom>
          <a:noFill/>
        </p:spPr>
        <p:txBody>
          <a:bodyPr wrap="square">
            <a:spAutoFit/>
          </a:bodyPr>
          <a:lstStyle/>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Between 2008 and 2017, almost 49% of the deadly accidents involved in commercial jets happened when they were landing this percentage has stayed the same for many years.</a:t>
            </a:r>
          </a:p>
          <a:p>
            <a:pPr marL="285750" indent="-28575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companies that makes planes, said that only 3% of landings in commercial flights. were not done properly Surprisingly, 97% of these bad landings continued instead of trying again.</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Many of these accidents are caused by planes going off the runway. Not landing properly, hard landing on the runway, and other things can lead to this.</a:t>
            </a:r>
          </a:p>
          <a:p>
            <a:pPr marL="285750" indent="-28575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However, if pilots decided to try landing again more often, it could reduce the number of accidents in the aviation industry.</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208261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18A52-F967-257D-DD50-3B3439E00685}"/>
              </a:ext>
            </a:extLst>
          </p:cNvPr>
          <p:cNvSpPr txBox="1"/>
          <p:nvPr/>
        </p:nvSpPr>
        <p:spPr>
          <a:xfrm>
            <a:off x="3944471" y="705435"/>
            <a:ext cx="3236257" cy="997389"/>
          </a:xfrm>
          <a:prstGeom prst="rect">
            <a:avLst/>
          </a:prstGeom>
          <a:noFill/>
        </p:spPr>
        <p:txBody>
          <a:bodyPr wrap="square">
            <a:spAutoFit/>
          </a:bodyPr>
          <a:lstStyle/>
          <a:p>
            <a:pPr>
              <a:lnSpc>
                <a:spcPct val="170000"/>
              </a:lnSpc>
            </a:pPr>
            <a:r>
              <a:rPr lang="en-US" sz="4000" b="1"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E0978854-CE60-9D47-ABFC-F3EDA487502C}"/>
              </a:ext>
            </a:extLst>
          </p:cNvPr>
          <p:cNvSpPr txBox="1"/>
          <p:nvPr/>
        </p:nvSpPr>
        <p:spPr>
          <a:xfrm>
            <a:off x="744071" y="1102660"/>
            <a:ext cx="10820400" cy="4616648"/>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lvl="3"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project aims to develop a system called E-Pilots that uses machine learning algorithms to predict hard landings during the approach phase of commercial flights.</a:t>
            </a:r>
          </a:p>
          <a:p>
            <a:pPr marL="285750" indent="-28575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The system will analyze flight data to precede hard landings by temporal dependencies of aircraft variables as input to a network.</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We describe a cockpit-deployable machine learning system to support flight crew go-around decision-making based on the prediction of a hard  landing event.</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findings of this project are expected to contribute to the improvement of aviation safety and reduce the occurrence of hard landings. The implications of this research may also extend to other areas of aviation safety and flight automation.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6538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18A52-F967-257D-DD50-3B3439E00685}"/>
              </a:ext>
            </a:extLst>
          </p:cNvPr>
          <p:cNvSpPr txBox="1"/>
          <p:nvPr/>
        </p:nvSpPr>
        <p:spPr>
          <a:xfrm>
            <a:off x="744071" y="421895"/>
            <a:ext cx="7933764" cy="997389"/>
          </a:xfrm>
          <a:prstGeom prst="rect">
            <a:avLst/>
          </a:prstGeom>
          <a:noFill/>
        </p:spPr>
        <p:txBody>
          <a:bodyPr wrap="square">
            <a:spAutoFit/>
          </a:bodyPr>
          <a:lstStyle/>
          <a:p>
            <a:pPr algn="r">
              <a:lnSpc>
                <a:spcPct val="170000"/>
              </a:lnSpc>
            </a:pPr>
            <a:r>
              <a:rPr lang="en-US" sz="4000" b="1" dirty="0">
                <a:latin typeface="Times New Roman" panose="02020603050405020304" pitchFamily="18" charset="0"/>
                <a:cs typeface="Times New Roman" panose="02020603050405020304" pitchFamily="18" charset="0"/>
              </a:rPr>
              <a:t>   PROBLEM STATEMENT</a:t>
            </a:r>
          </a:p>
        </p:txBody>
      </p:sp>
      <p:sp>
        <p:nvSpPr>
          <p:cNvPr id="4" name="TextBox 3">
            <a:extLst>
              <a:ext uri="{FF2B5EF4-FFF2-40B4-BE49-F238E27FC236}">
                <a16:creationId xmlns:a16="http://schemas.microsoft.com/office/drawing/2014/main" id="{E0978854-CE60-9D47-ABFC-F3EDA487502C}"/>
              </a:ext>
            </a:extLst>
          </p:cNvPr>
          <p:cNvSpPr txBox="1"/>
          <p:nvPr/>
        </p:nvSpPr>
        <p:spPr>
          <a:xfrm>
            <a:off x="744071" y="1102660"/>
            <a:ext cx="10820400" cy="2769989"/>
          </a:xfrm>
          <a:prstGeom prst="rect">
            <a:avLst/>
          </a:prstGeom>
          <a:noFill/>
        </p:spPr>
        <p:txBody>
          <a:bodyPr wrap="square">
            <a:spAutoFit/>
          </a:bodyPr>
          <a:lstStyle/>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objective is to develop an E-PILOTS (Enhanced Predictive Integrated Landing Optimization and Tracking System) that utilizes advanced technology and data analysis techniques to predict the probability of a hard landing during the approach phase of commercial flights.</a:t>
            </a:r>
          </a:p>
          <a:p>
            <a:pPr marL="285750" indent="-28575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system should aim to assist pilots in making informed decisions and taking corrective actions to prevent hard landings.</a:t>
            </a:r>
          </a:p>
        </p:txBody>
      </p:sp>
      <p:pic>
        <p:nvPicPr>
          <p:cNvPr id="2" name="Picture 1">
            <a:extLst>
              <a:ext uri="{FF2B5EF4-FFF2-40B4-BE49-F238E27FC236}">
                <a16:creationId xmlns:a16="http://schemas.microsoft.com/office/drawing/2014/main" id="{F88B4CD0-CF48-8786-2162-93341DD3BA40}"/>
              </a:ext>
            </a:extLst>
          </p:cNvPr>
          <p:cNvPicPr>
            <a:picLocks noChangeAspect="1"/>
          </p:cNvPicPr>
          <p:nvPr/>
        </p:nvPicPr>
        <p:blipFill>
          <a:blip r:embed="rId2"/>
          <a:stretch>
            <a:fillRect/>
          </a:stretch>
        </p:blipFill>
        <p:spPr>
          <a:xfrm>
            <a:off x="3121666" y="4061012"/>
            <a:ext cx="5654781" cy="2516906"/>
          </a:xfrm>
          <a:prstGeom prst="rect">
            <a:avLst/>
          </a:prstGeom>
        </p:spPr>
      </p:pic>
    </p:spTree>
    <p:extLst>
      <p:ext uri="{BB962C8B-B14F-4D97-AF65-F5344CB8AC3E}">
        <p14:creationId xmlns:p14="http://schemas.microsoft.com/office/powerpoint/2010/main" val="123711001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18A52-F967-257D-DD50-3B3439E00685}"/>
              </a:ext>
            </a:extLst>
          </p:cNvPr>
          <p:cNvSpPr txBox="1"/>
          <p:nvPr/>
        </p:nvSpPr>
        <p:spPr>
          <a:xfrm>
            <a:off x="744071" y="421895"/>
            <a:ext cx="6669078" cy="997389"/>
          </a:xfrm>
          <a:prstGeom prst="rect">
            <a:avLst/>
          </a:prstGeom>
          <a:noFill/>
        </p:spPr>
        <p:txBody>
          <a:bodyPr wrap="square">
            <a:spAutoFit/>
          </a:bodyPr>
          <a:lstStyle/>
          <a:p>
            <a:pPr>
              <a:lnSpc>
                <a:spcPct val="170000"/>
              </a:lnSpc>
            </a:pPr>
            <a:r>
              <a:rPr lang="en-US" sz="4000" b="1" dirty="0">
                <a:latin typeface="Times New Roman" panose="02020603050405020304" pitchFamily="18" charset="0"/>
                <a:cs typeface="Times New Roman" panose="02020603050405020304" pitchFamily="18" charset="0"/>
              </a:rPr>
              <a:t>                        OBJECTIVE</a:t>
            </a:r>
          </a:p>
        </p:txBody>
      </p:sp>
      <p:sp>
        <p:nvSpPr>
          <p:cNvPr id="4" name="TextBox 3">
            <a:extLst>
              <a:ext uri="{FF2B5EF4-FFF2-40B4-BE49-F238E27FC236}">
                <a16:creationId xmlns:a16="http://schemas.microsoft.com/office/drawing/2014/main" id="{E0978854-CE60-9D47-ABFC-F3EDA487502C}"/>
              </a:ext>
            </a:extLst>
          </p:cNvPr>
          <p:cNvSpPr txBox="1"/>
          <p:nvPr/>
        </p:nvSpPr>
        <p:spPr>
          <a:xfrm>
            <a:off x="744071" y="1102660"/>
            <a:ext cx="10820400" cy="4001095"/>
          </a:xfrm>
          <a:prstGeom prst="rect">
            <a:avLst/>
          </a:prstGeom>
          <a:noFill/>
        </p:spPr>
        <p:txBody>
          <a:bodyPr wrap="square">
            <a:spAutoFit/>
          </a:bodyPr>
          <a:lstStyle/>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Develop a system that uses machine learning algorithms to predict hard landings during the approach phase of commercial flights.</a:t>
            </a:r>
          </a:p>
          <a:p>
            <a:pPr marL="285750" indent="-28575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Collect and analyze flight data to identify patterns that precede hard landings. Integrate the E-Pilots system with existing flight systems to provide pilots with real-time warnings and guidance to prevent hard landings.</a:t>
            </a:r>
          </a:p>
          <a:p>
            <a:pPr marL="285750" indent="-28575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Evaluate the performance of the E-Pilots system in detecting and preventing hard landings using a dataset of historical flight data. Compare the performance of the E-Pilots system with existing hard landing prediction systems and assess its potential for improving aviation safety.</a:t>
            </a:r>
          </a:p>
        </p:txBody>
      </p:sp>
    </p:spTree>
    <p:extLst>
      <p:ext uri="{BB962C8B-B14F-4D97-AF65-F5344CB8AC3E}">
        <p14:creationId xmlns:p14="http://schemas.microsoft.com/office/powerpoint/2010/main" val="8856420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18A52-F967-257D-DD50-3B3439E00685}"/>
              </a:ext>
            </a:extLst>
          </p:cNvPr>
          <p:cNvSpPr txBox="1"/>
          <p:nvPr/>
        </p:nvSpPr>
        <p:spPr>
          <a:xfrm>
            <a:off x="914400" y="690839"/>
            <a:ext cx="10094258" cy="1012456"/>
          </a:xfrm>
          <a:prstGeom prst="rect">
            <a:avLst/>
          </a:prstGeom>
          <a:noFill/>
        </p:spPr>
        <p:txBody>
          <a:bodyPr wrap="square">
            <a:spAutoFit/>
          </a:bodyPr>
          <a:lstStyle/>
          <a:p>
            <a:pPr>
              <a:lnSpc>
                <a:spcPct val="170000"/>
              </a:lnSpc>
            </a:pPr>
            <a:r>
              <a:rPr lang="en-US" sz="4000" b="1" dirty="0">
                <a:latin typeface="Times New Roman" panose="02020603050405020304" pitchFamily="18" charset="0"/>
                <a:cs typeface="Times New Roman" panose="02020603050405020304" pitchFamily="18" charset="0"/>
              </a:rPr>
              <a:t>EXISTING SYSTEM  &amp; DISADVANTAGES</a:t>
            </a:r>
          </a:p>
        </p:txBody>
      </p:sp>
      <p:sp>
        <p:nvSpPr>
          <p:cNvPr id="4" name="TextBox 3">
            <a:extLst>
              <a:ext uri="{FF2B5EF4-FFF2-40B4-BE49-F238E27FC236}">
                <a16:creationId xmlns:a16="http://schemas.microsoft.com/office/drawing/2014/main" id="{E0978854-CE60-9D47-ABFC-F3EDA487502C}"/>
              </a:ext>
            </a:extLst>
          </p:cNvPr>
          <p:cNvSpPr txBox="1"/>
          <p:nvPr/>
        </p:nvSpPr>
        <p:spPr>
          <a:xfrm>
            <a:off x="914400" y="1595718"/>
            <a:ext cx="11035554" cy="3724096"/>
          </a:xfrm>
          <a:prstGeom prst="rect">
            <a:avLst/>
          </a:prstGeom>
          <a:noFill/>
        </p:spPr>
        <p:txBody>
          <a:bodyPr wrap="square">
            <a:spAutoFit/>
          </a:bodyPr>
          <a:lstStyle/>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One existing system for hard landing prediction during the approach phase of commercial flights is the Smart Land system developed by Honeywell Aerospace.</a:t>
            </a:r>
          </a:p>
          <a:p>
            <a:pPr marL="285750" indent="-28575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Smart Land system uses multiple sensors on the aircraft to provide pilots with real-time information about the aircraft's position, velocity, and trajectory during the approach phase.</a:t>
            </a:r>
          </a:p>
          <a:p>
            <a:pPr marL="285750" indent="-28575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system then uses algorithms to analyze this data and detect any signs of a hard landing, such as excessive  rate, high vertical acceleration, or touchdown beyond the designated touchdown zone.</a:t>
            </a:r>
          </a:p>
          <a:p>
            <a:pPr marL="285750" indent="-28575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DISADVANTAGES ARE </a:t>
            </a:r>
            <a:r>
              <a:rPr lang="en-US" sz="2000" dirty="0">
                <a:latin typeface="Times New Roman" panose="02020603050405020304" pitchFamily="18" charset="0"/>
                <a:cs typeface="Times New Roman" panose="02020603050405020304" pitchFamily="18" charset="0"/>
              </a:rPr>
              <a:t>Limited Data Analysis, Insufficient Integration, High Maintenance Costs.</a:t>
            </a:r>
          </a:p>
        </p:txBody>
      </p:sp>
    </p:spTree>
    <p:extLst>
      <p:ext uri="{BB962C8B-B14F-4D97-AF65-F5344CB8AC3E}">
        <p14:creationId xmlns:p14="http://schemas.microsoft.com/office/powerpoint/2010/main" val="36491025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18A52-F967-257D-DD50-3B3439E00685}"/>
              </a:ext>
            </a:extLst>
          </p:cNvPr>
          <p:cNvSpPr txBox="1"/>
          <p:nvPr/>
        </p:nvSpPr>
        <p:spPr>
          <a:xfrm>
            <a:off x="914400" y="690839"/>
            <a:ext cx="10094258" cy="1012456"/>
          </a:xfrm>
          <a:prstGeom prst="rect">
            <a:avLst/>
          </a:prstGeom>
          <a:noFill/>
        </p:spPr>
        <p:txBody>
          <a:bodyPr wrap="square">
            <a:spAutoFit/>
          </a:bodyPr>
          <a:lstStyle/>
          <a:p>
            <a:pPr>
              <a:lnSpc>
                <a:spcPct val="170000"/>
              </a:lnSpc>
            </a:pPr>
            <a:r>
              <a:rPr lang="en-US" sz="4000" b="1" dirty="0">
                <a:latin typeface="Times New Roman" panose="02020603050405020304" pitchFamily="18" charset="0"/>
                <a:cs typeface="Times New Roman" panose="02020603050405020304" pitchFamily="18" charset="0"/>
              </a:rPr>
              <a:t>PROPOSED SYSTEM  &amp; ADVANTAGES</a:t>
            </a:r>
          </a:p>
        </p:txBody>
      </p:sp>
      <p:sp>
        <p:nvSpPr>
          <p:cNvPr id="4" name="TextBox 3">
            <a:extLst>
              <a:ext uri="{FF2B5EF4-FFF2-40B4-BE49-F238E27FC236}">
                <a16:creationId xmlns:a16="http://schemas.microsoft.com/office/drawing/2014/main" id="{E0978854-CE60-9D47-ABFC-F3EDA487502C}"/>
              </a:ext>
            </a:extLst>
          </p:cNvPr>
          <p:cNvSpPr txBox="1"/>
          <p:nvPr/>
        </p:nvSpPr>
        <p:spPr>
          <a:xfrm>
            <a:off x="914400" y="1595718"/>
            <a:ext cx="11035554" cy="4401205"/>
          </a:xfrm>
          <a:prstGeom prst="rect">
            <a:avLst/>
          </a:prstGeom>
          <a:noFill/>
        </p:spPr>
        <p:txBody>
          <a:bodyPr wrap="square">
            <a:spAutoFit/>
          </a:bodyPr>
          <a:lstStyle/>
          <a:p>
            <a:pPr marL="285750" indent="-28575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this project we are introducing Hybrid LSTM algorithm to predict Hard or Not Hard Landing. Timely prediction of Hard Landing can avoid accident and save passenger lives. </a:t>
            </a: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propose system we are applying machine learning model for cockpit which will read data from flight such as Tire elevation, speed and other values and then predict type of landing, if hard landing predicted then it instructs pilot to avoid landing or divert landing route. In propose system author has trained LSTM with different features such as Pilot, Actuator and Physical. 3 different LSTM algorithms trained on above 3 different features and then merge all algorithms to form a hybrid model.</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ADVANTAGES ARE</a:t>
            </a:r>
            <a:r>
              <a:rPr lang="en-US" sz="2000" dirty="0">
                <a:latin typeface="Times New Roman" panose="02020603050405020304" pitchFamily="18" charset="0"/>
                <a:cs typeface="Times New Roman" panose="02020603050405020304" pitchFamily="18" charset="0"/>
              </a:rPr>
              <a:t> Enhanced safety, Accurate Predictions, Cost Savings, Continuous Improvement.</a:t>
            </a:r>
          </a:p>
        </p:txBody>
      </p:sp>
    </p:spTree>
    <p:extLst>
      <p:ext uri="{BB962C8B-B14F-4D97-AF65-F5344CB8AC3E}">
        <p14:creationId xmlns:p14="http://schemas.microsoft.com/office/powerpoint/2010/main" val="13867575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18A52-F967-257D-DD50-3B3439E00685}"/>
              </a:ext>
            </a:extLst>
          </p:cNvPr>
          <p:cNvSpPr txBox="1"/>
          <p:nvPr/>
        </p:nvSpPr>
        <p:spPr>
          <a:xfrm>
            <a:off x="744071" y="421895"/>
            <a:ext cx="6669078" cy="997389"/>
          </a:xfrm>
          <a:prstGeom prst="rect">
            <a:avLst/>
          </a:prstGeom>
          <a:noFill/>
        </p:spPr>
        <p:txBody>
          <a:bodyPr wrap="square">
            <a:spAutoFit/>
          </a:bodyPr>
          <a:lstStyle/>
          <a:p>
            <a:pPr>
              <a:lnSpc>
                <a:spcPct val="170000"/>
              </a:lnSpc>
            </a:pPr>
            <a:r>
              <a:rPr lang="en-US" sz="4000" b="1" dirty="0">
                <a:latin typeface="Times New Roman" panose="02020603050405020304" pitchFamily="18" charset="0"/>
                <a:cs typeface="Times New Roman" panose="02020603050405020304" pitchFamily="18" charset="0"/>
              </a:rPr>
              <a:t>SYSTEM REQUIREMENTS</a:t>
            </a:r>
          </a:p>
        </p:txBody>
      </p:sp>
      <p:sp>
        <p:nvSpPr>
          <p:cNvPr id="4" name="TextBox 3">
            <a:extLst>
              <a:ext uri="{FF2B5EF4-FFF2-40B4-BE49-F238E27FC236}">
                <a16:creationId xmlns:a16="http://schemas.microsoft.com/office/drawing/2014/main" id="{E0978854-CE60-9D47-ABFC-F3EDA487502C}"/>
              </a:ext>
            </a:extLst>
          </p:cNvPr>
          <p:cNvSpPr txBox="1"/>
          <p:nvPr/>
        </p:nvSpPr>
        <p:spPr>
          <a:xfrm>
            <a:off x="941294" y="1136064"/>
            <a:ext cx="10820400" cy="4585871"/>
          </a:xfrm>
          <a:prstGeom prst="rect">
            <a:avLst/>
          </a:prstGeom>
          <a:noFill/>
        </p:spPr>
        <p:txBody>
          <a:bodyPr wrap="square">
            <a:spAutoFit/>
          </a:bodyPr>
          <a:lstStyle/>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HARDWARE REQUIREMENTS                     2. SOFTWARE REQUIREMENTS  </a:t>
            </a:r>
          </a:p>
          <a:p>
            <a:pPr marL="285750" indent="-285750" algn="just">
              <a:buFont typeface="Wingdings" panose="05000000000000000000" pitchFamily="2" charset="2"/>
              <a:buChar char="q"/>
            </a:pPr>
            <a:endParaRPr lang="en-US" sz="20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Processor   : Pentium –1V                                                    * Operating system  : Windows 7 Ultimate </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 Ram           : 4GB(minimum)                                               * Coding Language  :Python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 Hard disk   : 20GB                                                               *Front-End              :Tkinter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 Mouse        : Two or Three Button mouse                           * Back-End              : Django-ORM </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 Monitor      : SVGA                                                             * Designing              : Html, CSS, JavaScript. </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*Key board  : standard windows keyboard                             *Data base               : MySQL(WAMP server)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176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1124</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saisanthoshi bonagiri</dc:creator>
  <cp:lastModifiedBy>saisanthoshi bonagiri</cp:lastModifiedBy>
  <cp:revision>48</cp:revision>
  <dcterms:created xsi:type="dcterms:W3CDTF">2023-11-23T13:37:39Z</dcterms:created>
  <dcterms:modified xsi:type="dcterms:W3CDTF">2023-12-16T10:17:44Z</dcterms:modified>
</cp:coreProperties>
</file>