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9" r:id="rId6"/>
    <p:sldId id="261" r:id="rId7"/>
    <p:sldId id="262" r:id="rId8"/>
    <p:sldId id="259"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4231"/>
  </p:normalViewPr>
  <p:slideViewPr>
    <p:cSldViewPr snapToGrid="0">
      <p:cViewPr varScale="1">
        <p:scale>
          <a:sx n="74" d="100"/>
          <a:sy n="74"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Vout/Vin</a:t>
            </a:r>
            <a:r>
              <a:rPr lang="en-US" baseline="0"/>
              <a:t> Vs. frequency(Hz)</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dLbls>
          <c:showLegendKey val="0"/>
          <c:showVal val="0"/>
          <c:showCatName val="0"/>
          <c:showSerName val="0"/>
          <c:showPercent val="0"/>
          <c:showBubbleSize val="0"/>
        </c:dLbls>
        <c:axId val="-2093865408"/>
        <c:axId val="-2093843344"/>
      </c:scatterChart>
      <c:valAx>
        <c:axId val="-2093865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r>
                  <a:rPr lang="en-US" baseline="0"/>
                  <a:t> (Hz)</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effectLst>
                  <a:glow rad="127000">
                    <a:schemeClr val="accent1">
                      <a:alpha val="97000"/>
                    </a:schemeClr>
                  </a:glow>
                </a:effectLst>
                <a:latin typeface="+mn-lt"/>
                <a:ea typeface="+mn-ea"/>
                <a:cs typeface="+mn-cs"/>
              </a:defRPr>
            </a:pPr>
            <a:endParaRPr lang="en-US"/>
          </a:p>
        </c:txPr>
        <c:crossAx val="-2093843344"/>
        <c:crosses val="autoZero"/>
        <c:crossBetween val="midCat"/>
      </c:valAx>
      <c:valAx>
        <c:axId val="-2093843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Vout/Vin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38654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Vout/Vin</a:t>
            </a:r>
            <a:r>
              <a:rPr lang="en-US" baseline="0"/>
              <a:t> VS. Frequency</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Sheet1!$A$4:$A$24</c:f>
              <c:numCache>
                <c:formatCode>General</c:formatCode>
                <c:ptCount val="21"/>
                <c:pt idx="0">
                  <c:v>10.0</c:v>
                </c:pt>
                <c:pt idx="1">
                  <c:v>30.0</c:v>
                </c:pt>
                <c:pt idx="2">
                  <c:v>50.0</c:v>
                </c:pt>
                <c:pt idx="3">
                  <c:v>200.0</c:v>
                </c:pt>
                <c:pt idx="4">
                  <c:v>500.0</c:v>
                </c:pt>
                <c:pt idx="5">
                  <c:v>1000.0</c:v>
                </c:pt>
                <c:pt idx="6">
                  <c:v>3000.0</c:v>
                </c:pt>
                <c:pt idx="7">
                  <c:v>5000.0</c:v>
                </c:pt>
                <c:pt idx="8">
                  <c:v>8000.0</c:v>
                </c:pt>
                <c:pt idx="9">
                  <c:v>10000.0</c:v>
                </c:pt>
                <c:pt idx="10">
                  <c:v>15000.0</c:v>
                </c:pt>
                <c:pt idx="11">
                  <c:v>18000.0</c:v>
                </c:pt>
                <c:pt idx="12">
                  <c:v>20000.0</c:v>
                </c:pt>
                <c:pt idx="13">
                  <c:v>25000.0</c:v>
                </c:pt>
                <c:pt idx="14">
                  <c:v>30000.0</c:v>
                </c:pt>
                <c:pt idx="15">
                  <c:v>35000.0</c:v>
                </c:pt>
                <c:pt idx="16">
                  <c:v>50000.0</c:v>
                </c:pt>
                <c:pt idx="17">
                  <c:v>60000.0</c:v>
                </c:pt>
                <c:pt idx="18">
                  <c:v>70000.0</c:v>
                </c:pt>
                <c:pt idx="19">
                  <c:v>110000.0</c:v>
                </c:pt>
                <c:pt idx="20">
                  <c:v>210000.0</c:v>
                </c:pt>
              </c:numCache>
            </c:numRef>
          </c:xVal>
          <c:yVal>
            <c:numRef>
              <c:f>Sheet1!$D$4:$D$24</c:f>
              <c:numCache>
                <c:formatCode>General</c:formatCode>
                <c:ptCount val="21"/>
                <c:pt idx="0">
                  <c:v>9.951923076923075</c:v>
                </c:pt>
                <c:pt idx="1">
                  <c:v>9.951923076923075</c:v>
                </c:pt>
                <c:pt idx="2">
                  <c:v>9.951923076923075</c:v>
                </c:pt>
                <c:pt idx="3">
                  <c:v>9.951923076923075</c:v>
                </c:pt>
                <c:pt idx="4">
                  <c:v>9.951923076923075</c:v>
                </c:pt>
                <c:pt idx="5">
                  <c:v>9.951923076923075</c:v>
                </c:pt>
                <c:pt idx="6">
                  <c:v>9.951923076923075</c:v>
                </c:pt>
                <c:pt idx="7">
                  <c:v>9.951923076923075</c:v>
                </c:pt>
                <c:pt idx="8">
                  <c:v>9.951923076923075</c:v>
                </c:pt>
                <c:pt idx="9">
                  <c:v>9.951923076923075</c:v>
                </c:pt>
                <c:pt idx="10">
                  <c:v>9.951923076923075</c:v>
                </c:pt>
                <c:pt idx="11">
                  <c:v>9.951923076923075</c:v>
                </c:pt>
                <c:pt idx="12">
                  <c:v>9.615384615384618</c:v>
                </c:pt>
                <c:pt idx="13">
                  <c:v>9.615384615384618</c:v>
                </c:pt>
                <c:pt idx="14">
                  <c:v>9.230769230769233</c:v>
                </c:pt>
                <c:pt idx="15">
                  <c:v>9.038461538461538</c:v>
                </c:pt>
                <c:pt idx="16">
                  <c:v>8.076923076923075</c:v>
                </c:pt>
                <c:pt idx="17">
                  <c:v>7.692307692307692</c:v>
                </c:pt>
                <c:pt idx="18">
                  <c:v>6.923076923076922</c:v>
                </c:pt>
                <c:pt idx="19">
                  <c:v>5.0</c:v>
                </c:pt>
                <c:pt idx="20">
                  <c:v>3.076923076923077</c:v>
                </c:pt>
              </c:numCache>
            </c:numRef>
          </c:yVal>
          <c:smooth val="0"/>
        </c:ser>
        <c:dLbls>
          <c:showLegendKey val="0"/>
          <c:showVal val="0"/>
          <c:showCatName val="0"/>
          <c:showSerName val="0"/>
          <c:showPercent val="0"/>
          <c:showBubbleSize val="0"/>
        </c:dLbls>
        <c:axId val="-2092084720"/>
        <c:axId val="-2092407184"/>
        <c:extLst>
          <c:ext xmlns:c15="http://schemas.microsoft.com/office/drawing/2012/chart" uri="{02D57815-91ED-43cb-92C2-25804820EDAC}">
            <c15:filteredScatterSeries>
              <c15:ser>
                <c:idx val="0"/>
                <c:order val="0"/>
                <c:tx>
                  <c:v>Measured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Sheet1!$A$4:$A$15</c15:sqref>
                        </c15:formulaRef>
                      </c:ext>
                    </c:extLst>
                    <c:numCache>
                      <c:formatCode>General</c:formatCode>
                      <c:ptCount val="12"/>
                      <c:pt idx="0">
                        <c:v>10.0</c:v>
                      </c:pt>
                      <c:pt idx="1">
                        <c:v>30.0</c:v>
                      </c:pt>
                      <c:pt idx="2">
                        <c:v>50.0</c:v>
                      </c:pt>
                      <c:pt idx="3">
                        <c:v>200.0</c:v>
                      </c:pt>
                      <c:pt idx="4">
                        <c:v>500.0</c:v>
                      </c:pt>
                      <c:pt idx="5">
                        <c:v>1000.0</c:v>
                      </c:pt>
                      <c:pt idx="6">
                        <c:v>3000.0</c:v>
                      </c:pt>
                      <c:pt idx="7">
                        <c:v>5000.0</c:v>
                      </c:pt>
                      <c:pt idx="8">
                        <c:v>8000.0</c:v>
                      </c:pt>
                      <c:pt idx="9">
                        <c:v>10000.0</c:v>
                      </c:pt>
                      <c:pt idx="10">
                        <c:v>15000.0</c:v>
                      </c:pt>
                      <c:pt idx="11">
                        <c:v>18000.0</c:v>
                      </c:pt>
                    </c:numCache>
                  </c:numRef>
                </c:xVal>
                <c:yVal>
                  <c:numRef>
                    <c:extLst>
                      <c:ext uri="{02D57815-91ED-43cb-92C2-25804820EDAC}">
                        <c15:formulaRef>
                          <c15:sqref>Sheet1!$D$4:$D$15</c15:sqref>
                        </c15:formulaRef>
                      </c:ext>
                    </c:extLst>
                    <c:numCache>
                      <c:formatCode>General</c:formatCode>
                      <c:ptCount val="12"/>
                      <c:pt idx="0">
                        <c:v>9.951923076923075</c:v>
                      </c:pt>
                      <c:pt idx="1">
                        <c:v>9.951923076923075</c:v>
                      </c:pt>
                      <c:pt idx="2">
                        <c:v>9.951923076923075</c:v>
                      </c:pt>
                      <c:pt idx="3">
                        <c:v>9.951923076923075</c:v>
                      </c:pt>
                      <c:pt idx="4">
                        <c:v>9.951923076923075</c:v>
                      </c:pt>
                      <c:pt idx="5">
                        <c:v>9.951923076923075</c:v>
                      </c:pt>
                      <c:pt idx="6">
                        <c:v>9.951923076923075</c:v>
                      </c:pt>
                      <c:pt idx="7">
                        <c:v>9.951923076923075</c:v>
                      </c:pt>
                      <c:pt idx="8">
                        <c:v>9.951923076923075</c:v>
                      </c:pt>
                      <c:pt idx="9">
                        <c:v>9.951923076923075</c:v>
                      </c:pt>
                      <c:pt idx="10">
                        <c:v>9.951923076923075</c:v>
                      </c:pt>
                      <c:pt idx="11">
                        <c:v>9.951923076923075</c:v>
                      </c:pt>
                    </c:numCache>
                  </c:numRef>
                </c:yVal>
                <c:smooth val="0"/>
              </c15:ser>
            </c15:filteredScatterSeries>
            <c15:filteredScatterSeries>
              <c15:ser>
                <c:idx val="1"/>
                <c:order val="1"/>
                <c:tx>
                  <c:v>Theoretical</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xmlns:c15="http://schemas.microsoft.com/office/drawing/2012/chart">
                      <c:ext xmlns:c15="http://schemas.microsoft.com/office/drawing/2012/chart" uri="{02D57815-91ED-43cb-92C2-25804820EDAC}">
                        <c15:formulaRef>
                          <c15:sqref>Sheet1!$A$4:$A$15</c15:sqref>
                        </c15:formulaRef>
                      </c:ext>
                    </c:extLst>
                    <c:numCache>
                      <c:formatCode>General</c:formatCode>
                      <c:ptCount val="12"/>
                      <c:pt idx="0">
                        <c:v>10.0</c:v>
                      </c:pt>
                      <c:pt idx="1">
                        <c:v>30.0</c:v>
                      </c:pt>
                      <c:pt idx="2">
                        <c:v>50.0</c:v>
                      </c:pt>
                      <c:pt idx="3">
                        <c:v>200.0</c:v>
                      </c:pt>
                      <c:pt idx="4">
                        <c:v>500.0</c:v>
                      </c:pt>
                      <c:pt idx="5">
                        <c:v>1000.0</c:v>
                      </c:pt>
                      <c:pt idx="6">
                        <c:v>3000.0</c:v>
                      </c:pt>
                      <c:pt idx="7">
                        <c:v>5000.0</c:v>
                      </c:pt>
                      <c:pt idx="8">
                        <c:v>8000.0</c:v>
                      </c:pt>
                      <c:pt idx="9">
                        <c:v>10000.0</c:v>
                      </c:pt>
                      <c:pt idx="10">
                        <c:v>15000.0</c:v>
                      </c:pt>
                      <c:pt idx="11">
                        <c:v>18000.0</c:v>
                      </c:pt>
                    </c:numCache>
                  </c:numRef>
                </c:xVal>
                <c:yVal>
                  <c:numRef>
                    <c:extLst xmlns:c15="http://schemas.microsoft.com/office/drawing/2012/chart">
                      <c:ext xmlns:c15="http://schemas.microsoft.com/office/drawing/2012/chart" uri="{02D57815-91ED-43cb-92C2-25804820EDAC}">
                        <c15:formulaRef>
                          <c15:sqref>Sheet1!$E$4:$E$15</c15:sqref>
                        </c15:formulaRef>
                      </c:ext>
                    </c:extLst>
                    <c:numCache>
                      <c:formatCode>General</c:formatCode>
                      <c:ptCount val="12"/>
                      <c:pt idx="0">
                        <c:v>10.0</c:v>
                      </c:pt>
                      <c:pt idx="1">
                        <c:v>10.0</c:v>
                      </c:pt>
                      <c:pt idx="2">
                        <c:v>10.0</c:v>
                      </c:pt>
                      <c:pt idx="3">
                        <c:v>10.0</c:v>
                      </c:pt>
                      <c:pt idx="4">
                        <c:v>10.0</c:v>
                      </c:pt>
                      <c:pt idx="5">
                        <c:v>10.0</c:v>
                      </c:pt>
                      <c:pt idx="6">
                        <c:v>10.0</c:v>
                      </c:pt>
                      <c:pt idx="7">
                        <c:v>10.0</c:v>
                      </c:pt>
                      <c:pt idx="8">
                        <c:v>10.0</c:v>
                      </c:pt>
                      <c:pt idx="9">
                        <c:v>10.0</c:v>
                      </c:pt>
                      <c:pt idx="10">
                        <c:v>10.0</c:v>
                      </c:pt>
                      <c:pt idx="11">
                        <c:v>10.0</c:v>
                      </c:pt>
                    </c:numCache>
                  </c:numRef>
                </c:yVal>
                <c:smooth val="0"/>
              </c15:ser>
            </c15:filteredScatterSeries>
          </c:ext>
        </c:extLst>
      </c:scatterChart>
      <c:valAx>
        <c:axId val="-20920847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407184"/>
        <c:crosses val="autoZero"/>
        <c:crossBetween val="midCat"/>
      </c:valAx>
      <c:valAx>
        <c:axId val="-2092407184"/>
        <c:scaling>
          <c:orientation val="minMax"/>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Vout/Vin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0847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Vout/Vin</a:t>
            </a:r>
            <a:r>
              <a:rPr lang="en-US" baseline="0"/>
              <a:t> VS. Frequency</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Measured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Sheet1!$A$4:$A$15</c:f>
              <c:numCache>
                <c:formatCode>General</c:formatCode>
                <c:ptCount val="12"/>
                <c:pt idx="0">
                  <c:v>10.0</c:v>
                </c:pt>
                <c:pt idx="1">
                  <c:v>30.0</c:v>
                </c:pt>
                <c:pt idx="2">
                  <c:v>50.0</c:v>
                </c:pt>
                <c:pt idx="3">
                  <c:v>200.0</c:v>
                </c:pt>
                <c:pt idx="4">
                  <c:v>500.0</c:v>
                </c:pt>
                <c:pt idx="5">
                  <c:v>1000.0</c:v>
                </c:pt>
                <c:pt idx="6">
                  <c:v>3000.0</c:v>
                </c:pt>
                <c:pt idx="7">
                  <c:v>5000.0</c:v>
                </c:pt>
                <c:pt idx="8">
                  <c:v>8000.0</c:v>
                </c:pt>
                <c:pt idx="9">
                  <c:v>10000.0</c:v>
                </c:pt>
                <c:pt idx="10">
                  <c:v>15000.0</c:v>
                </c:pt>
                <c:pt idx="11">
                  <c:v>18000.0</c:v>
                </c:pt>
              </c:numCache>
            </c:numRef>
          </c:xVal>
          <c:yVal>
            <c:numRef>
              <c:f>Sheet1!$D$4:$D$15</c:f>
              <c:numCache>
                <c:formatCode>General</c:formatCode>
                <c:ptCount val="12"/>
                <c:pt idx="0">
                  <c:v>9.951923076923075</c:v>
                </c:pt>
                <c:pt idx="1">
                  <c:v>9.951923076923075</c:v>
                </c:pt>
                <c:pt idx="2">
                  <c:v>9.951923076923075</c:v>
                </c:pt>
                <c:pt idx="3">
                  <c:v>9.951923076923075</c:v>
                </c:pt>
                <c:pt idx="4">
                  <c:v>9.951923076923075</c:v>
                </c:pt>
                <c:pt idx="5">
                  <c:v>9.951923076923075</c:v>
                </c:pt>
                <c:pt idx="6">
                  <c:v>9.951923076923075</c:v>
                </c:pt>
                <c:pt idx="7">
                  <c:v>9.951923076923075</c:v>
                </c:pt>
                <c:pt idx="8">
                  <c:v>9.951923076923075</c:v>
                </c:pt>
                <c:pt idx="9">
                  <c:v>9.951923076923075</c:v>
                </c:pt>
                <c:pt idx="10">
                  <c:v>9.951923076923075</c:v>
                </c:pt>
                <c:pt idx="11">
                  <c:v>9.951923076923075</c:v>
                </c:pt>
              </c:numCache>
            </c:numRef>
          </c:yVal>
          <c:smooth val="0"/>
        </c:ser>
        <c:ser>
          <c:idx val="1"/>
          <c:order val="1"/>
          <c:tx>
            <c:v>Theoretical</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Sheet1!$A$4:$A$15</c:f>
              <c:numCache>
                <c:formatCode>General</c:formatCode>
                <c:ptCount val="12"/>
                <c:pt idx="0">
                  <c:v>10.0</c:v>
                </c:pt>
                <c:pt idx="1">
                  <c:v>30.0</c:v>
                </c:pt>
                <c:pt idx="2">
                  <c:v>50.0</c:v>
                </c:pt>
                <c:pt idx="3">
                  <c:v>200.0</c:v>
                </c:pt>
                <c:pt idx="4">
                  <c:v>500.0</c:v>
                </c:pt>
                <c:pt idx="5">
                  <c:v>1000.0</c:v>
                </c:pt>
                <c:pt idx="6">
                  <c:v>3000.0</c:v>
                </c:pt>
                <c:pt idx="7">
                  <c:v>5000.0</c:v>
                </c:pt>
                <c:pt idx="8">
                  <c:v>8000.0</c:v>
                </c:pt>
                <c:pt idx="9">
                  <c:v>10000.0</c:v>
                </c:pt>
                <c:pt idx="10">
                  <c:v>15000.0</c:v>
                </c:pt>
                <c:pt idx="11">
                  <c:v>18000.0</c:v>
                </c:pt>
              </c:numCache>
            </c:numRef>
          </c:xVal>
          <c:yVal>
            <c:numRef>
              <c:f>Sheet1!$E$4:$E$15</c:f>
              <c:numCache>
                <c:formatCode>General</c:formatCode>
                <c:ptCount val="12"/>
                <c:pt idx="0">
                  <c:v>10.0</c:v>
                </c:pt>
                <c:pt idx="1">
                  <c:v>10.0</c:v>
                </c:pt>
                <c:pt idx="2">
                  <c:v>10.0</c:v>
                </c:pt>
                <c:pt idx="3">
                  <c:v>10.0</c:v>
                </c:pt>
                <c:pt idx="4">
                  <c:v>10.0</c:v>
                </c:pt>
                <c:pt idx="5">
                  <c:v>10.0</c:v>
                </c:pt>
                <c:pt idx="6">
                  <c:v>10.0</c:v>
                </c:pt>
                <c:pt idx="7">
                  <c:v>10.0</c:v>
                </c:pt>
                <c:pt idx="8">
                  <c:v>10.0</c:v>
                </c:pt>
                <c:pt idx="9">
                  <c:v>10.0</c:v>
                </c:pt>
                <c:pt idx="10">
                  <c:v>10.0</c:v>
                </c:pt>
                <c:pt idx="11">
                  <c:v>10.0</c:v>
                </c:pt>
              </c:numCache>
            </c:numRef>
          </c:yVal>
          <c:smooth val="0"/>
        </c:ser>
        <c:dLbls>
          <c:showLegendKey val="0"/>
          <c:showVal val="0"/>
          <c:showCatName val="0"/>
          <c:showSerName val="0"/>
          <c:showPercent val="0"/>
          <c:showBubbleSize val="0"/>
        </c:dLbls>
        <c:axId val="-2091963776"/>
        <c:axId val="-2091957872"/>
      </c:scatterChart>
      <c:valAx>
        <c:axId val="-20919637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1957872"/>
        <c:crosses val="autoZero"/>
        <c:crossBetween val="midCat"/>
      </c:valAx>
      <c:valAx>
        <c:axId val="-2091957872"/>
        <c:scaling>
          <c:orientation val="minMax"/>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Vout/Vin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1963776"/>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Vout/Vin</a:t>
            </a:r>
            <a:r>
              <a:rPr lang="en-US" baseline="0"/>
              <a:t> VS. Frequency</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Sheet1!$A$4:$A$18</c:f>
              <c:numCache>
                <c:formatCode>General</c:formatCode>
                <c:ptCount val="15"/>
                <c:pt idx="0">
                  <c:v>1.0</c:v>
                </c:pt>
                <c:pt idx="1">
                  <c:v>100.0</c:v>
                </c:pt>
                <c:pt idx="2">
                  <c:v>200.0</c:v>
                </c:pt>
                <c:pt idx="3">
                  <c:v>300.0</c:v>
                </c:pt>
                <c:pt idx="4">
                  <c:v>400.0</c:v>
                </c:pt>
                <c:pt idx="5">
                  <c:v>1000.0</c:v>
                </c:pt>
                <c:pt idx="6">
                  <c:v>2000.0</c:v>
                </c:pt>
                <c:pt idx="7">
                  <c:v>3000.0</c:v>
                </c:pt>
                <c:pt idx="8">
                  <c:v>5000.0</c:v>
                </c:pt>
                <c:pt idx="9">
                  <c:v>8000.0</c:v>
                </c:pt>
                <c:pt idx="10">
                  <c:v>9000.0</c:v>
                </c:pt>
                <c:pt idx="11">
                  <c:v>13000.0</c:v>
                </c:pt>
                <c:pt idx="12">
                  <c:v>20000.0</c:v>
                </c:pt>
                <c:pt idx="13">
                  <c:v>40000.0</c:v>
                </c:pt>
                <c:pt idx="14">
                  <c:v>80000.0</c:v>
                </c:pt>
              </c:numCache>
            </c:numRef>
          </c:xVal>
          <c:yVal>
            <c:numRef>
              <c:f>Sheet1!$D$4:$D$18</c:f>
              <c:numCache>
                <c:formatCode>General</c:formatCode>
                <c:ptCount val="15"/>
                <c:pt idx="0">
                  <c:v>97.77777777777777</c:v>
                </c:pt>
                <c:pt idx="1">
                  <c:v>97.77777777777777</c:v>
                </c:pt>
                <c:pt idx="2">
                  <c:v>97.77777777777777</c:v>
                </c:pt>
                <c:pt idx="3">
                  <c:v>97.77777777777777</c:v>
                </c:pt>
                <c:pt idx="4">
                  <c:v>97.77777777777777</c:v>
                </c:pt>
                <c:pt idx="5">
                  <c:v>97.77777777777777</c:v>
                </c:pt>
                <c:pt idx="6">
                  <c:v>96.0</c:v>
                </c:pt>
                <c:pt idx="7">
                  <c:v>94.22222222222223</c:v>
                </c:pt>
                <c:pt idx="8">
                  <c:v>85.33333333333333</c:v>
                </c:pt>
                <c:pt idx="9">
                  <c:v>71.11111111111111</c:v>
                </c:pt>
                <c:pt idx="10">
                  <c:v>65.77777777777777</c:v>
                </c:pt>
                <c:pt idx="11">
                  <c:v>55.11111111111111</c:v>
                </c:pt>
                <c:pt idx="12">
                  <c:v>39.11111111111111</c:v>
                </c:pt>
                <c:pt idx="13">
                  <c:v>23.11111111111111</c:v>
                </c:pt>
                <c:pt idx="14">
                  <c:v>12.44444444444445</c:v>
                </c:pt>
              </c:numCache>
            </c:numRef>
          </c:yVal>
          <c:smooth val="0"/>
        </c:ser>
        <c:dLbls>
          <c:showLegendKey val="0"/>
          <c:showVal val="0"/>
          <c:showCatName val="0"/>
          <c:showSerName val="0"/>
          <c:showPercent val="0"/>
          <c:showBubbleSize val="0"/>
        </c:dLbls>
        <c:axId val="-2092649568"/>
        <c:axId val="-2092640352"/>
      </c:scatterChart>
      <c:valAx>
        <c:axId val="-20926495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640352"/>
        <c:crosses val="autoZero"/>
        <c:crossBetween val="midCat"/>
      </c:valAx>
      <c:valAx>
        <c:axId val="-2092640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Vout/Vin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6495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Vout/Vin</a:t>
            </a:r>
            <a:r>
              <a:rPr lang="en-US" baseline="0"/>
              <a:t> VS. Frequency</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1"/>
          <c:tx>
            <c:v>Measured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Sheet1!$A$4:$A$10</c:f>
              <c:numCache>
                <c:formatCode>General</c:formatCode>
                <c:ptCount val="7"/>
                <c:pt idx="0">
                  <c:v>1.0</c:v>
                </c:pt>
                <c:pt idx="1">
                  <c:v>100.0</c:v>
                </c:pt>
                <c:pt idx="2">
                  <c:v>200.0</c:v>
                </c:pt>
                <c:pt idx="3">
                  <c:v>300.0</c:v>
                </c:pt>
                <c:pt idx="4">
                  <c:v>400.0</c:v>
                </c:pt>
                <c:pt idx="5">
                  <c:v>1000.0</c:v>
                </c:pt>
                <c:pt idx="6">
                  <c:v>2000.0</c:v>
                </c:pt>
              </c:numCache>
            </c:numRef>
          </c:xVal>
          <c:yVal>
            <c:numRef>
              <c:f>Sheet1!$D$4:$D$10</c:f>
              <c:numCache>
                <c:formatCode>General</c:formatCode>
                <c:ptCount val="7"/>
                <c:pt idx="0">
                  <c:v>97.77777777777777</c:v>
                </c:pt>
                <c:pt idx="1">
                  <c:v>97.77777777777777</c:v>
                </c:pt>
                <c:pt idx="2">
                  <c:v>97.77777777777777</c:v>
                </c:pt>
                <c:pt idx="3">
                  <c:v>97.77777777777777</c:v>
                </c:pt>
                <c:pt idx="4">
                  <c:v>97.77777777777777</c:v>
                </c:pt>
                <c:pt idx="5">
                  <c:v>97.77777777777777</c:v>
                </c:pt>
                <c:pt idx="6">
                  <c:v>96.0</c:v>
                </c:pt>
              </c:numCache>
            </c:numRef>
          </c:yVal>
          <c:smooth val="0"/>
        </c:ser>
        <c:ser>
          <c:idx val="2"/>
          <c:order val="2"/>
          <c:tx>
            <c:v>Theoretical</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Sheet1!$A$4:$A$10</c:f>
              <c:numCache>
                <c:formatCode>General</c:formatCode>
                <c:ptCount val="7"/>
                <c:pt idx="0">
                  <c:v>1.0</c:v>
                </c:pt>
                <c:pt idx="1">
                  <c:v>100.0</c:v>
                </c:pt>
                <c:pt idx="2">
                  <c:v>200.0</c:v>
                </c:pt>
                <c:pt idx="3">
                  <c:v>300.0</c:v>
                </c:pt>
                <c:pt idx="4">
                  <c:v>400.0</c:v>
                </c:pt>
                <c:pt idx="5">
                  <c:v>1000.0</c:v>
                </c:pt>
                <c:pt idx="6">
                  <c:v>2000.0</c:v>
                </c:pt>
              </c:numCache>
            </c:numRef>
          </c:xVal>
          <c:yVal>
            <c:numRef>
              <c:f>Sheet1!$E$4:$E$10</c:f>
              <c:numCache>
                <c:formatCode>General</c:formatCode>
                <c:ptCount val="7"/>
                <c:pt idx="0">
                  <c:v>100.0</c:v>
                </c:pt>
                <c:pt idx="1">
                  <c:v>100.0</c:v>
                </c:pt>
                <c:pt idx="2">
                  <c:v>100.0</c:v>
                </c:pt>
                <c:pt idx="3">
                  <c:v>100.0</c:v>
                </c:pt>
                <c:pt idx="4">
                  <c:v>100.0</c:v>
                </c:pt>
                <c:pt idx="5">
                  <c:v>100.0</c:v>
                </c:pt>
                <c:pt idx="6">
                  <c:v>100.0</c:v>
                </c:pt>
              </c:numCache>
            </c:numRef>
          </c:yVal>
          <c:smooth val="0"/>
        </c:ser>
        <c:dLbls>
          <c:showLegendKey val="0"/>
          <c:showVal val="0"/>
          <c:showCatName val="0"/>
          <c:showSerName val="0"/>
          <c:showPercent val="0"/>
          <c:showBubbleSize val="0"/>
        </c:dLbls>
        <c:axId val="-2092666352"/>
        <c:axId val="-2092657392"/>
        <c:extLst>
          <c:ext xmlns:c15="http://schemas.microsoft.com/office/drawing/2012/chart" uri="{02D57815-91ED-43cb-92C2-25804820EDAC}">
            <c15:filteredScatterSeries>
              <c15: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Sheet1!$A$4:$A$18</c15:sqref>
                        </c15:formulaRef>
                      </c:ext>
                    </c:extLst>
                    <c:numCache>
                      <c:formatCode>General</c:formatCode>
                      <c:ptCount val="15"/>
                      <c:pt idx="0">
                        <c:v>1.0</c:v>
                      </c:pt>
                      <c:pt idx="1">
                        <c:v>100.0</c:v>
                      </c:pt>
                      <c:pt idx="2">
                        <c:v>200.0</c:v>
                      </c:pt>
                      <c:pt idx="3">
                        <c:v>300.0</c:v>
                      </c:pt>
                      <c:pt idx="4">
                        <c:v>400.0</c:v>
                      </c:pt>
                      <c:pt idx="5">
                        <c:v>1000.0</c:v>
                      </c:pt>
                      <c:pt idx="6">
                        <c:v>2000.0</c:v>
                      </c:pt>
                      <c:pt idx="7">
                        <c:v>3000.0</c:v>
                      </c:pt>
                      <c:pt idx="8">
                        <c:v>5000.0</c:v>
                      </c:pt>
                      <c:pt idx="9">
                        <c:v>8000.0</c:v>
                      </c:pt>
                      <c:pt idx="10">
                        <c:v>9000.0</c:v>
                      </c:pt>
                      <c:pt idx="11">
                        <c:v>13000.0</c:v>
                      </c:pt>
                      <c:pt idx="12">
                        <c:v>20000.0</c:v>
                      </c:pt>
                      <c:pt idx="13">
                        <c:v>40000.0</c:v>
                      </c:pt>
                      <c:pt idx="14">
                        <c:v>80000.0</c:v>
                      </c:pt>
                    </c:numCache>
                  </c:numRef>
                </c:xVal>
                <c:yVal>
                  <c:numRef>
                    <c:extLst>
                      <c:ext uri="{02D57815-91ED-43cb-92C2-25804820EDAC}">
                        <c15:formulaRef>
                          <c15:sqref>Sheet1!$D$4:$D$18</c15:sqref>
                        </c15:formulaRef>
                      </c:ext>
                    </c:extLst>
                    <c:numCache>
                      <c:formatCode>General</c:formatCode>
                      <c:ptCount val="15"/>
                      <c:pt idx="0">
                        <c:v>97.77777777777777</c:v>
                      </c:pt>
                      <c:pt idx="1">
                        <c:v>97.77777777777777</c:v>
                      </c:pt>
                      <c:pt idx="2">
                        <c:v>97.77777777777777</c:v>
                      </c:pt>
                      <c:pt idx="3">
                        <c:v>97.77777777777777</c:v>
                      </c:pt>
                      <c:pt idx="4">
                        <c:v>97.77777777777777</c:v>
                      </c:pt>
                      <c:pt idx="5">
                        <c:v>97.77777777777777</c:v>
                      </c:pt>
                      <c:pt idx="6">
                        <c:v>96.0</c:v>
                      </c:pt>
                      <c:pt idx="7">
                        <c:v>94.22222222222223</c:v>
                      </c:pt>
                      <c:pt idx="8">
                        <c:v>85.33333333333333</c:v>
                      </c:pt>
                      <c:pt idx="9">
                        <c:v>71.11111111111111</c:v>
                      </c:pt>
                      <c:pt idx="10">
                        <c:v>65.77777777777777</c:v>
                      </c:pt>
                      <c:pt idx="11">
                        <c:v>55.11111111111111</c:v>
                      </c:pt>
                      <c:pt idx="12">
                        <c:v>39.11111111111111</c:v>
                      </c:pt>
                      <c:pt idx="13">
                        <c:v>23.11111111111111</c:v>
                      </c:pt>
                      <c:pt idx="14">
                        <c:v>12.44444444444445</c:v>
                      </c:pt>
                    </c:numCache>
                  </c:numRef>
                </c:yVal>
                <c:smooth val="0"/>
              </c15:ser>
            </c15:filteredScatterSeries>
          </c:ext>
        </c:extLst>
      </c:scatterChart>
      <c:valAx>
        <c:axId val="-2092666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657392"/>
        <c:crosses val="autoZero"/>
        <c:crossBetween val="midCat"/>
      </c:valAx>
      <c:valAx>
        <c:axId val="-2092657392"/>
        <c:scaling>
          <c:orientation val="minMax"/>
          <c:min val="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Vout/Vin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666352"/>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Vout/Vin</a:t>
            </a:r>
            <a:r>
              <a:rPr lang="en-US" baseline="0"/>
              <a:t> VS. Frequency</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measure</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Sheet1!$A$2:$A$24</c:f>
              <c:numCache>
                <c:formatCode>General</c:formatCode>
                <c:ptCount val="23"/>
                <c:pt idx="0">
                  <c:v>1.0</c:v>
                </c:pt>
                <c:pt idx="1">
                  <c:v>5.0</c:v>
                </c:pt>
                <c:pt idx="2">
                  <c:v>10.0</c:v>
                </c:pt>
                <c:pt idx="3">
                  <c:v>15.0</c:v>
                </c:pt>
                <c:pt idx="4">
                  <c:v>17.0</c:v>
                </c:pt>
                <c:pt idx="5">
                  <c:v>18.0</c:v>
                </c:pt>
                <c:pt idx="6">
                  <c:v>19.0</c:v>
                </c:pt>
                <c:pt idx="7">
                  <c:v>20.0</c:v>
                </c:pt>
                <c:pt idx="8">
                  <c:v>21.0</c:v>
                </c:pt>
                <c:pt idx="9">
                  <c:v>30.0</c:v>
                </c:pt>
                <c:pt idx="10">
                  <c:v>80.0</c:v>
                </c:pt>
                <c:pt idx="11">
                  <c:v>300.0</c:v>
                </c:pt>
                <c:pt idx="12">
                  <c:v>1000.0</c:v>
                </c:pt>
                <c:pt idx="13">
                  <c:v>3000.0</c:v>
                </c:pt>
                <c:pt idx="14">
                  <c:v>5000.0</c:v>
                </c:pt>
                <c:pt idx="15">
                  <c:v>8000.0</c:v>
                </c:pt>
                <c:pt idx="16">
                  <c:v>10000.0</c:v>
                </c:pt>
                <c:pt idx="17">
                  <c:v>16000.0</c:v>
                </c:pt>
                <c:pt idx="18">
                  <c:v>19000.0</c:v>
                </c:pt>
                <c:pt idx="19">
                  <c:v>20000.0</c:v>
                </c:pt>
                <c:pt idx="20">
                  <c:v>40000.0</c:v>
                </c:pt>
                <c:pt idx="21">
                  <c:v>80000.0</c:v>
                </c:pt>
                <c:pt idx="22">
                  <c:v>100000.0</c:v>
                </c:pt>
              </c:numCache>
            </c:numRef>
          </c:xVal>
          <c:yVal>
            <c:numRef>
              <c:f>Sheet1!$D$2:$D$24</c:f>
              <c:numCache>
                <c:formatCode>General</c:formatCode>
                <c:ptCount val="23"/>
                <c:pt idx="0">
                  <c:v>1.19047619047619</c:v>
                </c:pt>
                <c:pt idx="1">
                  <c:v>2.06896551724138</c:v>
                </c:pt>
                <c:pt idx="2">
                  <c:v>3.233333333333334</c:v>
                </c:pt>
                <c:pt idx="3">
                  <c:v>5.638297872340426</c:v>
                </c:pt>
                <c:pt idx="4">
                  <c:v>6.082474226804123</c:v>
                </c:pt>
                <c:pt idx="5">
                  <c:v>6.504065040650405</c:v>
                </c:pt>
                <c:pt idx="6">
                  <c:v>6.646341463414635</c:v>
                </c:pt>
                <c:pt idx="7">
                  <c:v>7.019328585961343</c:v>
                </c:pt>
                <c:pt idx="8">
                  <c:v>6.653846153846152</c:v>
                </c:pt>
                <c:pt idx="9">
                  <c:v>7.701923076923078</c:v>
                </c:pt>
                <c:pt idx="10">
                  <c:v>9.730769230769233</c:v>
                </c:pt>
                <c:pt idx="11">
                  <c:v>10.23076923076923</c:v>
                </c:pt>
                <c:pt idx="12">
                  <c:v>10.38461538461538</c:v>
                </c:pt>
                <c:pt idx="13">
                  <c:v>10.38461538461538</c:v>
                </c:pt>
                <c:pt idx="14">
                  <c:v>10.38461538461538</c:v>
                </c:pt>
                <c:pt idx="15">
                  <c:v>9.038461538461538</c:v>
                </c:pt>
                <c:pt idx="16">
                  <c:v>8.490384615384618</c:v>
                </c:pt>
                <c:pt idx="17">
                  <c:v>7.500000000000001</c:v>
                </c:pt>
                <c:pt idx="18">
                  <c:v>7.124999999999999</c:v>
                </c:pt>
                <c:pt idx="19">
                  <c:v>7.0</c:v>
                </c:pt>
                <c:pt idx="20">
                  <c:v>4.048076923076922</c:v>
                </c:pt>
                <c:pt idx="21">
                  <c:v>2.096153846153846</c:v>
                </c:pt>
                <c:pt idx="22">
                  <c:v>1.673076923076923</c:v>
                </c:pt>
              </c:numCache>
            </c:numRef>
          </c:yVal>
          <c:smooth val="0"/>
        </c:ser>
        <c:ser>
          <c:idx val="1"/>
          <c:order val="1"/>
          <c:tx>
            <c:v>Theoretical</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Sheet1!$A$2:$A$24</c:f>
              <c:numCache>
                <c:formatCode>General</c:formatCode>
                <c:ptCount val="23"/>
                <c:pt idx="0">
                  <c:v>1.0</c:v>
                </c:pt>
                <c:pt idx="1">
                  <c:v>5.0</c:v>
                </c:pt>
                <c:pt idx="2">
                  <c:v>10.0</c:v>
                </c:pt>
                <c:pt idx="3">
                  <c:v>15.0</c:v>
                </c:pt>
                <c:pt idx="4">
                  <c:v>17.0</c:v>
                </c:pt>
                <c:pt idx="5">
                  <c:v>18.0</c:v>
                </c:pt>
                <c:pt idx="6">
                  <c:v>19.0</c:v>
                </c:pt>
                <c:pt idx="7">
                  <c:v>20.0</c:v>
                </c:pt>
                <c:pt idx="8">
                  <c:v>21.0</c:v>
                </c:pt>
                <c:pt idx="9">
                  <c:v>30.0</c:v>
                </c:pt>
                <c:pt idx="10">
                  <c:v>80.0</c:v>
                </c:pt>
                <c:pt idx="11">
                  <c:v>300.0</c:v>
                </c:pt>
                <c:pt idx="12">
                  <c:v>1000.0</c:v>
                </c:pt>
                <c:pt idx="13">
                  <c:v>3000.0</c:v>
                </c:pt>
                <c:pt idx="14">
                  <c:v>5000.0</c:v>
                </c:pt>
                <c:pt idx="15">
                  <c:v>8000.0</c:v>
                </c:pt>
                <c:pt idx="16">
                  <c:v>10000.0</c:v>
                </c:pt>
                <c:pt idx="17">
                  <c:v>16000.0</c:v>
                </c:pt>
                <c:pt idx="18">
                  <c:v>19000.0</c:v>
                </c:pt>
                <c:pt idx="19">
                  <c:v>20000.0</c:v>
                </c:pt>
                <c:pt idx="20">
                  <c:v>40000.0</c:v>
                </c:pt>
                <c:pt idx="21">
                  <c:v>80000.0</c:v>
                </c:pt>
                <c:pt idx="22">
                  <c:v>100000.0</c:v>
                </c:pt>
              </c:numCache>
            </c:numRef>
          </c:xVal>
          <c:yVal>
            <c:numRef>
              <c:f>Sheet1!$E$2:$E$24</c:f>
              <c:numCache>
                <c:formatCode>General</c:formatCode>
                <c:ptCount val="23"/>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10.0</c:v>
                </c:pt>
                <c:pt idx="22">
                  <c:v>10.0</c:v>
                </c:pt>
              </c:numCache>
            </c:numRef>
          </c:yVal>
          <c:smooth val="0"/>
        </c:ser>
        <c:dLbls>
          <c:showLegendKey val="0"/>
          <c:showVal val="0"/>
          <c:showCatName val="0"/>
          <c:showSerName val="0"/>
          <c:showPercent val="0"/>
          <c:showBubbleSize val="0"/>
        </c:dLbls>
        <c:axId val="-2092734672"/>
        <c:axId val="-2092728768"/>
      </c:scatterChart>
      <c:valAx>
        <c:axId val="-2092734672"/>
        <c:scaling>
          <c:logBase val="10.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728768"/>
        <c:crosses val="autoZero"/>
        <c:crossBetween val="midCat"/>
      </c:valAx>
      <c:valAx>
        <c:axId val="-2092728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Vout/Vin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734672"/>
        <c:crossesAt val="0.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762F70-AAFF-4466-B9FC-CDC996CEAA06}"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2C5C9-30B4-40A3-9727-0C5ADCFF7B26}" type="slidenum">
              <a:rPr lang="en-US" smtClean="0"/>
              <a:t>‹#›</a:t>
            </a:fld>
            <a:endParaRPr lang="en-US"/>
          </a:p>
        </p:txBody>
      </p:sp>
    </p:spTree>
    <p:extLst>
      <p:ext uri="{BB962C8B-B14F-4D97-AF65-F5344CB8AC3E}">
        <p14:creationId xmlns:p14="http://schemas.microsoft.com/office/powerpoint/2010/main" val="127273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762F70-AAFF-4466-B9FC-CDC996CEAA06}"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2C5C9-30B4-40A3-9727-0C5ADCFF7B26}" type="slidenum">
              <a:rPr lang="en-US" smtClean="0"/>
              <a:t>‹#›</a:t>
            </a:fld>
            <a:endParaRPr lang="en-US"/>
          </a:p>
        </p:txBody>
      </p:sp>
    </p:spTree>
    <p:extLst>
      <p:ext uri="{BB962C8B-B14F-4D97-AF65-F5344CB8AC3E}">
        <p14:creationId xmlns:p14="http://schemas.microsoft.com/office/powerpoint/2010/main" val="424934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762F70-AAFF-4466-B9FC-CDC996CEAA06}"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2C5C9-30B4-40A3-9727-0C5ADCFF7B26}" type="slidenum">
              <a:rPr lang="en-US" smtClean="0"/>
              <a:t>‹#›</a:t>
            </a:fld>
            <a:endParaRPr lang="en-US"/>
          </a:p>
        </p:txBody>
      </p:sp>
    </p:spTree>
    <p:extLst>
      <p:ext uri="{BB962C8B-B14F-4D97-AF65-F5344CB8AC3E}">
        <p14:creationId xmlns:p14="http://schemas.microsoft.com/office/powerpoint/2010/main" val="130903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762F70-AAFF-4466-B9FC-CDC996CEAA06}"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2C5C9-30B4-40A3-9727-0C5ADCFF7B26}" type="slidenum">
              <a:rPr lang="en-US" smtClean="0"/>
              <a:t>‹#›</a:t>
            </a:fld>
            <a:endParaRPr lang="en-US"/>
          </a:p>
        </p:txBody>
      </p:sp>
    </p:spTree>
    <p:extLst>
      <p:ext uri="{BB962C8B-B14F-4D97-AF65-F5344CB8AC3E}">
        <p14:creationId xmlns:p14="http://schemas.microsoft.com/office/powerpoint/2010/main" val="253586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762F70-AAFF-4466-B9FC-CDC996CEAA06}"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2C5C9-30B4-40A3-9727-0C5ADCFF7B26}" type="slidenum">
              <a:rPr lang="en-US" smtClean="0"/>
              <a:t>‹#›</a:t>
            </a:fld>
            <a:endParaRPr lang="en-US"/>
          </a:p>
        </p:txBody>
      </p:sp>
    </p:spTree>
    <p:extLst>
      <p:ext uri="{BB962C8B-B14F-4D97-AF65-F5344CB8AC3E}">
        <p14:creationId xmlns:p14="http://schemas.microsoft.com/office/powerpoint/2010/main" val="359278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762F70-AAFF-4466-B9FC-CDC996CEAA06}"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2C5C9-30B4-40A3-9727-0C5ADCFF7B26}" type="slidenum">
              <a:rPr lang="en-US" smtClean="0"/>
              <a:t>‹#›</a:t>
            </a:fld>
            <a:endParaRPr lang="en-US"/>
          </a:p>
        </p:txBody>
      </p:sp>
    </p:spTree>
    <p:extLst>
      <p:ext uri="{BB962C8B-B14F-4D97-AF65-F5344CB8AC3E}">
        <p14:creationId xmlns:p14="http://schemas.microsoft.com/office/powerpoint/2010/main" val="356858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762F70-AAFF-4466-B9FC-CDC996CEAA06}" type="datetimeFigureOut">
              <a:rPr lang="en-US" smtClean="0"/>
              <a:t>10/23/16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C2C5C9-30B4-40A3-9727-0C5ADCFF7B26}" type="slidenum">
              <a:rPr lang="en-US" smtClean="0"/>
              <a:t>‹#›</a:t>
            </a:fld>
            <a:endParaRPr lang="en-US"/>
          </a:p>
        </p:txBody>
      </p:sp>
    </p:spTree>
    <p:extLst>
      <p:ext uri="{BB962C8B-B14F-4D97-AF65-F5344CB8AC3E}">
        <p14:creationId xmlns:p14="http://schemas.microsoft.com/office/powerpoint/2010/main" val="191390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762F70-AAFF-4466-B9FC-CDC996CEAA06}" type="datetimeFigureOut">
              <a:rPr lang="en-US" smtClean="0"/>
              <a:t>10/23/16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C2C5C9-30B4-40A3-9727-0C5ADCFF7B26}" type="slidenum">
              <a:rPr lang="en-US" smtClean="0"/>
              <a:t>‹#›</a:t>
            </a:fld>
            <a:endParaRPr lang="en-US"/>
          </a:p>
        </p:txBody>
      </p:sp>
    </p:spTree>
    <p:extLst>
      <p:ext uri="{BB962C8B-B14F-4D97-AF65-F5344CB8AC3E}">
        <p14:creationId xmlns:p14="http://schemas.microsoft.com/office/powerpoint/2010/main" val="68053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62F70-AAFF-4466-B9FC-CDC996CEAA06}" type="datetimeFigureOut">
              <a:rPr lang="en-US" smtClean="0"/>
              <a:t>10/23/16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C2C5C9-30B4-40A3-9727-0C5ADCFF7B26}" type="slidenum">
              <a:rPr lang="en-US" smtClean="0"/>
              <a:t>‹#›</a:t>
            </a:fld>
            <a:endParaRPr lang="en-US"/>
          </a:p>
        </p:txBody>
      </p:sp>
    </p:spTree>
    <p:extLst>
      <p:ext uri="{BB962C8B-B14F-4D97-AF65-F5344CB8AC3E}">
        <p14:creationId xmlns:p14="http://schemas.microsoft.com/office/powerpoint/2010/main" val="162688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762F70-AAFF-4466-B9FC-CDC996CEAA06}"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2C5C9-30B4-40A3-9727-0C5ADCFF7B26}" type="slidenum">
              <a:rPr lang="en-US" smtClean="0"/>
              <a:t>‹#›</a:t>
            </a:fld>
            <a:endParaRPr lang="en-US"/>
          </a:p>
        </p:txBody>
      </p:sp>
    </p:spTree>
    <p:extLst>
      <p:ext uri="{BB962C8B-B14F-4D97-AF65-F5344CB8AC3E}">
        <p14:creationId xmlns:p14="http://schemas.microsoft.com/office/powerpoint/2010/main" val="426645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762F70-AAFF-4466-B9FC-CDC996CEAA06}"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2C5C9-30B4-40A3-9727-0C5ADCFF7B26}" type="slidenum">
              <a:rPr lang="en-US" smtClean="0"/>
              <a:t>‹#›</a:t>
            </a:fld>
            <a:endParaRPr lang="en-US"/>
          </a:p>
        </p:txBody>
      </p:sp>
    </p:spTree>
    <p:extLst>
      <p:ext uri="{BB962C8B-B14F-4D97-AF65-F5344CB8AC3E}">
        <p14:creationId xmlns:p14="http://schemas.microsoft.com/office/powerpoint/2010/main" val="41417427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62F70-AAFF-4466-B9FC-CDC996CEAA06}" type="datetimeFigureOut">
              <a:rPr lang="en-US" smtClean="0"/>
              <a:t>10/23/16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C5C9-30B4-40A3-9727-0C5ADCFF7B26}" type="slidenum">
              <a:rPr lang="en-US" smtClean="0"/>
              <a:t>‹#›</a:t>
            </a:fld>
            <a:endParaRPr lang="en-US"/>
          </a:p>
        </p:txBody>
      </p:sp>
    </p:spTree>
    <p:extLst>
      <p:ext uri="{BB962C8B-B14F-4D97-AF65-F5344CB8AC3E}">
        <p14:creationId xmlns:p14="http://schemas.microsoft.com/office/powerpoint/2010/main" val="1525994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smtClean="0"/>
              <a:t>EE352and EE312</a:t>
            </a:r>
            <a:br>
              <a:rPr lang="en-US" altLang="zh-CN" dirty="0" smtClean="0"/>
            </a:br>
            <a:r>
              <a:rPr lang="en-US" altLang="zh-CN" sz="4400" dirty="0" smtClean="0"/>
              <a:t>Lab5:Bandpass Operational Amplifier</a:t>
            </a:r>
            <a:endParaRPr lang="en-US" sz="4400" dirty="0"/>
          </a:p>
        </p:txBody>
      </p:sp>
      <p:sp>
        <p:nvSpPr>
          <p:cNvPr id="3" name="Subtitle 2"/>
          <p:cNvSpPr>
            <a:spLocks noGrp="1"/>
          </p:cNvSpPr>
          <p:nvPr>
            <p:ph type="subTitle" idx="1"/>
          </p:nvPr>
        </p:nvSpPr>
        <p:spPr/>
        <p:txBody>
          <a:bodyPr/>
          <a:lstStyle/>
          <a:p>
            <a:r>
              <a:rPr lang="en-US" dirty="0" err="1" smtClean="0"/>
              <a:t>Haoru</a:t>
            </a:r>
            <a:r>
              <a:rPr lang="en-US" dirty="0" smtClean="0"/>
              <a:t> </a:t>
            </a:r>
            <a:r>
              <a:rPr lang="en-US" dirty="0" err="1" smtClean="0"/>
              <a:t>Xie</a:t>
            </a:r>
            <a:r>
              <a:rPr lang="en-US" dirty="0" smtClean="0"/>
              <a:t> and SAISAO KHAM</a:t>
            </a:r>
          </a:p>
          <a:p>
            <a:endParaRPr lang="en-US" dirty="0"/>
          </a:p>
        </p:txBody>
      </p:sp>
    </p:spTree>
    <p:extLst>
      <p:ext uri="{BB962C8B-B14F-4D97-AF65-F5344CB8AC3E}">
        <p14:creationId xmlns:p14="http://schemas.microsoft.com/office/powerpoint/2010/main" val="136801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
            </a:r>
            <a:br>
              <a:rPr lang="en-US" dirty="0" smtClean="0">
                <a:solidFill>
                  <a:srgbClr val="C00000"/>
                </a:solidFill>
              </a:rPr>
            </a:br>
            <a:r>
              <a:rPr lang="en-US" dirty="0" smtClean="0">
                <a:solidFill>
                  <a:srgbClr val="C00000"/>
                </a:solidFill>
              </a:rPr>
              <a:t>the input waveform and the output waveform</a:t>
            </a:r>
            <a:r>
              <a:rPr lang="en-US" dirty="0" smtClean="0"/>
              <a:t/>
            </a:r>
            <a:br>
              <a:rPr lang="en-US" dirty="0" smtClean="0"/>
            </a:br>
            <a:endParaRPr lang="en-US" dirty="0"/>
          </a:p>
        </p:txBody>
      </p:sp>
      <p:pic>
        <p:nvPicPr>
          <p:cNvPr id="4" name="image17.png" descr="P2_ch1_ip_.PNG"/>
          <p:cNvPicPr/>
          <p:nvPr/>
        </p:nvPicPr>
        <p:blipFill>
          <a:blip r:embed="rId2"/>
          <a:srcRect/>
          <a:stretch>
            <a:fillRect/>
          </a:stretch>
        </p:blipFill>
        <p:spPr>
          <a:xfrm>
            <a:off x="838200" y="1690686"/>
            <a:ext cx="5257800" cy="4486277"/>
          </a:xfrm>
          <a:prstGeom prst="rect">
            <a:avLst/>
          </a:prstGeom>
          <a:ln/>
        </p:spPr>
      </p:pic>
      <p:pic>
        <p:nvPicPr>
          <p:cNvPr id="6" name="image16.png" descr="P2_ch1_ip_2_.PNG"/>
          <p:cNvPicPr>
            <a:picLocks noGrp="1"/>
          </p:cNvPicPr>
          <p:nvPr>
            <p:ph idx="1"/>
          </p:nvPr>
        </p:nvPicPr>
        <p:blipFill>
          <a:blip r:embed="rId3"/>
          <a:srcRect/>
          <a:stretch>
            <a:fillRect/>
          </a:stretch>
        </p:blipFill>
        <p:spPr>
          <a:xfrm>
            <a:off x="6096000" y="1690687"/>
            <a:ext cx="5471160" cy="4486275"/>
          </a:xfrm>
          <a:prstGeom prst="rect">
            <a:avLst/>
          </a:prstGeom>
          <a:ln/>
        </p:spPr>
      </p:pic>
    </p:spTree>
    <p:extLst>
      <p:ext uri="{BB962C8B-B14F-4D97-AF65-F5344CB8AC3E}">
        <p14:creationId xmlns:p14="http://schemas.microsoft.com/office/powerpoint/2010/main" val="227445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Using the F=115K Hz</a:t>
            </a:r>
            <a:endParaRPr lang="en-US" dirty="0">
              <a:solidFill>
                <a:srgbClr val="C00000"/>
              </a:solidFill>
            </a:endParaRPr>
          </a:p>
        </p:txBody>
      </p:sp>
      <p:pic>
        <p:nvPicPr>
          <p:cNvPr id="4" name="image02.png" descr="P2_ch2_op_.PNG"/>
          <p:cNvPicPr>
            <a:picLocks noGrp="1"/>
          </p:cNvPicPr>
          <p:nvPr>
            <p:ph idx="1"/>
          </p:nvPr>
        </p:nvPicPr>
        <p:blipFill>
          <a:blip r:embed="rId2"/>
          <a:srcRect/>
          <a:stretch>
            <a:fillRect/>
          </a:stretch>
        </p:blipFill>
        <p:spPr>
          <a:xfrm>
            <a:off x="348953" y="1873568"/>
            <a:ext cx="7636807" cy="4268152"/>
          </a:xfrm>
          <a:prstGeom prst="rect">
            <a:avLst/>
          </a:prstGeom>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6918" y="1873568"/>
            <a:ext cx="2253922" cy="19221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1858" y="4117576"/>
            <a:ext cx="2515965" cy="1780303"/>
          </a:xfrm>
          <a:prstGeom prst="rect">
            <a:avLst/>
          </a:prstGeom>
        </p:spPr>
      </p:pic>
    </p:spTree>
    <p:extLst>
      <p:ext uri="{BB962C8B-B14F-4D97-AF65-F5344CB8AC3E}">
        <p14:creationId xmlns:p14="http://schemas.microsoft.com/office/powerpoint/2010/main" val="311000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anose="020B0604020202020204" pitchFamily="34" charset="0"/>
              <a:buChar char="•"/>
            </a:pPr>
            <a:r>
              <a:rPr lang="en-US" sz="3600" dirty="0" smtClean="0">
                <a:solidFill>
                  <a:srgbClr val="C00000"/>
                </a:solidFill>
              </a:rPr>
              <a:t>Calculations for the Slew rate both up and down</a:t>
            </a:r>
            <a:endParaRPr lang="en-US" sz="3600"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55000" lnSpcReduction="20000"/>
              </a:bodyPr>
              <a:lstStyle/>
              <a:p>
                <a:r>
                  <a:rPr lang="en-US" dirty="0"/>
                  <a:t>F=115K Hz</a:t>
                </a:r>
              </a:p>
              <a:p>
                <a:r>
                  <a:rPr lang="en-US" dirty="0"/>
                  <a:t>For the input.</a:t>
                </a:r>
              </a:p>
              <a:p>
                <a:r>
                  <a:rPr lang="en-US" dirty="0"/>
                  <a:t> We get the y1=800mv y2=-1.20v</a:t>
                </a:r>
              </a:p>
              <a:p>
                <a:r>
                  <a:rPr lang="en-US" dirty="0"/>
                  <a:t>So we get the </a:t>
                </a:r>
                <a14:m>
                  <m:oMath xmlns:m="http://schemas.openxmlformats.org/officeDocument/2006/math">
                    <m:r>
                      <a:rPr lang="en-US" i="1">
                        <a:latin typeface="Cambria Math" panose="02040503050406030204" pitchFamily="18" charset="0"/>
                      </a:rPr>
                      <m:t>∆</m:t>
                    </m:r>
                  </m:oMath>
                </a14:m>
                <a:r>
                  <a:rPr lang="en-US" dirty="0"/>
                  <a:t>y= y1-y2=2V</a:t>
                </a:r>
              </a:p>
              <a:p>
                <a:pPr marL="0" indent="0">
                  <a:buNone/>
                </a:pPr>
                <a:r>
                  <a:rPr lang="en-US" dirty="0"/>
                  <a:t> </a:t>
                </a:r>
              </a:p>
              <a:p>
                <a:r>
                  <a:rPr lang="en-US" dirty="0"/>
                  <a:t>For the output </a:t>
                </a:r>
              </a:p>
              <a:p>
                <a:pPr marL="0" indent="0">
                  <a:buNone/>
                </a:pPr>
                <a:r>
                  <a:rPr lang="en-US" dirty="0"/>
                  <a:t> </a:t>
                </a:r>
              </a:p>
              <a:p>
                <a:r>
                  <a:rPr lang="en-US" dirty="0"/>
                  <a:t>Wen get the y1=880mV y2=-1.20V</a:t>
                </a:r>
              </a:p>
              <a:p>
                <a:r>
                  <a:rPr lang="en-US" dirty="0"/>
                  <a:t>So we get the </a:t>
                </a:r>
                <a14:m>
                  <m:oMath xmlns:m="http://schemas.openxmlformats.org/officeDocument/2006/math">
                    <m:r>
                      <a:rPr lang="en-US" i="1">
                        <a:latin typeface="Cambria Math" panose="02040503050406030204" pitchFamily="18" charset="0"/>
                      </a:rPr>
                      <m:t>∆</m:t>
                    </m:r>
                  </m:oMath>
                </a14:m>
                <a:r>
                  <a:rPr lang="en-US" dirty="0"/>
                  <a:t>y= y1-y2=2.08V</a:t>
                </a:r>
              </a:p>
              <a:p>
                <a:pPr marL="0" indent="0">
                  <a:buNone/>
                </a:pPr>
                <a:r>
                  <a:rPr lang="en-US" dirty="0"/>
                  <a:t> </a:t>
                </a:r>
              </a:p>
              <a:p>
                <a:r>
                  <a:rPr lang="en-US" dirty="0"/>
                  <a:t>The time for </a:t>
                </a:r>
                <a:r>
                  <a:rPr lang="en-US" dirty="0" smtClean="0"/>
                  <a:t>up=4.2uS=</a:t>
                </a:r>
                <a14:m>
                  <m:oMath xmlns:m="http://schemas.openxmlformats.org/officeDocument/2006/math">
                    <m:r>
                      <a:rPr lang="en-US" i="1">
                        <a:latin typeface="Cambria Math" panose="02040503050406030204" pitchFamily="18" charset="0"/>
                      </a:rPr>
                      <m:t>4.2×</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𝑠</m:t>
                    </m:r>
                  </m:oMath>
                </a14:m>
                <a:endParaRPr lang="en-US" dirty="0"/>
              </a:p>
              <a:p>
                <a:r>
                  <a:rPr lang="en-US" dirty="0"/>
                  <a:t>The slew rate for the up =</a:t>
                </a:r>
                <a14:m>
                  <m:oMath xmlns:m="http://schemas.openxmlformats.org/officeDocument/2006/math">
                    <m:f>
                      <m:fPr>
                        <m:ctrlPr>
                          <a:rPr lang="en-US" i="1">
                            <a:latin typeface="Cambria Math" charset="0"/>
                          </a:rPr>
                        </m:ctrlPr>
                      </m:fPr>
                      <m:num>
                        <m:r>
                          <a:rPr lang="en-US" i="1">
                            <a:latin typeface="Cambria Math" panose="02040503050406030204" pitchFamily="18" charset="0"/>
                          </a:rPr>
                          <m:t>∆</m:t>
                        </m:r>
                        <m:r>
                          <a:rPr lang="en-US" i="1">
                            <a:latin typeface="Cambria Math" panose="02040503050406030204" pitchFamily="18" charset="0"/>
                          </a:rPr>
                          <m:t>𝑦</m:t>
                        </m:r>
                      </m:num>
                      <m:den>
                        <m:sSub>
                          <m:sSubPr>
                            <m:ctrlPr>
                              <a:rPr lang="en-US" i="1">
                                <a:latin typeface="Cambria Math" charset="0"/>
                              </a:rPr>
                            </m:ctrlPr>
                          </m:sSubPr>
                          <m:e>
                            <m:r>
                              <a:rPr lang="en-US" i="1">
                                <a:latin typeface="Cambria Math" panose="02040503050406030204" pitchFamily="18" charset="0"/>
                              </a:rPr>
                              <m:t>𝑡</m:t>
                            </m:r>
                          </m:e>
                          <m:sub>
                            <m:r>
                              <a:rPr lang="en-US" i="1">
                                <a:latin typeface="Cambria Math" panose="02040503050406030204" pitchFamily="18" charset="0"/>
                              </a:rPr>
                              <m:t>𝑢𝑝</m:t>
                            </m:r>
                          </m:sub>
                        </m:sSub>
                      </m:den>
                    </m:f>
                  </m:oMath>
                </a14:m>
                <a:r>
                  <a:rPr lang="en-US" dirty="0"/>
                  <a:t>=</a:t>
                </a:r>
                <a14:m>
                  <m:oMath xmlns:m="http://schemas.openxmlformats.org/officeDocument/2006/math">
                    <m:f>
                      <m:fPr>
                        <m:ctrlPr>
                          <a:rPr lang="en-US" i="1">
                            <a:latin typeface="Cambria Math" charset="0"/>
                          </a:rPr>
                        </m:ctrlPr>
                      </m:fPr>
                      <m:num>
                        <m:r>
                          <a:rPr lang="en-US" i="1">
                            <a:latin typeface="Cambria Math" panose="02040503050406030204" pitchFamily="18" charset="0"/>
                          </a:rPr>
                          <m:t>2.08 </m:t>
                        </m:r>
                        <m:r>
                          <a:rPr lang="en-US" i="1">
                            <a:latin typeface="Cambria Math" panose="02040503050406030204" pitchFamily="18" charset="0"/>
                          </a:rPr>
                          <m:t>𝑉</m:t>
                        </m:r>
                      </m:num>
                      <m:den>
                        <m:r>
                          <a:rPr lang="en-US" i="1">
                            <a:latin typeface="Cambria Math" panose="02040503050406030204" pitchFamily="18" charset="0"/>
                          </a:rPr>
                          <m:t>4.2×</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𝑠</m:t>
                        </m:r>
                      </m:den>
                    </m:f>
                  </m:oMath>
                </a14:m>
                <a:r>
                  <a:rPr lang="en-US" dirty="0"/>
                  <a:t>=495238 V/S</a:t>
                </a:r>
              </a:p>
              <a:p>
                <a:r>
                  <a:rPr lang="en-US" dirty="0"/>
                  <a:t>The time for down=4.7us </a:t>
                </a:r>
              </a:p>
              <a:p>
                <a:r>
                  <a:rPr lang="en-US" dirty="0"/>
                  <a:t>The slew rate for the up =</a:t>
                </a:r>
                <a14:m>
                  <m:oMath xmlns:m="http://schemas.openxmlformats.org/officeDocument/2006/math">
                    <m:f>
                      <m:fPr>
                        <m:ctrlPr>
                          <a:rPr lang="en-US" i="1">
                            <a:latin typeface="Cambria Math" charset="0"/>
                          </a:rPr>
                        </m:ctrlPr>
                      </m:fPr>
                      <m:num>
                        <m:r>
                          <a:rPr lang="en-US" i="1">
                            <a:latin typeface="Cambria Math" panose="02040503050406030204" pitchFamily="18" charset="0"/>
                          </a:rPr>
                          <m:t>∆</m:t>
                        </m:r>
                        <m:r>
                          <a:rPr lang="en-US" i="1">
                            <a:latin typeface="Cambria Math" panose="02040503050406030204" pitchFamily="18" charset="0"/>
                          </a:rPr>
                          <m:t>𝑦</m:t>
                        </m:r>
                      </m:num>
                      <m:den>
                        <m:sSub>
                          <m:sSubPr>
                            <m:ctrlPr>
                              <a:rPr lang="en-US" i="1">
                                <a:latin typeface="Cambria Math" charset="0"/>
                              </a:rPr>
                            </m:ctrlPr>
                          </m:sSubPr>
                          <m:e>
                            <m:r>
                              <a:rPr lang="en-US" i="1">
                                <a:latin typeface="Cambria Math" panose="02040503050406030204" pitchFamily="18" charset="0"/>
                              </a:rPr>
                              <m:t>𝑡</m:t>
                            </m:r>
                          </m:e>
                          <m:sub>
                            <m:r>
                              <a:rPr lang="en-US" i="1">
                                <a:latin typeface="Cambria Math" panose="02040503050406030204" pitchFamily="18" charset="0"/>
                              </a:rPr>
                              <m:t>𝑢𝑝</m:t>
                            </m:r>
                          </m:sub>
                        </m:sSub>
                      </m:den>
                    </m:f>
                  </m:oMath>
                </a14:m>
                <a:r>
                  <a:rPr lang="en-US" dirty="0"/>
                  <a:t>=</a:t>
                </a:r>
                <a14:m>
                  <m:oMath xmlns:m="http://schemas.openxmlformats.org/officeDocument/2006/math">
                    <m:f>
                      <m:fPr>
                        <m:ctrlPr>
                          <a:rPr lang="en-US" i="1">
                            <a:latin typeface="Cambria Math" charset="0"/>
                          </a:rPr>
                        </m:ctrlPr>
                      </m:fPr>
                      <m:num>
                        <m:r>
                          <a:rPr lang="en-US" i="1">
                            <a:latin typeface="Cambria Math" panose="02040503050406030204" pitchFamily="18" charset="0"/>
                          </a:rPr>
                          <m:t>2.08 </m:t>
                        </m:r>
                        <m:r>
                          <a:rPr lang="en-US" i="1">
                            <a:latin typeface="Cambria Math" panose="02040503050406030204" pitchFamily="18" charset="0"/>
                          </a:rPr>
                          <m:t>𝑉</m:t>
                        </m:r>
                      </m:num>
                      <m:den>
                        <m:r>
                          <a:rPr lang="en-US" i="1">
                            <a:latin typeface="Cambria Math" panose="02040503050406030204" pitchFamily="18" charset="0"/>
                          </a:rPr>
                          <m:t>4.7×</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n-US" i="1">
                            <a:latin typeface="Cambria Math" panose="02040503050406030204" pitchFamily="18" charset="0"/>
                          </a:rPr>
                          <m:t> </m:t>
                        </m:r>
                        <m:r>
                          <a:rPr lang="en-US" i="1">
                            <a:latin typeface="Cambria Math" panose="02040503050406030204" pitchFamily="18" charset="0"/>
                          </a:rPr>
                          <m:t>𝑠</m:t>
                        </m:r>
                      </m:den>
                    </m:f>
                  </m:oMath>
                </a14:m>
                <a:r>
                  <a:rPr lang="en-US" dirty="0"/>
                  <a:t>=442553 V/S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4" t="-1541"/>
                </a:stretch>
              </a:blipFill>
            </p:spPr>
            <p:txBody>
              <a:bodyPr/>
              <a:lstStyle/>
              <a:p>
                <a:r>
                  <a:rPr lang="en-US">
                    <a:noFill/>
                  </a:rPr>
                  <a:t> </a:t>
                </a:r>
              </a:p>
            </p:txBody>
          </p:sp>
        </mc:Fallback>
      </mc:AlternateContent>
    </p:spTree>
    <p:extLst>
      <p:ext uri="{BB962C8B-B14F-4D97-AF65-F5344CB8AC3E}">
        <p14:creationId xmlns:p14="http://schemas.microsoft.com/office/powerpoint/2010/main" val="162911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Current driving capability</a:t>
            </a:r>
            <a:endParaRPr lang="en-US" dirty="0">
              <a:solidFill>
                <a:srgbClr val="C00000"/>
              </a:solidFill>
            </a:endParaRPr>
          </a:p>
        </p:txBody>
      </p:sp>
      <p:sp>
        <p:nvSpPr>
          <p:cNvPr id="3" name="Content Placeholder 2"/>
          <p:cNvSpPr>
            <a:spLocks noGrp="1"/>
          </p:cNvSpPr>
          <p:nvPr>
            <p:ph idx="1"/>
          </p:nvPr>
        </p:nvSpPr>
        <p:spPr/>
        <p:txBody>
          <a:bodyPr>
            <a:normAutofit fontScale="92500"/>
          </a:bodyPr>
          <a:lstStyle/>
          <a:p>
            <a:r>
              <a:rPr lang="en-US" dirty="0" smtClean="0"/>
              <a:t>Use the same circuit</a:t>
            </a:r>
          </a:p>
          <a:p>
            <a:r>
              <a:rPr lang="en-US" dirty="0" smtClean="0"/>
              <a:t>Apply a 1K Hz, sine wave with large amplitude, e.g., 10V V-pp, as input</a:t>
            </a:r>
          </a:p>
          <a:p>
            <a:r>
              <a:rPr lang="en-US" dirty="0" smtClean="0"/>
              <a:t>Connect a 1K ohm load resistor between the output pin of the operational amplifier and ground. Gradually reduce the load resistance until the waveform becomes clipped. The load resistance can be quite low, e.g.,100 ohm.</a:t>
            </a:r>
          </a:p>
          <a:p>
            <a:r>
              <a:rPr lang="en-US" dirty="0" smtClean="0"/>
              <a:t>Using 1K ohm potentiometer</a:t>
            </a:r>
          </a:p>
          <a:p>
            <a:r>
              <a:rPr lang="en-US" dirty="0" smtClean="0"/>
              <a:t>The current driving capability must be taken into account in designing operational amplifier circuits with a heavy load otherwise the output waveform will become distorted because of the current limit.</a:t>
            </a:r>
            <a:endParaRPr lang="en-US" dirty="0"/>
          </a:p>
        </p:txBody>
      </p:sp>
    </p:spTree>
    <p:extLst>
      <p:ext uri="{BB962C8B-B14F-4D97-AF65-F5344CB8AC3E}">
        <p14:creationId xmlns:p14="http://schemas.microsoft.com/office/powerpoint/2010/main" val="374653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With 212 ohm resistor</a:t>
            </a:r>
            <a:endParaRPr lang="en-US" dirty="0">
              <a:solidFill>
                <a:srgbClr val="C00000"/>
              </a:solidFill>
            </a:endParaRPr>
          </a:p>
        </p:txBody>
      </p:sp>
      <p:sp>
        <p:nvSpPr>
          <p:cNvPr id="3" name="Content Placeholder 2"/>
          <p:cNvSpPr>
            <a:spLocks noGrp="1"/>
          </p:cNvSpPr>
          <p:nvPr>
            <p:ph idx="1"/>
          </p:nvPr>
        </p:nvSpPr>
        <p:spPr/>
        <p:txBody>
          <a:bodyPr/>
          <a:lstStyle/>
          <a:p>
            <a:endParaRPr lang="en-US" dirty="0"/>
          </a:p>
        </p:txBody>
      </p:sp>
      <p:pic>
        <p:nvPicPr>
          <p:cNvPr id="4" name="image15.png" descr="P3_212 ohm.PNG"/>
          <p:cNvPicPr/>
          <p:nvPr/>
        </p:nvPicPr>
        <p:blipFill>
          <a:blip r:embed="rId2"/>
          <a:srcRect/>
          <a:stretch>
            <a:fillRect/>
          </a:stretch>
        </p:blipFill>
        <p:spPr>
          <a:xfrm>
            <a:off x="838200" y="1825625"/>
            <a:ext cx="5943600" cy="4351338"/>
          </a:xfrm>
          <a:prstGeom prst="rect">
            <a:avLst/>
          </a:prstGeom>
          <a:ln/>
        </p:spPr>
      </p:pic>
    </p:spTree>
    <p:extLst>
      <p:ext uri="{BB962C8B-B14F-4D97-AF65-F5344CB8AC3E}">
        <p14:creationId xmlns:p14="http://schemas.microsoft.com/office/powerpoint/2010/main" val="222753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Input at pin3 and out put at pin 6</a:t>
            </a:r>
            <a:endParaRPr lang="en-US" dirty="0">
              <a:solidFill>
                <a:srgbClr val="C00000"/>
              </a:solidFill>
            </a:endParaRPr>
          </a:p>
        </p:txBody>
      </p:sp>
      <p:pic>
        <p:nvPicPr>
          <p:cNvPr id="4" name="image13.png" descr="P3_ch1_ip_at pin 3.PNG"/>
          <p:cNvPicPr>
            <a:picLocks noGrp="1"/>
          </p:cNvPicPr>
          <p:nvPr>
            <p:ph idx="1"/>
          </p:nvPr>
        </p:nvPicPr>
        <p:blipFill>
          <a:blip r:embed="rId2"/>
          <a:srcRect/>
          <a:stretch>
            <a:fillRect/>
          </a:stretch>
        </p:blipFill>
        <p:spPr>
          <a:xfrm>
            <a:off x="222145" y="1856105"/>
            <a:ext cx="5675735" cy="4514215"/>
          </a:xfrm>
          <a:prstGeom prst="rect">
            <a:avLst/>
          </a:prstGeom>
          <a:ln/>
        </p:spPr>
      </p:pic>
      <p:pic>
        <p:nvPicPr>
          <p:cNvPr id="5" name="image10.png" descr="P3_ch2_op at pin6.PNG"/>
          <p:cNvPicPr/>
          <p:nvPr/>
        </p:nvPicPr>
        <p:blipFill>
          <a:blip r:embed="rId3"/>
          <a:srcRect/>
          <a:stretch>
            <a:fillRect/>
          </a:stretch>
        </p:blipFill>
        <p:spPr>
          <a:xfrm>
            <a:off x="5897880" y="1856105"/>
            <a:ext cx="5943600" cy="4679632"/>
          </a:xfrm>
          <a:prstGeom prst="rect">
            <a:avLst/>
          </a:prstGeom>
          <a:ln/>
        </p:spPr>
      </p:pic>
    </p:spTree>
    <p:extLst>
      <p:ext uri="{BB962C8B-B14F-4D97-AF65-F5344CB8AC3E}">
        <p14:creationId xmlns:p14="http://schemas.microsoft.com/office/powerpoint/2010/main" val="2509169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Calculations for </a:t>
            </a:r>
            <a:r>
              <a:rPr lang="en-US" b="1" dirty="0">
                <a:solidFill>
                  <a:srgbClr val="C00000"/>
                </a:solidFill>
              </a:rPr>
              <a:t>Current Driving Capability</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For the input</a:t>
                </a:r>
              </a:p>
              <a:p>
                <a:r>
                  <a:rPr lang="en-US" dirty="0"/>
                  <a:t>y1=4.6V y2=-5.8V	</a:t>
                </a:r>
              </a:p>
              <a:p>
                <a:r>
                  <a:rPr lang="en-US" dirty="0"/>
                  <a:t>So we get the </a:t>
                </a:r>
                <a14:m>
                  <m:oMath xmlns:m="http://schemas.openxmlformats.org/officeDocument/2006/math">
                    <m:r>
                      <a:rPr lang="en-US" i="1">
                        <a:latin typeface="Cambria Math" panose="02040503050406030204" pitchFamily="18" charset="0"/>
                      </a:rPr>
                      <m:t>∆</m:t>
                    </m:r>
                  </m:oMath>
                </a14:m>
                <a:r>
                  <a:rPr lang="en-US" dirty="0"/>
                  <a:t>y= y1-y2=10.40V</a:t>
                </a:r>
              </a:p>
              <a:p>
                <a:r>
                  <a:rPr lang="en-US" dirty="0"/>
                  <a:t>For the output</a:t>
                </a:r>
              </a:p>
              <a:p>
                <a:r>
                  <a:rPr lang="en-US" dirty="0"/>
                  <a:t>We get the y1=4.56v y2=-5.4v</a:t>
                </a:r>
              </a:p>
              <a:p>
                <a:r>
                  <a:rPr lang="en-US" dirty="0"/>
                  <a:t>So we get the </a:t>
                </a:r>
                <a14:m>
                  <m:oMath xmlns:m="http://schemas.openxmlformats.org/officeDocument/2006/math">
                    <m:r>
                      <a:rPr lang="en-US" i="1">
                        <a:latin typeface="Cambria Math" panose="02040503050406030204" pitchFamily="18" charset="0"/>
                      </a:rPr>
                      <m:t>∆</m:t>
                    </m:r>
                  </m:oMath>
                </a14:m>
                <a:r>
                  <a:rPr lang="en-US" dirty="0"/>
                  <a:t>y= y1-y2=10V</a:t>
                </a:r>
              </a:p>
              <a:p>
                <a:r>
                  <a:rPr lang="en-US" dirty="0"/>
                  <a:t> </a:t>
                </a:r>
              </a:p>
              <a:p>
                <a:r>
                  <a:rPr lang="en-US" dirty="0"/>
                  <a:t>R=212ohm</a:t>
                </a:r>
              </a:p>
              <a:p>
                <a:r>
                  <a:rPr lang="en-US" dirty="0"/>
                  <a:t>Current=10V/212ohm =0.04717 A</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081" b="-280"/>
                </a:stretch>
              </a:blipFill>
            </p:spPr>
            <p:txBody>
              <a:bodyPr/>
              <a:lstStyle/>
              <a:p>
                <a:r>
                  <a:rPr lang="en-US">
                    <a:noFill/>
                  </a:rPr>
                  <a:t> </a:t>
                </a:r>
              </a:p>
            </p:txBody>
          </p:sp>
        </mc:Fallback>
      </mc:AlternateContent>
    </p:spTree>
    <p:extLst>
      <p:ext uri="{BB962C8B-B14F-4D97-AF65-F5344CB8AC3E}">
        <p14:creationId xmlns:p14="http://schemas.microsoft.com/office/powerpoint/2010/main" val="2739450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Part4.</a:t>
            </a:r>
            <a:r>
              <a:rPr lang="en-US" dirty="0" smtClean="0"/>
              <a:t> </a:t>
            </a:r>
            <a:r>
              <a:rPr lang="en-US" b="1" dirty="0"/>
              <a:t>Measured Bode Plot of -10X Amplifier; -3dB frequency</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363" y="2286554"/>
            <a:ext cx="7807848" cy="3839926"/>
          </a:xfrm>
        </p:spPr>
      </p:pic>
    </p:spTree>
    <p:extLst>
      <p:ext uri="{BB962C8B-B14F-4D97-AF65-F5344CB8AC3E}">
        <p14:creationId xmlns:p14="http://schemas.microsoft.com/office/powerpoint/2010/main" val="315352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Design  and construct an inverting amplifier with a gain of -10, and find the -3db frequency</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For the 741 operational amplifier,  pin 7 connected to 15V; pin 4 to -15V</a:t>
            </a:r>
          </a:p>
          <a:p>
            <a:r>
              <a:rPr lang="en-US" dirty="0" smtClean="0"/>
              <a:t>R2/R1=10</a:t>
            </a:r>
          </a:p>
          <a:p>
            <a:r>
              <a:rPr lang="en-US" dirty="0" smtClean="0"/>
              <a:t>R3 is the load resistor</a:t>
            </a:r>
          </a:p>
          <a:p>
            <a:r>
              <a:rPr lang="en-US" dirty="0" smtClean="0"/>
              <a:t>Resistors used should be in the range of a few K ohm to few hundred K ohm.</a:t>
            </a:r>
          </a:p>
          <a:p>
            <a:r>
              <a:rPr lang="en-US" dirty="0" smtClean="0"/>
              <a:t>Operate the circuit and characterize the gain at 1 KHz.</a:t>
            </a:r>
          </a:p>
          <a:p>
            <a:r>
              <a:rPr lang="en-US" dirty="0" smtClean="0"/>
              <a:t>The input voltage of the sine wave is flexible, e.g., 50 mV to 200</a:t>
            </a:r>
            <a:r>
              <a:rPr lang="en-US" dirty="0"/>
              <a:t> </a:t>
            </a:r>
            <a:r>
              <a:rPr lang="en-US" dirty="0" smtClean="0"/>
              <a:t>mV V-pp.</a:t>
            </a:r>
            <a:endParaRPr lang="en-US" dirty="0"/>
          </a:p>
        </p:txBody>
      </p:sp>
    </p:spTree>
    <p:extLst>
      <p:ext uri="{BB962C8B-B14F-4D97-AF65-F5344CB8AC3E}">
        <p14:creationId xmlns:p14="http://schemas.microsoft.com/office/powerpoint/2010/main" val="2858202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5280"/>
            <a:ext cx="10698480" cy="5841683"/>
          </a:xfrm>
        </p:spPr>
        <p:txBody>
          <a:bodyPr/>
          <a:lstStyle/>
          <a:p>
            <a:r>
              <a:rPr lang="en-US" dirty="0" smtClean="0"/>
              <a:t>The goal is to keep the operational amplifier in the linear regime, i.e., the output is not clipped or saturated. The measured gain is the ratio of the output voltage and the input voltage.</a:t>
            </a:r>
          </a:p>
          <a:p>
            <a:r>
              <a:rPr lang="en-US" dirty="0" smtClean="0"/>
              <a:t>Compare measured gain to the theoretical gain.</a:t>
            </a:r>
          </a:p>
          <a:p>
            <a:r>
              <a:rPr lang="en-US" dirty="0" smtClean="0"/>
              <a:t>Using a function generator, it is straight forward to extend the measurement and find the high frequency at which the voltage gain is reduced to 70.7% from the gain at 1 K Hz. This is the high frequency -3db point.</a:t>
            </a:r>
          </a:p>
          <a:p>
            <a:r>
              <a:rPr lang="en-US" dirty="0" smtClean="0"/>
              <a:t>Operational amplifier with dual voltage power supply can function at dc. There is no low frequency cut-off. Keep the operational amplifier in the linear regime, i.e., without waveform clipping or distortion, while performing the frequency analysis.</a:t>
            </a:r>
            <a:endParaRPr lang="en-US" dirty="0"/>
          </a:p>
        </p:txBody>
      </p:sp>
    </p:spTree>
    <p:extLst>
      <p:ext uri="{BB962C8B-B14F-4D97-AF65-F5344CB8AC3E}">
        <p14:creationId xmlns:p14="http://schemas.microsoft.com/office/powerpoint/2010/main" val="85237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Cover and Score Sheet</a:t>
            </a:r>
            <a:endParaRPr lang="en-US" dirty="0">
              <a:solidFill>
                <a:srgbClr val="C00000"/>
              </a:solidFill>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48401" y="1027906"/>
            <a:ext cx="4942559" cy="6396254"/>
          </a:xfrm>
        </p:spPr>
      </p:pic>
      <p:pic>
        <p:nvPicPr>
          <p:cNvPr id="4" name="image14.jpg" descr="IMG_1085.jpg"/>
          <p:cNvPicPr/>
          <p:nvPr/>
        </p:nvPicPr>
        <p:blipFill>
          <a:blip r:embed="rId3"/>
          <a:srcRect/>
          <a:stretch>
            <a:fillRect/>
          </a:stretch>
        </p:blipFill>
        <p:spPr>
          <a:xfrm>
            <a:off x="838199" y="1231264"/>
            <a:ext cx="5573041" cy="5626736"/>
          </a:xfrm>
          <a:prstGeom prst="rect">
            <a:avLst/>
          </a:prstGeom>
          <a:ln/>
        </p:spPr>
      </p:pic>
    </p:spTree>
    <p:extLst>
      <p:ext uri="{BB962C8B-B14F-4D97-AF65-F5344CB8AC3E}">
        <p14:creationId xmlns:p14="http://schemas.microsoft.com/office/powerpoint/2010/main" val="303714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Data table</a:t>
            </a:r>
            <a:br>
              <a:rPr lang="en-US" dirty="0" smtClean="0">
                <a:solidFill>
                  <a:srgbClr val="C00000"/>
                </a:solidFill>
              </a:rPr>
            </a:br>
            <a:r>
              <a:rPr lang="en-US" dirty="0">
                <a:solidFill>
                  <a:srgbClr val="C00000"/>
                </a:solidFill>
              </a:rPr>
              <a:t>Using 10K ohm as R1, 10K ohm as R2</a:t>
            </a:r>
            <a:r>
              <a:rPr lang="en-US" dirty="0"/>
              <a:t/>
            </a:r>
            <a:br>
              <a:rPr lang="en-US" dirty="0"/>
            </a:br>
            <a:endParaRPr lang="en-US" dirty="0"/>
          </a:p>
        </p:txBody>
      </p:sp>
      <p:graphicFrame>
        <p:nvGraphicFramePr>
          <p:cNvPr id="6" name="Content Placeholder 5"/>
          <p:cNvGraphicFramePr>
            <a:graphicFrameLocks noGrp="1"/>
          </p:cNvGraphicFramePr>
          <p:nvPr>
            <p:ph idx="1"/>
          </p:nvPr>
        </p:nvGraphicFramePr>
        <p:xfrm>
          <a:off x="4349750" y="1905794"/>
          <a:ext cx="3492500" cy="4191000"/>
        </p:xfrm>
        <a:graphic>
          <a:graphicData uri="http://schemas.openxmlformats.org/drawingml/2006/table">
            <a:tbl>
              <a:tblPr>
                <a:tableStyleId>{5C22544A-7EE6-4342-B048-85BDC9FD1C3A}</a:tableStyleId>
              </a:tblPr>
              <a:tblGrid>
                <a:gridCol w="685800"/>
                <a:gridCol w="685800"/>
                <a:gridCol w="685800"/>
                <a:gridCol w="1435100"/>
              </a:tblGrid>
              <a:tr h="190500">
                <a:tc>
                  <a:txBody>
                    <a:bodyPr/>
                    <a:lstStyle/>
                    <a:p>
                      <a:pPr algn="l" fontAlgn="ctr"/>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vin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vout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Vout/Vin (measured)</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9.951923077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9.951923077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9.951923077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9.951923077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9.951923077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9.951923077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3000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9.951923077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5000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9.951923077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8000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9.951923077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10000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9.951923077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15000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9.951923077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18000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9.951923077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20000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9.615384615</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25000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9.615384615</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30000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1.92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9.230769231</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35000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1.88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9.038461538</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50000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8.076923077</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60000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7.692307692</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70000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1.44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6.923076923</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110000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r" fontAlgn="ctr"/>
                      <a:r>
                        <a:rPr lang="en-US" sz="1100" u="none" strike="noStrike">
                          <a:effectLst/>
                        </a:rPr>
                        <a:t>210000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0.64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a:effectLst/>
                        </a:rPr>
                        <a:t>3.076923077</a:t>
                      </a:r>
                      <a:endParaRPr lang="en-US" sz="11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61439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Vout</a:t>
            </a:r>
            <a:r>
              <a:rPr lang="en-US" dirty="0" smtClean="0">
                <a:solidFill>
                  <a:srgbClr val="C00000"/>
                </a:solidFill>
              </a:rPr>
              <a:t>/Vin Vs. Frequency(Hz)</a:t>
            </a:r>
            <a:endParaRPr lang="en-US" dirty="0">
              <a:solidFill>
                <a:srgbClr val="C00000"/>
              </a:solidFill>
            </a:endParaRPr>
          </a:p>
        </p:txBody>
      </p:sp>
      <p:graphicFrame>
        <p:nvGraphicFramePr>
          <p:cNvPr id="5" name="Content Placeholder 4"/>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134647045"/>
              </p:ext>
            </p:extLst>
          </p:nvPr>
        </p:nvGraphicFramePr>
        <p:xfrm>
          <a:off x="838200" y="2057400"/>
          <a:ext cx="10957560" cy="441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123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Compare measured gain to the theoretical gain.</a:t>
            </a:r>
            <a:r>
              <a:rPr lang="en-US" dirty="0" smtClean="0"/>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854766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3286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Calculations for gain of -10, and find the -3db frequency</a:t>
            </a:r>
            <a:endParaRPr lang="en-US"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the frequency is 70K Hz the </a:t>
                </a:r>
                <a14:m>
                  <m:oMath xmlns:m="http://schemas.openxmlformats.org/officeDocument/2006/math">
                    <m:f>
                      <m:fPr>
                        <m:ctrlPr>
                          <a:rPr lang="en-US" i="1">
                            <a:latin typeface="Cambria Math" charset="0"/>
                          </a:rPr>
                        </m:ctrlPr>
                      </m:fPr>
                      <m:num>
                        <m:r>
                          <a:rPr lang="en-US" i="1">
                            <a:latin typeface="Cambria Math" panose="02040503050406030204" pitchFamily="18" charset="0"/>
                          </a:rPr>
                          <m:t>𝑉𝑜𝑢𝑡</m:t>
                        </m:r>
                      </m:num>
                      <m:den>
                        <m:r>
                          <a:rPr lang="en-US" i="1">
                            <a:latin typeface="Cambria Math" panose="02040503050406030204" pitchFamily="18" charset="0"/>
                          </a:rPr>
                          <m:t>𝑉𝑖𝑛</m:t>
                        </m:r>
                      </m:den>
                    </m:f>
                  </m:oMath>
                </a14:m>
                <a:r>
                  <a:rPr lang="en-US" dirty="0"/>
                  <a:t>=6.923077 </a:t>
                </a:r>
              </a:p>
              <a:p>
                <a:r>
                  <a:rPr lang="en-US" dirty="0"/>
                  <a:t>It is very close to 7.07</a:t>
                </a:r>
              </a:p>
              <a:p>
                <a:r>
                  <a:rPr lang="en-US" dirty="0"/>
                  <a:t>The -3db frequency is 70K Hz</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89566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Part5. </a:t>
            </a:r>
            <a:r>
              <a:rPr lang="en-US" b="1" dirty="0" smtClean="0"/>
              <a:t>Measured Bode Plot of -100X Amplifier; -3dB frequency</a:t>
            </a:r>
            <a:endParaRPr lang="en-US" dirty="0"/>
          </a:p>
        </p:txBody>
      </p:sp>
      <p:sp>
        <p:nvSpPr>
          <p:cNvPr id="3" name="Content Placeholder 2"/>
          <p:cNvSpPr>
            <a:spLocks noGrp="1"/>
          </p:cNvSpPr>
          <p:nvPr>
            <p:ph idx="1"/>
          </p:nvPr>
        </p:nvSpPr>
        <p:spPr/>
        <p:txBody>
          <a:bodyPr/>
          <a:lstStyle/>
          <a:p>
            <a:r>
              <a:rPr lang="en-US" dirty="0" smtClean="0"/>
              <a:t>Construct an inverting amplifier with a gain of -100 by changing resistor(s)</a:t>
            </a:r>
          </a:p>
          <a:p>
            <a:r>
              <a:rPr lang="en-US" dirty="0" smtClean="0"/>
              <a:t>Using R1=1K ohm, R2=100K ohm</a:t>
            </a:r>
          </a:p>
          <a:p>
            <a:r>
              <a:rPr lang="en-US" dirty="0" smtClean="0"/>
              <a:t>At such a high gain, a 50-mV input signal is amplified to 5V. </a:t>
            </a:r>
            <a:endParaRPr lang="en-US" dirty="0"/>
          </a:p>
          <a:p>
            <a:r>
              <a:rPr lang="en-US" dirty="0" smtClean="0"/>
              <a:t>Using a voltage divider to attenuate the output of the function generator by approximately a factor of 20. </a:t>
            </a:r>
          </a:p>
          <a:p>
            <a:r>
              <a:rPr lang="en-US" dirty="0" smtClean="0"/>
              <a:t>Using two resistors, 1K ohm and 47 ohm, to form the divider as discussed in Exp.1. </a:t>
            </a:r>
            <a:endParaRPr lang="en-US" dirty="0"/>
          </a:p>
          <a:p>
            <a:r>
              <a:rPr lang="en-US" dirty="0" smtClean="0"/>
              <a:t>Compare the -3db point to that of the -10 amplifier.</a:t>
            </a:r>
            <a:endParaRPr lang="en-US" dirty="0"/>
          </a:p>
        </p:txBody>
      </p:sp>
    </p:spTree>
    <p:extLst>
      <p:ext uri="{BB962C8B-B14F-4D97-AF65-F5344CB8AC3E}">
        <p14:creationId xmlns:p14="http://schemas.microsoft.com/office/powerpoint/2010/main" val="50533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Data table. </a:t>
            </a:r>
            <a:r>
              <a:rPr lang="en-US" dirty="0">
                <a:solidFill>
                  <a:srgbClr val="C00000"/>
                </a:solidFill>
              </a:rPr>
              <a:t>Using R1=1K </a:t>
            </a:r>
            <a:r>
              <a:rPr lang="en-US" dirty="0" smtClean="0">
                <a:solidFill>
                  <a:srgbClr val="C00000"/>
                </a:solidFill>
              </a:rPr>
              <a:t>ohm, R2=100K </a:t>
            </a:r>
            <a:r>
              <a:rPr lang="en-US" dirty="0">
                <a:solidFill>
                  <a:srgbClr val="C00000"/>
                </a:solidFill>
              </a:rPr>
              <a:t>ohm</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0241380"/>
              </p:ext>
            </p:extLst>
          </p:nvPr>
        </p:nvGraphicFramePr>
        <p:xfrm>
          <a:off x="1173480" y="1341118"/>
          <a:ext cx="10180320" cy="4477710"/>
        </p:xfrm>
        <a:graphic>
          <a:graphicData uri="http://schemas.openxmlformats.org/drawingml/2006/table">
            <a:tbl>
              <a:tblPr>
                <a:tableStyleId>{5C22544A-7EE6-4342-B048-85BDC9FD1C3A}</a:tableStyleId>
              </a:tblPr>
              <a:tblGrid>
                <a:gridCol w="2545080"/>
                <a:gridCol w="2545080"/>
                <a:gridCol w="2545080"/>
                <a:gridCol w="2545080"/>
              </a:tblGrid>
              <a:tr h="286703">
                <a:tc>
                  <a:txBody>
                    <a:bodyPr/>
                    <a:lstStyle/>
                    <a:p>
                      <a:pPr algn="l" fontAlgn="ctr"/>
                      <a:r>
                        <a:rPr lang="en-US" sz="1100" u="none" strike="noStrike" dirty="0">
                          <a:effectLst/>
                        </a:rPr>
                        <a:t>frequency</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Vin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Vout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Vout/Vin</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0.44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97.77778</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0.44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97.77778</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0.44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97.77778</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0.44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97.77778</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400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0.44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97.77778</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0.44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97.77778</a:t>
                      </a:r>
                      <a:endParaRPr lang="en-US" sz="1100" b="0" i="0" u="none" strike="noStrike">
                        <a:solidFill>
                          <a:srgbClr val="000000"/>
                        </a:solidFill>
                        <a:effectLst/>
                        <a:latin typeface="Calibri" panose="020F0502020204030204" pitchFamily="34" charset="0"/>
                      </a:endParaRPr>
                    </a:p>
                  </a:txBody>
                  <a:tcPr marL="9525" marR="9525" marT="9525" marB="0" anchor="ctr"/>
                </a:tc>
              </a:tr>
              <a:tr h="65721">
                <a:tc>
                  <a:txBody>
                    <a:bodyPr/>
                    <a:lstStyle/>
                    <a:p>
                      <a:pPr algn="r" fontAlgn="ctr"/>
                      <a:r>
                        <a:rPr lang="en-US" sz="1100" u="none" strike="noStrike">
                          <a:effectLst/>
                        </a:rPr>
                        <a:t>2000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0.432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3000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0.424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94.22222</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5000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0.384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85.33333</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8000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71.11111</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9000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0.296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65.77778</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13000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0.248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55.11111</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20000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0.176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39.11111</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a:effectLst/>
                        </a:rPr>
                        <a:t>40000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0.0045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0.104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23.11111</a:t>
                      </a:r>
                      <a:endParaRPr lang="en-US" sz="1100" b="0" i="0" u="none" strike="noStrike">
                        <a:solidFill>
                          <a:srgbClr val="000000"/>
                        </a:solidFill>
                        <a:effectLst/>
                        <a:latin typeface="Calibri" panose="020F0502020204030204" pitchFamily="34" charset="0"/>
                      </a:endParaRPr>
                    </a:p>
                  </a:txBody>
                  <a:tcPr marL="9525" marR="9525" marT="9525" marB="0" anchor="ctr"/>
                </a:tc>
              </a:tr>
              <a:tr h="286703">
                <a:tc>
                  <a:txBody>
                    <a:bodyPr/>
                    <a:lstStyle/>
                    <a:p>
                      <a:pPr algn="r" fontAlgn="ctr"/>
                      <a:r>
                        <a:rPr lang="en-US" sz="1100" u="none" strike="noStrike" dirty="0">
                          <a:effectLst/>
                        </a:rPr>
                        <a:t>80000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a:effectLst/>
                        </a:rPr>
                        <a:t>0.0045</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a:effectLst/>
                        </a:rPr>
                        <a:t>0.056</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a:effectLst/>
                        </a:rPr>
                        <a:t>12.44444</a:t>
                      </a:r>
                      <a:endParaRPr lang="en-US" sz="11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5060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C00000"/>
                </a:solidFill>
              </a:rPr>
              <a:t>Measured Bode Plot of -100X Amplifier, -3dB frequency </a:t>
            </a:r>
            <a:endParaRPr lang="en-US"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520096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768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Compare measured gain to the theoretical gain.</a:t>
            </a:r>
            <a:r>
              <a:rPr lang="en-US" dirty="0" smtClean="0"/>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484031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271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Calculations for gain of -100, and find the -3db frequency</a:t>
            </a:r>
            <a:endParaRPr lang="en-US"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the frequency is 8K Hz the </a:t>
                </a:r>
                <a14:m>
                  <m:oMath xmlns:m="http://schemas.openxmlformats.org/officeDocument/2006/math">
                    <m:f>
                      <m:fPr>
                        <m:ctrlPr>
                          <a:rPr lang="en-US" i="1">
                            <a:latin typeface="Cambria Math" charset="0"/>
                          </a:rPr>
                        </m:ctrlPr>
                      </m:fPr>
                      <m:num>
                        <m:r>
                          <a:rPr lang="en-US" i="1">
                            <a:latin typeface="Cambria Math" panose="02040503050406030204" pitchFamily="18" charset="0"/>
                          </a:rPr>
                          <m:t>𝑉𝑜𝑢𝑡</m:t>
                        </m:r>
                      </m:num>
                      <m:den>
                        <m:r>
                          <a:rPr lang="en-US" i="1">
                            <a:latin typeface="Cambria Math" panose="02040503050406030204" pitchFamily="18" charset="0"/>
                          </a:rPr>
                          <m:t>𝑉𝑖𝑛</m:t>
                        </m:r>
                      </m:den>
                    </m:f>
                  </m:oMath>
                </a14:m>
                <a:r>
                  <a:rPr lang="en-US" dirty="0"/>
                  <a:t>=7.11111 </a:t>
                </a:r>
              </a:p>
              <a:p>
                <a:r>
                  <a:rPr lang="en-US" dirty="0"/>
                  <a:t>It is very close to 7.07</a:t>
                </a:r>
              </a:p>
              <a:p>
                <a:r>
                  <a:rPr lang="en-US" dirty="0"/>
                  <a:t>The -3db frequency is 8K Hz</a:t>
                </a:r>
              </a:p>
              <a:p>
                <a:r>
                  <a:rPr lang="en-US" b="1" dirty="0"/>
                  <a:t>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270039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solidFill>
                  <a:srgbClr val="C00000"/>
                </a:solidFill>
              </a:rPr>
              <a:t>Part 5</a:t>
            </a:r>
            <a:r>
              <a:rPr lang="en-US" sz="3100" b="1" dirty="0" smtClean="0"/>
              <a:t>. </a:t>
            </a:r>
            <a:r>
              <a:rPr lang="en-US" sz="3100" b="1" dirty="0"/>
              <a:t>Circuit Diagram of the Band </a:t>
            </a:r>
            <a:r>
              <a:rPr lang="en-US" sz="3100" b="1" dirty="0" smtClean="0"/>
              <a:t>Pass Operational </a:t>
            </a:r>
            <a:r>
              <a:rPr lang="en-US" sz="3100" b="1" dirty="0"/>
              <a:t>Amplifier </a:t>
            </a:r>
            <a:r>
              <a:rPr lang="en-US" sz="3100" b="1" dirty="0" smtClean="0"/>
              <a:t>circuit </a:t>
            </a:r>
            <a:r>
              <a:rPr lang="en-US" sz="3100" b="1" dirty="0"/>
              <a:t>diagram</a:t>
            </a:r>
            <a:r>
              <a:rPr lang="en-US" b="1" dirty="0"/>
              <a:t/>
            </a:r>
            <a:br>
              <a:rPr lang="en-US" b="1" dirty="0"/>
            </a:br>
            <a:endParaRPr lang="en-US" b="1" dirty="0"/>
          </a:p>
        </p:txBody>
      </p:sp>
      <p:sp>
        <p:nvSpPr>
          <p:cNvPr id="3" name="Content Placeholder 2"/>
          <p:cNvSpPr>
            <a:spLocks noGrp="1"/>
          </p:cNvSpPr>
          <p:nvPr>
            <p:ph idx="1"/>
          </p:nvPr>
        </p:nvSpPr>
        <p:spPr/>
        <p:txBody>
          <a:bodyPr>
            <a:normAutofit fontScale="92500"/>
          </a:bodyPr>
          <a:lstStyle/>
          <a:p>
            <a:r>
              <a:rPr lang="en-US" dirty="0" smtClean="0"/>
              <a:t>The design goals</a:t>
            </a:r>
          </a:p>
          <a:p>
            <a:pPr marL="514350" indent="-514350">
              <a:buFont typeface="+mj-lt"/>
              <a:buAutoNum type="arabicPeriod"/>
            </a:pPr>
            <a:r>
              <a:rPr lang="en-US" dirty="0" smtClean="0"/>
              <a:t>Amplifier gain: -10</a:t>
            </a:r>
          </a:p>
          <a:p>
            <a:pPr marL="514350" indent="-514350">
              <a:buFont typeface="+mj-lt"/>
              <a:buAutoNum type="arabicPeriod"/>
            </a:pPr>
            <a:r>
              <a:rPr lang="en-US" dirty="0" smtClean="0"/>
              <a:t>Low frequency -3db: around 20 Hz</a:t>
            </a:r>
          </a:p>
          <a:p>
            <a:pPr marL="514350" indent="-514350">
              <a:buFont typeface="+mj-lt"/>
              <a:buAutoNum type="arabicPeriod"/>
            </a:pPr>
            <a:r>
              <a:rPr lang="en-US" dirty="0" smtClean="0"/>
              <a:t>High frequency -3db: around 20K Hz</a:t>
            </a:r>
          </a:p>
          <a:p>
            <a:r>
              <a:rPr lang="en-US" dirty="0" smtClean="0"/>
              <a:t>Design a low pass filter using R2 and C2.</a:t>
            </a:r>
          </a:p>
          <a:p>
            <a:r>
              <a:rPr lang="en-US" dirty="0" smtClean="0"/>
              <a:t>The -3db frequency is 20K Hz with the following constraint, R2=10xR1.</a:t>
            </a:r>
          </a:p>
          <a:p>
            <a:r>
              <a:rPr lang="en-US" dirty="0" smtClean="0"/>
              <a:t>This constraint is needed so that the gain of the operational amplifier, -R2/R1=10.</a:t>
            </a:r>
          </a:p>
          <a:p>
            <a:r>
              <a:rPr lang="en-US" dirty="0" smtClean="0"/>
              <a:t>R should be in the 1K ohm to 100K ohm range.</a:t>
            </a:r>
            <a:endParaRPr lang="en-US" dirty="0"/>
          </a:p>
        </p:txBody>
      </p:sp>
    </p:spTree>
    <p:extLst>
      <p:ext uri="{BB962C8B-B14F-4D97-AF65-F5344CB8AC3E}">
        <p14:creationId xmlns:p14="http://schemas.microsoft.com/office/powerpoint/2010/main" val="711145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18"/>
            <a:ext cx="10515600" cy="1478281"/>
          </a:xfrm>
        </p:spPr>
        <p:txBody>
          <a:bodyPr>
            <a:normAutofit/>
          </a:bodyPr>
          <a:lstStyle/>
          <a:p>
            <a:r>
              <a:rPr lang="en-US" dirty="0" smtClean="0">
                <a:solidFill>
                  <a:srgbClr val="C00000"/>
                </a:solidFill>
              </a:rPr>
              <a:t>Authors information</a:t>
            </a:r>
            <a:endParaRPr lang="en-US" dirty="0">
              <a:solidFill>
                <a:srgbClr val="C00000"/>
              </a:solidFill>
            </a:endParaRPr>
          </a:p>
        </p:txBody>
      </p:sp>
      <p:sp>
        <p:nvSpPr>
          <p:cNvPr id="3" name="Content Placeholder 2"/>
          <p:cNvSpPr>
            <a:spLocks noGrp="1"/>
          </p:cNvSpPr>
          <p:nvPr>
            <p:ph idx="1"/>
          </p:nvPr>
        </p:nvSpPr>
        <p:spPr>
          <a:xfrm>
            <a:off x="838200" y="1889760"/>
            <a:ext cx="10515600" cy="4287204"/>
          </a:xfrm>
        </p:spPr>
        <p:txBody>
          <a:bodyPr/>
          <a:lstStyle/>
          <a:p>
            <a:endParaRPr lang="en-US" dirty="0" smtClean="0"/>
          </a:p>
          <a:p>
            <a:r>
              <a:rPr lang="en-US" dirty="0"/>
              <a:t>This report is prepared by </a:t>
            </a:r>
            <a:r>
              <a:rPr lang="en-US" dirty="0" smtClean="0">
                <a:solidFill>
                  <a:srgbClr val="C00000"/>
                </a:solidFill>
              </a:rPr>
              <a:t>HAORU XIE</a:t>
            </a:r>
            <a:r>
              <a:rPr lang="en-US" dirty="0" smtClean="0"/>
              <a:t>, </a:t>
            </a:r>
            <a:r>
              <a:rPr lang="en-US" dirty="0"/>
              <a:t>who is the first author and prepared the original draft of the report, and </a:t>
            </a:r>
            <a:r>
              <a:rPr lang="en-US" dirty="0" err="1">
                <a:solidFill>
                  <a:srgbClr val="C00000"/>
                </a:solidFill>
              </a:rPr>
              <a:t>Saisao</a:t>
            </a:r>
            <a:r>
              <a:rPr lang="en-US" dirty="0">
                <a:solidFill>
                  <a:srgbClr val="C00000"/>
                </a:solidFill>
              </a:rPr>
              <a:t> Kham</a:t>
            </a:r>
            <a:r>
              <a:rPr lang="en-US" dirty="0"/>
              <a:t>, who is the second author and revised the report</a:t>
            </a:r>
            <a:r>
              <a:rPr lang="en-US" dirty="0" smtClean="0"/>
              <a:t>.</a:t>
            </a:r>
            <a:r>
              <a:rPr lang="en-US" dirty="0"/>
              <a:t>	</a:t>
            </a:r>
            <a:endParaRPr lang="en-US" dirty="0" smtClean="0"/>
          </a:p>
          <a:p>
            <a:endParaRPr lang="en-US" dirty="0"/>
          </a:p>
        </p:txBody>
      </p:sp>
    </p:spTree>
    <p:extLst>
      <p:ext uri="{BB962C8B-B14F-4D97-AF65-F5344CB8AC3E}">
        <p14:creationId xmlns:p14="http://schemas.microsoft.com/office/powerpoint/2010/main" val="3003914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Identify values of R1,C1,R2,and C2</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R1=8K ohm</a:t>
            </a:r>
          </a:p>
          <a:p>
            <a:r>
              <a:rPr lang="en-US" dirty="0" smtClean="0"/>
              <a:t>C1=1uF</a:t>
            </a:r>
          </a:p>
          <a:p>
            <a:r>
              <a:rPr lang="en-US" dirty="0" smtClean="0"/>
              <a:t>R2=80K ohm</a:t>
            </a:r>
          </a:p>
          <a:p>
            <a:r>
              <a:rPr lang="en-US" dirty="0" smtClean="0"/>
              <a:t>C2=100pF</a:t>
            </a:r>
            <a:endParaRPr lang="en-US" dirty="0"/>
          </a:p>
        </p:txBody>
      </p:sp>
    </p:spTree>
    <p:extLst>
      <p:ext uri="{BB962C8B-B14F-4D97-AF65-F5344CB8AC3E}">
        <p14:creationId xmlns:p14="http://schemas.microsoft.com/office/powerpoint/2010/main" val="4216958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C00000"/>
                </a:solidFill>
              </a:rPr>
              <a:t>Circuit Diagram of the Band Pass Operational Amplifier</a:t>
            </a:r>
            <a:endParaRPr lang="en-US" sz="3600"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863" y="2196054"/>
            <a:ext cx="7154273" cy="3610479"/>
          </a:xfrm>
        </p:spPr>
      </p:pic>
    </p:spTree>
    <p:extLst>
      <p:ext uri="{BB962C8B-B14F-4D97-AF65-F5344CB8AC3E}">
        <p14:creationId xmlns:p14="http://schemas.microsoft.com/office/powerpoint/2010/main" val="2817304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Data table</a:t>
            </a:r>
            <a:endParaRPr lang="en-US"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0297031"/>
              </p:ext>
            </p:extLst>
          </p:nvPr>
        </p:nvGraphicFramePr>
        <p:xfrm>
          <a:off x="289558" y="1825622"/>
          <a:ext cx="11292842" cy="4712328"/>
        </p:xfrm>
        <a:graphic>
          <a:graphicData uri="http://schemas.openxmlformats.org/drawingml/2006/table">
            <a:tbl>
              <a:tblPr>
                <a:tableStyleId>{5C22544A-7EE6-4342-B048-85BDC9FD1C3A}</a:tableStyleId>
              </a:tblPr>
              <a:tblGrid>
                <a:gridCol w="1870594"/>
                <a:gridCol w="1870594"/>
                <a:gridCol w="1870594"/>
                <a:gridCol w="3810466"/>
                <a:gridCol w="1870594"/>
              </a:tblGrid>
              <a:tr h="196347">
                <a:tc>
                  <a:txBody>
                    <a:bodyPr/>
                    <a:lstStyle/>
                    <a:p>
                      <a:pPr algn="l" fontAlgn="ctr"/>
                      <a:r>
                        <a:rPr lang="en-US" sz="1000" u="none" strike="noStrike">
                          <a:effectLst/>
                        </a:rPr>
                        <a:t>frequency</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000" u="none" strike="noStrike">
                          <a:effectLst/>
                        </a:rPr>
                        <a:t>vout</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000" u="none" strike="noStrike">
                          <a:effectLst/>
                        </a:rPr>
                        <a:t>Vin</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000" u="none" strike="noStrike">
                          <a:effectLst/>
                        </a:rPr>
                        <a:t>Vout/Vin (Measured)</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000" u="none" strike="noStrike">
                          <a:effectLst/>
                        </a:rPr>
                        <a:t>Theoretical</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0.084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1.19047619</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0.18</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0.087</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2.068965517</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0.291</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0.09</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3.233333333</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0.53</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0.094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5.638297872</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0.59</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0.097</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6.082474227</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18</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0.64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0.0984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6.504065041</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19</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0.654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0.0984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6.646341463</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0.69</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0.0983</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7.019328586</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0.692</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6.653846154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0.801</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7.701923077</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80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1.012</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9.730769231</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300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1.064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10.23076923</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1000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1.08</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10.38461538</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3000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1.08</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10.38461538</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5000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1.08</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10.38461538</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8000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0.94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9.038461538</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10000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0.883</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8.490384615</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16000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0.78</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7.5</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19000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0.741</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7.125</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20000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0.728</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40000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0.421</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4.048076923</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80000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0.218</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2.096153846</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9065" marR="9065" marT="9065" marB="0" anchor="ctr"/>
                </a:tc>
              </a:tr>
              <a:tr h="196347">
                <a:tc>
                  <a:txBody>
                    <a:bodyPr/>
                    <a:lstStyle/>
                    <a:p>
                      <a:pPr algn="r" fontAlgn="ctr"/>
                      <a:r>
                        <a:rPr lang="en-US" sz="1000" u="none" strike="noStrike">
                          <a:effectLst/>
                        </a:rPr>
                        <a:t>100000</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0.174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0.104</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a:effectLst/>
                        </a:rPr>
                        <a:t>1.673076923</a:t>
                      </a:r>
                      <a:endParaRPr lang="en-US" sz="1000" b="0" i="0" u="none" strike="noStrike">
                        <a:solidFill>
                          <a:srgbClr val="000000"/>
                        </a:solidFill>
                        <a:effectLst/>
                        <a:latin typeface="Calibri" panose="020F0502020204030204" pitchFamily="34" charset="0"/>
                      </a:endParaRPr>
                    </a:p>
                  </a:txBody>
                  <a:tcPr marL="9065" marR="9065" marT="9065" marB="0" anchor="ctr"/>
                </a:tc>
                <a:tc>
                  <a:txBody>
                    <a:bodyPr/>
                    <a:lstStyle/>
                    <a:p>
                      <a:pPr algn="r" fontAlgn="ctr"/>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9065" marR="9065" marT="9065" marB="0" anchor="ctr"/>
                </a:tc>
              </a:tr>
            </a:tbl>
          </a:graphicData>
        </a:graphic>
      </p:graphicFrame>
    </p:spTree>
    <p:extLst>
      <p:ext uri="{BB962C8B-B14F-4D97-AF65-F5344CB8AC3E}">
        <p14:creationId xmlns:p14="http://schemas.microsoft.com/office/powerpoint/2010/main" val="516971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Band Pass plot</a:t>
            </a:r>
            <a:endParaRPr lang="en-US"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944518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0936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gain of an operational amplifier or op-amp circuit depends upon a variety of factors including the circuit configuration as well as the components around the operational amplifier chip itself. This page gives a summary or overview of the gain of the different operational amplifier circuits available. Most op amp chips have very high gain levels, typically of the order of 10 000 to 100 000 at very low </a:t>
            </a:r>
            <a:r>
              <a:rPr lang="en-US" dirty="0" err="1"/>
              <a:t>frequencies.Although</a:t>
            </a:r>
            <a:r>
              <a:rPr lang="en-US" dirty="0"/>
              <a:t> this gain is not directly used, as it would mean that even very small input signals would send the chip into limiting, by using negative feedback high performance circuits can be generated. For the inverting op-amp gain, the circuit for the inverting op-amp has the output 180 degrees out of phase with the input and also provides a virtual earth </a:t>
            </a:r>
            <a:r>
              <a:rPr lang="en-US" dirty="0" err="1"/>
              <a:t>input.For</a:t>
            </a:r>
            <a:r>
              <a:rPr lang="en-US" dirty="0"/>
              <a:t> the non-inverting op-amp gain, the circuit for the non-inverting op-amp offers a higher input impedance than the inverting op amp </a:t>
            </a:r>
            <a:r>
              <a:rPr lang="en-US" dirty="0" err="1"/>
              <a:t>circuit.We</a:t>
            </a:r>
            <a:r>
              <a:rPr lang="en-US" dirty="0"/>
              <a:t> learn that these two circuits provide examples of where the op amp gain is controlled not by the internal gain of the chip itself, but by the external components in the negative feedback loop.</a:t>
            </a:r>
            <a:endParaRPr lang="en-US" dirty="0"/>
          </a:p>
          <a:p>
            <a:r>
              <a:rPr lang="en-US" dirty="0"/>
              <a:t>Operational amplifier bandwidth, frequency response and gain bandwidth product are key parameters for many </a:t>
            </a:r>
            <a:r>
              <a:rPr lang="en-US" dirty="0" err="1"/>
              <a:t>circuit.Operational</a:t>
            </a:r>
            <a:r>
              <a:rPr lang="en-US" dirty="0"/>
              <a:t> amplifier are used for comparatively low frequency circuits, but with the performance of these chips is improving all the time, much higher bandwidth operational amplifier and operational amplifier circuits are </a:t>
            </a:r>
            <a:r>
              <a:rPr lang="en-US" dirty="0" err="1"/>
              <a:t>available.The</a:t>
            </a:r>
            <a:r>
              <a:rPr lang="en-US" dirty="0"/>
              <a:t> bandwidth of the op-amp has a bearing on the design of the op amp circuit and the frequency response or bandwidth available for the circuit.</a:t>
            </a:r>
            <a:endParaRPr lang="en-US" dirty="0"/>
          </a:p>
        </p:txBody>
      </p:sp>
    </p:spTree>
    <p:extLst>
      <p:ext uri="{BB962C8B-B14F-4D97-AF65-F5344CB8AC3E}">
        <p14:creationId xmlns:p14="http://schemas.microsoft.com/office/powerpoint/2010/main" val="256042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Part 1. </a:t>
            </a:r>
            <a:r>
              <a:rPr lang="en-US" sz="4000" dirty="0" smtClean="0"/>
              <a:t>Construct an open-loop operational amplifier (Saturation Voltage)</a:t>
            </a:r>
            <a:endParaRPr lang="en-US" sz="4000"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 this configuration, the operational amplifier functions as a comparator</a:t>
            </a:r>
          </a:p>
          <a:p>
            <a:pPr marL="514350" indent="-514350">
              <a:buFont typeface="+mj-lt"/>
              <a:buAutoNum type="arabicPeriod"/>
            </a:pPr>
            <a:r>
              <a:rPr lang="en-US" dirty="0" smtClean="0"/>
              <a:t>When the voltage applied to the inverting input is more positive that the voltage applied to the non-inverting input, the output is at the negative saturation voltage.</a:t>
            </a:r>
          </a:p>
          <a:p>
            <a:pPr marL="514350" indent="-514350">
              <a:buFont typeface="+mj-lt"/>
              <a:buAutoNum type="arabicPeriod"/>
            </a:pPr>
            <a:r>
              <a:rPr lang="en-US" dirty="0" smtClean="0"/>
              <a:t>When the voltage applied to non-inverting input is more positive, the output is at the positive saturation voltage.</a:t>
            </a:r>
            <a:endParaRPr lang="en-US" dirty="0"/>
          </a:p>
        </p:txBody>
      </p:sp>
    </p:spTree>
    <p:extLst>
      <p:ext uri="{BB962C8B-B14F-4D97-AF65-F5344CB8AC3E}">
        <p14:creationId xmlns:p14="http://schemas.microsoft.com/office/powerpoint/2010/main" val="104329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Inverting op-amp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102" y="1825625"/>
            <a:ext cx="6987396" cy="4351338"/>
          </a:xfrm>
        </p:spPr>
      </p:pic>
    </p:spTree>
    <p:extLst>
      <p:ext uri="{BB962C8B-B14F-4D97-AF65-F5344CB8AC3E}">
        <p14:creationId xmlns:p14="http://schemas.microsoft.com/office/powerpoint/2010/main" val="111027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Open-loop operational amplifier: the input waveform</a:t>
            </a:r>
            <a:endParaRPr lang="en-US" dirty="0">
              <a:solidFill>
                <a:srgbClr val="C0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2122" y="1690688"/>
            <a:ext cx="4980837" cy="1877696"/>
          </a:xfrm>
        </p:spPr>
      </p:pic>
      <p:pic>
        <p:nvPicPr>
          <p:cNvPr id="4" name="image12.png" descr="part 1 ch1 .PNG"/>
          <p:cNvPicPr/>
          <p:nvPr/>
        </p:nvPicPr>
        <p:blipFill>
          <a:blip r:embed="rId3"/>
          <a:srcRect/>
          <a:stretch>
            <a:fillRect/>
          </a:stretch>
        </p:blipFill>
        <p:spPr>
          <a:xfrm>
            <a:off x="243840" y="1825624"/>
            <a:ext cx="6446520" cy="4773296"/>
          </a:xfrm>
          <a:prstGeom prst="rect">
            <a:avLst/>
          </a:prstGeom>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717" y="3907472"/>
            <a:ext cx="3907462" cy="2691448"/>
          </a:xfrm>
          <a:prstGeom prst="rect">
            <a:avLst/>
          </a:prstGeom>
        </p:spPr>
      </p:pic>
    </p:spTree>
    <p:extLst>
      <p:ext uri="{BB962C8B-B14F-4D97-AF65-F5344CB8AC3E}">
        <p14:creationId xmlns:p14="http://schemas.microsoft.com/office/powerpoint/2010/main" val="180215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Open-loop operational amplifier: the output waveform</a:t>
            </a:r>
            <a:endParaRPr lang="en-US" dirty="0">
              <a:solidFill>
                <a:srgbClr val="C0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6453" y="2032158"/>
            <a:ext cx="3561174" cy="1762601"/>
          </a:xfrm>
        </p:spPr>
      </p:pic>
      <p:pic>
        <p:nvPicPr>
          <p:cNvPr id="4" name="image09.png" descr="part1 ch2 measuremet red p to p.PNG"/>
          <p:cNvPicPr/>
          <p:nvPr/>
        </p:nvPicPr>
        <p:blipFill>
          <a:blip r:embed="rId3"/>
          <a:srcRect/>
          <a:stretch>
            <a:fillRect/>
          </a:stretch>
        </p:blipFill>
        <p:spPr>
          <a:xfrm>
            <a:off x="411480" y="1856104"/>
            <a:ext cx="6446520" cy="4590415"/>
          </a:xfrm>
          <a:prstGeom prst="rect">
            <a:avLst/>
          </a:prstGeom>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656" y="4136229"/>
            <a:ext cx="2753783" cy="2164924"/>
          </a:xfrm>
          <a:prstGeom prst="rect">
            <a:avLst/>
          </a:prstGeom>
        </p:spPr>
      </p:pic>
    </p:spTree>
    <p:extLst>
      <p:ext uri="{BB962C8B-B14F-4D97-AF65-F5344CB8AC3E}">
        <p14:creationId xmlns:p14="http://schemas.microsoft.com/office/powerpoint/2010/main" val="326528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680"/>
            <a:ext cx="10622280" cy="6070283"/>
          </a:xfrm>
        </p:spPr>
        <p:txBody>
          <a:bodyPr/>
          <a:lstStyle/>
          <a:p>
            <a:pPr marL="0" indent="0">
              <a:buNone/>
            </a:pPr>
            <a:r>
              <a:rPr lang="en-US" dirty="0">
                <a:solidFill>
                  <a:srgbClr val="FFC000"/>
                </a:solidFill>
              </a:rPr>
              <a:t>The Yellow lane: output</a:t>
            </a:r>
          </a:p>
          <a:p>
            <a:pPr marL="0" indent="0">
              <a:buNone/>
            </a:pPr>
            <a:r>
              <a:rPr lang="en-US" dirty="0" smtClean="0">
                <a:solidFill>
                  <a:srgbClr val="FF0000"/>
                </a:solidFill>
              </a:rPr>
              <a:t>The Red lane: input</a:t>
            </a:r>
          </a:p>
          <a:p>
            <a:pPr marL="0" indent="0">
              <a:buNone/>
            </a:pPr>
            <a:r>
              <a:rPr lang="en-US" dirty="0" smtClean="0"/>
              <a:t>We noticed that for the output we get the V-pp is 28V</a:t>
            </a:r>
          </a:p>
          <a:p>
            <a:pPr marL="0" indent="0">
              <a:buNone/>
            </a:pPr>
            <a:r>
              <a:rPr lang="en-US" dirty="0" smtClean="0"/>
              <a:t>The positive output saturation voltages is 13.20V</a:t>
            </a:r>
          </a:p>
          <a:p>
            <a:pPr marL="0" indent="0">
              <a:buNone/>
            </a:pPr>
            <a:r>
              <a:rPr lang="en-US" dirty="0" smtClean="0"/>
              <a:t>The negative output saturation voltage is -14.80V</a:t>
            </a:r>
          </a:p>
          <a:p>
            <a:pPr marL="0" indent="0">
              <a:buNone/>
            </a:pPr>
            <a:r>
              <a:rPr lang="en-US" dirty="0"/>
              <a:t> </a:t>
            </a:r>
          </a:p>
          <a:p>
            <a:pPr marL="0" indent="0">
              <a:buNone/>
            </a:pPr>
            <a:r>
              <a:rPr lang="en-US" dirty="0" smtClean="0"/>
              <a:t>We using the power supply voltage: +/-15V</a:t>
            </a:r>
          </a:p>
          <a:p>
            <a:pPr marL="0" indent="0">
              <a:buNone/>
            </a:pPr>
            <a:r>
              <a:rPr lang="en-US" dirty="0" smtClean="0"/>
              <a:t>So the positive output saturation voltages has 12% off</a:t>
            </a:r>
          </a:p>
          <a:p>
            <a:pPr marL="0" indent="0">
              <a:buNone/>
            </a:pPr>
            <a:r>
              <a:rPr lang="en-US" dirty="0" smtClean="0"/>
              <a:t>The negative output saturation voltage has 1.33% off</a:t>
            </a:r>
            <a:endParaRPr lang="en-US" dirty="0"/>
          </a:p>
        </p:txBody>
      </p:sp>
    </p:spTree>
    <p:extLst>
      <p:ext uri="{BB962C8B-B14F-4D97-AF65-F5344CB8AC3E}">
        <p14:creationId xmlns:p14="http://schemas.microsoft.com/office/powerpoint/2010/main" val="69090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Part 2. </a:t>
            </a:r>
            <a:r>
              <a:rPr lang="en-US" dirty="0" smtClean="0"/>
              <a:t>Determine the slew rate both up and down</a:t>
            </a:r>
            <a:endParaRPr lang="en-US" dirty="0"/>
          </a:p>
        </p:txBody>
      </p:sp>
      <p:sp>
        <p:nvSpPr>
          <p:cNvPr id="3" name="Content Placeholder 2"/>
          <p:cNvSpPr>
            <a:spLocks noGrp="1"/>
          </p:cNvSpPr>
          <p:nvPr>
            <p:ph idx="1"/>
          </p:nvPr>
        </p:nvSpPr>
        <p:spPr/>
        <p:txBody>
          <a:bodyPr/>
          <a:lstStyle/>
          <a:p>
            <a:r>
              <a:rPr lang="en-US" dirty="0" smtClean="0"/>
              <a:t>Apply a 1K Hz square wave.</a:t>
            </a:r>
          </a:p>
          <a:p>
            <a:r>
              <a:rPr lang="en-US" dirty="0" smtClean="0"/>
              <a:t>V-pp is 2V.</a:t>
            </a:r>
          </a:p>
          <a:p>
            <a:r>
              <a:rPr lang="en-US" dirty="0" smtClean="0"/>
              <a:t>Connect both positive and negative power supply voltages.</a:t>
            </a:r>
          </a:p>
          <a:p>
            <a:r>
              <a:rPr lang="en-US" dirty="0" smtClean="0"/>
              <a:t>The output waveform evolves from square wave to trapezoidal wave and eventually to triangular wave, if the frequency of the function generator is high enough, e.g.,&gt;100K Hz.</a:t>
            </a:r>
          </a:p>
          <a:p>
            <a:pPr marL="0" indent="0">
              <a:buNone/>
            </a:pPr>
            <a:r>
              <a:rPr lang="en-US" dirty="0" smtClean="0">
                <a:solidFill>
                  <a:srgbClr val="FFC000"/>
                </a:solidFill>
              </a:rPr>
              <a:t>The Yellow lane: output</a:t>
            </a:r>
          </a:p>
          <a:p>
            <a:pPr marL="0" indent="0">
              <a:buNone/>
            </a:pPr>
            <a:r>
              <a:rPr lang="en-US" dirty="0" smtClean="0">
                <a:solidFill>
                  <a:srgbClr val="FF0000"/>
                </a:solidFill>
              </a:rPr>
              <a:t>The Red lane: input</a:t>
            </a:r>
          </a:p>
          <a:p>
            <a:endParaRPr lang="en-US" dirty="0"/>
          </a:p>
        </p:txBody>
      </p:sp>
    </p:spTree>
    <p:extLst>
      <p:ext uri="{BB962C8B-B14F-4D97-AF65-F5344CB8AC3E}">
        <p14:creationId xmlns:p14="http://schemas.microsoft.com/office/powerpoint/2010/main" val="3985005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1557</Words>
  <Application>Microsoft Macintosh PowerPoint</Application>
  <PresentationFormat>Widescreen</PresentationFormat>
  <Paragraphs>408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宋体</vt:lpstr>
      <vt:lpstr>Office Theme</vt:lpstr>
      <vt:lpstr>EE352and EE312 Lab5:Bandpass Operational Amplifier</vt:lpstr>
      <vt:lpstr>Cover and Score Sheet</vt:lpstr>
      <vt:lpstr>Authors information</vt:lpstr>
      <vt:lpstr>Part 1. Construct an open-loop operational amplifier (Saturation Voltage)</vt:lpstr>
      <vt:lpstr>Inverting op-amp</vt:lpstr>
      <vt:lpstr>Open-loop operational amplifier: the input waveform</vt:lpstr>
      <vt:lpstr>Open-loop operational amplifier: the output waveform</vt:lpstr>
      <vt:lpstr>PowerPoint Presentation</vt:lpstr>
      <vt:lpstr>Part 2. Determine the slew rate both up and down</vt:lpstr>
      <vt:lpstr> the input waveform and the output waveform </vt:lpstr>
      <vt:lpstr>Using the F=115K Hz</vt:lpstr>
      <vt:lpstr>Calculations for the Slew rate both up and down</vt:lpstr>
      <vt:lpstr>Current driving capability</vt:lpstr>
      <vt:lpstr>With 212 ohm resistor</vt:lpstr>
      <vt:lpstr>Input at pin3 and out put at pin 6</vt:lpstr>
      <vt:lpstr>Calculations for Current Driving Capability </vt:lpstr>
      <vt:lpstr>Part4. Measured Bode Plot of -10X Amplifier; -3dB frequency </vt:lpstr>
      <vt:lpstr>Design  and construct an inverting amplifier with a gain of -10, and find the -3db frequency</vt:lpstr>
      <vt:lpstr>PowerPoint Presentation</vt:lpstr>
      <vt:lpstr>Data table Using 10K ohm as R1, 10K ohm as R2 </vt:lpstr>
      <vt:lpstr>Vout/Vin Vs. Frequency(Hz)</vt:lpstr>
      <vt:lpstr>Compare measured gain to the theoretical gain. </vt:lpstr>
      <vt:lpstr>Calculations for gain of -10, and find the -3db frequency</vt:lpstr>
      <vt:lpstr>Part5. Measured Bode Plot of -100X Amplifier; -3dB frequency</vt:lpstr>
      <vt:lpstr>Data table. Using R1=1K ohm, R2=100K ohm </vt:lpstr>
      <vt:lpstr> Measured Bode Plot of -100X Amplifier, -3dB frequency </vt:lpstr>
      <vt:lpstr>Compare measured gain to the theoretical gain. </vt:lpstr>
      <vt:lpstr>Calculations for gain of -100, and find the -3db frequency</vt:lpstr>
      <vt:lpstr>Part 5. Circuit Diagram of the Band Pass Operational Amplifier circuit diagram </vt:lpstr>
      <vt:lpstr>Identify values of R1,C1,R2,and C2</vt:lpstr>
      <vt:lpstr>Circuit Diagram of the Band Pass Operational Amplifier</vt:lpstr>
      <vt:lpstr>Data table</vt:lpstr>
      <vt:lpstr>Band Pass plot</vt:lpstr>
      <vt:lpstr>Conclusion</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EE352and EE312 Lab5:Bandpass Operational Amplifier</dc:title>
  <dc:creator>Allen X</dc:creator>
  <cp:lastModifiedBy>Microsoft Office User</cp:lastModifiedBy>
  <cp:revision>23</cp:revision>
  <dcterms:created xsi:type="dcterms:W3CDTF">2016-10-23T19:23:08Z</dcterms:created>
  <dcterms:modified xsi:type="dcterms:W3CDTF">2016-10-24T01:24:03Z</dcterms:modified>
</cp:coreProperties>
</file>