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2" r:id="rId6"/>
    <p:sldId id="260" r:id="rId7"/>
    <p:sldId id="261" r:id="rId8"/>
    <p:sldId id="266" r:id="rId9"/>
    <p:sldId id="267" r:id="rId10"/>
    <p:sldId id="270" r:id="rId11"/>
    <p:sldId id="268" r:id="rId12"/>
    <p:sldId id="273" r:id="rId13"/>
    <p:sldId id="274" r:id="rId14"/>
    <p:sldId id="275" r:id="rId15"/>
    <p:sldId id="276" r:id="rId16"/>
    <p:sldId id="277" r:id="rId17"/>
    <p:sldId id="278" r:id="rId18"/>
    <p:sldId id="279" r:id="rId19"/>
    <p:sldId id="280" r:id="rId20"/>
    <p:sldId id="281" r:id="rId21"/>
    <p:sldId id="283" r:id="rId22"/>
    <p:sldId id="285" r:id="rId23"/>
    <p:sldId id="292" r:id="rId24"/>
    <p:sldId id="286" r:id="rId25"/>
    <p:sldId id="287" r:id="rId26"/>
    <p:sldId id="288" r:id="rId27"/>
    <p:sldId id="289" r:id="rId28"/>
    <p:sldId id="290" r:id="rId29"/>
    <p:sldId id="291" r:id="rId30"/>
    <p:sldId id="301" r:id="rId31"/>
    <p:sldId id="302" r:id="rId32"/>
    <p:sldId id="303" r:id="rId33"/>
    <p:sldId id="305" r:id="rId34"/>
    <p:sldId id="306" r:id="rId35"/>
    <p:sldId id="307" r:id="rId36"/>
    <p:sldId id="308" r:id="rId37"/>
    <p:sldId id="310" r:id="rId38"/>
    <p:sldId id="311" r:id="rId39"/>
    <p:sldId id="312" r:id="rId40"/>
    <p:sldId id="313" r:id="rId41"/>
    <p:sldId id="315" r:id="rId42"/>
    <p:sldId id="314" r:id="rId43"/>
    <p:sldId id="316" r:id="rId44"/>
    <p:sldId id="317" r:id="rId45"/>
    <p:sldId id="318" r:id="rId46"/>
    <p:sldId id="319" r:id="rId47"/>
    <p:sldId id="320" r:id="rId48"/>
    <p:sldId id="321" r:id="rId49"/>
    <p:sldId id="322" r:id="rId50"/>
    <p:sldId id="325" r:id="rId51"/>
    <p:sldId id="326" r:id="rId52"/>
    <p:sldId id="327" r:id="rId53"/>
    <p:sldId id="328" r:id="rId54"/>
    <p:sldId id="329" r:id="rId55"/>
    <p:sldId id="26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42315" y="0"/>
            <a:ext cx="12381865" cy="2814320"/>
          </a:xfrm>
        </p:spPr>
        <p:txBody>
          <a:bodyPr/>
          <a:p>
            <a:r>
              <a:rPr lang="en-US" sz="8000">
                <a:solidFill>
                  <a:schemeClr val="accent2"/>
                </a:solidFill>
                <a:latin typeface="Algerian" panose="04020705040A02060702" charset="0"/>
                <a:cs typeface="Algerian" panose="04020705040A02060702" charset="0"/>
              </a:rPr>
              <a:t>AWS Devops</a:t>
            </a:r>
            <a:endParaRPr lang="en-US" sz="8000">
              <a:solidFill>
                <a:schemeClr val="accent2"/>
              </a:solidFill>
              <a:latin typeface="Algerian" panose="04020705040A02060702" charset="0"/>
              <a:cs typeface="Algerian" panose="04020705040A02060702" charset="0"/>
            </a:endParaRPr>
          </a:p>
        </p:txBody>
      </p:sp>
      <p:pic>
        <p:nvPicPr>
          <p:cNvPr id="4" name="Picture 3" descr="aws11"/>
          <p:cNvPicPr>
            <a:picLocks noChangeAspect="1"/>
          </p:cNvPicPr>
          <p:nvPr/>
        </p:nvPicPr>
        <p:blipFill>
          <a:blip r:embed="rId1"/>
          <a:stretch>
            <a:fillRect/>
          </a:stretch>
        </p:blipFill>
        <p:spPr>
          <a:xfrm>
            <a:off x="517525" y="560070"/>
            <a:ext cx="2140585" cy="1517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2420" y="274955"/>
            <a:ext cx="12026265" cy="1143000"/>
          </a:xfrm>
        </p:spPr>
        <p:txBody>
          <a:bodyPr/>
          <a:p>
            <a:pPr algn="l">
              <a:buClrTx/>
              <a:buSzTx/>
              <a:buFontTx/>
            </a:pPr>
            <a:r>
              <a:rPr lang="en-US" b="1" spc="5" dirty="0">
                <a:solidFill>
                  <a:schemeClr val="accent2"/>
                </a:solidFill>
                <a:effectLst>
                  <a:outerShdw blurRad="38100" dist="25400" dir="5400000" algn="ctr" rotWithShape="0">
                    <a:srgbClr val="6E747A">
                      <a:alpha val="43000"/>
                    </a:srgbClr>
                  </a:outerShdw>
                </a:effectLst>
              </a:rPr>
              <a:t>SOFTWARE DEVELOPMENT LIFE-CYCLE</a:t>
            </a:r>
            <a:endParaRPr lang="en-US" b="1" spc="5" dirty="0">
              <a:solidFill>
                <a:schemeClr val="accent2"/>
              </a:solidFill>
              <a:effectLst>
                <a:outerShdw blurRad="38100" dist="25400" dir="5400000" algn="ctr" rotWithShape="0">
                  <a:srgbClr val="6E747A">
                    <a:alpha val="43000"/>
                  </a:srgbClr>
                </a:outerShdw>
              </a:effectLst>
            </a:endParaRPr>
          </a:p>
        </p:txBody>
      </p:sp>
      <p:pic>
        <p:nvPicPr>
          <p:cNvPr id="4" name="Content Placeholder 3" descr="SDLC"/>
          <p:cNvPicPr>
            <a:picLocks noChangeAspect="1"/>
          </p:cNvPicPr>
          <p:nvPr>
            <p:ph idx="1"/>
          </p:nvPr>
        </p:nvPicPr>
        <p:blipFill>
          <a:blip r:embed="rId1"/>
          <a:stretch>
            <a:fillRect/>
          </a:stretch>
        </p:blipFill>
        <p:spPr>
          <a:xfrm>
            <a:off x="635" y="1417320"/>
            <a:ext cx="12191365" cy="5440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TERRAFORM</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endParaRPr lang="en-US"/>
          </a:p>
          <a:p>
            <a:r>
              <a:rPr lang="en-US" sz="2800"/>
              <a:t>Terraform is an open-source infrastructure-as-code (IaC) tool developed by HashiCorp. It allows you to define, provision, and manage cloud infrastructure resources (like servers, databases, and networks) using a declarative configuration language.</a:t>
            </a:r>
            <a:r>
              <a:rPr lang="en-US"/>
              <a:t> </a:t>
            </a:r>
            <a:endParaRPr lang="en-US"/>
          </a:p>
          <a:p>
            <a:r>
              <a:rPr lang="en-US" sz="2800"/>
              <a:t>Terraform will work with all cloud providers(AWS,AZURE,ertc..,)</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p:txBody>
          <a:bodyPr/>
          <a:p>
            <a:r>
              <a:rPr lang="en-US" b="1"/>
              <a:t>Key Features of Terraform:</a:t>
            </a:r>
            <a:endParaRPr lang="en-US" b="1"/>
          </a:p>
          <a:p>
            <a:pPr>
              <a:buFont typeface="Wingdings" panose="05000000000000000000" charset="0"/>
              <a:buChar char="Ø"/>
            </a:pPr>
            <a:r>
              <a:rPr lang="en-US" sz="2800"/>
              <a:t>Declarative language</a:t>
            </a:r>
            <a:endParaRPr lang="en-US" sz="2800"/>
          </a:p>
          <a:p>
            <a:pPr>
              <a:buFont typeface="Wingdings" panose="05000000000000000000" charset="0"/>
              <a:buChar char="Ø"/>
            </a:pPr>
            <a:r>
              <a:rPr lang="en-US" sz="2800"/>
              <a:t>provising across multiple providers</a:t>
            </a:r>
            <a:endParaRPr lang="en-US" sz="2800"/>
          </a:p>
          <a:p>
            <a:pPr>
              <a:buFont typeface="Wingdings" panose="05000000000000000000" charset="0"/>
              <a:buChar char="Ø"/>
            </a:pPr>
            <a:r>
              <a:rPr lang="en-US" sz="2800"/>
              <a:t>version control</a:t>
            </a:r>
            <a:endParaRPr lang="en-US" sz="2800"/>
          </a:p>
          <a:p>
            <a:pPr>
              <a:buFont typeface="Wingdings" panose="05000000000000000000" charset="0"/>
              <a:buChar char="Ø"/>
            </a:pPr>
            <a:r>
              <a:rPr lang="en-US" sz="2800"/>
              <a:t>state managmnet</a:t>
            </a:r>
            <a:endParaRPr lang="en-US" sz="2800"/>
          </a:p>
          <a:p>
            <a:pPr>
              <a:buFont typeface="Wingdings" panose="05000000000000000000" charset="0"/>
              <a:buChar char="Ø"/>
            </a:pPr>
            <a:r>
              <a:rPr lang="en-US" sz="2800"/>
              <a:t>execution plans</a:t>
            </a:r>
            <a:endParaRPr lang="en-US" sz="2800"/>
          </a:p>
          <a:p>
            <a:pPr>
              <a:buFont typeface="Wingdings" panose="05000000000000000000" charset="0"/>
              <a:buChar char="Ø"/>
            </a:pPr>
            <a:r>
              <a:rPr lang="en-US" sz="2800"/>
              <a:t>modules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sym typeface="+mn-ea"/>
              </a:rPr>
              <a:t>TERRAFORM ARCHITECTURE</a:t>
            </a:r>
            <a:endParaRPr lang="en-US" b="1" spc="5" dirty="0">
              <a:solidFill>
                <a:schemeClr val="accent2"/>
              </a:solidFill>
              <a:effectLst>
                <a:outerShdw blurRad="38100" dist="25400" dir="5400000" algn="ctr" rotWithShape="0">
                  <a:srgbClr val="6E747A">
                    <a:alpha val="43000"/>
                  </a:srgbClr>
                </a:outerShdw>
              </a:effectLst>
            </a:endParaRPr>
          </a:p>
        </p:txBody>
      </p:sp>
      <p:sp>
        <p:nvSpPr>
          <p:cNvPr id="4" name="Content Placeholder 3"/>
          <p:cNvSpPr>
            <a:spLocks noGrp="1"/>
          </p:cNvSpPr>
          <p:nvPr>
            <p:ph sz="half" idx="1"/>
          </p:nvPr>
        </p:nvSpPr>
        <p:spPr/>
        <p:txBody>
          <a:bodyPr/>
          <a:p>
            <a:r>
              <a:rPr lang="en-US" sz="2800"/>
              <a:t>Terraform’s architecture can be simplified into a few key components:</a:t>
            </a:r>
            <a:endParaRPr lang="en-US" sz="2800"/>
          </a:p>
          <a:p>
            <a:pPr>
              <a:buFont typeface="Wingdings" panose="05000000000000000000" charset="0"/>
              <a:buChar char="Ø"/>
            </a:pPr>
            <a:r>
              <a:rPr lang="en-US" sz="2800"/>
              <a:t>Configuration Files</a:t>
            </a:r>
            <a:endParaRPr lang="en-US" sz="2800"/>
          </a:p>
          <a:p>
            <a:pPr>
              <a:buFont typeface="Wingdings" panose="05000000000000000000" charset="0"/>
              <a:buChar char="Ø"/>
            </a:pPr>
            <a:r>
              <a:rPr lang="en-US" sz="2800"/>
              <a:t>Providers</a:t>
            </a:r>
            <a:endParaRPr lang="en-US" sz="2800"/>
          </a:p>
          <a:p>
            <a:pPr>
              <a:buFont typeface="Wingdings" panose="05000000000000000000" charset="0"/>
              <a:buChar char="Ø"/>
            </a:pPr>
            <a:r>
              <a:rPr lang="en-US" sz="2800"/>
              <a:t>State file</a:t>
            </a:r>
            <a:endParaRPr lang="en-US" sz="2800"/>
          </a:p>
        </p:txBody>
      </p:sp>
      <p:pic>
        <p:nvPicPr>
          <p:cNvPr id="6" name="Content Placeholder 5" descr="terraform-architecture-components-workflow-1"/>
          <p:cNvPicPr>
            <a:picLocks noChangeAspect="1"/>
          </p:cNvPicPr>
          <p:nvPr>
            <p:ph sz="half" idx="2"/>
          </p:nvPr>
        </p:nvPicPr>
        <p:blipFill>
          <a:blip r:embed="rId1"/>
          <a:stretch>
            <a:fillRect/>
          </a:stretch>
        </p:blipFill>
        <p:spPr>
          <a:xfrm>
            <a:off x="6197600" y="1600200"/>
            <a:ext cx="5994400" cy="3324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sym typeface="+mn-ea"/>
              </a:rPr>
              <a:t>RESOURCE BLOCK IN TERRAFORM </a:t>
            </a:r>
            <a:endParaRPr lang="en-US" b="1" spc="5" dirty="0">
              <a:solidFill>
                <a:schemeClr val="accent2"/>
              </a:solidFill>
              <a:effectLst>
                <a:outerShdw blurRad="38100" dist="25400" dir="5400000" algn="ctr" rotWithShape="0">
                  <a:srgbClr val="6E747A">
                    <a:alpha val="43000"/>
                  </a:srgbClr>
                </a:outerShdw>
              </a:effectLst>
            </a:endParaRPr>
          </a:p>
        </p:txBody>
      </p:sp>
      <p:sp>
        <p:nvSpPr>
          <p:cNvPr id="6" name="Content Placeholder 5"/>
          <p:cNvSpPr>
            <a:spLocks noGrp="1"/>
          </p:cNvSpPr>
          <p:nvPr>
            <p:ph idx="1"/>
          </p:nvPr>
        </p:nvSpPr>
        <p:spPr>
          <a:xfrm>
            <a:off x="609600" y="1600200"/>
            <a:ext cx="10972800" cy="4979670"/>
          </a:xfrm>
        </p:spPr>
        <p:txBody>
          <a:bodyPr/>
          <a:p>
            <a:r>
              <a:rPr lang="en-US" sz="2800"/>
              <a:t>Resource block in Terraform is a fundamental component that defines a specific piece of infrastructure.</a:t>
            </a:r>
            <a:endParaRPr lang="en-US" sz="2800"/>
          </a:p>
          <a:p>
            <a:r>
              <a:rPr lang="en-US" sz="2800"/>
              <a:t>Example:</a:t>
            </a:r>
            <a:endParaRPr lang="en-US" sz="2800"/>
          </a:p>
          <a:p>
            <a:r>
              <a:rPr lang="en-US" sz="2400"/>
              <a:t>resource "aws_instance" "my_ec2" {</a:t>
            </a:r>
            <a:endParaRPr lang="en-US" sz="2400"/>
          </a:p>
          <a:p>
            <a:pPr marL="0" indent="0">
              <a:buNone/>
            </a:pPr>
            <a:r>
              <a:rPr lang="en-US" sz="2400"/>
              <a:t>       ami           = "ami-123456"</a:t>
            </a:r>
            <a:endParaRPr lang="en-US" sz="2400"/>
          </a:p>
          <a:p>
            <a:pPr marL="0" indent="0">
              <a:buNone/>
            </a:pPr>
            <a:r>
              <a:rPr lang="en-US" sz="2400"/>
              <a:t>       instance_type = "t2.micro"</a:t>
            </a:r>
            <a:endParaRPr lang="en-US" sz="2400"/>
          </a:p>
          <a:p>
            <a:endParaRPr lang="en-US" sz="2400"/>
          </a:p>
          <a:p>
            <a:pPr marL="0" indent="0">
              <a:buNone/>
            </a:pPr>
            <a:r>
              <a:rPr lang="en-US" sz="2400"/>
              <a:t>    tags = {</a:t>
            </a:r>
            <a:endParaRPr lang="en-US" sz="2400"/>
          </a:p>
          <a:p>
            <a:pPr marL="0" indent="0">
              <a:buNone/>
            </a:pPr>
            <a:r>
              <a:rPr lang="en-US" sz="2400"/>
              <a:t>    Name = "MyInstance"</a:t>
            </a:r>
            <a:endParaRPr lang="en-US" sz="2400"/>
          </a:p>
          <a:p>
            <a:pPr marL="0" indent="0">
              <a:buNone/>
            </a:pPr>
            <a:r>
              <a:rPr lang="en-US" sz="2400"/>
              <a:t>   }</a:t>
            </a:r>
            <a:endParaRPr lang="en-US" sz="2400"/>
          </a:p>
          <a:p>
            <a:pPr marL="0" indent="0">
              <a:buNone/>
            </a:pPr>
            <a:r>
              <a:rPr lang="en-US" sz="2400"/>
              <a:t>   }</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sym typeface="+mn-ea"/>
              </a:rPr>
              <a:t>VARIABLE BLOCK IN TERRAFORM </a:t>
            </a:r>
            <a:endParaRPr lang="en-US" b="1" spc="5" dirty="0">
              <a:solidFill>
                <a:schemeClr val="accent2"/>
              </a:solidFill>
              <a:effectLst>
                <a:outerShdw blurRad="38100" dist="25400" dir="5400000" algn="ctr" rotWithShape="0">
                  <a:srgbClr val="6E747A">
                    <a:alpha val="43000"/>
                  </a:srgbClr>
                </a:outerShdw>
              </a:effectLst>
            </a:endParaRPr>
          </a:p>
        </p:txBody>
      </p:sp>
      <p:sp>
        <p:nvSpPr>
          <p:cNvPr id="6" name="Content Placeholder 5"/>
          <p:cNvSpPr>
            <a:spLocks noGrp="1"/>
          </p:cNvSpPr>
          <p:nvPr>
            <p:ph idx="1"/>
          </p:nvPr>
        </p:nvSpPr>
        <p:spPr/>
        <p:txBody>
          <a:bodyPr/>
          <a:p>
            <a:r>
              <a:rPr lang="en-US" sz="2800"/>
              <a:t>Variable block is used to define inputs for configurations.</a:t>
            </a:r>
            <a:endParaRPr lang="en-US" sz="2800"/>
          </a:p>
          <a:p>
            <a:r>
              <a:rPr lang="en-US" sz="2800"/>
              <a:t>Example:</a:t>
            </a:r>
            <a:endParaRPr lang="en-US" sz="2800"/>
          </a:p>
          <a:p>
            <a:pPr marL="0" indent="0">
              <a:buNone/>
            </a:pPr>
            <a:r>
              <a:rPr lang="en-US" sz="2800"/>
              <a:t>variable "region" {</a:t>
            </a:r>
            <a:endParaRPr lang="en-US" sz="2800"/>
          </a:p>
          <a:p>
            <a:pPr marL="0" indent="0">
              <a:buNone/>
            </a:pPr>
            <a:r>
              <a:rPr lang="en-US" sz="2800"/>
              <a:t>description = "The AWS region to create resources in"</a:t>
            </a:r>
            <a:endParaRPr lang="en-US" sz="2800"/>
          </a:p>
          <a:p>
            <a:pPr marL="0" indent="0">
              <a:buNone/>
            </a:pPr>
            <a:r>
              <a:rPr lang="en-US" sz="2800"/>
              <a:t>type = string</a:t>
            </a:r>
            <a:endParaRPr lang="en-US" sz="2800"/>
          </a:p>
          <a:p>
            <a:pPr marL="0" indent="0">
              <a:buNone/>
            </a:pPr>
            <a:r>
              <a:rPr lang="en-US" sz="2800"/>
              <a:t>default = "us-west-2"</a:t>
            </a:r>
            <a:endParaRPr lang="en-US" sz="2800"/>
          </a:p>
          <a:p>
            <a:pPr marL="0" indent="0">
              <a:buNone/>
            </a:pPr>
            <a:r>
              <a:rPr lang="en-US" sz="2800"/>
              <a:t>}</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sym typeface="+mn-ea"/>
              </a:rPr>
              <a:t>OUTPUT BLOCK IN TERRAFORM</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Output block is used to display useful information after your infrastructure has been deployed or updated.</a:t>
            </a:r>
            <a:endParaRPr lang="en-US" sz="2800"/>
          </a:p>
          <a:p>
            <a:r>
              <a:rPr lang="en-US" sz="2800"/>
              <a:t>Example:</a:t>
            </a:r>
            <a:endParaRPr lang="en-US" sz="2800"/>
          </a:p>
          <a:p>
            <a:pPr marL="0" indent="0">
              <a:buNone/>
            </a:pPr>
            <a:r>
              <a:rPr lang="en-US" sz="2300"/>
              <a:t>resource "aws_instance" "example" {</a:t>
            </a:r>
            <a:endParaRPr lang="en-US" sz="2300"/>
          </a:p>
          <a:p>
            <a:pPr marL="0" indent="0">
              <a:buNone/>
            </a:pPr>
            <a:r>
              <a:rPr lang="en-US" sz="2300"/>
              <a:t>  ami           = "ami-123456"</a:t>
            </a:r>
            <a:endParaRPr lang="en-US" sz="2300"/>
          </a:p>
          <a:p>
            <a:pPr marL="0" indent="0">
              <a:buNone/>
            </a:pPr>
            <a:r>
              <a:rPr lang="en-US" sz="2300"/>
              <a:t>  instance_type = "t2.micro"</a:t>
            </a:r>
            <a:endParaRPr lang="en-US" sz="2300"/>
          </a:p>
          <a:p>
            <a:pPr marL="0" indent="0">
              <a:buNone/>
            </a:pPr>
            <a:r>
              <a:rPr lang="en-US" sz="2300"/>
              <a:t>}</a:t>
            </a:r>
            <a:endParaRPr lang="en-US" sz="2300"/>
          </a:p>
          <a:p>
            <a:pPr marL="0" indent="0">
              <a:buNone/>
            </a:pPr>
            <a:endParaRPr lang="en-US" sz="2300"/>
          </a:p>
          <a:p>
            <a:pPr marL="0" indent="0">
              <a:buNone/>
            </a:pPr>
            <a:r>
              <a:rPr lang="en-US" sz="2300"/>
              <a:t>output "instance_public_ip" {</a:t>
            </a:r>
            <a:endParaRPr lang="en-US" sz="2300"/>
          </a:p>
          <a:p>
            <a:pPr marL="0" indent="0">
              <a:buNone/>
            </a:pPr>
            <a:r>
              <a:rPr lang="en-US" sz="2300"/>
              <a:t>  value       = aws_instance.example.public_ip</a:t>
            </a:r>
            <a:endParaRPr lang="en-US" sz="2300"/>
          </a:p>
          <a:p>
            <a:pPr marL="0" indent="0">
              <a:buNone/>
            </a:pPr>
            <a:r>
              <a:rPr lang="en-US" sz="2300"/>
              <a:t>  description = "The public IP address of the EC2 instance"</a:t>
            </a:r>
            <a:endParaRPr lang="en-US" sz="2300"/>
          </a:p>
          <a:p>
            <a:pPr marL="0" indent="0">
              <a:buNone/>
            </a:pPr>
            <a:r>
              <a:rPr lang="en-US" sz="2300"/>
              <a:t>}</a:t>
            </a:r>
            <a:endParaRPr lang="en-US" sz="23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TERRAFORM COMMANDS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b="1"/>
              <a:t>Terraform init: </a:t>
            </a:r>
            <a:r>
              <a:rPr lang="en-US" sz="2800"/>
              <a:t>To initialize the working directory, downloading necessary providers and modules.</a:t>
            </a:r>
            <a:endParaRPr lang="en-US" sz="2800"/>
          </a:p>
          <a:p>
            <a:r>
              <a:rPr lang="en-US" sz="2800" b="1"/>
              <a:t>Terraform apply:</a:t>
            </a:r>
            <a:r>
              <a:rPr lang="en-US" sz="2800"/>
              <a:t> To preview the changes Terraform will make to match the desired state.</a:t>
            </a:r>
            <a:endParaRPr lang="en-US" sz="2800"/>
          </a:p>
          <a:p>
            <a:r>
              <a:rPr lang="en-US" sz="2800" b="1"/>
              <a:t>Terraform plan:</a:t>
            </a:r>
            <a:r>
              <a:rPr lang="en-US" sz="2800"/>
              <a:t> To execution the plan that showing what actions Terraform will take when applying changes (e.g., creating, modifying, or destroying resources).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spc="5" dirty="0">
                <a:solidFill>
                  <a:schemeClr val="accent2"/>
                </a:solidFill>
                <a:effectLst>
                  <a:outerShdw blurRad="38100" dist="25400" dir="5400000" algn="ctr" rotWithShape="0">
                    <a:srgbClr val="6E747A">
                      <a:alpha val="43000"/>
                    </a:srgbClr>
                  </a:outerShdw>
                </a:effectLst>
                <a:sym typeface="+mn-ea"/>
              </a:rPr>
              <a:t>TERRAFORM REGISTRY</a:t>
            </a:r>
            <a:endParaRPr lang="en-US" b="1" spc="5" dirty="0">
              <a:solidFill>
                <a:schemeClr val="accent2"/>
              </a:solidFill>
              <a:effectLst>
                <a:outerShdw blurRad="38100" dist="25400" dir="5400000" algn="ctr" rotWithShape="0">
                  <a:srgbClr val="6E747A">
                    <a:alpha val="43000"/>
                  </a:srgbClr>
                </a:outerShdw>
              </a:effectLst>
            </a:endParaRPr>
          </a:p>
        </p:txBody>
      </p:sp>
      <p:sp>
        <p:nvSpPr>
          <p:cNvPr id="4" name="Content Placeholder 3"/>
          <p:cNvSpPr>
            <a:spLocks noGrp="1"/>
          </p:cNvSpPr>
          <p:nvPr>
            <p:ph sz="half" idx="1"/>
          </p:nvPr>
        </p:nvSpPr>
        <p:spPr/>
        <p:txBody>
          <a:bodyPr/>
          <a:p>
            <a:r>
              <a:rPr lang="en-US" sz="2800"/>
              <a:t>The Terraform Registry is an online repository where users  sharing Terraform modules,p</a:t>
            </a:r>
            <a:r>
              <a:rPr lang="en-US" sz="2800">
                <a:sym typeface="+mn-ea"/>
              </a:rPr>
              <a:t>roviders,P</a:t>
            </a:r>
            <a:r>
              <a:rPr lang="en-US" sz="2800"/>
              <a:t>olicies and Run tasks. </a:t>
            </a:r>
            <a:endParaRPr lang="en-US" sz="2800"/>
          </a:p>
          <a:p>
            <a:r>
              <a:rPr lang="en-US" sz="2800"/>
              <a:t>Terraform registry is the combination of all cloud platforms providers.</a:t>
            </a:r>
            <a:endParaRPr lang="en-US" sz="2800"/>
          </a:p>
        </p:txBody>
      </p:sp>
      <p:pic>
        <p:nvPicPr>
          <p:cNvPr id="6" name="Content Placeholder 5" descr="terrafrorm-registry-overview"/>
          <p:cNvPicPr>
            <a:picLocks noChangeAspect="1"/>
          </p:cNvPicPr>
          <p:nvPr>
            <p:ph sz="half" idx="2"/>
          </p:nvPr>
        </p:nvPicPr>
        <p:blipFill>
          <a:blip r:embed="rId1"/>
          <a:stretch>
            <a:fillRect/>
          </a:stretch>
        </p:blipFill>
        <p:spPr>
          <a:xfrm>
            <a:off x="6197600" y="1600200"/>
            <a:ext cx="5384800" cy="3896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TERRAFORM EXAMPLES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p:txBody>
          <a:bodyPr/>
          <a:p>
            <a:r>
              <a:rPr lang="en-US" sz="2800"/>
              <a:t>Example 1:</a:t>
            </a:r>
            <a:endParaRPr lang="en-US" sz="2800"/>
          </a:p>
          <a:p>
            <a:pPr marL="0" indent="0">
              <a:buNone/>
            </a:pPr>
            <a:r>
              <a:rPr lang="en-US" sz="2600"/>
              <a:t>resource "aws_instance" "example" {</a:t>
            </a:r>
            <a:endParaRPr lang="en-US" sz="2600"/>
          </a:p>
          <a:p>
            <a:pPr marL="0" indent="0">
              <a:buNone/>
            </a:pPr>
            <a:r>
              <a:rPr lang="en-US" sz="2600"/>
              <a:t>ami = var.ami_id</a:t>
            </a:r>
            <a:endParaRPr lang="en-US" sz="2600"/>
          </a:p>
          <a:p>
            <a:pPr marL="0" indent="0">
              <a:buNone/>
            </a:pPr>
            <a:r>
              <a:rPr lang="en-US" sz="2600"/>
              <a:t>instance_type = var.instance_type</a:t>
            </a:r>
            <a:endParaRPr lang="en-US" sz="2600"/>
          </a:p>
          <a:p>
            <a:pPr marL="0" indent="0">
              <a:buNone/>
            </a:pPr>
            <a:r>
              <a:rPr lang="en-US" sz="2600"/>
              <a:t>tags = {</a:t>
            </a:r>
            <a:endParaRPr lang="en-US" sz="2600"/>
          </a:p>
          <a:p>
            <a:pPr marL="0" indent="0">
              <a:buNone/>
            </a:pPr>
            <a:r>
              <a:rPr lang="en-US" sz="2600"/>
              <a:t>Name = var.instance_name</a:t>
            </a:r>
            <a:endParaRPr lang="en-US" sz="2600"/>
          </a:p>
          <a:p>
            <a:pPr marL="0" indent="0">
              <a:buNone/>
            </a:pPr>
            <a:r>
              <a:rPr lang="en-US" sz="2600"/>
              <a:t>}</a:t>
            </a:r>
            <a:endParaRPr lang="en-US" sz="2600"/>
          </a:p>
          <a:p>
            <a:pPr marL="0" indent="0">
              <a:buNone/>
            </a:pPr>
            <a:r>
              <a:rPr lang="en-US" sz="2600"/>
              <a:t>}</a:t>
            </a:r>
            <a:endParaRPr lang="en-US" sz="2600"/>
          </a:p>
        </p:txBody>
      </p:sp>
      <p:sp>
        <p:nvSpPr>
          <p:cNvPr id="4" name="Content Placeholder 3"/>
          <p:cNvSpPr>
            <a:spLocks noGrp="1"/>
          </p:cNvSpPr>
          <p:nvPr>
            <p:ph sz="half" idx="2"/>
          </p:nvPr>
        </p:nvSpPr>
        <p:spPr/>
        <p:txBody>
          <a:bodyPr/>
          <a:p>
            <a:r>
              <a:rPr lang="en-US" sz="2800"/>
              <a:t>Example 2:</a:t>
            </a:r>
            <a:endParaRPr lang="en-US" sz="2800"/>
          </a:p>
          <a:p>
            <a:pPr marL="0" indent="0">
              <a:buNone/>
            </a:pPr>
            <a:r>
              <a:rPr lang="en-US" sz="2600"/>
              <a:t>resource "aws_instance" "example" {</a:t>
            </a:r>
            <a:endParaRPr lang="en-US" sz="2600"/>
          </a:p>
          <a:p>
            <a:pPr marL="0" indent="0">
              <a:buNone/>
            </a:pPr>
            <a:r>
              <a:rPr lang="en-US" sz="2600"/>
              <a:t>ami = "ami-0c55b159cbfafe1f0"</a:t>
            </a:r>
            <a:endParaRPr lang="en-US" sz="2600"/>
          </a:p>
          <a:p>
            <a:pPr marL="0" indent="0">
              <a:buNone/>
            </a:pPr>
            <a:r>
              <a:rPr lang="en-US" sz="2600"/>
              <a:t>instance_type = "t2.micro"</a:t>
            </a:r>
            <a:endParaRPr lang="en-US" sz="2600"/>
          </a:p>
          <a:p>
            <a:pPr marL="0" indent="0">
              <a:buNone/>
            </a:pPr>
            <a:r>
              <a:rPr lang="en-US" sz="2600"/>
              <a:t>lifecycle {</a:t>
            </a:r>
            <a:endParaRPr lang="en-US" sz="2600"/>
          </a:p>
          <a:p>
            <a:pPr marL="0" indent="0">
              <a:buNone/>
            </a:pPr>
            <a:r>
              <a:rPr lang="en-US" sz="2600"/>
              <a:t>create_before_destroy = true</a:t>
            </a:r>
            <a:endParaRPr lang="en-US" sz="2600"/>
          </a:p>
          <a:p>
            <a:pPr marL="0" indent="0">
              <a:buNone/>
            </a:pPr>
            <a:r>
              <a:rPr lang="en-US" sz="2600"/>
              <a:t>}</a:t>
            </a:r>
            <a:endParaRPr lang="en-US" sz="2600"/>
          </a:p>
          <a:p>
            <a:pPr marL="0" indent="0">
              <a:buNone/>
            </a:pPr>
            <a:r>
              <a:rPr lang="en-US" sz="2600"/>
              <a:t>}</a:t>
            </a:r>
            <a:endParaRPr lang="en-US" sz="26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45230" y="600710"/>
            <a:ext cx="10972800" cy="582613"/>
          </a:xfrm>
        </p:spPr>
        <p:txBody>
          <a:bodyPr/>
          <a:p>
            <a:pPr algn="l">
              <a:buClrTx/>
              <a:buSzTx/>
              <a:buFontTx/>
            </a:pPr>
            <a:r>
              <a:rPr lang="en-US" b="1" spc="5" dirty="0">
                <a:solidFill>
                  <a:schemeClr val="accent2"/>
                </a:solidFill>
                <a:effectLst>
                  <a:outerShdw blurRad="38100" dist="25400" dir="5400000" algn="ctr" rotWithShape="0">
                    <a:srgbClr val="6E747A">
                      <a:alpha val="43000"/>
                    </a:srgbClr>
                  </a:outerShdw>
                </a:effectLst>
              </a:rPr>
              <a:t>WHAT IS</a:t>
            </a:r>
            <a:r>
              <a:rPr b="1" spc="5" dirty="0">
                <a:solidFill>
                  <a:schemeClr val="accent2"/>
                </a:solidFill>
                <a:effectLst>
                  <a:outerShdw blurRad="38100" dist="25400" dir="5400000" algn="ctr" rotWithShape="0">
                    <a:srgbClr val="6E747A">
                      <a:alpha val="43000"/>
                    </a:srgbClr>
                  </a:outerShdw>
                </a:effectLst>
              </a:rPr>
              <a:t> AWS</a:t>
            </a:r>
            <a:r>
              <a:rPr lang="en-US" b="1" spc="5" dirty="0">
                <a:solidFill>
                  <a:schemeClr val="accent2"/>
                </a:solidFill>
                <a:effectLst>
                  <a:outerShdw blurRad="38100" dist="25400" dir="5400000" algn="ctr" rotWithShape="0">
                    <a:srgbClr val="6E747A">
                      <a:alpha val="43000"/>
                    </a:srgbClr>
                  </a:outerShdw>
                </a:effectLst>
              </a:rPr>
              <a:t>?</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sym typeface="+mn-ea"/>
              </a:rPr>
              <a:t>AWS stands for Amazon Web Services. It is a cloud computing platform provided by Amazon that offers a wide range of services, including computing power, storage, databases, analytics, networking, mobile development, and more.</a:t>
            </a:r>
            <a:endParaRPr lang="en-US">
              <a:sym typeface="+mn-ea"/>
            </a:endParaRPr>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IAM (Identity Access Management)</a:t>
            </a:r>
            <a:endParaRPr lang="en-US" b="1" spc="5" dirty="0">
              <a:solidFill>
                <a:schemeClr val="accent2"/>
              </a:solidFill>
              <a:effectLst>
                <a:outerShdw blurRad="38100" dist="25400" dir="5400000" algn="ctr" rotWithShape="0">
                  <a:srgbClr val="6E747A">
                    <a:alpha val="43000"/>
                  </a:srgbClr>
                </a:outerShdw>
              </a:effectLst>
            </a:endParaRPr>
          </a:p>
        </p:txBody>
      </p:sp>
      <p:sp>
        <p:nvSpPr>
          <p:cNvPr id="6" name="Content Placeholder 5"/>
          <p:cNvSpPr>
            <a:spLocks noGrp="1"/>
          </p:cNvSpPr>
          <p:nvPr>
            <p:ph idx="1"/>
          </p:nvPr>
        </p:nvSpPr>
        <p:spPr/>
        <p:txBody>
          <a:bodyPr/>
          <a:p>
            <a:r>
              <a:rPr lang="en-US" sz="2800"/>
              <a:t>IAM stands for Identity Access Management.</a:t>
            </a:r>
            <a:endParaRPr lang="en-US" sz="2800"/>
          </a:p>
          <a:p>
            <a:r>
              <a:rPr lang="en-US" sz="2800"/>
              <a:t>It is an AWS Service that is used to manage the user accounts.</a:t>
            </a:r>
            <a:endParaRPr lang="en-US" sz="2800"/>
          </a:p>
          <a:p>
            <a:r>
              <a:rPr lang="en-US" sz="2800"/>
              <a:t>There are two key concepts in IAM</a:t>
            </a:r>
            <a:endParaRPr lang="en-US" sz="2800"/>
          </a:p>
          <a:p>
            <a:r>
              <a:rPr lang="en-US" sz="2800" b="1"/>
              <a:t>Authentication:</a:t>
            </a:r>
            <a:r>
              <a:rPr lang="en-US" sz="2800"/>
              <a:t> The process of verifying the identity of a user or system. </a:t>
            </a:r>
            <a:endParaRPr lang="en-US" sz="2800"/>
          </a:p>
          <a:p>
            <a:r>
              <a:rPr lang="en-US" sz="2800" b="1"/>
              <a:t>Authorization:</a:t>
            </a:r>
            <a:r>
              <a:rPr lang="en-US" sz="2800"/>
              <a:t>Authorization determines what user can do like (Permissions,access etc..,)</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FEATURES OF IAM</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Centralised control of your AWS account</a:t>
            </a:r>
            <a:endParaRPr lang="en-US" sz="2800"/>
          </a:p>
          <a:p>
            <a:r>
              <a:rPr lang="en-US" sz="2800"/>
              <a:t>Shared Access to your AWS account</a:t>
            </a:r>
            <a:endParaRPr lang="en-US" sz="2800"/>
          </a:p>
          <a:p>
            <a:r>
              <a:rPr lang="en-US" sz="2800"/>
              <a:t>Granular permissions</a:t>
            </a:r>
            <a:endParaRPr lang="en-US" sz="2800"/>
          </a:p>
          <a:p>
            <a:r>
              <a:rPr lang="en-US" sz="2800"/>
              <a:t>Identity Federation</a:t>
            </a:r>
            <a:endParaRPr lang="en-US" sz="2800"/>
          </a:p>
          <a:p>
            <a:r>
              <a:rPr lang="en-US" sz="2800"/>
              <a:t>Multifactor Authentication</a:t>
            </a:r>
            <a:endParaRPr lang="en-US" sz="2800"/>
          </a:p>
          <a:p>
            <a:r>
              <a:rPr lang="en-US" sz="2800"/>
              <a:t>Permissions based on Organizational groups</a:t>
            </a:r>
            <a:endParaRPr lang="en-US" sz="2800"/>
          </a:p>
          <a:p>
            <a:r>
              <a:rPr lang="en-US" sz="2800"/>
              <a:t>Networking controls</a:t>
            </a:r>
            <a:endParaRPr lang="en-US" sz="2800"/>
          </a:p>
          <a:p>
            <a:r>
              <a:rPr lang="en-US" sz="2800"/>
              <a:t>Supports PCI DSS Compliance</a:t>
            </a:r>
            <a:endParaRPr lang="en-US" sz="2800"/>
          </a:p>
          <a:p>
            <a:r>
              <a:rPr lang="en-US" sz="2800"/>
              <a:t>Eventually Consistent</a:t>
            </a:r>
            <a:endParaRPr lang="en-US" sz="2800"/>
          </a:p>
          <a:p>
            <a:r>
              <a:rPr lang="en-US" sz="2800"/>
              <a:t>Free to use</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IAM IDENTITIES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b="1"/>
              <a:t>IAM Users:</a:t>
            </a:r>
            <a:r>
              <a:rPr lang="en-US" sz="2800"/>
              <a:t> Individual accounts created for people or applications. </a:t>
            </a:r>
            <a:endParaRPr lang="en-US" sz="2800"/>
          </a:p>
          <a:p>
            <a:r>
              <a:rPr lang="en-US" sz="2800" b="1"/>
              <a:t>IAM Groups:</a:t>
            </a:r>
            <a:r>
              <a:rPr lang="en-US" sz="2800"/>
              <a:t> Collections of IAM users. Permissions are assigned to the group, and all members of the group inherit those permissions, simplifying management.</a:t>
            </a:r>
            <a:endParaRPr lang="en-US" sz="2800"/>
          </a:p>
          <a:p>
            <a:r>
              <a:rPr lang="en-US" sz="2800" b="1"/>
              <a:t>IAM Roles:</a:t>
            </a:r>
            <a:r>
              <a:rPr lang="en-US" sz="2800"/>
              <a:t> Identity-based permissions that can be assumed by IAM users, applications, or AWS services.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ADVANTAGES OF IAM</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Enhanced Security</a:t>
            </a:r>
            <a:endParaRPr lang="en-US" sz="2800"/>
          </a:p>
          <a:p>
            <a:r>
              <a:rPr lang="en-US" sz="2800"/>
              <a:t>Improved Productivity</a:t>
            </a:r>
            <a:endParaRPr lang="en-US" sz="2800"/>
          </a:p>
          <a:p>
            <a:r>
              <a:rPr lang="en-US" sz="2800"/>
              <a:t>Centralized Management</a:t>
            </a:r>
            <a:endParaRPr lang="en-US" sz="2800"/>
          </a:p>
          <a:p>
            <a:r>
              <a:rPr lang="en-US" sz="2800"/>
              <a:t>Reduced costs</a:t>
            </a:r>
            <a:endParaRPr lang="en-US" sz="2800"/>
          </a:p>
          <a:p>
            <a:r>
              <a:rPr lang="en-US" sz="2800"/>
              <a:t>Multi-factor authentication</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WHAT IS S3?</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S3 stands for Simple Storage Service. It is a storage service that provides an interface that you can use to store any amount of data, at any time, from anywhere in the world. </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TYPES OF STORAGES IN S3</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Standard </a:t>
            </a:r>
            <a:endParaRPr lang="en-US" sz="2800"/>
          </a:p>
          <a:p>
            <a:r>
              <a:rPr lang="en-US" sz="2800"/>
              <a:t>Reduced redundant storage </a:t>
            </a:r>
            <a:endParaRPr lang="en-US" sz="2800"/>
          </a:p>
          <a:p>
            <a:r>
              <a:rPr lang="en-US" sz="2800"/>
              <a:t>Intelligent </a:t>
            </a:r>
            <a:endParaRPr lang="en-US" sz="2800"/>
          </a:p>
          <a:p>
            <a:r>
              <a:rPr lang="en-US" sz="2800"/>
              <a:t>Standard -1A </a:t>
            </a:r>
            <a:endParaRPr lang="en-US" sz="2800"/>
          </a:p>
          <a:p>
            <a:r>
              <a:rPr lang="en-US" sz="2800"/>
              <a:t>One zone -1A </a:t>
            </a:r>
            <a:endParaRPr lang="en-US" sz="2800"/>
          </a:p>
          <a:p>
            <a:r>
              <a:rPr lang="en-US" sz="2800"/>
              <a:t>Clacier </a:t>
            </a:r>
            <a:endParaRPr lang="en-US" sz="2800"/>
          </a:p>
          <a:p>
            <a:r>
              <a:rPr lang="en-US" sz="2800"/>
              <a:t>Glacier Deep Archival</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ADVANTAGES OF S3</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Scalability</a:t>
            </a:r>
            <a:endParaRPr lang="en-US" sz="2800"/>
          </a:p>
          <a:p>
            <a:r>
              <a:rPr lang="en-US" sz="2800"/>
              <a:t>Durability and Availability</a:t>
            </a:r>
            <a:endParaRPr lang="en-US" sz="2800"/>
          </a:p>
          <a:p>
            <a:r>
              <a:rPr lang="en-US" sz="2800"/>
              <a:t>Cost-Effectiveness</a:t>
            </a:r>
            <a:endParaRPr lang="en-US" sz="2800"/>
          </a:p>
          <a:p>
            <a:r>
              <a:rPr lang="en-US" sz="2800"/>
              <a:t>Security</a:t>
            </a:r>
            <a:endParaRPr lang="en-US" sz="2800"/>
          </a:p>
          <a:p>
            <a:r>
              <a:rPr lang="en-US" sz="2800"/>
              <a:t>Easy Data Management</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GIT</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Git is a distributed version control system that tracks changes to files and coordinates work among multiple people on a project.</a:t>
            </a:r>
            <a:endParaRPr lang="en-US" sz="2800"/>
          </a:p>
          <a:p>
            <a:r>
              <a:rPr lang="en-US" sz="2800"/>
              <a:t> It allows users to manage and record changes to source code, collaborate on projects, and maintain a complete history of all modifications.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GIT COMMANDS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b="1"/>
              <a:t>git init:</a:t>
            </a:r>
            <a:r>
              <a:rPr lang="en-US" sz="2800"/>
              <a:t>  Initializes a new Git repository in a directory</a:t>
            </a:r>
            <a:endParaRPr lang="en-US" sz="2800"/>
          </a:p>
          <a:p>
            <a:r>
              <a:rPr lang="en-US" sz="2800" b="1"/>
              <a:t>git add:</a:t>
            </a:r>
            <a:r>
              <a:rPr lang="en-US" sz="2800"/>
              <a:t> Adds files or changes to the staging area, preparing them to be committed</a:t>
            </a:r>
            <a:endParaRPr lang="en-US" sz="2800"/>
          </a:p>
          <a:p>
            <a:r>
              <a:rPr lang="en-US" sz="2800" b="1"/>
              <a:t>git status:</a:t>
            </a:r>
            <a:r>
              <a:rPr lang="en-US" sz="2800"/>
              <a:t> Shows the state of the working directory</a:t>
            </a:r>
            <a:endParaRPr lang="en-US" sz="2800"/>
          </a:p>
          <a:p>
            <a:r>
              <a:rPr lang="en-US" sz="2800" b="1"/>
              <a:t>git commit:</a:t>
            </a:r>
            <a:r>
              <a:rPr lang="en-US" sz="2800"/>
              <a:t> Records staged changes with a descriptive message</a:t>
            </a:r>
            <a:endParaRPr lang="en-US" sz="2800"/>
          </a:p>
          <a:p>
            <a:r>
              <a:rPr lang="en-US" sz="2800" b="1"/>
              <a:t>git push:</a:t>
            </a:r>
            <a:r>
              <a:rPr lang="en-US" sz="2800"/>
              <a:t> To push the data form local repository to remote repository</a:t>
            </a:r>
            <a:endParaRPr lang="en-US" sz="2800"/>
          </a:p>
          <a:p>
            <a:r>
              <a:rPr lang="en-US" sz="2800" b="1"/>
              <a:t>git pull: </a:t>
            </a:r>
            <a:r>
              <a:rPr lang="en-US" sz="2800"/>
              <a:t>It is used to fetch and merge changes from a remote repository into your current working branch.</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spc="5" dirty="0">
                <a:solidFill>
                  <a:schemeClr val="accent2"/>
                </a:solidFill>
                <a:effectLst>
                  <a:outerShdw blurRad="38100" dist="25400" dir="5400000" algn="ctr" rotWithShape="0">
                    <a:srgbClr val="6E747A">
                      <a:alpha val="43000"/>
                    </a:srgbClr>
                  </a:outerShdw>
                </a:effectLst>
              </a:rPr>
              <a:t>JENKINS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Jenkins is an open source automation tool written in java-programming language that allows continous integration</a:t>
            </a:r>
            <a:endParaRPr lang="en-US" sz="2800"/>
          </a:p>
          <a:p>
            <a:r>
              <a:rPr lang="en-US" sz="2800"/>
              <a:t>Jenkins will build and test the code</a:t>
            </a:r>
            <a:endParaRPr lang="en-US" sz="2800"/>
          </a:p>
          <a:p>
            <a:r>
              <a:rPr lang="en-US" sz="2800"/>
              <a:t>It supports continuous integration (CI) and continuous delivery (CD) pipelines, allowing teams to quickly integrate changes into a project and automate the deployment process.</a:t>
            </a:r>
            <a:endParaRPr lang="en-US" sz="2800"/>
          </a:p>
        </p:txBody>
      </p:sp>
      <p:pic>
        <p:nvPicPr>
          <p:cNvPr id="5" name="Picture 4" descr="Jenkins"/>
          <p:cNvPicPr>
            <a:picLocks noChangeAspect="1"/>
          </p:cNvPicPr>
          <p:nvPr/>
        </p:nvPicPr>
        <p:blipFill>
          <a:blip r:embed="rId1"/>
          <a:stretch>
            <a:fillRect/>
          </a:stretch>
        </p:blipFill>
        <p:spPr>
          <a:xfrm>
            <a:off x="1294765" y="4424045"/>
            <a:ext cx="4447540" cy="2199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3848100" y="274638"/>
            <a:ext cx="10972800" cy="1143000"/>
          </a:xfrm>
        </p:spPr>
        <p:txBody>
          <a:bodyPr/>
          <a:p>
            <a:pPr algn="l">
              <a:buClrTx/>
              <a:buSzTx/>
              <a:buFontTx/>
            </a:pPr>
            <a:r>
              <a:rPr lang="en-US" b="1" spc="5" dirty="0">
                <a:solidFill>
                  <a:schemeClr val="accent2"/>
                </a:solidFill>
                <a:effectLst>
                  <a:outerShdw blurRad="38100" dist="25400" dir="5400000" algn="ctr" rotWithShape="0">
                    <a:srgbClr val="6E747A">
                      <a:alpha val="43000"/>
                    </a:srgbClr>
                  </a:outerShdw>
                </a:effectLst>
              </a:rPr>
              <a:t>WHY AWS?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Amazon Web Services for cloud computing comes with several key advantages that make it a preferred choice for many businesses and organizations. Here are some reasons why AWS is often chosen:</a:t>
            </a:r>
            <a:endParaRPr lang="en-US"/>
          </a:p>
          <a:p>
            <a:pPr>
              <a:buFont typeface="Wingdings" panose="05000000000000000000" charset="0"/>
              <a:buChar char="Ø"/>
            </a:pPr>
            <a:r>
              <a:rPr lang="en-US"/>
              <a:t>Scalability and Flexibility</a:t>
            </a:r>
            <a:endParaRPr lang="en-US"/>
          </a:p>
          <a:p>
            <a:pPr>
              <a:buFont typeface="Wingdings" panose="05000000000000000000" charset="0"/>
              <a:buChar char="Ø"/>
            </a:pPr>
            <a:r>
              <a:rPr lang="en-US"/>
              <a:t>Comprehensive Service Offering</a:t>
            </a:r>
            <a:endParaRPr lang="en-US"/>
          </a:p>
          <a:p>
            <a:pPr>
              <a:buFont typeface="Wingdings" panose="05000000000000000000" charset="0"/>
              <a:buChar char="Ø"/>
            </a:pPr>
            <a:r>
              <a:rPr lang="en-US"/>
              <a:t>Security and Compliance</a:t>
            </a:r>
            <a:endParaRPr lang="en-US"/>
          </a:p>
          <a:p>
            <a:pPr>
              <a:buFont typeface="Wingdings" panose="05000000000000000000" charset="0"/>
              <a:buChar char="Ø"/>
            </a:pPr>
            <a:r>
              <a:rPr lang="en-US"/>
              <a:t>Cost Efficiency (Pay as you go pricing)</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JENKINS ARCHITECTURE</a:t>
            </a:r>
            <a:endParaRPr lang="en-US" b="1" spc="5" dirty="0">
              <a:solidFill>
                <a:schemeClr val="accent2"/>
              </a:solidFill>
              <a:effectLst>
                <a:outerShdw blurRad="38100" dist="25400" dir="5400000" algn="ctr" rotWithShape="0">
                  <a:srgbClr val="6E747A">
                    <a:alpha val="43000"/>
                  </a:srgbClr>
                </a:outerShdw>
              </a:effectLst>
            </a:endParaRPr>
          </a:p>
        </p:txBody>
      </p:sp>
      <p:pic>
        <p:nvPicPr>
          <p:cNvPr id="4" name="Content Placeholder 3" descr="Jenkins archi"/>
          <p:cNvPicPr>
            <a:picLocks noChangeAspect="1"/>
          </p:cNvPicPr>
          <p:nvPr>
            <p:ph idx="1"/>
          </p:nvPr>
        </p:nvPicPr>
        <p:blipFill>
          <a:blip r:embed="rId1"/>
          <a:stretch>
            <a:fillRect/>
          </a:stretch>
        </p:blipFill>
        <p:spPr>
          <a:xfrm>
            <a:off x="609600" y="1417955"/>
            <a:ext cx="10973435" cy="3655060"/>
          </a:xfrm>
          <a:prstGeom prst="rect">
            <a:avLst/>
          </a:prstGeom>
        </p:spPr>
      </p:pic>
      <p:sp>
        <p:nvSpPr>
          <p:cNvPr id="7" name="Text Box 6"/>
          <p:cNvSpPr txBox="1"/>
          <p:nvPr/>
        </p:nvSpPr>
        <p:spPr>
          <a:xfrm>
            <a:off x="609600" y="5073015"/>
            <a:ext cx="8357235" cy="1376680"/>
          </a:xfrm>
          <a:prstGeom prst="rect">
            <a:avLst/>
          </a:prstGeom>
          <a:noFill/>
        </p:spPr>
        <p:txBody>
          <a:bodyPr wrap="square" rtlCol="0">
            <a:noAutofit/>
          </a:bodyPr>
          <a:p>
            <a:r>
              <a:rPr lang="en-US" sz="2800"/>
              <a:t>The master schedules the jobs, allocates them to slaves, and the slaves perform the build, test, or deploy tasks. The results are sent back to the master for logging and further processing.</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MAVEN</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Maven is a popular open-source build tool developed by the Apache Group to build, publish,and deploy several projects at once for better project management.</a:t>
            </a:r>
            <a:endParaRPr lang="en-US" sz="2800"/>
          </a:p>
          <a:p>
            <a:r>
              <a:rPr lang="en-US" sz="2800"/>
              <a:t>Maven uses a central configuration file called pom.xml</a:t>
            </a:r>
            <a:endParaRPr lang="en-US" sz="2800"/>
          </a:p>
          <a:p>
            <a:endParaRPr lang="en-US" sz="2800"/>
          </a:p>
          <a:p>
            <a:pPr marL="0" indent="0">
              <a:buNone/>
            </a:pP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spc="5" dirty="0">
                <a:solidFill>
                  <a:schemeClr val="accent2"/>
                </a:solidFill>
                <a:effectLst>
                  <a:outerShdw blurRad="38100" dist="25400" dir="5400000" algn="ctr" rotWithShape="0">
                    <a:srgbClr val="6E747A">
                      <a:alpha val="43000"/>
                    </a:srgbClr>
                  </a:outerShdw>
                </a:effectLst>
              </a:rPr>
              <a:t>PIPELINES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A pipeline is a series of processes or steps that data or tasks go through to achieve a specific outcome. In computing, pipelines are often used in software development, data engineering, and machine learning. </a:t>
            </a:r>
            <a:endParaRPr lang="en-US" sz="2800"/>
          </a:p>
          <a:p>
            <a:r>
              <a:rPr lang="en-US" sz="2800"/>
              <a:t>The concept is to break down complex workflows into smaller, manageable stages that are connected in sequence, where the output of one step becomes the input for the next.</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TYPES OF PIPELINES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9600" y="1600200"/>
            <a:ext cx="10972800" cy="5257165"/>
          </a:xfrm>
        </p:spPr>
        <p:txBody>
          <a:bodyPr/>
          <a:p>
            <a:r>
              <a:rPr lang="en-US" sz="2600"/>
              <a:t>In Jenkins, a popular automation server, there are two main types of pipelines:</a:t>
            </a:r>
            <a:endParaRPr lang="en-US" sz="2600"/>
          </a:p>
          <a:p>
            <a:r>
              <a:rPr lang="en-US" sz="2600" b="1"/>
              <a:t>Declarative Pipeline: </a:t>
            </a:r>
            <a:endParaRPr lang="en-US" sz="2600" b="1"/>
          </a:p>
          <a:p>
            <a:pPr>
              <a:buFont typeface="Wingdings" panose="05000000000000000000" charset="0"/>
              <a:buChar char="Ø"/>
            </a:pPr>
            <a:r>
              <a:rPr lang="en-US" sz="2600"/>
              <a:t>Provides a more straightforward and readable syntax, designed to simplify the pipeline setup.</a:t>
            </a:r>
            <a:endParaRPr lang="en-US" sz="2600"/>
          </a:p>
          <a:p>
            <a:pPr>
              <a:buFont typeface="Wingdings" panose="05000000000000000000" charset="0"/>
              <a:buChar char="Ø"/>
            </a:pPr>
            <a:r>
              <a:rPr lang="en-US" sz="2600"/>
              <a:t>It uses a predefined, structured format with specific blocks, such as pipeline, agent, stages, and steps.</a:t>
            </a:r>
            <a:endParaRPr lang="en-US" sz="2600"/>
          </a:p>
          <a:p>
            <a:r>
              <a:rPr lang="en-US" sz="2600" b="1"/>
              <a:t>Scripted Pipeline:</a:t>
            </a:r>
            <a:endParaRPr lang="en-US" sz="2600" b="1"/>
          </a:p>
          <a:p>
            <a:pPr>
              <a:buFont typeface="Wingdings" panose="05000000000000000000" charset="0"/>
              <a:buChar char="Ø"/>
            </a:pPr>
            <a:r>
              <a:rPr lang="en-US" sz="2600"/>
              <a:t>Offers more flexibility by using Groovy-based scripting, allowing for complex logic and custom workflows.</a:t>
            </a:r>
            <a:endParaRPr lang="en-US" sz="2600"/>
          </a:p>
          <a:p>
            <a:pPr>
              <a:buFont typeface="Wingdings" panose="05000000000000000000" charset="0"/>
              <a:buChar char="Ø"/>
            </a:pPr>
            <a:r>
              <a:rPr lang="en-US" sz="2600"/>
              <a:t>Greater control and flexibility over pipeline steps; useful for more complex CI/CD requirements.</a:t>
            </a:r>
            <a:endParaRPr lang="en-US" sz="26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SAMPLE CODE</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609600" y="1417955"/>
            <a:ext cx="5384800" cy="5439410"/>
          </a:xfrm>
        </p:spPr>
        <p:txBody>
          <a:bodyPr/>
          <a:p>
            <a:pPr marL="0" indent="0">
              <a:buNone/>
            </a:pPr>
            <a:r>
              <a:rPr lang="en-US" sz="2800" b="1" u="sng"/>
              <a:t>Example:</a:t>
            </a:r>
            <a:endParaRPr lang="en-US" sz="2800" b="1" u="sng"/>
          </a:p>
          <a:p>
            <a:pPr marL="0" indent="0">
              <a:buNone/>
            </a:pPr>
            <a:r>
              <a:rPr lang="en-US" sz="2800"/>
              <a:t>pipeline{</a:t>
            </a:r>
            <a:endParaRPr lang="en-US" sz="2800"/>
          </a:p>
          <a:p>
            <a:pPr marL="0" indent="0">
              <a:buNone/>
            </a:pPr>
            <a:r>
              <a:rPr lang="en-US" sz="2800"/>
              <a:t>    agent any</a:t>
            </a:r>
            <a:endParaRPr lang="en-US" sz="2800"/>
          </a:p>
          <a:p>
            <a:pPr marL="0" indent="0">
              <a:buNone/>
            </a:pPr>
            <a:r>
              <a:rPr lang="en-US" sz="2800"/>
              <a:t>    </a:t>
            </a:r>
            <a:endParaRPr lang="en-US" sz="2800"/>
          </a:p>
          <a:p>
            <a:pPr marL="0" indent="0">
              <a:buNone/>
            </a:pPr>
            <a:r>
              <a:rPr lang="en-US" sz="2800"/>
              <a:t>    stages{</a:t>
            </a:r>
            <a:endParaRPr lang="en-US" sz="2800"/>
          </a:p>
          <a:p>
            <a:pPr marL="0" indent="0">
              <a:buNone/>
            </a:pPr>
            <a:r>
              <a:rPr lang="en-US" sz="2800"/>
              <a:t>        stage('Building'){</a:t>
            </a:r>
            <a:endParaRPr lang="en-US" sz="2800"/>
          </a:p>
          <a:p>
            <a:pPr marL="0" indent="0">
              <a:buNone/>
            </a:pPr>
            <a:r>
              <a:rPr lang="en-US" sz="2800"/>
              <a:t>            steps{</a:t>
            </a:r>
            <a:endParaRPr lang="en-US" sz="2800"/>
          </a:p>
          <a:p>
            <a:pPr marL="0" indent="0">
              <a:buNone/>
            </a:pPr>
            <a:r>
              <a:rPr lang="en-US" sz="2800"/>
              <a:t>                echo 'build'</a:t>
            </a:r>
            <a:endParaRPr lang="en-US" sz="2800"/>
          </a:p>
          <a:p>
            <a:pPr marL="0" indent="0">
              <a:buNone/>
            </a:pPr>
            <a:r>
              <a:rPr lang="en-US" sz="2800"/>
              <a:t>            }</a:t>
            </a:r>
            <a:endParaRPr lang="en-US" sz="2800"/>
          </a:p>
          <a:p>
            <a:pPr marL="0" indent="0">
              <a:buNone/>
            </a:pPr>
            <a:r>
              <a:rPr lang="en-US" sz="2800"/>
              <a:t>        }</a:t>
            </a:r>
            <a:endParaRPr lang="en-US" sz="2800"/>
          </a:p>
          <a:p>
            <a:pPr marL="0" indent="0">
              <a:buNone/>
            </a:pPr>
            <a:r>
              <a:rPr lang="en-US" sz="2800"/>
              <a:t>        </a:t>
            </a:r>
            <a:endParaRPr lang="en-US" sz="2800"/>
          </a:p>
        </p:txBody>
      </p:sp>
      <p:sp>
        <p:nvSpPr>
          <p:cNvPr id="4" name="Content Placeholder 3"/>
          <p:cNvSpPr>
            <a:spLocks noGrp="1"/>
          </p:cNvSpPr>
          <p:nvPr>
            <p:ph sz="half" idx="2"/>
          </p:nvPr>
        </p:nvSpPr>
        <p:spPr/>
        <p:txBody>
          <a:bodyPr/>
          <a:p>
            <a:pPr marL="0" indent="0">
              <a:buNone/>
            </a:pPr>
            <a:r>
              <a:rPr lang="en-US" sz="2400">
                <a:sym typeface="+mn-ea"/>
              </a:rPr>
              <a:t>stage('Testing'){</a:t>
            </a:r>
            <a:endParaRPr lang="en-US" sz="2400"/>
          </a:p>
          <a:p>
            <a:pPr marL="0" indent="0">
              <a:buNone/>
            </a:pPr>
            <a:r>
              <a:rPr lang="en-US" sz="2400">
                <a:sym typeface="+mn-ea"/>
              </a:rPr>
              <a:t>            steps{</a:t>
            </a:r>
            <a:endParaRPr lang="en-US" sz="2400"/>
          </a:p>
          <a:p>
            <a:pPr marL="0" indent="0">
              <a:buNone/>
            </a:pPr>
            <a:r>
              <a:rPr lang="en-US" sz="2400">
                <a:sym typeface="+mn-ea"/>
              </a:rPr>
              <a:t>                echo 'Test'</a:t>
            </a:r>
            <a:endParaRPr lang="en-US" sz="2400"/>
          </a:p>
          <a:p>
            <a:pPr marL="0" indent="0">
              <a:buNone/>
            </a:pPr>
            <a:r>
              <a:rPr lang="en-US" sz="2400">
                <a:sym typeface="+mn-ea"/>
              </a:rPr>
              <a:t>            }</a:t>
            </a:r>
            <a:endParaRPr lang="en-US" sz="2400"/>
          </a:p>
          <a:p>
            <a:pPr marL="0" indent="0">
              <a:buNone/>
            </a:pPr>
            <a:r>
              <a:rPr lang="en-US" sz="2400">
                <a:sym typeface="+mn-ea"/>
              </a:rPr>
              <a:t>        }</a:t>
            </a:r>
            <a:endParaRPr lang="en-US" sz="2400"/>
          </a:p>
          <a:p>
            <a:pPr marL="0" indent="0">
              <a:buNone/>
            </a:pPr>
            <a:r>
              <a:rPr lang="en-US" sz="2400">
                <a:sym typeface="+mn-ea"/>
              </a:rPr>
              <a:t>        stage('Deployment'){</a:t>
            </a:r>
            <a:endParaRPr lang="en-US" sz="2400"/>
          </a:p>
          <a:p>
            <a:pPr marL="0" indent="0">
              <a:buNone/>
            </a:pPr>
            <a:r>
              <a:rPr lang="en-US" sz="2400">
                <a:sym typeface="+mn-ea"/>
              </a:rPr>
              <a:t>            steps{</a:t>
            </a:r>
            <a:endParaRPr lang="en-US" sz="2400"/>
          </a:p>
          <a:p>
            <a:pPr marL="0" indent="0">
              <a:buNone/>
            </a:pPr>
            <a:r>
              <a:rPr lang="en-US" sz="2400">
                <a:sym typeface="+mn-ea"/>
              </a:rPr>
              <a:t>                echo 'Deploy'</a:t>
            </a:r>
            <a:endParaRPr lang="en-US" sz="2400"/>
          </a:p>
          <a:p>
            <a:pPr marL="0" indent="0">
              <a:buNone/>
            </a:pPr>
            <a:r>
              <a:rPr lang="en-US" sz="2400">
                <a:sym typeface="+mn-ea"/>
              </a:rPr>
              <a:t>            }</a:t>
            </a:r>
            <a:endParaRPr lang="en-US" sz="2400"/>
          </a:p>
          <a:p>
            <a:pPr marL="0" indent="0">
              <a:buNone/>
            </a:pPr>
            <a:r>
              <a:rPr lang="en-US" sz="2400">
                <a:sym typeface="+mn-ea"/>
              </a:rPr>
              <a:t>        }</a:t>
            </a:r>
            <a:endParaRPr lang="en-US" sz="2400"/>
          </a:p>
          <a:p>
            <a:pPr marL="0" indent="0">
              <a:buNone/>
            </a:pPr>
            <a:r>
              <a:rPr lang="en-US" sz="2400">
                <a:sym typeface="+mn-ea"/>
              </a:rPr>
              <a:t>    }</a:t>
            </a:r>
            <a:endParaRPr lang="en-US" sz="2400"/>
          </a:p>
          <a:p>
            <a:pPr marL="0" indent="0">
              <a:buNone/>
            </a:pPr>
            <a:r>
              <a:rPr lang="en-US" sz="2400">
                <a:sym typeface="+mn-ea"/>
              </a:rPr>
              <a:t>}</a:t>
            </a:r>
            <a:endParaRPr 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OUTPUT</a:t>
            </a:r>
            <a:endParaRPr lang="en-US" b="1" spc="5" dirty="0">
              <a:solidFill>
                <a:schemeClr val="accent2"/>
              </a:solidFill>
              <a:effectLst>
                <a:outerShdw blurRad="38100" dist="25400" dir="5400000" algn="ctr" rotWithShape="0">
                  <a:srgbClr val="6E747A">
                    <a:alpha val="43000"/>
                  </a:srgbClr>
                </a:outerShdw>
              </a:effectLst>
            </a:endParaRPr>
          </a:p>
        </p:txBody>
      </p:sp>
      <p:pic>
        <p:nvPicPr>
          <p:cNvPr id="7" name="Content Placeholder 6" descr="code out"/>
          <p:cNvPicPr>
            <a:picLocks noChangeAspect="1"/>
          </p:cNvPicPr>
          <p:nvPr>
            <p:ph idx="1"/>
          </p:nvPr>
        </p:nvPicPr>
        <p:blipFill>
          <a:blip r:embed="rId1"/>
          <a:stretch>
            <a:fillRect/>
          </a:stretch>
        </p:blipFill>
        <p:spPr>
          <a:xfrm>
            <a:off x="0" y="1417955"/>
            <a:ext cx="12192635" cy="5439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spc="5" dirty="0">
                <a:solidFill>
                  <a:schemeClr val="accent2"/>
                </a:solidFill>
                <a:effectLst>
                  <a:outerShdw blurRad="38100" dist="25400" dir="5400000" algn="ctr" rotWithShape="0">
                    <a:srgbClr val="6E747A">
                      <a:alpha val="43000"/>
                    </a:srgbClr>
                  </a:outerShdw>
                </a:effectLst>
              </a:rPr>
              <a:t>SNS (SIMPLE NOTIFICATION SERVICE)</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SNS stands for Simple Notification Service. It is a fully managed messaging service used to send notifications or messages to multiple subscribers, applications, or endpoints.</a:t>
            </a:r>
            <a:endParaRPr lang="en-US" sz="2800"/>
          </a:p>
          <a:p>
            <a:r>
              <a:rPr lang="en-US" sz="2800"/>
              <a:t>Sending alerts and notifications (e.g., for system monitoring or updates)</a:t>
            </a:r>
            <a:endParaRPr lang="en-US" sz="2800"/>
          </a:p>
          <a:p>
            <a:r>
              <a:rPr lang="en-US" sz="2800" b="1"/>
              <a:t>Key Feature of SNS:</a:t>
            </a:r>
            <a:endParaRPr lang="en-US" sz="2800" b="1"/>
          </a:p>
          <a:p>
            <a:pPr>
              <a:buFont typeface="Wingdings" panose="05000000000000000000" charset="0"/>
              <a:buChar char="Ø"/>
            </a:pPr>
            <a:r>
              <a:rPr lang="en-US" sz="2800"/>
              <a:t>Publish/Subscribe Model</a:t>
            </a:r>
            <a:endParaRPr lang="en-US" sz="2800"/>
          </a:p>
          <a:p>
            <a:pPr>
              <a:buFont typeface="Wingdings" panose="05000000000000000000" charset="0"/>
              <a:buChar char="Ø"/>
            </a:pPr>
            <a:r>
              <a:rPr lang="en-US" sz="2800"/>
              <a:t>Topics</a:t>
            </a:r>
            <a:endParaRPr lang="en-US" sz="2800"/>
          </a:p>
          <a:p>
            <a:pPr>
              <a:buFont typeface="Wingdings" panose="05000000000000000000" charset="0"/>
              <a:buChar char="Ø"/>
            </a:pPr>
            <a:r>
              <a:rPr lang="en-US" sz="2800"/>
              <a:t>Multiple Delivery Methods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SQS (SIMPLE QUEUE SERVICE)</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SQS stands for Simple Queue Service is a distributed queue system that enables web service applications to quickly and reliably queue messages that one component in the application generates to be consumed by another component where a queue is a temporary repository for messages that are awaiting processing.</a:t>
            </a:r>
            <a:endParaRPr lang="en-US" sz="2800"/>
          </a:p>
          <a:p>
            <a:r>
              <a:rPr lang="en-US" sz="2800"/>
              <a:t>Using Amazon sqs, you can separate the components of an application so that they can run independently, easing message management between components.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QUEUE TYPES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b="1"/>
              <a:t>Standard Queues:</a:t>
            </a:r>
            <a:endParaRPr lang="en-US" sz="2800" b="1"/>
          </a:p>
          <a:p>
            <a:r>
              <a:rPr lang="en-US" sz="2800"/>
              <a:t>These provide maximum throughput, best-effort ordering, and at-least-once delivery. However, messages might occasionally be delivered out of order or duplicated.</a:t>
            </a:r>
            <a:endParaRPr lang="en-US" sz="2800"/>
          </a:p>
          <a:p>
            <a:r>
              <a:rPr lang="en-US" sz="2800" b="1"/>
              <a:t>FIFO Queues (First-In-First-Out):</a:t>
            </a:r>
            <a:endParaRPr lang="en-US" sz="2800" b="1"/>
          </a:p>
          <a:p>
            <a:r>
              <a:rPr lang="en-US" sz="2800"/>
              <a:t>These ensure that messages are processed exactly once, in the exact order they are sent. FIFO queues are designed for applications that require strict message ordering and exactly-once message processing.</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GDPR</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GDPR Stand for General Data Protection Regulation</a:t>
            </a:r>
            <a:endParaRPr lang="en-US" sz="2800"/>
          </a:p>
          <a:p>
            <a:r>
              <a:rPr lang="en-US" sz="2800"/>
              <a:t>It is a legal framework established by the European Union (EU) that sets guidelines for the collection, processing, and protection of personal data of individuals within the EU and the European Economic Area (EEA). </a:t>
            </a:r>
            <a:endParaRPr lang="en-US" sz="2800"/>
          </a:p>
          <a:p>
            <a:r>
              <a:rPr lang="en-US" sz="2800"/>
              <a:t>GDPR is designed to give individuals more control over their personal data and to streamline data protection regulations across Europe.</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29205" y="274955"/>
            <a:ext cx="9662795" cy="1143000"/>
          </a:xfrm>
        </p:spPr>
        <p:txBody>
          <a:bodyPr/>
          <a:p>
            <a:pPr algn="l">
              <a:buClrTx/>
              <a:buSzTx/>
              <a:buFontTx/>
            </a:pPr>
            <a:r>
              <a:rPr lang="en-US" b="1" spc="5" dirty="0">
                <a:solidFill>
                  <a:schemeClr val="accent2"/>
                </a:solidFill>
                <a:effectLst>
                  <a:outerShdw blurRad="38100" dist="25400" dir="5400000" algn="ctr" rotWithShape="0">
                    <a:srgbClr val="6E747A">
                      <a:alpha val="43000"/>
                    </a:srgbClr>
                  </a:outerShdw>
                </a:effectLst>
              </a:rPr>
              <a:t>TYPES OF SERVICES IN AWS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S3 (Simple Storage Service)</a:t>
            </a:r>
            <a:endParaRPr lang="en-US"/>
          </a:p>
          <a:p>
            <a:r>
              <a:rPr lang="en-US"/>
              <a:t>EC2 (Elastic Compute Cloud)</a:t>
            </a:r>
            <a:endParaRPr lang="en-US"/>
          </a:p>
          <a:p>
            <a:r>
              <a:rPr lang="en-US"/>
              <a:t>IAM (Identity Access Management)​</a:t>
            </a:r>
            <a:endParaRPr lang="en-US"/>
          </a:p>
          <a:p>
            <a:r>
              <a:rPr lang="en-US"/>
              <a:t>EBS (Elastic Block Storage)</a:t>
            </a:r>
            <a:endParaRPr lang="en-US"/>
          </a:p>
          <a:p>
            <a:r>
              <a:rPr lang="en-US"/>
              <a:t>RDS (Relational Database Service)</a:t>
            </a:r>
            <a:endParaRPr lang="en-US"/>
          </a:p>
          <a:p>
            <a:r>
              <a:rPr lang="en-US"/>
              <a:t>Lambda etc...,</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800" b="1"/>
              <a:t>How GDPR Applies:</a:t>
            </a:r>
            <a:endParaRPr lang="en-US" sz="2800" b="1"/>
          </a:p>
          <a:p>
            <a:r>
              <a:rPr lang="en-US" sz="2800" b="1"/>
              <a:t>Consent:</a:t>
            </a:r>
            <a:r>
              <a:rPr lang="en-US" sz="2800"/>
              <a:t> Organizations must obtain explicit consent from individuals to process their data in certain situations.</a:t>
            </a:r>
            <a:endParaRPr lang="en-US" sz="2800"/>
          </a:p>
          <a:p>
            <a:r>
              <a:rPr lang="en-US" sz="2800" b="1"/>
              <a:t>Data Breach Notifications: </a:t>
            </a:r>
            <a:r>
              <a:rPr lang="en-US" sz="2800"/>
              <a:t>Organizations must notify the relevant supervisory authority within 72 hours if they become aware of a personal data breach.</a:t>
            </a:r>
            <a:endParaRPr lang="en-US" sz="2800"/>
          </a:p>
          <a:p>
            <a:r>
              <a:rPr lang="en-US" sz="2800" b="1"/>
              <a:t>Data Protection Officer (DPO):</a:t>
            </a:r>
            <a:r>
              <a:rPr lang="en-US" sz="2800"/>
              <a:t> Large organizations or those that process sensitive data may need to appoint a Data Protection Officer to oversee GDPR compliance.</a:t>
            </a:r>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GDPR DATA PROTECTION PRINCIPLES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Purpose Limitation</a:t>
            </a:r>
            <a:endParaRPr lang="en-US"/>
          </a:p>
          <a:p>
            <a:r>
              <a:rPr lang="en-US"/>
              <a:t>Lawfulness</a:t>
            </a:r>
            <a:endParaRPr lang="en-US"/>
          </a:p>
          <a:p>
            <a:r>
              <a:rPr lang="en-US"/>
              <a:t>Data Minimization</a:t>
            </a:r>
            <a:endParaRPr lang="en-US"/>
          </a:p>
          <a:p>
            <a:r>
              <a:rPr lang="en-US"/>
              <a:t>Confidentiality</a:t>
            </a:r>
            <a:endParaRPr lang="en-US"/>
          </a:p>
          <a:p>
            <a:r>
              <a:rPr lang="en-US"/>
              <a:t>Accuracy</a:t>
            </a:r>
            <a:endParaRPr lang="en-US"/>
          </a:p>
          <a:p>
            <a:r>
              <a:rPr lang="en-US"/>
              <a:t>Accountability</a:t>
            </a:r>
            <a:endParaRPr lang="en-US"/>
          </a:p>
          <a:p>
            <a:r>
              <a:rPr lang="en-US"/>
              <a:t>Storage limitation</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SONARQUBE</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SonarQube is an open-source platform used for continuous inspection of code quality. It performs automatic reviews of code to detect bugs, vulnerabilities, code smells, and issues related to maintainability and security.</a:t>
            </a:r>
            <a:endParaRPr lang="en-US" sz="2800"/>
          </a:p>
          <a:p>
            <a:r>
              <a:rPr lang="en-US" sz="2800"/>
              <a:t>SonarQube supports a wide range of programming languages and integrates with popular CI/CD pipelines.</a:t>
            </a:r>
            <a:endParaRPr lang="en-US" sz="2800"/>
          </a:p>
          <a:p>
            <a:r>
              <a:rPr lang="en-US" sz="2800"/>
              <a:t>It a vital tool in modern software development workflows.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KEY FEATURE OF SONAEQUBE</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Code Quality Analysis</a:t>
            </a:r>
            <a:endParaRPr lang="en-US" sz="2800"/>
          </a:p>
          <a:p>
            <a:r>
              <a:rPr lang="en-US" sz="2800"/>
              <a:t>Supports Multiple Languages</a:t>
            </a:r>
            <a:endParaRPr lang="en-US" sz="2800"/>
          </a:p>
          <a:p>
            <a:r>
              <a:rPr lang="en-US" sz="2800"/>
              <a:t>Continuous Integration and DevOps Integration</a:t>
            </a:r>
            <a:endParaRPr lang="en-US" sz="2800"/>
          </a:p>
          <a:p>
            <a:r>
              <a:rPr lang="en-US" sz="2800"/>
              <a:t>Dashboard and Reporting</a:t>
            </a:r>
            <a:endParaRPr lang="en-US" sz="2800"/>
          </a:p>
          <a:p>
            <a:r>
              <a:rPr lang="en-US" sz="2800"/>
              <a:t>Customizable Quality Gates</a:t>
            </a:r>
            <a:endParaRPr lang="en-US" sz="2800"/>
          </a:p>
          <a:p>
            <a:r>
              <a:rPr lang="en-US" sz="2800"/>
              <a:t>Technical Debt Measurement</a:t>
            </a:r>
            <a:endParaRPr lang="en-US" sz="2800"/>
          </a:p>
          <a:p>
            <a:r>
              <a:rPr lang="en-US" sz="2800"/>
              <a:t>Plugins and Extensions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SOFTWARE TESTING CLASSIFICATION</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9600" y="1600200"/>
            <a:ext cx="10972800" cy="5257800"/>
          </a:xfrm>
        </p:spPr>
        <p:txBody>
          <a:bodyPr/>
          <a:p>
            <a:r>
              <a:rPr lang="en-US" sz="2800" b="1"/>
              <a:t>Testing Types:</a:t>
            </a:r>
            <a:endParaRPr lang="en-US" sz="2800" b="1"/>
          </a:p>
          <a:p>
            <a:r>
              <a:rPr lang="en-US" sz="2800" b="1"/>
              <a:t>Manual Testing:</a:t>
            </a:r>
            <a:endParaRPr lang="en-US" sz="2800" b="1"/>
          </a:p>
          <a:p>
            <a:r>
              <a:rPr lang="en-US" sz="2800"/>
              <a:t>Testing performed manually by a tester without using any automated tools.</a:t>
            </a:r>
            <a:endParaRPr lang="en-US" sz="2800"/>
          </a:p>
          <a:p>
            <a:r>
              <a:rPr lang="en-US" sz="2800" b="1"/>
              <a:t>Automatic Testing:</a:t>
            </a:r>
            <a:endParaRPr lang="en-US" sz="2800" b="1"/>
          </a:p>
          <a:p>
            <a:r>
              <a:rPr lang="en-US" sz="2800"/>
              <a:t>Testing is done with the help of automated tools and scripts. To increase efficiency ,repatibility.</a:t>
            </a:r>
            <a:endParaRPr lang="en-US" sz="2800"/>
          </a:p>
          <a:p>
            <a:r>
              <a:rPr lang="en-US" sz="2800" b="1"/>
              <a:t>Testing Methods:</a:t>
            </a:r>
            <a:endParaRPr lang="en-US" sz="2800" b="1"/>
          </a:p>
          <a:p>
            <a:r>
              <a:rPr lang="en-US" sz="2800" b="1"/>
              <a:t>Static Method:</a:t>
            </a:r>
            <a:r>
              <a:rPr lang="en-US" sz="2800"/>
              <a:t>Testing that is performed without executing the code. To identify defects early in the development process</a:t>
            </a:r>
            <a:endParaRPr lang="en-US" sz="2800" b="1"/>
          </a:p>
          <a:p>
            <a:endParaRPr lang="en-US" sz="2800" b="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450975"/>
            <a:ext cx="10972800" cy="5406390"/>
          </a:xfrm>
        </p:spPr>
        <p:txBody>
          <a:bodyPr/>
          <a:p>
            <a:r>
              <a:rPr lang="en-US" sz="2800" b="1"/>
              <a:t>Dynamic Method: </a:t>
            </a:r>
            <a:r>
              <a:rPr lang="en-US" sz="2800"/>
              <a:t>Testing that is performed by executing the code To verify the functionality, performance, and behavior of the system</a:t>
            </a:r>
            <a:endParaRPr lang="en-US" sz="2800"/>
          </a:p>
          <a:p>
            <a:r>
              <a:rPr lang="en-IN" sz="2800" b="1" dirty="0">
                <a:sym typeface="+mn-ea"/>
              </a:rPr>
              <a:t>Testing Approaches:</a:t>
            </a:r>
            <a:endParaRPr lang="en-IN" sz="2800" b="1" dirty="0">
              <a:sym typeface="+mn-ea"/>
            </a:endParaRPr>
          </a:p>
          <a:p>
            <a:r>
              <a:rPr lang="en-IN" sz="2800" b="1" dirty="0">
                <a:sym typeface="+mn-ea"/>
              </a:rPr>
              <a:t>Black Box</a:t>
            </a:r>
            <a:r>
              <a:rPr lang="en-US" altLang="en-IN" sz="2800" b="1" dirty="0">
                <a:sym typeface="+mn-ea"/>
              </a:rPr>
              <a:t>: </a:t>
            </a:r>
            <a:r>
              <a:rPr lang="en-US" altLang="en-IN" sz="2800" dirty="0">
                <a:sym typeface="+mn-ea"/>
              </a:rPr>
              <a:t>Testing based on knowledge of the internal structure of the software.</a:t>
            </a:r>
            <a:endParaRPr lang="en-US" altLang="en-IN" sz="2800" b="1" dirty="0">
              <a:sym typeface="+mn-ea"/>
            </a:endParaRPr>
          </a:p>
          <a:p>
            <a:r>
              <a:rPr lang="en-IN" sz="2800" b="1" dirty="0">
                <a:sym typeface="+mn-ea"/>
              </a:rPr>
              <a:t>White Box</a:t>
            </a:r>
            <a:r>
              <a:rPr lang="en-US" altLang="en-IN" sz="2800" b="1" dirty="0">
                <a:sym typeface="+mn-ea"/>
              </a:rPr>
              <a:t>: </a:t>
            </a:r>
            <a:r>
              <a:rPr lang="en-US" altLang="en-IN" sz="2800" dirty="0">
                <a:sym typeface="+mn-ea"/>
              </a:rPr>
              <a:t>Testing without any knowledge of the internal code structure or logic.</a:t>
            </a:r>
            <a:endParaRPr lang="en-US" altLang="en-IN" sz="2800" dirty="0">
              <a:sym typeface="+mn-ea"/>
            </a:endParaRPr>
          </a:p>
          <a:p>
            <a:r>
              <a:rPr lang="en-IN" sz="2800" b="1" dirty="0">
                <a:sym typeface="+mn-ea"/>
              </a:rPr>
              <a:t>Gray Box</a:t>
            </a:r>
            <a:r>
              <a:rPr lang="en-US" altLang="en-IN" sz="2800" b="1" dirty="0">
                <a:sym typeface="+mn-ea"/>
              </a:rPr>
              <a:t>: </a:t>
            </a:r>
            <a:r>
              <a:rPr lang="en-US" altLang="en-IN" sz="2800" dirty="0">
                <a:sym typeface="+mn-ea"/>
              </a:rPr>
              <a:t>Testing with partial knowledge of the internal structure of the system.</a:t>
            </a:r>
            <a:endParaRPr lang="en-US" altLang="en-IN" sz="2800" b="1" dirty="0">
              <a:sym typeface="+mn-ea"/>
            </a:endParaRPr>
          </a:p>
          <a:p>
            <a:endParaRPr lang="en-US" altLang="en-IN" sz="2800" b="1" dirty="0">
              <a:sym typeface="+mn-ea"/>
            </a:endParaRPr>
          </a:p>
          <a:p>
            <a:endParaRPr lang="en-US" altLang="en-IN" sz="2800" b="1" dirty="0">
              <a:sym typeface="+mn-ea"/>
            </a:endParaRPr>
          </a:p>
          <a:p>
            <a:endParaRPr lang="en-US" sz="2800" b="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HOW SONARQUBE WOKS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9600" y="1417955"/>
            <a:ext cx="10972800" cy="4525963"/>
          </a:xfrm>
        </p:spPr>
        <p:txBody>
          <a:bodyPr/>
          <a:p>
            <a:r>
              <a:rPr lang="en-US" sz="2600" b="1"/>
              <a:t>Code Analysis:</a:t>
            </a:r>
            <a:endParaRPr lang="en-US" sz="2600" b="1"/>
          </a:p>
          <a:p>
            <a:r>
              <a:rPr lang="en-US" sz="2600"/>
              <a:t>SonarQube uses static code analysis to review source code without executing it. This means it scans the code to detect potential issues based on predefined rules and patterns.</a:t>
            </a:r>
            <a:endParaRPr lang="en-US" sz="2600"/>
          </a:p>
          <a:p>
            <a:r>
              <a:rPr lang="en-US" sz="2600" b="1"/>
              <a:t>SonarQube Scanner:</a:t>
            </a:r>
            <a:endParaRPr lang="en-US" sz="2600" b="1"/>
          </a:p>
          <a:p>
            <a:r>
              <a:rPr lang="en-US" sz="2600"/>
              <a:t>To analyze code, you need a SonarQube Scanner which is run locally or integrated within the CI pipeline. The scanner sends the code and results to the SonarQube server.</a:t>
            </a:r>
            <a:endParaRPr lang="en-US" sz="2600"/>
          </a:p>
          <a:p>
            <a:r>
              <a:rPr lang="en-US" sz="2600" b="1"/>
              <a:t>Server and Database:</a:t>
            </a:r>
            <a:endParaRPr lang="en-US" sz="2600" b="1"/>
          </a:p>
          <a:p>
            <a:r>
              <a:rPr lang="en-US" sz="2600"/>
              <a:t>SonarQube stores the results of code analysis in a central database, which allows for tracking and comparison of code quality over time.</a:t>
            </a:r>
            <a:endParaRPr lang="en-US" sz="26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WHAT IS DOCKER?</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Docker is an open-source centralized platform that allows developers to automate the deployment, scaling, and management of applications using lightweight, portable containers.</a:t>
            </a:r>
            <a:endParaRPr lang="en-US" sz="2800"/>
          </a:p>
          <a:p>
            <a:r>
              <a:rPr lang="en-US" sz="2800"/>
              <a:t>These containers encapsulate an application along with its dependencies, ensuring consistency across different environments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WHY DOCKER?</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Docker is popular because it offers portability, consistency, and scalability for deploying applications in different environments.</a:t>
            </a:r>
            <a:endParaRPr lang="en-US" sz="2800"/>
          </a:p>
          <a:p>
            <a:r>
              <a:rPr lang="en-US" sz="2800"/>
              <a:t>Docker containers are lightweight, isolated, and easy to deploy.</a:t>
            </a:r>
            <a:endParaRPr lang="en-US" sz="2800"/>
          </a:p>
          <a:p>
            <a:r>
              <a:rPr lang="en-US" sz="2800"/>
              <a:t>Here’s why Docker is widely adopted:</a:t>
            </a:r>
            <a:endParaRPr lang="en-US" sz="2800"/>
          </a:p>
          <a:p>
            <a:pPr>
              <a:buFont typeface="Wingdings" panose="05000000000000000000" charset="0"/>
              <a:buChar char="Ø"/>
            </a:pPr>
            <a:r>
              <a:rPr lang="en-US" sz="2800"/>
              <a:t>Consistency Across Environments</a:t>
            </a:r>
            <a:endParaRPr lang="en-US" sz="2800"/>
          </a:p>
          <a:p>
            <a:pPr>
              <a:buFont typeface="Wingdings" panose="05000000000000000000" charset="0"/>
              <a:buChar char="Ø"/>
            </a:pPr>
            <a:r>
              <a:rPr lang="en-US" sz="2800"/>
              <a:t>Portability</a:t>
            </a:r>
            <a:endParaRPr lang="en-US" sz="2800"/>
          </a:p>
          <a:p>
            <a:pPr>
              <a:buFont typeface="Wingdings" panose="05000000000000000000" charset="0"/>
              <a:buChar char="Ø"/>
            </a:pPr>
            <a:r>
              <a:rPr lang="en-US" sz="2800"/>
              <a:t>Efficiency and Speed</a:t>
            </a:r>
            <a:endParaRPr lang="en-US" sz="2800"/>
          </a:p>
          <a:p>
            <a:pPr>
              <a:buFont typeface="Wingdings" panose="05000000000000000000" charset="0"/>
              <a:buChar char="Ø"/>
            </a:pPr>
            <a:r>
              <a:rPr lang="en-US" sz="2800"/>
              <a:t>Isolation</a:t>
            </a:r>
            <a:endParaRPr lang="en-US" sz="2800"/>
          </a:p>
          <a:p>
            <a:pPr>
              <a:buFont typeface="Wingdings" panose="05000000000000000000" charset="0"/>
              <a:buChar char="Ø"/>
            </a:pPr>
            <a:r>
              <a:rPr lang="en-US" sz="2800"/>
              <a:t>Scalability</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WHAT IS AWS DATABASE?</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AWS Database refers to a suite of fully managed database services offered by Amazon Web Services (AWS) that cater to different types of data models and workloads.</a:t>
            </a:r>
            <a:endParaRPr lang="en-US" sz="2800"/>
          </a:p>
          <a:p>
            <a:r>
              <a:rPr lang="en-US" sz="2800"/>
              <a:t>These services are designed to help organizations store, manage, and query their data efficiently in the cloud.</a:t>
            </a:r>
            <a:endParaRPr lang="en-US" sz="2800"/>
          </a:p>
          <a:p>
            <a:r>
              <a:rPr lang="en-US" sz="2800"/>
              <a:t>AWS offers both relational and non-relational (NoSQL) database.</a:t>
            </a:r>
            <a:endParaRPr lang="en-US" sz="2800"/>
          </a:p>
          <a:p>
            <a:r>
              <a:rPr lang="en-US" sz="2800" b="1"/>
              <a:t>Relational Databases:</a:t>
            </a:r>
            <a:endParaRPr lang="en-US" sz="2800" b="1"/>
          </a:p>
          <a:p>
            <a:pPr>
              <a:buFont typeface="Wingdings" panose="05000000000000000000" charset="0"/>
              <a:buChar char="Ø"/>
            </a:pPr>
            <a:r>
              <a:rPr lang="en-US" sz="2800"/>
              <a:t>Amazon RDS (Relational Database Service)</a:t>
            </a:r>
            <a:endParaRPr lang="en-US" sz="2800"/>
          </a:p>
          <a:p>
            <a:pPr>
              <a:buFont typeface="Wingdings" panose="05000000000000000000" charset="0"/>
              <a:buChar char="Ø"/>
            </a:pPr>
            <a:r>
              <a:rPr lang="en-US" sz="2800"/>
              <a:t>Amazon Aurora</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63520" y="274638"/>
            <a:ext cx="10972800" cy="1143000"/>
          </a:xfrm>
        </p:spPr>
        <p:txBody>
          <a:bodyPr/>
          <a:p>
            <a:pPr algn="l">
              <a:buClrTx/>
              <a:buSzTx/>
              <a:buFontTx/>
            </a:pPr>
            <a:r>
              <a:rPr lang="en-US" b="1" spc="5" dirty="0">
                <a:solidFill>
                  <a:schemeClr val="accent2"/>
                </a:solidFill>
                <a:effectLst>
                  <a:outerShdw blurRad="38100" dist="25400" dir="5400000" algn="ctr" rotWithShape="0">
                    <a:srgbClr val="6E747A">
                      <a:alpha val="43000"/>
                    </a:srgbClr>
                  </a:outerShdw>
                </a:effectLst>
              </a:rPr>
              <a:t>WHAT IS DEVOPS?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431165" y="1289050"/>
            <a:ext cx="10515600" cy="5196840"/>
          </a:xfrm>
        </p:spPr>
        <p:txBody>
          <a:bodyPr/>
          <a:p>
            <a:r>
              <a:rPr lang="en-US"/>
              <a:t>DevOps (software development approach) that emphasizes the coordination and communication between development (Dev) and operations (Ops) teams. The software development life-cycle is shortened, as well as the software quality and reliability of the software releases.</a:t>
            </a:r>
            <a:endParaRPr lang="en-US"/>
          </a:p>
          <a:p>
            <a:r>
              <a:rPr lang="en-US" b="1"/>
              <a:t>Some of the tools used in Devops:</a:t>
            </a:r>
            <a:endParaRPr lang="en-US"/>
          </a:p>
          <a:p>
            <a:pPr>
              <a:buFont typeface="Wingdings" panose="05000000000000000000" charset="0"/>
              <a:buChar char="Ø"/>
            </a:pPr>
            <a:r>
              <a:rPr lang="en-US"/>
              <a:t>Ansible</a:t>
            </a:r>
            <a:endParaRPr lang="en-US"/>
          </a:p>
          <a:p>
            <a:pPr>
              <a:buFont typeface="Wingdings" panose="05000000000000000000" charset="0"/>
              <a:buChar char="Ø"/>
            </a:pPr>
            <a:r>
              <a:rPr lang="en-US"/>
              <a:t>Jenkins</a:t>
            </a:r>
            <a:endParaRPr lang="en-US"/>
          </a:p>
          <a:p>
            <a:pPr>
              <a:buFont typeface="Wingdings" panose="05000000000000000000" charset="0"/>
              <a:buChar char="Ø"/>
            </a:pPr>
            <a:r>
              <a:rPr lang="en-US"/>
              <a:t>Maven etc..,</a:t>
            </a:r>
            <a:endParaRPr lang="en-US"/>
          </a:p>
          <a:p>
            <a:pPr marL="0" indent="0">
              <a:buFont typeface="Wingdings" panose="05000000000000000000" charset="0"/>
              <a:buNone/>
            </a:pPr>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00200"/>
            <a:ext cx="10972800" cy="5111750"/>
          </a:xfrm>
        </p:spPr>
        <p:txBody>
          <a:bodyPr/>
          <a:p>
            <a:r>
              <a:rPr lang="en-US" sz="2800" b="1"/>
              <a:t>NoSQL Databases:</a:t>
            </a:r>
            <a:endParaRPr lang="en-US" sz="2800" b="1"/>
          </a:p>
          <a:p>
            <a:pPr>
              <a:buFont typeface="Wingdings" panose="05000000000000000000" charset="0"/>
              <a:buChar char="Ø"/>
            </a:pPr>
            <a:r>
              <a:rPr lang="en-US" sz="2800"/>
              <a:t>Amazon DynamoDB</a:t>
            </a:r>
            <a:endParaRPr lang="en-US" sz="2800"/>
          </a:p>
          <a:p>
            <a:pPr>
              <a:buFont typeface="Wingdings" panose="05000000000000000000" charset="0"/>
              <a:buChar char="Ø"/>
            </a:pPr>
            <a:r>
              <a:rPr lang="en-US" sz="2800"/>
              <a:t>Amazon DocumentDB</a:t>
            </a:r>
            <a:endParaRPr lang="en-US" sz="2800"/>
          </a:p>
          <a:p>
            <a:pPr>
              <a:buFont typeface="Arial" panose="020B0604020202020204" pitchFamily="34" charset="0"/>
              <a:buChar char="•"/>
            </a:pPr>
            <a:r>
              <a:rPr lang="en-US" sz="2800" b="1"/>
              <a:t>Key features of Database:</a:t>
            </a:r>
            <a:endParaRPr lang="en-US" sz="2800" b="1"/>
          </a:p>
          <a:p>
            <a:pPr>
              <a:buFont typeface="Wingdings" panose="05000000000000000000" charset="0"/>
              <a:buChar char="Ø"/>
            </a:pPr>
            <a:r>
              <a:rPr lang="en-US" sz="2800"/>
              <a:t>Data Storage &amp; Retrieval</a:t>
            </a:r>
            <a:endParaRPr lang="en-US" sz="2800"/>
          </a:p>
          <a:p>
            <a:pPr>
              <a:buFont typeface="Wingdings" panose="05000000000000000000" charset="0"/>
              <a:buChar char="Ø"/>
            </a:pPr>
            <a:r>
              <a:rPr lang="en-US" sz="2800"/>
              <a:t>Data Integrity</a:t>
            </a:r>
            <a:endParaRPr lang="en-US" sz="2800"/>
          </a:p>
          <a:p>
            <a:pPr>
              <a:buFont typeface="Wingdings" panose="05000000000000000000" charset="0"/>
              <a:buChar char="Ø"/>
            </a:pPr>
            <a:r>
              <a:rPr lang="en-US" sz="2800"/>
              <a:t>Scalability</a:t>
            </a:r>
            <a:endParaRPr lang="en-US" sz="2800"/>
          </a:p>
          <a:p>
            <a:pPr>
              <a:buFont typeface="Wingdings" panose="05000000000000000000" charset="0"/>
              <a:buChar char="Ø"/>
            </a:pPr>
            <a:r>
              <a:rPr lang="en-US" sz="2800"/>
              <a:t>Data Security</a:t>
            </a:r>
            <a:endParaRPr lang="en-US" sz="2800"/>
          </a:p>
          <a:p>
            <a:pPr>
              <a:buFont typeface="Wingdings" panose="05000000000000000000" charset="0"/>
              <a:buChar char="Ø"/>
            </a:pPr>
            <a:r>
              <a:rPr lang="en-US" sz="2800"/>
              <a:t>Backup &amp; Recovery</a:t>
            </a:r>
            <a:endParaRPr lang="en-US" sz="2800"/>
          </a:p>
          <a:p>
            <a:pPr>
              <a:buFont typeface="Wingdings" panose="05000000000000000000" charset="0"/>
              <a:buChar char="Ø"/>
            </a:pPr>
            <a:r>
              <a:rPr lang="en-US" sz="2800"/>
              <a:t>Performance Optimization</a:t>
            </a:r>
            <a:endParaRPr lang="en-US" sz="2800"/>
          </a:p>
          <a:p>
            <a:pPr>
              <a:buFont typeface="Arial" panose="020B0604020202020204" pitchFamily="34" charset="0"/>
              <a:buChar char="•"/>
            </a:pP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AMAZON RDS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Amazon RDS stands for Relational Database Service</a:t>
            </a:r>
            <a:endParaRPr lang="en-US" sz="2800"/>
          </a:p>
          <a:p>
            <a:r>
              <a:rPr lang="en-US" sz="2800"/>
              <a:t>It is a fully managed service provided by AWS that makes it easy to set up, operate, and scale relational databases in the cloud.</a:t>
            </a:r>
            <a:endParaRPr lang="en-US" sz="2800"/>
          </a:p>
          <a:p>
            <a:r>
              <a:rPr lang="en-US" sz="2800"/>
              <a:t>It supports popular database engines like MySQL, PostgreSQL, MariaDB, Oracle, and SQL Server, as well as AWS's high-performance engine</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KEY FEATURES OF AMAZON RDS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2800"/>
              <a:t>Automated Management</a:t>
            </a:r>
            <a:endParaRPr lang="en-US" sz="2800"/>
          </a:p>
          <a:p>
            <a:r>
              <a:rPr lang="en-US" sz="2800"/>
              <a:t>High Availability</a:t>
            </a:r>
            <a:endParaRPr lang="en-US" sz="2800"/>
          </a:p>
          <a:p>
            <a:r>
              <a:rPr lang="en-US" sz="2800"/>
              <a:t>Scalability</a:t>
            </a:r>
            <a:endParaRPr lang="en-US" sz="2800"/>
          </a:p>
          <a:p>
            <a:r>
              <a:rPr lang="en-US" sz="2800"/>
              <a:t>Security</a:t>
            </a:r>
            <a:endParaRPr lang="en-US" sz="2800"/>
          </a:p>
          <a:p>
            <a:r>
              <a:rPr lang="en-US" sz="2800"/>
              <a:t>Performance</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b="1" spc="5" dirty="0">
                <a:solidFill>
                  <a:schemeClr val="accent2"/>
                </a:solidFill>
                <a:effectLst>
                  <a:outerShdw blurRad="38100" dist="25400" dir="5400000" algn="ctr" rotWithShape="0">
                    <a:srgbClr val="6E747A">
                      <a:alpha val="43000"/>
                    </a:srgbClr>
                  </a:outerShdw>
                </a:effectLst>
              </a:rPr>
              <a:t>AMAZON RDS ARCHITECTURE</a:t>
            </a:r>
            <a:endParaRPr lang="en-US" b="1" spc="5" dirty="0">
              <a:solidFill>
                <a:schemeClr val="accent2"/>
              </a:solidFill>
              <a:effectLst>
                <a:outerShdw blurRad="38100" dist="25400" dir="5400000" algn="ctr" rotWithShape="0">
                  <a:srgbClr val="6E747A">
                    <a:alpha val="43000"/>
                  </a:srgbClr>
                </a:outerShdw>
              </a:effectLst>
            </a:endParaRPr>
          </a:p>
        </p:txBody>
      </p:sp>
      <p:pic>
        <p:nvPicPr>
          <p:cNvPr id="4" name="Content Placeholder 3" descr="RDS_Custom_gen_architecture"/>
          <p:cNvPicPr>
            <a:picLocks noChangeAspect="1"/>
          </p:cNvPicPr>
          <p:nvPr>
            <p:ph idx="1"/>
          </p:nvPr>
        </p:nvPicPr>
        <p:blipFill>
          <a:blip r:embed="rId1"/>
          <a:stretch>
            <a:fillRect/>
          </a:stretch>
        </p:blipFill>
        <p:spPr>
          <a:xfrm>
            <a:off x="0" y="1417320"/>
            <a:ext cx="12192635" cy="5440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70056-thank you slide-16-9"/>
          <p:cNvPicPr>
            <a:picLocks noChangeAspect="1"/>
          </p:cNvPicPr>
          <p:nvPr>
            <p:ph idx="1"/>
          </p:nvPr>
        </p:nvPicPr>
        <p:blipFill>
          <a:blip r:embed="rId1"/>
          <a:stretch>
            <a:fillRect/>
          </a:stretch>
        </p:blipFill>
        <p:spPr>
          <a:xfrm>
            <a:off x="0" y="-635"/>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67100" y="274638"/>
            <a:ext cx="10972800" cy="1143000"/>
          </a:xfrm>
        </p:spPr>
        <p:txBody>
          <a:bodyPr/>
          <a:p>
            <a:pPr algn="l">
              <a:buClrTx/>
              <a:buSzTx/>
              <a:buFontTx/>
            </a:pPr>
            <a:r>
              <a:rPr lang="en-US" b="1" spc="5" dirty="0">
                <a:solidFill>
                  <a:schemeClr val="accent2"/>
                </a:solidFill>
                <a:effectLst>
                  <a:outerShdw blurRad="38100" dist="25400" dir="5400000" algn="ctr" rotWithShape="0">
                    <a:srgbClr val="6E747A">
                      <a:alpha val="43000"/>
                    </a:srgbClr>
                  </a:outerShdw>
                </a:effectLst>
              </a:rPr>
              <a:t>WHY DEVOPS?</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DevOps is faster time to market, improved collaboration between teams, enhanced software quality, increased deployment frequency.Here some are key reasons why organizations adopt DevOps:</a:t>
            </a:r>
            <a:endParaRPr lang="en-US"/>
          </a:p>
          <a:p>
            <a:pPr>
              <a:buFont typeface="Wingdings" panose="05000000000000000000" charset="0"/>
              <a:buChar char="Ø"/>
            </a:pPr>
            <a:r>
              <a:rPr lang="en-US"/>
              <a:t>Faster Delivery of Software</a:t>
            </a:r>
            <a:endParaRPr lang="en-US"/>
          </a:p>
          <a:p>
            <a:pPr>
              <a:buFont typeface="Wingdings" panose="05000000000000000000" charset="0"/>
              <a:buChar char="Ø"/>
            </a:pPr>
            <a:r>
              <a:rPr lang="en-US"/>
              <a:t>Improved Collaboration and Communication</a:t>
            </a:r>
            <a:endParaRPr lang="en-US"/>
          </a:p>
          <a:p>
            <a:pPr>
              <a:buFont typeface="Wingdings" panose="05000000000000000000" charset="0"/>
              <a:buChar char="Ø"/>
            </a:pPr>
            <a:r>
              <a:rPr lang="en-US"/>
              <a:t>Higher Quality and Stability</a:t>
            </a:r>
            <a:endParaRPr lang="en-US"/>
          </a:p>
          <a:p>
            <a:pPr>
              <a:buFont typeface="Wingdings" panose="05000000000000000000" charset="0"/>
              <a:buChar char="Ø"/>
            </a:pPr>
            <a:r>
              <a:rPr lang="en-US"/>
              <a:t>Increased Efficiency and Productivity</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792730" y="274638"/>
            <a:ext cx="10972800" cy="1143000"/>
          </a:xfrm>
        </p:spPr>
        <p:txBody>
          <a:bodyPr/>
          <a:p>
            <a:pPr algn="l">
              <a:buClrTx/>
              <a:buSzTx/>
              <a:buFontTx/>
            </a:pPr>
            <a:r>
              <a:rPr lang="en-US" b="1" spc="5" dirty="0">
                <a:solidFill>
                  <a:schemeClr val="accent2"/>
                </a:solidFill>
                <a:effectLst>
                  <a:outerShdw blurRad="38100" dist="25400" dir="5400000" algn="ctr" rotWithShape="0">
                    <a:srgbClr val="6E747A">
                      <a:alpha val="43000"/>
                    </a:srgbClr>
                  </a:outerShdw>
                </a:effectLst>
              </a:rPr>
              <a:t>WATERFALL MODEL</a:t>
            </a:r>
            <a:endParaRPr lang="en-US" b="1" spc="5" dirty="0">
              <a:solidFill>
                <a:schemeClr val="accent2"/>
              </a:solidFill>
              <a:effectLst>
                <a:outerShdw blurRad="38100" dist="25400" dir="5400000" algn="ctr" rotWithShape="0">
                  <a:srgbClr val="6E747A">
                    <a:alpha val="43000"/>
                  </a:srgbClr>
                </a:outerShdw>
              </a:effectLst>
            </a:endParaRPr>
          </a:p>
        </p:txBody>
      </p:sp>
      <p:sp>
        <p:nvSpPr>
          <p:cNvPr id="5" name="Content Placeholder 4"/>
          <p:cNvSpPr>
            <a:spLocks noGrp="1"/>
          </p:cNvSpPr>
          <p:nvPr>
            <p:ph sz="half" idx="1"/>
          </p:nvPr>
        </p:nvSpPr>
        <p:spPr/>
        <p:txBody>
          <a:bodyPr/>
          <a:p>
            <a:r>
              <a:rPr lang="en-US" sz="2800"/>
              <a:t>The Waterfall model is a classical and a sequential method of software development. The process is divided into several phases in which each phase should be completed before the next one starts.</a:t>
            </a:r>
            <a:endParaRPr lang="en-US" sz="2800"/>
          </a:p>
        </p:txBody>
      </p:sp>
      <p:pic>
        <p:nvPicPr>
          <p:cNvPr id="9" name="Content Placeholder 8" descr="123445567878"/>
          <p:cNvPicPr>
            <a:picLocks noChangeAspect="1"/>
          </p:cNvPicPr>
          <p:nvPr>
            <p:ph sz="half" idx="2"/>
          </p:nvPr>
        </p:nvPicPr>
        <p:blipFill>
          <a:blip r:embed="rId1"/>
          <a:stretch>
            <a:fillRect/>
          </a:stretch>
        </p:blipFill>
        <p:spPr>
          <a:xfrm>
            <a:off x="5994400" y="1418590"/>
            <a:ext cx="6196965" cy="5439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8890" y="274638"/>
            <a:ext cx="10972800" cy="1143000"/>
          </a:xfrm>
        </p:spPr>
        <p:txBody>
          <a:bodyPr/>
          <a:p>
            <a:pPr algn="l">
              <a:buClrTx/>
              <a:buSzTx/>
              <a:buFontTx/>
            </a:pPr>
            <a:r>
              <a:rPr lang="en-US" b="1" spc="5" dirty="0">
                <a:solidFill>
                  <a:schemeClr val="accent2"/>
                </a:solidFill>
                <a:effectLst>
                  <a:outerShdw blurRad="38100" dist="25400" dir="5400000" algn="ctr" rotWithShape="0">
                    <a:srgbClr val="6E747A">
                      <a:alpha val="43000"/>
                    </a:srgbClr>
                  </a:outerShdw>
                </a:effectLst>
              </a:rPr>
              <a:t>AGILE MODEL</a:t>
            </a:r>
            <a:endParaRPr lang="en-US" b="1" spc="5" dirty="0">
              <a:solidFill>
                <a:schemeClr val="accent2"/>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p:txBody>
          <a:bodyPr/>
          <a:p>
            <a:r>
              <a:rPr lang="en-US" sz="2800"/>
              <a:t>The agile model is a software development approach that involves breaking projects into smaller sections kown as iterations or sprints, and releasing small changes into production frequently. </a:t>
            </a:r>
            <a:endParaRPr lang="en-US" sz="2800"/>
          </a:p>
          <a:p>
            <a:r>
              <a:rPr lang="en-US" sz="2800"/>
              <a:t>The agile model emphasizes collaboration and delivering a working product quickly.</a:t>
            </a:r>
            <a:endParaRPr lang="en-US" sz="2800"/>
          </a:p>
        </p:txBody>
      </p:sp>
      <p:pic>
        <p:nvPicPr>
          <p:cNvPr id="5" name="Content Placeholder 4" descr="1709107457393"/>
          <p:cNvPicPr>
            <a:picLocks noChangeAspect="1"/>
          </p:cNvPicPr>
          <p:nvPr>
            <p:ph sz="half" idx="2"/>
          </p:nvPr>
        </p:nvPicPr>
        <p:blipFill>
          <a:blip r:embed="rId1"/>
          <a:stretch>
            <a:fillRect/>
          </a:stretch>
        </p:blipFill>
        <p:spPr>
          <a:xfrm>
            <a:off x="6197600" y="2348230"/>
            <a:ext cx="5384800" cy="3028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778125" y="274638"/>
            <a:ext cx="10972800" cy="1143000"/>
          </a:xfrm>
        </p:spPr>
        <p:txBody>
          <a:bodyPr/>
          <a:p>
            <a:pPr algn="l">
              <a:buClrTx/>
              <a:buSzTx/>
              <a:buFontTx/>
            </a:pPr>
            <a:r>
              <a:rPr lang="en-US" b="1" spc="5" dirty="0">
                <a:solidFill>
                  <a:schemeClr val="accent2"/>
                </a:solidFill>
                <a:effectLst>
                  <a:outerShdw blurRad="38100" dist="25400" dir="5400000" algn="ctr" rotWithShape="0">
                    <a:srgbClr val="6E747A">
                      <a:alpha val="43000"/>
                    </a:srgbClr>
                  </a:outerShdw>
                </a:effectLst>
              </a:rPr>
              <a:t>PHASES OF AGILE MODEL</a:t>
            </a:r>
            <a:endParaRPr lang="en-US" b="1" spc="5" dirty="0">
              <a:solidFill>
                <a:schemeClr val="accent2"/>
              </a:solidFill>
              <a:effectLst>
                <a:outerShdw blurRad="38100" dist="25400" dir="5400000" algn="ctr" rotWithShape="0">
                  <a:srgbClr val="6E747A">
                    <a:alpha val="43000"/>
                  </a:srgbClr>
                </a:outerShdw>
              </a:effectLst>
            </a:endParaRPr>
          </a:p>
        </p:txBody>
      </p:sp>
      <p:sp>
        <p:nvSpPr>
          <p:cNvPr id="6" name="Content Placeholder 5"/>
          <p:cNvSpPr>
            <a:spLocks noGrp="1"/>
          </p:cNvSpPr>
          <p:nvPr>
            <p:ph idx="1"/>
          </p:nvPr>
        </p:nvSpPr>
        <p:spPr/>
        <p:txBody>
          <a:bodyPr/>
          <a:p>
            <a:r>
              <a:rPr lang="en-US" sz="2800"/>
              <a:t>Planning:Define the project vision, objectives</a:t>
            </a:r>
            <a:endParaRPr lang="en-US" sz="2800"/>
          </a:p>
          <a:p>
            <a:r>
              <a:rPr lang="en-US" sz="2800"/>
              <a:t> Design:Create a basic design or architecture for the sprint or iterations.</a:t>
            </a:r>
            <a:endParaRPr lang="en-US" sz="2800"/>
          </a:p>
          <a:p>
            <a:r>
              <a:rPr lang="en-US" sz="2800"/>
              <a:t>Development:The development team starts coding based on the features selected for the sprint.</a:t>
            </a:r>
            <a:endParaRPr lang="en-US" sz="2800"/>
          </a:p>
          <a:p>
            <a:r>
              <a:rPr lang="en-US" sz="2800"/>
              <a:t>Testing:Continuous testing of the developed features.</a:t>
            </a:r>
            <a:endParaRPr lang="en-US" sz="2800"/>
          </a:p>
          <a:p>
            <a:r>
              <a:rPr lang="en-US" sz="2800"/>
              <a:t>Deployment:After testing, the working product increment is deployed</a:t>
            </a:r>
            <a:endParaRPr lang="en-US" sz="2800"/>
          </a:p>
          <a:p>
            <a:r>
              <a:rPr lang="en-US" sz="2800"/>
              <a:t>Review:At the end of each sprint, a review meeting or demo is held where the team showcases the completed features.</a:t>
            </a:r>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14775</Words>
  <Application>WPS Presentation</Application>
  <PresentationFormat>Widescreen</PresentationFormat>
  <Paragraphs>425</Paragraphs>
  <Slides>54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Arial</vt:lpstr>
      <vt:lpstr>SimSun</vt:lpstr>
      <vt:lpstr>Wingdings</vt:lpstr>
      <vt:lpstr>Algerian</vt:lpstr>
      <vt:lpstr>Wingdings</vt:lpstr>
      <vt:lpstr>Microsoft YaHei</vt:lpstr>
      <vt:lpstr>Arial Unicode MS</vt:lpstr>
      <vt:lpstr>Calibri</vt:lpstr>
      <vt:lpstr>Business Cooperate</vt:lpstr>
      <vt:lpstr>AWS Devops</vt:lpstr>
      <vt:lpstr>WHAT IS AWS?</vt:lpstr>
      <vt:lpstr>WHY AWS?</vt:lpstr>
      <vt:lpstr>TYPES OF SERVICES IN AWS</vt:lpstr>
      <vt:lpstr>WHAT IS DEVOPS?</vt:lpstr>
      <vt:lpstr>WHY DEVOPS?</vt:lpstr>
      <vt:lpstr>WATERFALL MODEL</vt:lpstr>
      <vt:lpstr>AGILE MODEL</vt:lpstr>
      <vt:lpstr>PHASES OF AGILE MODEL</vt:lpstr>
      <vt:lpstr>SOFTWARE DEVELOPMENT LIFE-CYCLE</vt:lpstr>
      <vt:lpstr>TERRAFORM</vt:lpstr>
      <vt:lpstr>PowerPoint 演示文稿</vt:lpstr>
      <vt:lpstr>TERRAFORM ARCHITECTURE</vt:lpstr>
      <vt:lpstr>RESOURCE BLOCK IN TERRAFORM </vt:lpstr>
      <vt:lpstr>VARIABLE BLOCK IN TERRAFORM </vt:lpstr>
      <vt:lpstr>OUTPUT BLOCK IN TERRAFORM</vt:lpstr>
      <vt:lpstr>TERRAFORM COMMANDS</vt:lpstr>
      <vt:lpstr>TERRAFORM REGISTRY</vt:lpstr>
      <vt:lpstr>TERRAFORM EXAMPLES</vt:lpstr>
      <vt:lpstr>IAM (Identity Access Management)</vt:lpstr>
      <vt:lpstr>FEATURES OF IAM</vt:lpstr>
      <vt:lpstr>IAM IDENTITIES</vt:lpstr>
      <vt:lpstr>ADVANTAGES OF IAM</vt:lpstr>
      <vt:lpstr>WHAT IS S3?</vt:lpstr>
      <vt:lpstr>TYPES OF STORAGES IN S3</vt:lpstr>
      <vt:lpstr>ADVANTAGES OF S3</vt:lpstr>
      <vt:lpstr>GIT</vt:lpstr>
      <vt:lpstr>GIT COMMANDS</vt:lpstr>
      <vt:lpstr>JENKINS</vt:lpstr>
      <vt:lpstr>JENKINS ARCHITECTURE</vt:lpstr>
      <vt:lpstr>MAVEN</vt:lpstr>
      <vt:lpstr>PIPELINES</vt:lpstr>
      <vt:lpstr>TYPES OF PIPELINES</vt:lpstr>
      <vt:lpstr>SAMPLE CODE</vt:lpstr>
      <vt:lpstr>OUTPUT</vt:lpstr>
      <vt:lpstr>SNS (SIMPLE NOTIFICATION SERVICE)</vt:lpstr>
      <vt:lpstr>SQS (SIMPLE QUEUE SERVICE)</vt:lpstr>
      <vt:lpstr>QUEUE TYPES</vt:lpstr>
      <vt:lpstr>GDPR</vt:lpstr>
      <vt:lpstr>PowerPoint 演示文稿</vt:lpstr>
      <vt:lpstr>GDPR DATA PROTECTION PRINCIPLES</vt:lpstr>
      <vt:lpstr>SONARQUBE</vt:lpstr>
      <vt:lpstr>KEY FEATURE OF SONAEQUBE</vt:lpstr>
      <vt:lpstr>SOFTWARE TESTING CLASSIFICATION</vt:lpstr>
      <vt:lpstr>PowerPoint 演示文稿</vt:lpstr>
      <vt:lpstr>HOW SONARQUBE WOKS</vt:lpstr>
      <vt:lpstr>WHAT IS DOCKER?</vt:lpstr>
      <vt:lpstr>WHY DOCKER?</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Devops</dc:title>
  <dc:creator>LENOVO THINKPAD T450</dc:creator>
  <cp:lastModifiedBy>LENOVO THINKPAD T450</cp:lastModifiedBy>
  <cp:revision>69</cp:revision>
  <dcterms:created xsi:type="dcterms:W3CDTF">2024-09-04T10:41:00Z</dcterms:created>
  <dcterms:modified xsi:type="dcterms:W3CDTF">2024-09-25T05:13:24Z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A282B6266CAE42CE948F68D41E5DE847_11</vt:lpwstr>
  </property>
  <property fmtid="{D5CDD505-2E9C-101B-9397-08002B2CF9AE}" pid="3" name="KSOProductBuildVer">
    <vt:lpwstr>1033-12.2.0.18283</vt:lpwstr>
  </property>
</Properties>
</file>