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bg1"/>
                </a:solidFill>
                <a:effectLst>
                  <a:outerShdw blurRad="38100" dist="25400" dir="5400000" algn="ctr" rotWithShape="0">
                    <a:srgbClr val="6E747A">
                      <a:alpha val="43000"/>
                    </a:srgbClr>
                  </a:outerShdw>
                  <a:reflection blurRad="6350" stA="55000" endA="50" endPos="85000" dir="5400000" sy="-100000" algn="bl" rotWithShape="0"/>
                </a:effectLst>
              </a:rPr>
              <a:t>DEPLOY WAR/EAR FILE INTO TOMCAT SERVER BY USING JENKINS</a:t>
            </a:r>
            <a:endParaRPr lang="en-US" dirty="0">
              <a:ln/>
              <a:solidFill>
                <a:schemeClr val="bg1"/>
              </a:solidFill>
              <a:effectLst>
                <a:outerShdw blurRad="38100" dist="25400" dir="5400000" algn="ctr" rotWithShape="0">
                  <a:srgbClr val="6E747A">
                    <a:alpha val="43000"/>
                  </a:srgbClr>
                </a:outerShdw>
                <a:reflection blurRad="6350" stA="55000" endA="50" endPos="850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ls</a:t>
            </a:r>
            <a:endParaRPr lang="en-US" sz="2600" b="1"/>
          </a:p>
          <a:p>
            <a:r>
              <a:rPr lang="en-US" sz="2600" b="1"/>
              <a:t>vi tomcat-users.xml</a:t>
            </a:r>
            <a:endParaRPr lang="en-US" sz="2600" b="1"/>
          </a:p>
          <a:p>
            <a:endParaRPr lang="en-US" sz="2600" b="1"/>
          </a:p>
        </p:txBody>
      </p:sp>
      <p:sp>
        <p:nvSpPr>
          <p:cNvPr id="1681293549" name="Text Box 2"/>
          <p:cNvSpPr>
            <a:spLocks noChangeArrowheads="1"/>
          </p:cNvSpPr>
          <p:nvPr/>
        </p:nvSpPr>
        <p:spPr>
          <a:xfrm>
            <a:off x="610235" y="2129155"/>
            <a:ext cx="10972800" cy="1694815"/>
          </a:xfrm>
          <a:prstGeom prst="rect">
            <a:avLst/>
          </a:prstGeom>
          <a:solidFill>
            <a:srgbClr val="FFFFFF"/>
          </a:solidFill>
          <a:ln w="9525">
            <a:solidFill>
              <a:srgbClr val="000000"/>
            </a:solidFill>
            <a:miter/>
          </a:ln>
        </p:spPr>
        <p:txBody>
          <a:bodyPr wrap="square" lIns="91440" tIns="45720" rIns="91440" bIns="45720" anchor="t">
            <a:noAutofit/>
          </a:bodyPr>
          <a:lstStyle/>
          <a:p>
            <a:pPr>
              <a:lnSpc>
                <a:spcPct val="107000"/>
              </a:lnSpc>
              <a:spcAft>
                <a:spcPts val="800"/>
              </a:spcAft>
            </a:pPr>
            <a:r>
              <a:rPr lang="en-US" altLang="zh-CN" sz="2400" kern="100">
                <a:latin typeface="Calibri" panose="020F0502020204030204"/>
                <a:ea typeface="Calibri" panose="020F0502020204030204"/>
                <a:cs typeface="Calibri" panose="020F0502020204030204"/>
                <a:sym typeface="Times New Roman" panose="02020603050405020304"/>
              </a:rPr>
              <a:t>&lt;role rolename="manager-gui"/&gt;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&lt;user username="tomcat" password="s3cret" roles="manager-gui"/&gt;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&lt;role rolename="manager-script"/&gt;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&lt;user username="tomcat" password="s3cret" roles="manager-gui,manager-script"/&gt;</a:t>
            </a:r>
            <a:endParaRPr lang="en-US" altLang="zh-CN" sz="2400" kern="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r>
              <a:rPr lang="en-US" altLang="zh-CN" sz="2400" kern="100">
                <a:latin typeface="Calibri" panose="020F0502020204030204"/>
                <a:ea typeface="Calibri" panose="020F0502020204030204"/>
                <a:cs typeface="Calibri" panose="020F0502020204030204"/>
                <a:sym typeface="Times New Roman" panose="02020603050405020304"/>
              </a:rPr>
              <a:t> </a:t>
            </a:r>
            <a:endParaRPr lang="en-US" altLang="zh-CN" sz="2400" kern="10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marL="342900" indent="-342900">
              <a:lnSpc>
                <a:spcPct val="107000"/>
              </a:lnSpc>
              <a:spcAft>
                <a:spcPts val="800"/>
              </a:spcAft>
              <a:buFont typeface="Arial" panose="020B0604020202020204" pitchFamily="34" charset="0"/>
              <a:buChar char="•"/>
            </a:pPr>
            <a:endParaRPr lang="en-US" altLang="zh-CN" sz="2600" kern="100">
              <a:latin typeface="Calibri" panose="020F0502020204030204"/>
              <a:ea typeface="Calibri" panose="020F0502020204030204"/>
              <a:cs typeface="Calibri" panose="020F0502020204030204"/>
              <a:sym typeface="Times New Roman" panose="02020603050405020304"/>
            </a:endParaRPr>
          </a:p>
          <a:p>
            <a:pPr marL="342900" indent="-342900">
              <a:lnSpc>
                <a:spcPct val="107000"/>
              </a:lnSpc>
              <a:spcAft>
                <a:spcPts val="800"/>
              </a:spcAft>
              <a:buFont typeface="Arial" panose="020B0604020202020204" pitchFamily="34" charset="0"/>
              <a:buChar char="•"/>
            </a:pPr>
            <a:r>
              <a:rPr lang="en-US" altLang="zh-CN" sz="2600" kern="100">
                <a:latin typeface="Calibri" panose="020F0502020204030204"/>
                <a:ea typeface="Calibri" panose="020F0502020204030204"/>
                <a:cs typeface="Calibri" panose="020F0502020204030204"/>
                <a:sym typeface="Times New Roman" panose="02020603050405020304"/>
              </a:rPr>
              <a:t>Add the given roles, username and password as shown in the figure</a:t>
            </a:r>
            <a:endParaRPr lang="en-US" altLang="zh-CN" sz="2600" kern="100">
              <a:latin typeface="Calibri" panose="020F0502020204030204"/>
              <a:ea typeface="Calibri" panose="020F0502020204030204"/>
              <a:cs typeface="Calibri" panose="020F0502020204030204"/>
              <a:sym typeface="Times New Roman" panose="02020603050405020304"/>
            </a:endParaRPr>
          </a:p>
        </p:txBody>
      </p:sp>
      <p:pic>
        <p:nvPicPr>
          <p:cNvPr id="1120133139" name="Picture 10"/>
          <p:cNvPicPr>
            <a:picLocks noChangeAspect="1"/>
          </p:cNvPicPr>
          <p:nvPr/>
        </p:nvPicPr>
        <p:blipFill>
          <a:blip r:embed="rId1">
            <a:extLst>
              <a:ext uri="{28A0092B-C50C-407E-A947-70E740481C1C}">
                <a14:useLocalDpi xmlns:a14="http://schemas.microsoft.com/office/drawing/2010/main" val="0"/>
              </a:ext>
            </a:extLst>
          </a:blip>
          <a:srcRect t="70329" b="7711"/>
          <a:stretch>
            <a:fillRect/>
          </a:stretch>
        </p:blipFill>
        <p:spPr>
          <a:xfrm>
            <a:off x="609600" y="3911600"/>
            <a:ext cx="10972800" cy="2346325"/>
          </a:xfrm>
          <a:prstGeom prst="rect">
            <a:avLst/>
          </a:prstGeom>
          <a:ln>
            <a:solidFill>
              <a:srgbClr val="0000FF"/>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cd ..</a:t>
            </a:r>
            <a:r>
              <a:rPr lang="en-US" sz="2600"/>
              <a:t> --&gt; From conf getting back to tomcat dir</a:t>
            </a:r>
            <a:endParaRPr lang="en-US" sz="2600"/>
          </a:p>
          <a:p>
            <a:r>
              <a:rPr lang="en-US" sz="2600" b="1"/>
              <a:t>cd bin</a:t>
            </a:r>
            <a:r>
              <a:rPr lang="en-US" sz="2600"/>
              <a:t> --&gt; Navigate to bin</a:t>
            </a:r>
            <a:endParaRPr lang="en-US" sz="2600"/>
          </a:p>
          <a:p>
            <a:r>
              <a:rPr lang="en-US" sz="2600" b="1"/>
              <a:t>sh shutdown.sh</a:t>
            </a:r>
            <a:endParaRPr lang="en-US" sz="2600" b="1"/>
          </a:p>
          <a:p>
            <a:r>
              <a:rPr lang="en-US" sz="2600" b="1"/>
              <a:t>sh startup.sh</a:t>
            </a:r>
            <a:endParaRPr lang="en-US" sz="2600" b="1"/>
          </a:p>
          <a:p>
            <a:r>
              <a:rPr lang="en-US" sz="2600" b="1"/>
              <a:t>cd ..</a:t>
            </a:r>
            <a:r>
              <a:rPr lang="en-US" sz="2600"/>
              <a:t> --&gt; From bin getting back to tomcat dir</a:t>
            </a:r>
            <a:endParaRPr lang="en-US" sz="2600"/>
          </a:p>
          <a:p>
            <a:r>
              <a:rPr lang="en-US" sz="2600" b="1"/>
              <a:t>ls</a:t>
            </a:r>
            <a:endParaRPr lang="en-US" sz="2600" b="1"/>
          </a:p>
          <a:p>
            <a:pPr marL="0" indent="0">
              <a:buNone/>
            </a:pPr>
            <a:endParaRPr lang="en-US" sz="2600" b="1"/>
          </a:p>
          <a:p>
            <a:r>
              <a:rPr lang="en-US" sz="2600" b="1"/>
              <a:t>cd webapps àNavigate to webapps</a:t>
            </a:r>
            <a:endParaRPr lang="en-US" sz="2600" b="1"/>
          </a:p>
          <a:p>
            <a:r>
              <a:rPr lang="en-US" sz="2600" b="1"/>
              <a:t>ls</a:t>
            </a:r>
            <a:endParaRPr lang="en-US" sz="2600" b="1"/>
          </a:p>
          <a:p>
            <a:endParaRPr lang="en-US" sz="2600" b="1"/>
          </a:p>
        </p:txBody>
      </p:sp>
      <p:pic>
        <p:nvPicPr>
          <p:cNvPr id="1781235094" name="Picture 1"/>
          <p:cNvPicPr>
            <a:picLocks noChangeAspect="1"/>
          </p:cNvPicPr>
          <p:nvPr/>
        </p:nvPicPr>
        <p:blipFill>
          <a:blip r:embed="rId1"/>
          <a:stretch>
            <a:fillRect/>
          </a:stretch>
        </p:blipFill>
        <p:spPr>
          <a:xfrm>
            <a:off x="609600" y="3961765"/>
            <a:ext cx="11033125" cy="488950"/>
          </a:xfrm>
          <a:prstGeom prst="rect">
            <a:avLst/>
          </a:prstGeom>
          <a:ln>
            <a:solidFill>
              <a:srgbClr val="0000FF"/>
            </a:solidFill>
          </a:ln>
        </p:spPr>
      </p:pic>
      <p:pic>
        <p:nvPicPr>
          <p:cNvPr id="1567457857" name="Picture 1"/>
          <p:cNvPicPr>
            <a:picLocks noChangeAspect="1"/>
          </p:cNvPicPr>
          <p:nvPr/>
        </p:nvPicPr>
        <p:blipFill>
          <a:blip r:embed="rId2"/>
          <a:stretch>
            <a:fillRect/>
          </a:stretch>
        </p:blipFill>
        <p:spPr>
          <a:xfrm>
            <a:off x="609600" y="5496560"/>
            <a:ext cx="5734050" cy="615950"/>
          </a:xfrm>
          <a:prstGeom prst="rect">
            <a:avLst/>
          </a:prstGeom>
          <a:ln>
            <a:solidFill>
              <a:srgbClr val="0000FF"/>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cd manager</a:t>
            </a:r>
            <a:r>
              <a:rPr lang="en-US" sz="2600"/>
              <a:t> --&gt; Navigate to manager</a:t>
            </a:r>
            <a:endParaRPr lang="en-US" sz="2600"/>
          </a:p>
          <a:p>
            <a:r>
              <a:rPr lang="en-US" sz="2600" b="1"/>
              <a:t>ls</a:t>
            </a:r>
            <a:endParaRPr lang="en-US" sz="2600" b="1"/>
          </a:p>
          <a:p>
            <a:endParaRPr lang="en-US" sz="2600" b="1"/>
          </a:p>
          <a:p>
            <a:r>
              <a:rPr lang="en-US" sz="2600" b="1"/>
              <a:t>cd META-INF --&gt; </a:t>
            </a:r>
            <a:r>
              <a:rPr lang="en-US" sz="2600"/>
              <a:t>Navigate to META-INF</a:t>
            </a:r>
            <a:endParaRPr lang="en-US" sz="2600" b="1"/>
          </a:p>
          <a:p>
            <a:r>
              <a:rPr lang="en-US" sz="2600" b="1"/>
              <a:t>ls</a:t>
            </a:r>
            <a:endParaRPr lang="en-US" sz="2600" b="1"/>
          </a:p>
          <a:p>
            <a:endParaRPr lang="en-US" sz="2600" b="1"/>
          </a:p>
          <a:p>
            <a:r>
              <a:rPr lang="en-US" sz="2600" b="1"/>
              <a:t>vi context.xml</a:t>
            </a:r>
            <a:endParaRPr lang="en-US" sz="2600" b="1"/>
          </a:p>
          <a:p>
            <a:endParaRPr lang="en-US" sz="2600" b="1"/>
          </a:p>
        </p:txBody>
      </p:sp>
      <p:pic>
        <p:nvPicPr>
          <p:cNvPr id="1378509494" name="Picture 1"/>
          <p:cNvPicPr>
            <a:picLocks noChangeAspect="1"/>
          </p:cNvPicPr>
          <p:nvPr/>
        </p:nvPicPr>
        <p:blipFill>
          <a:blip r:embed="rId1"/>
          <a:srcRect t="12411"/>
          <a:stretch>
            <a:fillRect/>
          </a:stretch>
        </p:blipFill>
        <p:spPr>
          <a:xfrm>
            <a:off x="609600" y="2099945"/>
            <a:ext cx="7945755" cy="557530"/>
          </a:xfrm>
          <a:prstGeom prst="rect">
            <a:avLst/>
          </a:prstGeom>
          <a:ln>
            <a:solidFill>
              <a:srgbClr val="0000FF"/>
            </a:solidFill>
          </a:ln>
        </p:spPr>
      </p:pic>
      <p:pic>
        <p:nvPicPr>
          <p:cNvPr id="797098075" name="Picture 1"/>
          <p:cNvPicPr>
            <a:picLocks noChangeAspect="1"/>
          </p:cNvPicPr>
          <p:nvPr/>
        </p:nvPicPr>
        <p:blipFill>
          <a:blip r:embed="rId2"/>
          <a:srcRect t="11111"/>
          <a:stretch>
            <a:fillRect/>
          </a:stretch>
        </p:blipFill>
        <p:spPr>
          <a:xfrm>
            <a:off x="609600" y="3581400"/>
            <a:ext cx="4175125" cy="495935"/>
          </a:xfrm>
          <a:prstGeom prst="rect">
            <a:avLst/>
          </a:prstGeom>
          <a:ln>
            <a:solidFill>
              <a:srgbClr val="0000FF"/>
            </a:solidFill>
          </a:ln>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5" t="23592" r="-1" b="29553"/>
          <a:stretch>
            <a:fillRect/>
          </a:stretch>
        </p:blipFill>
        <p:spPr>
          <a:xfrm>
            <a:off x="609600" y="4422775"/>
            <a:ext cx="8868410" cy="2145665"/>
          </a:xfrm>
          <a:prstGeom prst="rect">
            <a:avLst/>
          </a:prstGeom>
          <a:noFill/>
          <a:ln>
            <a:solidFill>
              <a:srgbClr val="0000FF"/>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a:t>Add   &lt;!-- symbol  before Valve and “--&gt;” symbol after HashMap to disable it.</a:t>
            </a:r>
            <a:endParaRPr lang="en-US" sz="2600"/>
          </a:p>
          <a:p>
            <a:r>
              <a:rPr lang="en-US" sz="2600" b="1"/>
              <a:t>cd ..</a:t>
            </a:r>
            <a:r>
              <a:rPr lang="en-US" sz="2600"/>
              <a:t> --&gt; back to manager dir</a:t>
            </a:r>
            <a:endParaRPr lang="en-US" sz="2600"/>
          </a:p>
          <a:p>
            <a:r>
              <a:rPr lang="en-US" sz="2600" b="1"/>
              <a:t>cd ..</a:t>
            </a:r>
            <a:r>
              <a:rPr lang="en-US" sz="2600"/>
              <a:t> --&gt; back to webapps dir</a:t>
            </a:r>
            <a:endParaRPr lang="en-US" sz="2600"/>
          </a:p>
          <a:p>
            <a:r>
              <a:rPr lang="en-US" sz="2600" b="1"/>
              <a:t>cd ..</a:t>
            </a:r>
            <a:r>
              <a:rPr lang="en-US" sz="2600"/>
              <a:t> --&gt; back to tomcat dir</a:t>
            </a:r>
            <a:endParaRPr lang="en-US" sz="2600"/>
          </a:p>
          <a:p>
            <a:r>
              <a:rPr lang="en-US" sz="2600" b="1"/>
              <a:t>cd bin </a:t>
            </a:r>
            <a:r>
              <a:rPr lang="en-US" sz="2600"/>
              <a:t>--&gt; after getting into tomcat dir we will get navigate to bin dir</a:t>
            </a:r>
            <a:endParaRPr lang="en-US" sz="2600"/>
          </a:p>
          <a:p>
            <a:r>
              <a:rPr lang="en-US" sz="2600" b="1"/>
              <a:t>sh shutdown.sh</a:t>
            </a:r>
            <a:endParaRPr lang="en-US" sz="2600"/>
          </a:p>
          <a:p>
            <a:r>
              <a:rPr lang="en-US" sz="2600" b="1"/>
              <a:t>sh startup.sh</a:t>
            </a:r>
            <a:r>
              <a:rPr lang="en-US" sz="2600"/>
              <a:t> --&gt; Tomcat gets started</a:t>
            </a:r>
            <a:endParaRPr lang="en-US" sz="2600"/>
          </a:p>
          <a:p>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STEP-5:</a:t>
            </a:r>
            <a:r>
              <a:rPr lang="en-US" sz="2600"/>
              <a:t> In the Jenkins Dashboard go to manage jenkins and install some plugins like</a:t>
            </a:r>
            <a:endParaRPr lang="en-US" sz="2600"/>
          </a:p>
          <a:p>
            <a:pPr>
              <a:buFont typeface="Wingdings" panose="05000000000000000000" charset="0"/>
              <a:buChar char="Ø"/>
            </a:pPr>
            <a:r>
              <a:rPr lang="en-US" sz="2600" b="1"/>
              <a:t>Deploy to container</a:t>
            </a:r>
            <a:endParaRPr lang="en-US" sz="2600" b="1"/>
          </a:p>
          <a:p>
            <a:pPr>
              <a:buFont typeface="Wingdings" panose="05000000000000000000" charset="0"/>
              <a:buChar char="Ø"/>
            </a:pPr>
            <a:r>
              <a:rPr lang="en-US" sz="2600" b="1"/>
              <a:t>Pipeline API</a:t>
            </a:r>
            <a:endParaRPr lang="en-US" sz="2600" b="1"/>
          </a:p>
          <a:p>
            <a:pPr>
              <a:buFont typeface="Wingdings" panose="05000000000000000000" charset="0"/>
              <a:buChar char="Ø"/>
            </a:pPr>
            <a:r>
              <a:rPr lang="en-US" sz="2600" b="1"/>
              <a:t>Full stage view pipeline</a:t>
            </a:r>
            <a:endParaRPr lang="en-US" sz="2600" b="1"/>
          </a:p>
          <a:p>
            <a:pPr>
              <a:buFont typeface="Wingdings" panose="05000000000000000000" charset="0"/>
              <a:buChar char="Ø"/>
            </a:pPr>
            <a:r>
              <a:rPr lang="en-US" sz="2600" b="1"/>
              <a:t>GIT server</a:t>
            </a:r>
            <a:endParaRPr lang="en-US" sz="2600" b="1"/>
          </a:p>
          <a:p>
            <a:pPr>
              <a:buFont typeface="Wingdings" panose="05000000000000000000" charset="0"/>
              <a:buChar char="Ø"/>
            </a:pPr>
            <a:r>
              <a:rPr lang="en-US" sz="2600" b="1"/>
              <a:t>Maven Integration</a:t>
            </a:r>
            <a:endParaRPr lang="en-US" sz="2600" b="1"/>
          </a:p>
          <a:p>
            <a:pPr marL="0" indent="0">
              <a:buFont typeface="Wingdings" panose="05000000000000000000" charset="0"/>
              <a:buNone/>
            </a:pPr>
            <a:r>
              <a:rPr lang="en-US" sz="2600" b="1"/>
              <a:t>STEP-6: </a:t>
            </a:r>
            <a:r>
              <a:rPr lang="en-US" sz="2600"/>
              <a:t>Go to manage Jenkins --&gt; Systems --&gt; Global properties --&gt; Environment variables --&gt; Under the name section add JAVA_HOME and value as </a:t>
            </a:r>
            <a:r>
              <a:rPr lang="en-US" sz="2600" b="1"/>
              <a:t>/usr/lib/jvm/java-17-amazon-corretto.x86_64</a:t>
            </a:r>
            <a:r>
              <a:rPr lang="en-US" sz="2600"/>
              <a:t> (Give your java path which you have installed)</a:t>
            </a:r>
            <a:endParaRPr 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pic>
        <p:nvPicPr>
          <p:cNvPr id="1565402683" name="Picture 15"/>
          <p:cNvPicPr>
            <a:picLocks noChangeAspect="1"/>
          </p:cNvPicPr>
          <p:nvPr/>
        </p:nvPicPr>
        <p:blipFill>
          <a:blip r:embed="rId1">
            <a:extLst>
              <a:ext uri="{28A0092B-C50C-407E-A947-70E740481C1C}">
                <a14:useLocalDpi xmlns:a14="http://schemas.microsoft.com/office/drawing/2010/main" val="0"/>
              </a:ext>
            </a:extLst>
          </a:blip>
          <a:srcRect l="8199" t="8301" r="9041" b="27945"/>
          <a:stretch>
            <a:fillRect/>
          </a:stretch>
        </p:blipFill>
        <p:spPr>
          <a:xfrm>
            <a:off x="609600" y="1174750"/>
            <a:ext cx="9098915" cy="4957445"/>
          </a:xfrm>
          <a:prstGeom prst="rect">
            <a:avLst/>
          </a:prstGeom>
          <a:ln>
            <a:solidFill>
              <a:srgbClr val="0000FF"/>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STEP-7:</a:t>
            </a:r>
            <a:r>
              <a:rPr lang="en-US" sz="2600"/>
              <a:t>  Again manage Jenkins --&gt; Tools --&gt; jdk installations --&gt; Name:java --&gt;</a:t>
            </a:r>
            <a:endParaRPr lang="en-US" sz="2600"/>
          </a:p>
          <a:p>
            <a:pPr marL="0" indent="0">
              <a:buNone/>
            </a:pPr>
            <a:r>
              <a:rPr lang="en-US" sz="2600"/>
              <a:t>JAVA_HOME: /usr/lib/jvm/java-17-amazon-corretto.x86_64</a:t>
            </a:r>
            <a:endParaRPr lang="en-US" sz="2600"/>
          </a:p>
          <a:p>
            <a:pPr marL="0" indent="0">
              <a:buNone/>
            </a:pPr>
            <a:endParaRPr lang="en-US" sz="2600"/>
          </a:p>
        </p:txBody>
      </p:sp>
      <p:pic>
        <p:nvPicPr>
          <p:cNvPr id="1008869046" name="Picture 3"/>
          <p:cNvPicPr>
            <a:picLocks noChangeAspect="1"/>
          </p:cNvPicPr>
          <p:nvPr/>
        </p:nvPicPr>
        <p:blipFill>
          <a:blip r:embed="rId1" cstate="print">
            <a:extLst>
              <a:ext uri="{28A0092B-C50C-407E-A947-70E740481C1C}">
                <a14:useLocalDpi xmlns:a14="http://schemas.microsoft.com/office/drawing/2010/main" val="0"/>
              </a:ext>
            </a:extLst>
          </a:blip>
          <a:srcRect l="5318" t="22333" r="26988" b="13061"/>
          <a:stretch>
            <a:fillRect/>
          </a:stretch>
        </p:blipFill>
        <p:spPr>
          <a:xfrm>
            <a:off x="609600" y="2622550"/>
            <a:ext cx="9595485" cy="3510280"/>
          </a:xfrm>
          <a:prstGeom prst="rect">
            <a:avLst/>
          </a:prstGeom>
          <a:ln>
            <a:solidFill>
              <a:srgbClr val="0000FF"/>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STEP-8:</a:t>
            </a:r>
            <a:r>
              <a:rPr lang="en-US" sz="2600"/>
              <a:t> Manage Jenkins --&gt; Tools --&gt; Git installations --&gt; Name: git --&gt; Path: user/bin/git</a:t>
            </a:r>
            <a:endParaRPr lang="en-US" sz="2600"/>
          </a:p>
          <a:p>
            <a:pPr marL="0" indent="0">
              <a:buNone/>
            </a:pPr>
            <a:r>
              <a:rPr lang="en-US" sz="2600"/>
              <a:t>**To know the git path use the command “ which git “ in the git bash. Then it shows the path.**</a:t>
            </a:r>
            <a:endParaRPr lang="en-US" sz="2600"/>
          </a:p>
          <a:p>
            <a:pPr marL="0" indent="0">
              <a:buNone/>
            </a:pPr>
            <a:endParaRPr lang="en-US" sz="2600"/>
          </a:p>
        </p:txBody>
      </p:sp>
      <p:pic>
        <p:nvPicPr>
          <p:cNvPr id="890882030" name="Picture 4"/>
          <p:cNvPicPr>
            <a:picLocks noChangeAspect="1"/>
          </p:cNvPicPr>
          <p:nvPr/>
        </p:nvPicPr>
        <p:blipFill>
          <a:blip r:embed="rId1">
            <a:extLst>
              <a:ext uri="{28A0092B-C50C-407E-A947-70E740481C1C}">
                <a14:useLocalDpi xmlns:a14="http://schemas.microsoft.com/office/drawing/2010/main" val="0"/>
              </a:ext>
            </a:extLst>
          </a:blip>
          <a:srcRect l="10303" t="13589" r="8264" b="33293"/>
          <a:stretch>
            <a:fillRect/>
          </a:stretch>
        </p:blipFill>
        <p:spPr>
          <a:xfrm>
            <a:off x="1283970" y="3025775"/>
            <a:ext cx="6615430" cy="3096260"/>
          </a:xfrm>
          <a:prstGeom prst="rect">
            <a:avLst/>
          </a:prstGeom>
          <a:ln>
            <a:solidFill>
              <a:srgbClr val="0000FF"/>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STEP-9:</a:t>
            </a:r>
            <a:r>
              <a:rPr lang="en-US" sz="2600"/>
              <a:t> Manage Jenkins --&gt; Tools --&gt; Maven Installations --&gt; name should be selected from dropdown --&gt; and the version should be given that has been installed in our local system</a:t>
            </a:r>
            <a:endParaRPr lang="en-US" sz="2600"/>
          </a:p>
          <a:p>
            <a:r>
              <a:rPr lang="en-US" sz="2600"/>
              <a:t>In my case I have installed 3.9.9 version</a:t>
            </a:r>
            <a:endParaRPr lang="en-US" sz="2600"/>
          </a:p>
          <a:p>
            <a:endParaRPr lang="en-US" sz="2600"/>
          </a:p>
          <a:p>
            <a:endParaRPr lang="en-US" sz="2600"/>
          </a:p>
          <a:p>
            <a:endParaRPr lang="en-US" sz="2600"/>
          </a:p>
          <a:p>
            <a:endParaRPr lang="en-US" sz="2600"/>
          </a:p>
          <a:p>
            <a:endParaRPr lang="en-US" sz="2600"/>
          </a:p>
          <a:p>
            <a:endParaRPr lang="en-US" sz="2600"/>
          </a:p>
          <a:p>
            <a:r>
              <a:rPr lang="en-US" sz="2600"/>
              <a:t>Click on Save and apply</a:t>
            </a:r>
            <a:endParaRPr lang="en-US" sz="2600"/>
          </a:p>
        </p:txBody>
      </p:sp>
      <p:pic>
        <p:nvPicPr>
          <p:cNvPr id="1315764259" name="Picture 5"/>
          <p:cNvPicPr>
            <a:picLocks noChangeAspect="1"/>
          </p:cNvPicPr>
          <p:nvPr/>
        </p:nvPicPr>
        <p:blipFill>
          <a:blip r:embed="rId1" cstate="print">
            <a:extLst>
              <a:ext uri="{28A0092B-C50C-407E-A947-70E740481C1C}">
                <a14:useLocalDpi xmlns:a14="http://schemas.microsoft.com/office/drawing/2010/main" val="0"/>
              </a:ext>
            </a:extLst>
          </a:blip>
          <a:srcRect l="7313" t="12644" r="2171" b="23218"/>
          <a:stretch>
            <a:fillRect/>
          </a:stretch>
        </p:blipFill>
        <p:spPr>
          <a:xfrm>
            <a:off x="1165225" y="2927985"/>
            <a:ext cx="8053070" cy="2750820"/>
          </a:xfrm>
          <a:prstGeom prst="rect">
            <a:avLst/>
          </a:prstGeom>
          <a:ln>
            <a:solidFill>
              <a:srgbClr val="0000FF"/>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STEP-10:</a:t>
            </a:r>
            <a:r>
              <a:rPr lang="en-US" sz="2600"/>
              <a:t> Jenkins dashboard --&gt; New Item --&gt; Give some name --&gt; Select maven Project --&gt; Click on ok</a:t>
            </a:r>
            <a:endParaRPr lang="en-US" sz="2600"/>
          </a:p>
          <a:p>
            <a:pPr marL="0" indent="0">
              <a:buNone/>
            </a:pPr>
            <a:r>
              <a:rPr lang="en-US" sz="2600" b="1"/>
              <a:t>STEP-11:</a:t>
            </a:r>
            <a:r>
              <a:rPr lang="en-US" sz="2600"/>
              <a:t> Under the source code management select Git and add repository url. Also specify the default branch of that repository i.e., */master or */main</a:t>
            </a:r>
            <a:endParaRPr lang="en-US" sz="2600"/>
          </a:p>
          <a:p>
            <a:pPr marL="0" indent="0">
              <a:buNone/>
            </a:pPr>
            <a:r>
              <a:rPr lang="en-US" sz="2600"/>
              <a:t>GIT URL: https://github.com/pabbavasavi29/maven-web-application123.git</a:t>
            </a:r>
            <a:endParaRPr lang="en-US" sz="2600"/>
          </a:p>
          <a:p>
            <a:pPr marL="0" indent="0">
              <a:buNone/>
            </a:pPr>
            <a:endParaRPr lang="en-US" sz="2600"/>
          </a:p>
        </p:txBody>
      </p:sp>
      <p:pic>
        <p:nvPicPr>
          <p:cNvPr id="707333942" name="Picture 6"/>
          <p:cNvPicPr>
            <a:picLocks noChangeAspect="1"/>
          </p:cNvPicPr>
          <p:nvPr/>
        </p:nvPicPr>
        <p:blipFill>
          <a:blip r:embed="rId1" cstate="print">
            <a:extLst>
              <a:ext uri="{28A0092B-C50C-407E-A947-70E740481C1C}">
                <a14:useLocalDpi xmlns:a14="http://schemas.microsoft.com/office/drawing/2010/main" val="0"/>
              </a:ext>
            </a:extLst>
          </a:blip>
          <a:srcRect t="12773" r="5163" b="35052"/>
          <a:stretch>
            <a:fillRect/>
          </a:stretch>
        </p:blipFill>
        <p:spPr>
          <a:xfrm>
            <a:off x="933450" y="4244340"/>
            <a:ext cx="8185785" cy="2304415"/>
          </a:xfrm>
          <a:prstGeom prst="rect">
            <a:avLst/>
          </a:prstGeom>
          <a:ln>
            <a:solidFill>
              <a:srgbClr val="0000FF"/>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p:txBody>
          <a:bodyPr/>
          <a:p>
            <a:r>
              <a:rPr lang="en-US" sz="2600" b="1"/>
              <a:t>TOMCAT:</a:t>
            </a:r>
            <a:r>
              <a:rPr lang="en-US" sz="2600"/>
              <a:t> A Java-based web server and servlet container. It's mainly used to host Java web applications, providing an environment to run applications that respond to web requests, like a website or API. If you need a server to handle HTTP requests and serve applications to users, Tomcat is your choice.</a:t>
            </a:r>
            <a:endParaRPr lang="en-US" sz="2600"/>
          </a:p>
          <a:p>
            <a:r>
              <a:rPr lang="en-US" sz="2600" b="1"/>
              <a:t>JENKINS:</a:t>
            </a:r>
            <a:r>
              <a:rPr lang="en-US" sz="2600"/>
              <a:t> Jenkins is an open source automation server primarily used for continous integration and continous delivery (CI/CD) in software development. It helps to automate repetitive tasks such as building, Testing and deploying applications. </a:t>
            </a:r>
            <a:endParaRPr lang="en-US" sz="2600"/>
          </a:p>
          <a:p>
            <a:r>
              <a:rPr lang="en-US" sz="2600" b="1"/>
              <a:t>MAVEN:  </a:t>
            </a:r>
            <a:r>
              <a:rPr lang="en-US" sz="2600"/>
              <a:t>Maven is a tool that helps Java developers automate the process of building, testing, and managing their projects. It handles tasks like downloading libraries (dependencies), compiling code, running tests, and packaging the final application.</a:t>
            </a:r>
            <a:endParaRPr lang="en-US"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STEP-12:</a:t>
            </a:r>
            <a:r>
              <a:rPr lang="en-US" sz="2600"/>
              <a:t> Pre-steps --&gt; Invoke top level maven targets --&gt; select maven version from dropdown --&gt; add package under the goals section</a:t>
            </a:r>
            <a:endParaRPr lang="en-US" sz="2600"/>
          </a:p>
          <a:p>
            <a:pPr marL="0" indent="0">
              <a:buNone/>
            </a:pPr>
            <a:endParaRPr lang="en-US" sz="2600"/>
          </a:p>
          <a:p>
            <a:pPr marL="0" indent="0">
              <a:buNone/>
            </a:pPr>
            <a:endParaRPr lang="en-US" sz="2600"/>
          </a:p>
          <a:p>
            <a:pPr marL="0" indent="0">
              <a:buNone/>
            </a:pPr>
            <a:endParaRPr lang="en-US" sz="2600"/>
          </a:p>
          <a:p>
            <a:pPr marL="0" indent="0">
              <a:buNone/>
            </a:pPr>
            <a:endParaRPr lang="en-US" sz="2600"/>
          </a:p>
          <a:p>
            <a:pPr marL="0" indent="0">
              <a:buNone/>
            </a:pPr>
            <a:r>
              <a:rPr lang="en-US" sz="2600" b="1"/>
              <a:t>STEP-13:</a:t>
            </a:r>
            <a:r>
              <a:rPr lang="en-US" sz="2600"/>
              <a:t> Post-Build actions --&gt; select deploy war/ear to a container from the dropdown --&gt; under the WAR/EAR files section give **/*.war </a:t>
            </a:r>
            <a:endParaRPr lang="en-US" sz="2600"/>
          </a:p>
          <a:p>
            <a:pPr marL="0" indent="0">
              <a:buNone/>
            </a:pPr>
            <a:endParaRPr lang="en-US" sz="2600"/>
          </a:p>
        </p:txBody>
      </p:sp>
      <p:pic>
        <p:nvPicPr>
          <p:cNvPr id="1099782800" name="Picture 7"/>
          <p:cNvPicPr>
            <a:picLocks noChangeAspect="1"/>
          </p:cNvPicPr>
          <p:nvPr/>
        </p:nvPicPr>
        <p:blipFill>
          <a:blip r:embed="rId1" cstate="print">
            <a:extLst>
              <a:ext uri="{28A0092B-C50C-407E-A947-70E740481C1C}">
                <a14:useLocalDpi xmlns:a14="http://schemas.microsoft.com/office/drawing/2010/main" val="0"/>
              </a:ext>
            </a:extLst>
          </a:blip>
          <a:srcRect t="30554" r="4387" b="14970"/>
          <a:stretch>
            <a:fillRect/>
          </a:stretch>
        </p:blipFill>
        <p:spPr>
          <a:xfrm>
            <a:off x="1261745" y="2085975"/>
            <a:ext cx="6975475" cy="1859280"/>
          </a:xfrm>
          <a:prstGeom prst="rect">
            <a:avLst/>
          </a:prstGeom>
          <a:ln>
            <a:solidFill>
              <a:srgbClr val="0000FF"/>
            </a:solidFill>
          </a:ln>
        </p:spPr>
      </p:pic>
      <p:pic>
        <p:nvPicPr>
          <p:cNvPr id="286068377" name="Picture 3"/>
          <p:cNvPicPr>
            <a:picLocks noChangeAspect="1"/>
          </p:cNvPicPr>
          <p:nvPr/>
        </p:nvPicPr>
        <p:blipFill>
          <a:blip r:embed="rId2" cstate="print">
            <a:extLst>
              <a:ext uri="{28A0092B-C50C-407E-A947-70E740481C1C}">
                <a14:useLocalDpi xmlns:a14="http://schemas.microsoft.com/office/drawing/2010/main" val="0"/>
              </a:ext>
            </a:extLst>
          </a:blip>
          <a:srcRect t="11930" b="9708"/>
          <a:stretch>
            <a:fillRect/>
          </a:stretch>
        </p:blipFill>
        <p:spPr>
          <a:xfrm>
            <a:off x="1361440" y="4892040"/>
            <a:ext cx="6876415" cy="1965960"/>
          </a:xfrm>
          <a:prstGeom prst="rect">
            <a:avLst/>
          </a:prstGeom>
          <a:ln>
            <a:solidFill>
              <a:srgbClr val="0000FF"/>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STEP-14:</a:t>
            </a:r>
            <a:r>
              <a:rPr lang="en-US" sz="2600"/>
              <a:t> In the same section add tomcat credentials i.e., username and password which we have added in the tomcat-users.xml file. </a:t>
            </a:r>
            <a:endParaRPr lang="en-US" sz="2600"/>
          </a:p>
          <a:p>
            <a:r>
              <a:rPr lang="en-US" sz="2600"/>
              <a:t>In my case username is tomcat </a:t>
            </a:r>
            <a:endParaRPr lang="en-US" sz="2600"/>
          </a:p>
          <a:p>
            <a:r>
              <a:rPr lang="en-US" sz="2600"/>
              <a:t>password is s3cret.</a:t>
            </a:r>
            <a:endParaRPr lang="en-US" sz="2600"/>
          </a:p>
          <a:p>
            <a:r>
              <a:rPr lang="en-US" sz="2600"/>
              <a:t>Give the Public Ip of our tomcat instance in the ID and description section</a:t>
            </a:r>
            <a:endParaRPr lang="en-US" sz="2600"/>
          </a:p>
          <a:p>
            <a:r>
              <a:rPr lang="en-US" sz="2600"/>
              <a:t>And click on add. Then the credentials gets added</a:t>
            </a:r>
            <a:endParaRPr lang="en-US" sz="2600"/>
          </a:p>
          <a:p>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25830"/>
            <a:ext cx="10972800" cy="5201920"/>
          </a:xfrm>
        </p:spPr>
        <p:txBody>
          <a:bodyPr/>
          <a:p>
            <a:endParaRPr lang="en-US"/>
          </a:p>
        </p:txBody>
      </p:sp>
      <p:pic>
        <p:nvPicPr>
          <p:cNvPr id="846922840" name="Picture 5"/>
          <p:cNvPicPr>
            <a:picLocks noChangeAspect="1"/>
          </p:cNvPicPr>
          <p:nvPr/>
        </p:nvPicPr>
        <p:blipFill>
          <a:blip r:embed="rId1" cstate="print">
            <a:extLst>
              <a:ext uri="{28A0092B-C50C-407E-A947-70E740481C1C}">
                <a14:useLocalDpi xmlns:a14="http://schemas.microsoft.com/office/drawing/2010/main" val="0"/>
              </a:ext>
            </a:extLst>
          </a:blip>
          <a:srcRect l="11854" t="9122" r="1507" b="6954"/>
          <a:stretch>
            <a:fillRect/>
          </a:stretch>
        </p:blipFill>
        <p:spPr>
          <a:xfrm>
            <a:off x="609600" y="925830"/>
            <a:ext cx="8746490" cy="2994660"/>
          </a:xfrm>
          <a:prstGeom prst="rect">
            <a:avLst/>
          </a:prstGeom>
          <a:ln>
            <a:solidFill>
              <a:srgbClr val="0000FF"/>
            </a:solidFill>
          </a:ln>
        </p:spPr>
      </p:pic>
      <p:pic>
        <p:nvPicPr>
          <p:cNvPr id="958692253" name="Picture 4"/>
          <p:cNvPicPr>
            <a:picLocks noChangeAspect="1"/>
          </p:cNvPicPr>
          <p:nvPr/>
        </p:nvPicPr>
        <p:blipFill>
          <a:blip r:embed="rId2" cstate="print">
            <a:extLst>
              <a:ext uri="{28A0092B-C50C-407E-A947-70E740481C1C}">
                <a14:useLocalDpi xmlns:a14="http://schemas.microsoft.com/office/drawing/2010/main" val="0"/>
              </a:ext>
            </a:extLst>
          </a:blip>
          <a:srcRect l="6980" t="12175" r="4985" b="-2309"/>
          <a:stretch>
            <a:fillRect/>
          </a:stretch>
        </p:blipFill>
        <p:spPr>
          <a:xfrm>
            <a:off x="609600" y="3920490"/>
            <a:ext cx="8745855" cy="2754630"/>
          </a:xfrm>
          <a:prstGeom prst="rect">
            <a:avLst/>
          </a:prstGeom>
          <a:ln>
            <a:solidFill>
              <a:srgbClr val="0000FF"/>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a:t>After adding Credentials we have to select the added credentials from the dropdown in the CREDENTIALS section and also we have specify tomcat url in the TOMCAT URL section.</a:t>
            </a:r>
            <a:endParaRPr lang="en-US" sz="2600"/>
          </a:p>
          <a:p>
            <a:endParaRPr lang="en-US" sz="2600"/>
          </a:p>
          <a:p>
            <a:pPr marL="0" indent="0">
              <a:buNone/>
            </a:pPr>
            <a:r>
              <a:rPr lang="en-US" sz="2600" b="1"/>
              <a:t>STEP-15:</a:t>
            </a:r>
            <a:r>
              <a:rPr lang="en-US" sz="2600"/>
              <a:t> Click on save and apply</a:t>
            </a:r>
            <a:endParaRPr lang="en-US" sz="2600"/>
          </a:p>
          <a:p>
            <a:endParaRPr lang="en-US" sz="2600"/>
          </a:p>
          <a:p>
            <a:pPr marL="0" indent="0">
              <a:buNone/>
            </a:pPr>
            <a:r>
              <a:rPr lang="en-US" sz="2600" b="1"/>
              <a:t>STEP-16:</a:t>
            </a:r>
            <a:r>
              <a:rPr lang="en-US" sz="2600"/>
              <a:t> Build now</a:t>
            </a:r>
            <a:endParaRPr lang="en-US"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600" b="1"/>
              <a:t>STEP-17:</a:t>
            </a:r>
            <a:r>
              <a:rPr lang="en-US" sz="2600"/>
              <a:t> Check the status of the project.</a:t>
            </a:r>
            <a:endParaRPr lang="en-US" sz="2600"/>
          </a:p>
          <a:p>
            <a:pPr marL="0" indent="0">
              <a:buNone/>
            </a:pPr>
            <a:endParaRPr lang="en-US" sz="2600"/>
          </a:p>
        </p:txBody>
      </p:sp>
      <p:pic>
        <p:nvPicPr>
          <p:cNvPr id="865677900" name="Picture 6"/>
          <p:cNvPicPr>
            <a:picLocks noChangeAspect="1"/>
          </p:cNvPicPr>
          <p:nvPr/>
        </p:nvPicPr>
        <p:blipFill>
          <a:blip r:embed="rId1">
            <a:extLst>
              <a:ext uri="{28A0092B-C50C-407E-A947-70E740481C1C}">
                <a14:useLocalDpi xmlns:a14="http://schemas.microsoft.com/office/drawing/2010/main" val="0"/>
              </a:ext>
            </a:extLst>
          </a:blip>
          <a:srcRect l="-1" t="22941" r="4402" b="1737"/>
          <a:stretch>
            <a:fillRect/>
          </a:stretch>
        </p:blipFill>
        <p:spPr>
          <a:xfrm>
            <a:off x="1928495" y="1774190"/>
            <a:ext cx="7496175" cy="3738880"/>
          </a:xfrm>
          <a:prstGeom prst="rect">
            <a:avLst/>
          </a:prstGeom>
          <a:ln>
            <a:solidFill>
              <a:srgbClr val="0000FF"/>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2600" b="1"/>
              <a:t>STEP-18: </a:t>
            </a:r>
            <a:r>
              <a:rPr lang="en-US" sz="2600"/>
              <a:t>After Successful completion of the build navigate to tomcat dashboard --&gt; Click on Manager-apps --&gt; It will asks for username and password that we have mentioned in the credentials section --&gt; If our application gets succeed it gets reflected in the dashboard as shown in the figure.</a:t>
            </a:r>
            <a:endParaRPr lang="en-US" sz="2600"/>
          </a:p>
          <a:p>
            <a:pPr marL="0" indent="0">
              <a:buNone/>
            </a:pPr>
            <a:endParaRPr lang="en-US" sz="2600"/>
          </a:p>
        </p:txBody>
      </p:sp>
      <p:pic>
        <p:nvPicPr>
          <p:cNvPr id="2091151814" name="Picture 7"/>
          <p:cNvPicPr>
            <a:picLocks noChangeAspect="1"/>
          </p:cNvPicPr>
          <p:nvPr/>
        </p:nvPicPr>
        <p:blipFill>
          <a:blip r:embed="rId1" cstate="print">
            <a:extLst>
              <a:ext uri="{28A0092B-C50C-407E-A947-70E740481C1C}">
                <a14:useLocalDpi xmlns:a14="http://schemas.microsoft.com/office/drawing/2010/main" val="0"/>
              </a:ext>
            </a:extLst>
          </a:blip>
          <a:srcRect t="11902" b="6963"/>
          <a:stretch>
            <a:fillRect/>
          </a:stretch>
        </p:blipFill>
        <p:spPr>
          <a:xfrm>
            <a:off x="2161540" y="3273425"/>
            <a:ext cx="7446010" cy="3035935"/>
          </a:xfrm>
          <a:prstGeom prst="rect">
            <a:avLst/>
          </a:prstGeom>
          <a:ln>
            <a:solidFill>
              <a:srgbClr val="0000FF"/>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a:t>Here we can see maven-web-app application that has been reflected. Just give a click on the displayed application of your dashboard. We can see the output in the dashboard.</a:t>
            </a:r>
            <a:endParaRPr lang="en-US" sz="2600"/>
          </a:p>
          <a:p>
            <a:endParaRPr lang="en-US" sz="2600"/>
          </a:p>
          <a:p>
            <a:endParaRPr lang="en-US" sz="2600"/>
          </a:p>
        </p:txBody>
      </p:sp>
      <p:pic>
        <p:nvPicPr>
          <p:cNvPr id="612709476" name="Picture 9"/>
          <p:cNvPicPr>
            <a:picLocks noChangeAspect="1"/>
          </p:cNvPicPr>
          <p:nvPr/>
        </p:nvPicPr>
        <p:blipFill>
          <a:blip r:embed="rId1" cstate="print">
            <a:extLst>
              <a:ext uri="{28A0092B-C50C-407E-A947-70E740481C1C}">
                <a14:useLocalDpi xmlns:a14="http://schemas.microsoft.com/office/drawing/2010/main" val="0"/>
              </a:ext>
            </a:extLst>
          </a:blip>
          <a:srcRect t="9837" b="24355"/>
          <a:stretch>
            <a:fillRect/>
          </a:stretch>
        </p:blipFill>
        <p:spPr>
          <a:xfrm>
            <a:off x="609600" y="2536825"/>
            <a:ext cx="10973435" cy="3590925"/>
          </a:xfrm>
          <a:prstGeom prst="rect">
            <a:avLst/>
          </a:prstGeom>
          <a:ln>
            <a:solidFill>
              <a:srgbClr val="0000FF"/>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a:t>
            </a:r>
            <a:endParaRPr lang="en-US" b="1"/>
          </a:p>
        </p:txBody>
      </p:sp>
      <p:sp>
        <p:nvSpPr>
          <p:cNvPr id="3" name="Content Placeholder 2"/>
          <p:cNvSpPr>
            <a:spLocks noGrp="1"/>
          </p:cNvSpPr>
          <p:nvPr>
            <p:ph idx="1"/>
          </p:nvPr>
        </p:nvSpPr>
        <p:spPr/>
        <p:txBody>
          <a:bodyPr/>
          <a:p>
            <a:pPr marL="0" indent="0">
              <a:buNone/>
            </a:pPr>
            <a:r>
              <a:rPr lang="en-US"/>
              <a:t>We will pull the code from SCM(Git) --&gt; Integrate with Jenkins --&gt; Jenkins gets interacts with maven as it is a build tool --&gt; Here we will build a WAR/JAR FILE --&gt;After successful build of WAR/JAR file we will deploy the file in Tomcat server.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703385-thank-you-in-ppt-presentation"/>
          <p:cNvPicPr>
            <a:picLocks noChangeAspect="1"/>
          </p:cNvPicPr>
          <p:nvPr>
            <p:ph idx="1"/>
          </p:nvPr>
        </p:nvPicPr>
        <p:blipFill>
          <a:blip r:embed="rId1"/>
          <a:stretch>
            <a:fillRect/>
          </a:stretch>
        </p:blipFill>
        <p:spPr>
          <a:xfrm>
            <a:off x="635" y="0"/>
            <a:ext cx="12174855"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STEPS TO DEPLOY</a:t>
            </a:r>
            <a:endParaRPr lang="en-US"/>
          </a:p>
        </p:txBody>
      </p:sp>
      <p:sp>
        <p:nvSpPr>
          <p:cNvPr id="3" name="Content Placeholder 2"/>
          <p:cNvSpPr>
            <a:spLocks noGrp="1"/>
          </p:cNvSpPr>
          <p:nvPr>
            <p:ph idx="1"/>
          </p:nvPr>
        </p:nvSpPr>
        <p:spPr/>
        <p:txBody>
          <a:bodyPr/>
          <a:p>
            <a:pPr marL="0" indent="0">
              <a:buNone/>
            </a:pPr>
            <a:r>
              <a:rPr lang="en-US" sz="2600" b="1"/>
              <a:t>STEP-1:</a:t>
            </a:r>
            <a:r>
              <a:rPr lang="en-US" sz="2600"/>
              <a:t> CREATE TWO INSTANCES i.e., one instance for Jenkins installation and the other for tomcat installation.</a:t>
            </a:r>
            <a:endParaRPr lang="en-US" sz="2600"/>
          </a:p>
          <a:p>
            <a:pPr marL="0" indent="0">
              <a:buNone/>
            </a:pPr>
            <a:r>
              <a:rPr lang="en-US" sz="2600" b="1"/>
              <a:t>STEP-2:</a:t>
            </a:r>
            <a:r>
              <a:rPr lang="en-US" sz="2600"/>
              <a:t> Connect the Jenkins instance with gitbash/linux/putty then run the following command.</a:t>
            </a:r>
            <a:endParaRPr lang="en-US" sz="2600"/>
          </a:p>
          <a:p>
            <a:r>
              <a:rPr lang="en-US" sz="2600" b="1"/>
              <a:t>sudo su</a:t>
            </a:r>
            <a:endParaRPr lang="en-US" sz="2600" b="1"/>
          </a:p>
          <a:p>
            <a:r>
              <a:rPr lang="en-US" sz="2600" b="1"/>
              <a:t>sudo dnf update -y</a:t>
            </a:r>
            <a:endParaRPr lang="en-US" sz="2600" b="1"/>
          </a:p>
          <a:p>
            <a:r>
              <a:rPr lang="en-US" sz="2600" b="1"/>
              <a:t>yum list java*</a:t>
            </a:r>
            <a:endParaRPr lang="en-US" sz="2600" b="1"/>
          </a:p>
          <a:p>
            <a:r>
              <a:rPr lang="en-US" sz="2600" b="1"/>
              <a:t>sudo dnf install -y java-17-amazon-corretto.x86_64</a:t>
            </a:r>
            <a:endParaRPr lang="en-US" sz="2600" b="1"/>
          </a:p>
          <a:p>
            <a:r>
              <a:rPr lang="en-US" sz="2600" b="1"/>
              <a:t>sudo wget -O /etc/yum.repos.d/jenkins.repo https://pkg.jenkins.io/redhat-stable/jenkins.repo</a:t>
            </a:r>
            <a:endParaRPr lang="en-US" sz="2600" b="1"/>
          </a:p>
          <a:p>
            <a:r>
              <a:rPr lang="en-US" sz="2600" b="1"/>
              <a:t>sudo rpm --import https://pkg.jenkins.io/redhat-stable/jenkins.io-2023.key</a:t>
            </a:r>
            <a:endParaRPr lang="en-US" sz="2600" b="1"/>
          </a:p>
          <a:p>
            <a:endParaRPr lang="en-US" sz="2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sym typeface="+mn-ea"/>
              </a:rPr>
              <a:t>yum install jenkins</a:t>
            </a:r>
            <a:endParaRPr lang="en-US" sz="2600" b="1"/>
          </a:p>
          <a:p>
            <a:r>
              <a:rPr lang="en-US" sz="2600" b="1">
                <a:sym typeface="+mn-ea"/>
              </a:rPr>
              <a:t>service jenkins start</a:t>
            </a:r>
            <a:endParaRPr lang="en-US" sz="2600" b="1"/>
          </a:p>
          <a:p>
            <a:r>
              <a:rPr lang="en-US" sz="2600" b="1">
                <a:sym typeface="+mn-ea"/>
              </a:rPr>
              <a:t>systemctl start jenkins</a:t>
            </a:r>
            <a:endParaRPr lang="en-US" sz="2600" b="1"/>
          </a:p>
          <a:p>
            <a:r>
              <a:rPr lang="en-US" sz="2600" b="1">
                <a:sym typeface="+mn-ea"/>
              </a:rPr>
              <a:t>systemctl status jenkins</a:t>
            </a:r>
            <a:endParaRPr lang="en-US" sz="2600" b="1"/>
          </a:p>
          <a:p>
            <a:r>
              <a:rPr lang="en-US" sz="2600" b="1">
                <a:sym typeface="+mn-ea"/>
              </a:rPr>
              <a:t>cat &lt;link&gt;</a:t>
            </a:r>
            <a:endParaRPr lang="en-US" sz="2600" b="1">
              <a:sym typeface="+mn-ea"/>
            </a:endParaRPr>
          </a:p>
          <a:p>
            <a:r>
              <a:rPr lang="en-US" sz="2600" b="1"/>
              <a:t>readlink -f $(which java)</a:t>
            </a:r>
            <a:r>
              <a:rPr lang="en-US" sz="2600"/>
              <a:t>:  By giving this command in the git bash we will be getting JDK path like this</a:t>
            </a:r>
            <a:r>
              <a:rPr lang="en-US" sz="2600" b="1"/>
              <a:t> /usr/lib/jvm/java-17-amazon-corretto.x86_64/bin/bash </a:t>
            </a:r>
            <a:endParaRPr lang="en-US" sz="2600"/>
          </a:p>
          <a:p>
            <a:r>
              <a:rPr lang="en-US" sz="2600"/>
              <a:t>From this path remove bin/bash. Then paste the remaining path obtained in the JDK section wherever you need</a:t>
            </a:r>
            <a:endParaRPr lang="en-US" sz="2600"/>
          </a:p>
          <a:p>
            <a:r>
              <a:rPr lang="en-US" sz="2600" b="1"/>
              <a:t>/usr/lib/jvm/java-17-amazon-corretto.x86_64</a:t>
            </a:r>
            <a:endParaRPr lang="en-US" sz="2600" b="1"/>
          </a:p>
          <a:p>
            <a:endParaRPr lang="en-US"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a:t>Install the Required plugins and get connect to dashboard</a:t>
            </a:r>
            <a:endParaRPr lang="en-US" sz="2600"/>
          </a:p>
          <a:p>
            <a:pPr marL="0" indent="0">
              <a:buNone/>
            </a:pPr>
            <a:r>
              <a:rPr lang="en-US" sz="2600" b="1"/>
              <a:t>STEP-3:</a:t>
            </a:r>
            <a:r>
              <a:rPr lang="en-US" sz="2600"/>
              <a:t> Maven should be there in your local system</a:t>
            </a:r>
            <a:endParaRPr lang="en-US" sz="2600"/>
          </a:p>
          <a:p>
            <a:endParaRPr lang="en-US" sz="2600"/>
          </a:p>
          <a:p>
            <a:pPr marL="0" indent="0">
              <a:buNone/>
            </a:pPr>
            <a:r>
              <a:rPr lang="en-US" sz="2600" b="1"/>
              <a:t>STEP-4:</a:t>
            </a:r>
            <a:r>
              <a:rPr lang="en-US" sz="2600"/>
              <a:t> Connect the Tomcat instance with gitbash/linux/putty then run the following commands </a:t>
            </a:r>
            <a:endParaRPr lang="en-US" sz="2600"/>
          </a:p>
          <a:p>
            <a:r>
              <a:rPr lang="en-US" sz="2600" b="1"/>
              <a:t>wget https://dlcdn.apache.org/tomcat/tomcat-9/v9.0.96/bin/apache-tomcat-9.0.96.tar.gz</a:t>
            </a:r>
            <a:endParaRPr lang="en-US" sz="2600" b="1"/>
          </a:p>
          <a:p>
            <a:r>
              <a:rPr lang="en-US" sz="2600" b="1"/>
              <a:t>ls </a:t>
            </a:r>
            <a:endParaRPr lang="en-US" sz="2600" b="1"/>
          </a:p>
          <a:p>
            <a:pPr marL="0" indent="0">
              <a:buNone/>
            </a:pPr>
            <a:r>
              <a:rPr lang="en-US" sz="2600"/>
              <a:t>             </a:t>
            </a:r>
            <a:endParaRPr lang="en-US" sz="2600"/>
          </a:p>
        </p:txBody>
      </p:sp>
      <p:pic>
        <p:nvPicPr>
          <p:cNvPr id="15675842" name="Picture 1"/>
          <p:cNvPicPr>
            <a:picLocks noChangeAspect="1"/>
          </p:cNvPicPr>
          <p:nvPr/>
        </p:nvPicPr>
        <p:blipFill>
          <a:blip r:embed="rId1"/>
          <a:stretch>
            <a:fillRect/>
          </a:stretch>
        </p:blipFill>
        <p:spPr>
          <a:xfrm>
            <a:off x="1398905" y="4874260"/>
            <a:ext cx="4697095" cy="1253490"/>
          </a:xfrm>
          <a:prstGeom prst="rect">
            <a:avLst/>
          </a:prstGeom>
          <a:ln>
            <a:solidFill>
              <a:srgbClr val="0000FF"/>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Content Placeholder 2"/>
          <p:cNvSpPr>
            <a:spLocks noGrp="1"/>
          </p:cNvSpPr>
          <p:nvPr>
            <p:ph idx="1"/>
          </p:nvPr>
        </p:nvSpPr>
        <p:spPr/>
        <p:txBody>
          <a:bodyPr/>
          <a:p>
            <a:r>
              <a:rPr lang="en-US" sz="2600" b="1"/>
              <a:t>tar xvzf</a:t>
            </a:r>
            <a:r>
              <a:rPr lang="en-US" sz="2600"/>
              <a:t> &lt;give the unzip file that is displayed in the above image&gt;</a:t>
            </a:r>
            <a:endParaRPr lang="en-US" sz="2600"/>
          </a:p>
          <a:p>
            <a:r>
              <a:rPr lang="en-US" sz="2600" b="1"/>
              <a:t>ls</a:t>
            </a:r>
            <a:r>
              <a:rPr lang="en-US" sz="2600"/>
              <a:t> </a:t>
            </a:r>
            <a:endParaRPr lang="en-US" sz="2600"/>
          </a:p>
          <a:p>
            <a:endParaRPr lang="en-US" sz="2600"/>
          </a:p>
          <a:p>
            <a:endParaRPr lang="en-US" sz="2600" b="1"/>
          </a:p>
          <a:p>
            <a:r>
              <a:rPr lang="en-US" sz="2600" b="1"/>
              <a:t>rm -rf </a:t>
            </a:r>
            <a:r>
              <a:rPr lang="en-US" sz="2600"/>
              <a:t>&lt;give the unzip file link over here&gt;  </a:t>
            </a:r>
            <a:endParaRPr lang="en-US" sz="2600"/>
          </a:p>
          <a:p>
            <a:r>
              <a:rPr lang="en-US" sz="2600" b="1"/>
              <a:t>ls</a:t>
            </a:r>
            <a:r>
              <a:rPr lang="en-US" sz="2600"/>
              <a:t> --&gt; By giving ls command we can see that the unzip file has been deleted.</a:t>
            </a:r>
            <a:endParaRPr lang="en-US" sz="2600"/>
          </a:p>
          <a:p>
            <a:endParaRPr lang="en-US" sz="2600"/>
          </a:p>
        </p:txBody>
      </p:sp>
      <p:pic>
        <p:nvPicPr>
          <p:cNvPr id="5" name="Picture 4"/>
          <p:cNvPicPr>
            <a:picLocks noChangeAspect="1"/>
          </p:cNvPicPr>
          <p:nvPr/>
        </p:nvPicPr>
        <p:blipFill>
          <a:blip r:embed="rId2"/>
          <a:stretch>
            <a:fillRect/>
          </a:stretch>
        </p:blipFill>
        <p:spPr>
          <a:xfrm>
            <a:off x="795020" y="2139315"/>
            <a:ext cx="8096250" cy="872490"/>
          </a:xfrm>
          <a:prstGeom prst="rect">
            <a:avLst/>
          </a:prstGeom>
        </p:spPr>
      </p:pic>
      <p:pic>
        <p:nvPicPr>
          <p:cNvPr id="68136487" name="Picture 1"/>
          <p:cNvPicPr>
            <a:picLocks noChangeAspect="1"/>
          </p:cNvPicPr>
          <p:nvPr/>
        </p:nvPicPr>
        <p:blipFill>
          <a:blip r:embed="rId1"/>
          <a:stretch>
            <a:fillRect/>
          </a:stretch>
        </p:blipFill>
        <p:spPr>
          <a:xfrm>
            <a:off x="795020" y="4490085"/>
            <a:ext cx="7459345" cy="1014730"/>
          </a:xfrm>
          <a:prstGeom prst="rect">
            <a:avLst/>
          </a:prstGeom>
          <a:ln>
            <a:solidFill>
              <a:srgbClr val="0000FF"/>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mv apache-tomcat-9.0.96 tomcat</a:t>
            </a:r>
            <a:r>
              <a:rPr lang="en-US" sz="2600"/>
              <a:t> --&gt; mv command will change the file name from original name. Here I am changing “apache-tomcat-9.0.96” to “tomcat” as shortform</a:t>
            </a:r>
            <a:endParaRPr lang="en-US" sz="2600"/>
          </a:p>
          <a:p>
            <a:r>
              <a:rPr lang="en-US" sz="2600"/>
              <a:t>cd tomcat à Changing to tomcat directory</a:t>
            </a:r>
            <a:endParaRPr lang="en-US" sz="2600"/>
          </a:p>
          <a:p>
            <a:r>
              <a:rPr lang="en-US" sz="2600" b="1"/>
              <a:t>yum install java -y</a:t>
            </a:r>
            <a:r>
              <a:rPr lang="en-US" sz="2600"/>
              <a:t> --&gt; Install java </a:t>
            </a:r>
            <a:endParaRPr lang="en-US" sz="2600"/>
          </a:p>
          <a:p>
            <a:r>
              <a:rPr lang="en-US" sz="2600" b="1"/>
              <a:t>ls</a:t>
            </a:r>
            <a:r>
              <a:rPr lang="en-US" sz="2600"/>
              <a:t> --&gt;The following files and directories gets displayed</a:t>
            </a:r>
            <a:endParaRPr lang="en-US" sz="2600"/>
          </a:p>
          <a:p>
            <a:endParaRPr lang="en-US" sz="2600"/>
          </a:p>
          <a:p>
            <a:r>
              <a:rPr lang="en-US" sz="2600" b="1"/>
              <a:t>cd conf</a:t>
            </a:r>
            <a:r>
              <a:rPr lang="en-US" sz="2600"/>
              <a:t> --&gt; Navigating into the conf directory</a:t>
            </a:r>
            <a:endParaRPr lang="en-US" sz="2600"/>
          </a:p>
          <a:p>
            <a:r>
              <a:rPr lang="en-US" sz="2600" b="1"/>
              <a:t>ls</a:t>
            </a:r>
            <a:r>
              <a:rPr lang="en-US" sz="2600"/>
              <a:t> </a:t>
            </a:r>
            <a:endParaRPr lang="en-US" sz="2600"/>
          </a:p>
          <a:p>
            <a:endParaRPr lang="en-US" sz="2600"/>
          </a:p>
          <a:p>
            <a:endParaRPr lang="en-US" sz="2600"/>
          </a:p>
        </p:txBody>
      </p:sp>
      <p:pic>
        <p:nvPicPr>
          <p:cNvPr id="1345307812" name="Picture 1"/>
          <p:cNvPicPr>
            <a:picLocks noChangeAspect="1"/>
          </p:cNvPicPr>
          <p:nvPr/>
        </p:nvPicPr>
        <p:blipFill>
          <a:blip r:embed="rId1"/>
          <a:srcRect t="12789" b="-2"/>
          <a:stretch>
            <a:fillRect/>
          </a:stretch>
        </p:blipFill>
        <p:spPr>
          <a:xfrm>
            <a:off x="609600" y="3980815"/>
            <a:ext cx="10370185" cy="391795"/>
          </a:xfrm>
          <a:prstGeom prst="rect">
            <a:avLst/>
          </a:prstGeom>
          <a:ln>
            <a:solidFill>
              <a:srgbClr val="0000FF"/>
            </a:solidFill>
          </a:ln>
        </p:spPr>
      </p:pic>
      <p:pic>
        <p:nvPicPr>
          <p:cNvPr id="1972516522" name="Picture 1"/>
          <p:cNvPicPr>
            <a:picLocks noChangeAspect="1"/>
          </p:cNvPicPr>
          <p:nvPr/>
        </p:nvPicPr>
        <p:blipFill>
          <a:blip r:embed="rId2"/>
          <a:srcRect b="-5715"/>
          <a:stretch>
            <a:fillRect/>
          </a:stretch>
        </p:blipFill>
        <p:spPr>
          <a:xfrm>
            <a:off x="609600" y="5553710"/>
            <a:ext cx="10362565" cy="424815"/>
          </a:xfrm>
          <a:prstGeom prst="rect">
            <a:avLst/>
          </a:prstGeom>
          <a:ln>
            <a:solidFill>
              <a:srgbClr val="0000FF"/>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vi server.xml</a:t>
            </a:r>
            <a:r>
              <a:rPr lang="en-US" sz="2600"/>
              <a:t> --&gt; vi editor gets opened and here we need to change the port. The default port will be 8080. As we are opening Jenkins in the same port the tomcat port needs to be changed. Here I have changed the port to 8090.</a:t>
            </a:r>
            <a:endParaRPr lang="en-US" sz="2600"/>
          </a:p>
          <a:p>
            <a:endParaRPr lang="en-US" sz="2600"/>
          </a:p>
        </p:txBody>
      </p:sp>
      <p:pic>
        <p:nvPicPr>
          <p:cNvPr id="185652083" name="Picture 1"/>
          <p:cNvPicPr>
            <a:picLocks noChangeAspect="1" noChangeArrowheads="1"/>
          </p:cNvPicPr>
          <p:nvPr/>
        </p:nvPicPr>
        <p:blipFill>
          <a:blip r:embed="rId1">
            <a:extLst>
              <a:ext uri="{28A0092B-C50C-407E-A947-70E740481C1C}">
                <a14:useLocalDpi xmlns:a14="http://schemas.microsoft.com/office/drawing/2010/main" val="0"/>
              </a:ext>
            </a:extLst>
          </a:blip>
          <a:srcRect t="51106" b="11717"/>
          <a:stretch>
            <a:fillRect/>
          </a:stretch>
        </p:blipFill>
        <p:spPr>
          <a:xfrm>
            <a:off x="1400810" y="3081655"/>
            <a:ext cx="8428355" cy="3389630"/>
          </a:xfrm>
          <a:prstGeom prst="rect">
            <a:avLst/>
          </a:prstGeom>
          <a:noFill/>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600" b="1"/>
              <a:t>cd ..</a:t>
            </a:r>
            <a:r>
              <a:rPr lang="en-US" sz="2600"/>
              <a:t>  --&gt; from the conf directory we are getting back to tomcat  directory</a:t>
            </a:r>
            <a:endParaRPr lang="en-US" sz="2600"/>
          </a:p>
          <a:p>
            <a:r>
              <a:rPr lang="en-US" sz="2600" b="1"/>
              <a:t>cd bin </a:t>
            </a:r>
            <a:endParaRPr lang="en-US" sz="2600" b="1"/>
          </a:p>
          <a:p>
            <a:r>
              <a:rPr lang="en-US" sz="2600" b="1"/>
              <a:t>ls</a:t>
            </a:r>
            <a:r>
              <a:rPr lang="en-US" sz="2600"/>
              <a:t> --&gt; The files and directories in the bin gets displayed. Like this when we navigate in to any directory we can check the inside files and directories by giving ls command.</a:t>
            </a:r>
            <a:endParaRPr lang="en-US" sz="2600"/>
          </a:p>
          <a:p>
            <a:endParaRPr lang="en-US" sz="2600"/>
          </a:p>
          <a:p>
            <a:endParaRPr lang="en-US" sz="2600"/>
          </a:p>
          <a:p>
            <a:r>
              <a:rPr lang="en-US" sz="2600" b="1"/>
              <a:t>sh shutdown.sh </a:t>
            </a:r>
            <a:endParaRPr lang="en-US" sz="2600" b="1"/>
          </a:p>
          <a:p>
            <a:r>
              <a:rPr lang="en-US" sz="2600" b="1"/>
              <a:t>sh startup.sh</a:t>
            </a:r>
            <a:endParaRPr lang="en-US" sz="2600" b="1"/>
          </a:p>
          <a:p>
            <a:r>
              <a:rPr lang="en-US" sz="2600" b="1"/>
              <a:t>cd .. --&gt; </a:t>
            </a:r>
            <a:r>
              <a:rPr lang="en-US" sz="2600"/>
              <a:t>From bin dir we will go back to tomcat dir.</a:t>
            </a:r>
            <a:endParaRPr lang="en-US" sz="2600" b="1"/>
          </a:p>
          <a:p>
            <a:r>
              <a:rPr lang="en-US" sz="2600" b="1"/>
              <a:t>cd conf</a:t>
            </a:r>
            <a:endParaRPr lang="en-US" sz="2600" b="1"/>
          </a:p>
          <a:p>
            <a:endParaRPr lang="en-US" sz="2600" b="1"/>
          </a:p>
        </p:txBody>
      </p:sp>
      <p:pic>
        <p:nvPicPr>
          <p:cNvPr id="237681169" name="Picture 1"/>
          <p:cNvPicPr>
            <a:picLocks noChangeAspect="1"/>
          </p:cNvPicPr>
          <p:nvPr/>
        </p:nvPicPr>
        <p:blipFill>
          <a:blip r:embed="rId1"/>
          <a:stretch>
            <a:fillRect/>
          </a:stretch>
        </p:blipFill>
        <p:spPr>
          <a:xfrm>
            <a:off x="609600" y="3814445"/>
            <a:ext cx="11093450" cy="667385"/>
          </a:xfrm>
          <a:prstGeom prst="rect">
            <a:avLst/>
          </a:prstGeom>
          <a:ln>
            <a:solidFill>
              <a:srgbClr val="0000FF"/>
            </a:solidFill>
          </a:ln>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6820</Words>
  <Application>WPS Presentation</Application>
  <PresentationFormat>Widescreen</PresentationFormat>
  <Paragraphs>177</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Calibri Light</vt:lpstr>
      <vt:lpstr>Calibri</vt:lpstr>
      <vt:lpstr>Microsoft YaHei</vt:lpstr>
      <vt:lpstr>Arial Unicode MS</vt:lpstr>
      <vt:lpstr>Calibri</vt:lpstr>
      <vt:lpstr>Times New Roman</vt:lpstr>
      <vt:lpstr>Wingdings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WAR/EAR FILE INTO TOMCAT SERVER BY USING JENKINS</dc:title>
  <dc:creator/>
  <cp:lastModifiedBy>venkat sai</cp:lastModifiedBy>
  <cp:revision>18</cp:revision>
  <dcterms:created xsi:type="dcterms:W3CDTF">2024-11-06T02:24:55Z</dcterms:created>
  <dcterms:modified xsi:type="dcterms:W3CDTF">2024-11-06T04:08:55Z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7664B8A43A764FC5AE507AE59FE75639_11</vt:lpwstr>
  </property>
  <property fmtid="{D5CDD505-2E9C-101B-9397-08002B2CF9AE}" pid="3" name="KSOProductBuildVer">
    <vt:lpwstr>1033-12.2.0.18607</vt:lpwstr>
  </property>
</Properties>
</file>