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4" r:id="rId3"/>
    <p:sldMasterId id="2147483711" r:id="rId4"/>
  </p:sldMasterIdLst>
  <p:sldIdLst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60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52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2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132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4151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6167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492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5334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887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194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11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558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90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008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411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5274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8773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455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9331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785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9050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56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3350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7869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5950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09880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1734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8079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6245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7106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5383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0333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42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437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85413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0189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4314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27220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5399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7986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3791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9165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6337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4014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9930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52863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25118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63079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2918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6830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8502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772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4017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228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2243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7831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52129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2804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1930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34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28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89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56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00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65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95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5B55E-69B5-4B80-A25E-E5B10E242DF0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5D6F-3727-4217-8B3A-57926DD3411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088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9691" y="84841"/>
            <a:ext cx="9854921" cy="66741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242424"/>
                </a:solidFill>
                <a:latin typeface="sohne"/>
              </a:rPr>
              <a:t>Continuous Deployment with </a:t>
            </a:r>
            <a:r>
              <a:rPr lang="en-IN" b="1" dirty="0" smtClean="0">
                <a:solidFill>
                  <a:srgbClr val="242424"/>
                </a:solidFill>
                <a:latin typeface="sohne"/>
              </a:rPr>
              <a:t>Jenkins: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source-serif-pro"/>
              </a:rPr>
              <a:t>Create a namespace and a service account for Jenkins</a:t>
            </a:r>
            <a:r>
              <a:rPr lang="en-US" dirty="0" smtClean="0">
                <a:latin typeface="source-serif-pro"/>
              </a:rPr>
              <a:t>:</a:t>
            </a:r>
            <a:endParaRPr lang="en-US" dirty="0">
              <a:latin typeface="source-serif-pro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ES" dirty="0">
                <a:solidFill>
                  <a:srgbClr val="242424"/>
                </a:solidFill>
                <a:latin typeface="source-serif-pro"/>
              </a:rPr>
              <a:t>sudo </a:t>
            </a:r>
            <a:r>
              <a:rPr lang="es-ES" dirty="0" err="1">
                <a:solidFill>
                  <a:srgbClr val="242424"/>
                </a:solidFill>
                <a:latin typeface="source-serif-pro"/>
              </a:rPr>
              <a:t>apt</a:t>
            </a:r>
            <a:r>
              <a:rPr lang="es-E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s-ES" dirty="0" err="1">
                <a:solidFill>
                  <a:srgbClr val="242424"/>
                </a:solidFill>
                <a:latin typeface="source-serif-pro"/>
              </a:rPr>
              <a:t>update</a:t>
            </a:r>
            <a:endParaRPr lang="es-ES" dirty="0">
              <a:solidFill>
                <a:srgbClr val="242424"/>
              </a:solidFill>
              <a:latin typeface="source-serif-pro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ES" dirty="0">
                <a:solidFill>
                  <a:srgbClr val="242424"/>
                </a:solidFill>
                <a:latin typeface="source-serif-pro"/>
              </a:rPr>
              <a:t>sudo </a:t>
            </a:r>
            <a:r>
              <a:rPr lang="es-ES" dirty="0" err="1">
                <a:solidFill>
                  <a:srgbClr val="242424"/>
                </a:solidFill>
                <a:latin typeface="source-serif-pro"/>
              </a:rPr>
              <a:t>apt</a:t>
            </a:r>
            <a:r>
              <a:rPr lang="es-E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s-ES" dirty="0" err="1">
                <a:solidFill>
                  <a:srgbClr val="242424"/>
                </a:solidFill>
                <a:latin typeface="source-serif-pro"/>
              </a:rPr>
              <a:t>install</a:t>
            </a:r>
            <a:r>
              <a:rPr lang="es-ES" dirty="0">
                <a:solidFill>
                  <a:srgbClr val="242424"/>
                </a:solidFill>
                <a:latin typeface="source-serif-pro"/>
              </a:rPr>
              <a:t> -y </a:t>
            </a:r>
            <a:r>
              <a:rPr lang="es-ES" dirty="0" err="1">
                <a:solidFill>
                  <a:srgbClr val="242424"/>
                </a:solidFill>
                <a:latin typeface="source-serif-pro"/>
              </a:rPr>
              <a:t>curl</a:t>
            </a:r>
            <a:r>
              <a:rPr lang="es-E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s-ES" dirty="0" err="1">
                <a:solidFill>
                  <a:srgbClr val="242424"/>
                </a:solidFill>
                <a:latin typeface="source-serif-pro"/>
              </a:rPr>
              <a:t>apt</a:t>
            </a:r>
            <a:r>
              <a:rPr lang="es-ES" dirty="0">
                <a:solidFill>
                  <a:srgbClr val="242424"/>
                </a:solidFill>
                <a:latin typeface="source-serif-pro"/>
              </a:rPr>
              <a:t>-</a:t>
            </a:r>
            <a:r>
              <a:rPr lang="es-ES" dirty="0" err="1">
                <a:solidFill>
                  <a:srgbClr val="242424"/>
                </a:solidFill>
                <a:latin typeface="source-serif-pro"/>
              </a:rPr>
              <a:t>transport</a:t>
            </a:r>
            <a:r>
              <a:rPr lang="es-ES" dirty="0">
                <a:solidFill>
                  <a:srgbClr val="242424"/>
                </a:solidFill>
                <a:latin typeface="source-serif-pro"/>
              </a:rPr>
              <a:t>-https </a:t>
            </a:r>
            <a:r>
              <a:rPr lang="es-ES" dirty="0" err="1" smtClean="0">
                <a:solidFill>
                  <a:srgbClr val="242424"/>
                </a:solidFill>
                <a:latin typeface="source-serif-pro"/>
              </a:rPr>
              <a:t>virtualbox</a:t>
            </a:r>
            <a:endParaRPr lang="en-IN" dirty="0">
              <a:solidFill>
                <a:srgbClr val="242424"/>
              </a:solidFill>
              <a:latin typeface="source-serif-pro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source-serif-pro"/>
              </a:rPr>
              <a:t>curl -Lo </a:t>
            </a:r>
            <a:r>
              <a:rPr lang="en-IN" dirty="0" err="1">
                <a:latin typeface="source-serif-pro"/>
              </a:rPr>
              <a:t>minikube</a:t>
            </a:r>
            <a:r>
              <a:rPr lang="en-IN" dirty="0">
                <a:latin typeface="source-serif-pro"/>
              </a:rPr>
              <a:t> https://storage.googleapis.com/minikube/releases/v1.29.0/minikube-linux-amd64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>
                <a:latin typeface="source-serif-pro"/>
              </a:rPr>
              <a:t>chmod</a:t>
            </a:r>
            <a:r>
              <a:rPr lang="en-IN" dirty="0">
                <a:latin typeface="source-serif-pro"/>
              </a:rPr>
              <a:t> +x </a:t>
            </a:r>
            <a:r>
              <a:rPr lang="en-IN" dirty="0" err="1">
                <a:latin typeface="source-serif-pro"/>
              </a:rPr>
              <a:t>minikube</a:t>
            </a:r>
            <a:endParaRPr lang="en-IN" dirty="0">
              <a:latin typeface="source-serif-pro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>
                <a:latin typeface="source-serif-pro"/>
              </a:rPr>
              <a:t>sudo</a:t>
            </a:r>
            <a:r>
              <a:rPr lang="en-IN" dirty="0">
                <a:latin typeface="source-serif-pro"/>
              </a:rPr>
              <a:t> mv </a:t>
            </a:r>
            <a:r>
              <a:rPr lang="en-IN" dirty="0" err="1">
                <a:latin typeface="source-serif-pro"/>
              </a:rPr>
              <a:t>minikube</a:t>
            </a:r>
            <a:r>
              <a:rPr lang="en-IN" dirty="0">
                <a:latin typeface="source-serif-pro"/>
              </a:rPr>
              <a:t> /</a:t>
            </a:r>
            <a:r>
              <a:rPr lang="en-IN" dirty="0" err="1">
                <a:latin typeface="source-serif-pro"/>
              </a:rPr>
              <a:t>usr</a:t>
            </a:r>
            <a:r>
              <a:rPr lang="en-IN" dirty="0">
                <a:latin typeface="source-serif-pro"/>
              </a:rPr>
              <a:t>/local/bin/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source-serif-pro"/>
              </a:rPr>
              <a:t>sudo</a:t>
            </a:r>
            <a:r>
              <a:rPr lang="en-US" dirty="0">
                <a:latin typeface="source-serif-pro"/>
              </a:rPr>
              <a:t> snap install </a:t>
            </a:r>
            <a:r>
              <a:rPr lang="en-US" dirty="0" err="1">
                <a:latin typeface="source-serif-pro"/>
              </a:rPr>
              <a:t>minikube</a:t>
            </a:r>
            <a:r>
              <a:rPr lang="en-US" dirty="0">
                <a:latin typeface="source-serif-pro"/>
              </a:rPr>
              <a:t> --classic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>
                <a:latin typeface="source-serif-pro"/>
              </a:rPr>
              <a:t>sudo</a:t>
            </a:r>
            <a:r>
              <a:rPr lang="en-IN" dirty="0">
                <a:latin typeface="source-serif-pro"/>
              </a:rPr>
              <a:t> </a:t>
            </a:r>
            <a:r>
              <a:rPr lang="en-IN" dirty="0" err="1">
                <a:latin typeface="source-serif-pro"/>
              </a:rPr>
              <a:t>minikube</a:t>
            </a:r>
            <a:r>
              <a:rPr lang="en-IN" dirty="0">
                <a:latin typeface="source-serif-pro"/>
              </a:rPr>
              <a:t> start </a:t>
            </a:r>
            <a:r>
              <a:rPr lang="en-IN" dirty="0" smtClean="0">
                <a:latin typeface="source-serif-pro"/>
              </a:rPr>
              <a:t>–force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>
                <a:solidFill>
                  <a:srgbClr val="242424"/>
                </a:solidFill>
                <a:latin typeface="source-code-pro"/>
              </a:rPr>
              <a:t>kubectl</a:t>
            </a:r>
            <a:r>
              <a:rPr lang="en-IN" dirty="0">
                <a:solidFill>
                  <a:srgbClr val="242424"/>
                </a:solidFill>
                <a:latin typeface="source-code-pro"/>
              </a:rPr>
              <a:t> create namespace </a:t>
            </a:r>
            <a:r>
              <a:rPr lang="en-IN" dirty="0" err="1" smtClean="0">
                <a:solidFill>
                  <a:srgbClr val="242424"/>
                </a:solidFill>
                <a:latin typeface="source-code-pro"/>
              </a:rPr>
              <a:t>webapps</a:t>
            </a:r>
            <a:endParaRPr lang="en-IN" dirty="0" smtClean="0">
              <a:solidFill>
                <a:srgbClr val="242424"/>
              </a:solidFill>
              <a:latin typeface="source-code-pro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242424"/>
                </a:solidFill>
                <a:latin typeface="source-code-pro"/>
              </a:rPr>
              <a:t>vi </a:t>
            </a:r>
            <a:r>
              <a:rPr lang="en-IN" dirty="0" err="1" smtClean="0">
                <a:solidFill>
                  <a:srgbClr val="242424"/>
                </a:solidFill>
                <a:latin typeface="source-code-pro"/>
              </a:rPr>
              <a:t>svc.yml</a:t>
            </a:r>
            <a:endParaRPr lang="en-IN" dirty="0" smtClean="0">
              <a:solidFill>
                <a:srgbClr val="242424"/>
              </a:solidFill>
              <a:latin typeface="source-code-pro"/>
            </a:endParaRPr>
          </a:p>
          <a:p>
            <a:pPr marL="0" indent="0">
              <a:buNone/>
            </a:pPr>
            <a:r>
              <a:rPr lang="en-US" dirty="0">
                <a:latin typeface="source-serif-pro"/>
              </a:rPr>
              <a:t>Give the following content on vi </a:t>
            </a:r>
            <a:r>
              <a:rPr lang="en-US" dirty="0" err="1" smtClean="0">
                <a:latin typeface="source-serif-pro"/>
              </a:rPr>
              <a:t>svc,yml</a:t>
            </a:r>
            <a:r>
              <a:rPr lang="en-US" dirty="0" smtClean="0">
                <a:latin typeface="source-serif-pro"/>
              </a:rPr>
              <a:t>:</a:t>
            </a:r>
            <a:endParaRPr lang="en-US" dirty="0">
              <a:latin typeface="source-serif-pro"/>
            </a:endParaRPr>
          </a:p>
          <a:p>
            <a:pPr marL="0" indent="0">
              <a:buNone/>
            </a:pPr>
            <a:r>
              <a:rPr lang="en-US" b="1" dirty="0" err="1">
                <a:latin typeface="source-serif-pro"/>
              </a:rPr>
              <a:t>apiVersion</a:t>
            </a:r>
            <a:r>
              <a:rPr lang="en-US" b="1" dirty="0">
                <a:latin typeface="source-serif-pro"/>
              </a:rPr>
              <a:t>: v1</a:t>
            </a:r>
          </a:p>
          <a:p>
            <a:pPr marL="0" indent="0">
              <a:buNone/>
            </a:pPr>
            <a:r>
              <a:rPr lang="en-US" b="1" dirty="0">
                <a:latin typeface="source-serif-pro"/>
              </a:rPr>
              <a:t>kind: </a:t>
            </a:r>
            <a:r>
              <a:rPr lang="en-US" b="1" dirty="0" err="1">
                <a:latin typeface="source-serif-pro"/>
              </a:rPr>
              <a:t>ServiceAccount</a:t>
            </a:r>
            <a:endParaRPr lang="en-US" b="1" dirty="0">
              <a:latin typeface="source-serif-pro"/>
            </a:endParaRPr>
          </a:p>
          <a:p>
            <a:pPr marL="0" indent="0">
              <a:buNone/>
            </a:pPr>
            <a:r>
              <a:rPr lang="en-US" b="1" dirty="0">
                <a:latin typeface="source-serif-pro"/>
              </a:rPr>
              <a:t>metadata:</a:t>
            </a:r>
          </a:p>
          <a:p>
            <a:pPr marL="0" indent="0">
              <a:buNone/>
            </a:pPr>
            <a:r>
              <a:rPr lang="en-US" b="1" dirty="0">
                <a:latin typeface="source-serif-pro"/>
              </a:rPr>
              <a:t>  name: </a:t>
            </a:r>
            <a:r>
              <a:rPr lang="en-US" b="1" dirty="0" err="1">
                <a:latin typeface="source-serif-pro"/>
              </a:rPr>
              <a:t>jenkins</a:t>
            </a:r>
            <a:endParaRPr lang="en-US" b="1" dirty="0">
              <a:latin typeface="source-serif-pro"/>
            </a:endParaRPr>
          </a:p>
          <a:p>
            <a:pPr marL="0" indent="0">
              <a:buNone/>
            </a:pPr>
            <a:r>
              <a:rPr lang="en-US" b="1" dirty="0">
                <a:latin typeface="source-serif-pro"/>
              </a:rPr>
              <a:t>  namespace: </a:t>
            </a:r>
            <a:r>
              <a:rPr lang="en-US" b="1" dirty="0" err="1">
                <a:latin typeface="source-serif-pro"/>
              </a:rPr>
              <a:t>webapps</a:t>
            </a:r>
            <a:endParaRPr lang="en-IN" b="1" dirty="0">
              <a:latin typeface="source-serif-pro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source-serif-pro"/>
              </a:rPr>
              <a:t> </a:t>
            </a:r>
            <a:r>
              <a:rPr lang="en-IN" dirty="0" err="1">
                <a:solidFill>
                  <a:srgbClr val="242424"/>
                </a:solidFill>
                <a:latin typeface="source-code-pro"/>
              </a:rPr>
              <a:t>kubectl</a:t>
            </a:r>
            <a:r>
              <a:rPr lang="en-IN" dirty="0">
                <a:solidFill>
                  <a:srgbClr val="242424"/>
                </a:solidFill>
                <a:latin typeface="source-code-pro"/>
              </a:rPr>
              <a:t> apply -f </a:t>
            </a:r>
            <a:r>
              <a:rPr lang="en-IN" dirty="0" err="1">
                <a:solidFill>
                  <a:srgbClr val="242424"/>
                </a:solidFill>
                <a:latin typeface="source-code-pro"/>
              </a:rPr>
              <a:t>svc.yml</a:t>
            </a:r>
            <a:endParaRPr lang="en-IN" dirty="0"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203536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2812" y="188535"/>
            <a:ext cx="9741800" cy="6504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 </a:t>
            </a:r>
            <a:r>
              <a:rPr lang="en-US" b="1" dirty="0">
                <a:solidFill>
                  <a:srgbClr val="242424"/>
                </a:solidFill>
                <a:latin typeface="source-serif-pro"/>
              </a:rPr>
              <a:t>Create a role and role binding</a:t>
            </a:r>
            <a:r>
              <a:rPr lang="en-US" b="1" dirty="0" smtClean="0">
                <a:solidFill>
                  <a:srgbClr val="242424"/>
                </a:solidFill>
                <a:latin typeface="source-serif-pro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42424"/>
                </a:solidFill>
                <a:latin typeface="source-code-pro"/>
              </a:rPr>
              <a:t>vi </a:t>
            </a:r>
            <a:r>
              <a:rPr lang="en-IN" dirty="0" err="1" smtClean="0">
                <a:solidFill>
                  <a:srgbClr val="242424"/>
                </a:solidFill>
                <a:latin typeface="source-code-pro"/>
              </a:rPr>
              <a:t>role.yml</a:t>
            </a:r>
            <a:endParaRPr lang="en-IN" dirty="0">
              <a:solidFill>
                <a:srgbClr val="242424"/>
              </a:solidFill>
              <a:latin typeface="source-code-pro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242424"/>
                </a:solidFill>
                <a:latin typeface="source-serif-pro"/>
              </a:rPr>
              <a:t>Add </a:t>
            </a:r>
            <a:r>
              <a:rPr lang="en-IN" dirty="0">
                <a:solidFill>
                  <a:srgbClr val="242424"/>
                </a:solidFill>
                <a:latin typeface="source-serif-pro"/>
              </a:rPr>
              <a:t>the following content</a:t>
            </a:r>
            <a:r>
              <a:rPr lang="en-IN" dirty="0" smtClean="0">
                <a:solidFill>
                  <a:srgbClr val="242424"/>
                </a:solidFill>
                <a:latin typeface="source-serif-pro"/>
              </a:rPr>
              <a:t>: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1847654" y="1414021"/>
            <a:ext cx="4996206" cy="5099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apiVersion</a:t>
            </a: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rbac.authorization.k8s.io/v1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kind: Role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metadata: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name: app-role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namespace: </a:t>
            </a:r>
            <a:r>
              <a:rPr kumimoji="0" lang="en-IN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webapps</a:t>
            </a:r>
            <a:endParaRPr kumimoji="0" lang="en-IN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rules</a:t>
            </a:r>
            <a:r>
              <a:rPr kumimoji="0" lang="en-IN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- </a:t>
            </a:r>
            <a:r>
              <a:rPr kumimoji="0" lang="en-I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apiGroups</a:t>
            </a:r>
            <a:r>
              <a:rPr kumimoji="0" lang="en-IN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# </a:t>
            </a: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core Kubernetes resources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apps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</a:t>
            </a:r>
            <a:r>
              <a:rPr kumimoji="0" lang="en-IN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autoscaling</a:t>
            </a:r>
            <a:endParaRPr kumimoji="0" lang="en-IN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batch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extensions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policy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rbac.authorization.k8s.io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resources: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pods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</a:t>
            </a:r>
            <a:r>
              <a:rPr kumimoji="0" lang="en-IN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componentstatuses</a:t>
            </a:r>
            <a:endParaRPr kumimoji="0" lang="en-IN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</a:t>
            </a:r>
            <a:r>
              <a:rPr kumimoji="0" lang="en-IN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configmaps</a:t>
            </a:r>
            <a:endParaRPr kumimoji="0" lang="en-IN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</a:t>
            </a:r>
            <a:r>
              <a:rPr kumimoji="0" lang="en-IN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daemonsets</a:t>
            </a:r>
            <a:endParaRPr kumimoji="0" lang="en-IN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deployments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events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endpoints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</a:t>
            </a:r>
            <a:r>
              <a:rPr kumimoji="0" lang="en-IN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horizontalpodautoscalers</a:t>
            </a:r>
            <a:endParaRPr kumimoji="0" lang="en-IN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ingress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jobs</a:t>
            </a:r>
          </a:p>
        </p:txBody>
      </p:sp>
      <p:sp>
        <p:nvSpPr>
          <p:cNvPr id="5" name="Rectangle 4"/>
          <p:cNvSpPr/>
          <p:nvPr/>
        </p:nvSpPr>
        <p:spPr>
          <a:xfrm>
            <a:off x="6938128" y="1414021"/>
            <a:ext cx="4892511" cy="5099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 </a:t>
            </a:r>
            <a:r>
              <a:rPr kumimoji="0" lang="en-IN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limitranges</a:t>
            </a:r>
            <a:endParaRPr kumimoji="0" lang="en-IN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namespaces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nodes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</a:t>
            </a:r>
            <a:r>
              <a:rPr kumimoji="0" lang="en-IN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persistentvolumes</a:t>
            </a:r>
            <a:endParaRPr kumimoji="0" lang="en-IN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</a:t>
            </a:r>
            <a:r>
              <a:rPr kumimoji="0" lang="en-IN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persistentvolumeclaims</a:t>
            </a:r>
            <a:endParaRPr kumimoji="0" lang="en-IN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</a:t>
            </a:r>
            <a:r>
              <a:rPr kumimoji="0" lang="en-IN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resourcequotas</a:t>
            </a:r>
            <a:endParaRPr kumimoji="0" lang="en-IN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</a:t>
            </a:r>
            <a:r>
              <a:rPr kumimoji="0" lang="en-IN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replicasets</a:t>
            </a:r>
            <a:endParaRPr kumimoji="0" lang="en-IN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</a:t>
            </a:r>
            <a:r>
              <a:rPr kumimoji="0" lang="en-IN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replicationcontrollers</a:t>
            </a:r>
            <a:endParaRPr kumimoji="0" lang="en-IN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</a:t>
            </a:r>
            <a:r>
              <a:rPr kumimoji="0" lang="en-IN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serviceaccounts</a:t>
            </a:r>
            <a:endParaRPr kumimoji="0" lang="en-IN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services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verbs: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get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list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watch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create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update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patch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- delete</a:t>
            </a:r>
          </a:p>
        </p:txBody>
      </p:sp>
    </p:spTree>
    <p:extLst>
      <p:ext uri="{BB962C8B-B14F-4D97-AF65-F5344CB8AC3E}">
        <p14:creationId xmlns:p14="http://schemas.microsoft.com/office/powerpoint/2010/main" val="79591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771650" y="188913"/>
            <a:ext cx="9732963" cy="65325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rgbClr val="242424"/>
                </a:solidFill>
                <a:latin typeface="source-code-pro"/>
              </a:rPr>
              <a:t>kubectl</a:t>
            </a:r>
            <a:r>
              <a:rPr lang="en-IN" dirty="0">
                <a:solidFill>
                  <a:srgbClr val="242424"/>
                </a:solidFill>
                <a:latin typeface="source-code-pro"/>
              </a:rPr>
              <a:t> apply -f </a:t>
            </a:r>
            <a:r>
              <a:rPr lang="en-IN" dirty="0" err="1" smtClean="0">
                <a:solidFill>
                  <a:srgbClr val="242424"/>
                </a:solidFill>
                <a:latin typeface="source-code-pro"/>
              </a:rPr>
              <a:t>role.yml</a:t>
            </a:r>
            <a:endParaRPr lang="en-IN" dirty="0" smtClean="0">
              <a:solidFill>
                <a:srgbClr val="242424"/>
              </a:solidFill>
              <a:latin typeface="source-code-pr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242424"/>
                </a:solidFill>
                <a:latin typeface="source-serif-pro"/>
              </a:rPr>
              <a:t>Bind the role to service </a:t>
            </a:r>
            <a:r>
              <a:rPr lang="en-US" b="1" dirty="0" smtClean="0">
                <a:solidFill>
                  <a:srgbClr val="242424"/>
                </a:solidFill>
                <a:latin typeface="source-serif-pro"/>
              </a:rPr>
              <a:t>account: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42424"/>
                </a:solidFill>
                <a:latin typeface="source-code-pro"/>
              </a:rPr>
              <a:t>vi </a:t>
            </a:r>
            <a:r>
              <a:rPr lang="en-IN" dirty="0" err="1" smtClean="0">
                <a:solidFill>
                  <a:srgbClr val="242424"/>
                </a:solidFill>
                <a:latin typeface="source-code-pro"/>
              </a:rPr>
              <a:t>bind.yml</a:t>
            </a:r>
            <a:endParaRPr lang="en-IN" dirty="0" smtClean="0">
              <a:solidFill>
                <a:srgbClr val="242424"/>
              </a:solidFill>
              <a:latin typeface="source-code-pro"/>
            </a:endParaRPr>
          </a:p>
          <a:p>
            <a:pPr marL="0" indent="0">
              <a:buNone/>
            </a:pPr>
            <a:endParaRPr lang="en-IN" b="1" dirty="0" smtClean="0">
              <a:solidFill>
                <a:srgbClr val="242424"/>
              </a:solidFill>
              <a:latin typeface="source-code-pro"/>
            </a:endParaRPr>
          </a:p>
          <a:p>
            <a:pPr marL="0" indent="0">
              <a:buNone/>
            </a:pPr>
            <a:endParaRPr lang="en-IN" b="1" dirty="0">
              <a:solidFill>
                <a:srgbClr val="242424"/>
              </a:solidFill>
              <a:latin typeface="source-code-pro"/>
            </a:endParaRPr>
          </a:p>
          <a:p>
            <a:pPr marL="0" indent="0">
              <a:buNone/>
            </a:pPr>
            <a:endParaRPr lang="en-IN" b="1" dirty="0" smtClean="0">
              <a:solidFill>
                <a:srgbClr val="242424"/>
              </a:solidFill>
              <a:latin typeface="source-code-pro"/>
            </a:endParaRPr>
          </a:p>
          <a:p>
            <a:pPr marL="0" indent="0">
              <a:buNone/>
            </a:pPr>
            <a:endParaRPr lang="en-IN" b="1" dirty="0">
              <a:solidFill>
                <a:srgbClr val="242424"/>
              </a:solidFill>
              <a:latin typeface="source-code-pro"/>
            </a:endParaRPr>
          </a:p>
          <a:p>
            <a:pPr marL="0" indent="0">
              <a:buNone/>
            </a:pPr>
            <a:endParaRPr lang="en-IN" b="1" dirty="0" smtClean="0">
              <a:solidFill>
                <a:srgbClr val="242424"/>
              </a:solidFill>
              <a:latin typeface="source-code-pro"/>
            </a:endParaRPr>
          </a:p>
          <a:p>
            <a:pPr marL="0" indent="0">
              <a:buNone/>
            </a:pPr>
            <a:endParaRPr lang="en-IN" b="1" dirty="0">
              <a:solidFill>
                <a:srgbClr val="242424"/>
              </a:solidFill>
              <a:latin typeface="source-code-pro"/>
            </a:endParaRPr>
          </a:p>
          <a:p>
            <a:pPr marL="0" indent="0">
              <a:buNone/>
            </a:pPr>
            <a:endParaRPr lang="en-IN" b="1" dirty="0" smtClean="0">
              <a:solidFill>
                <a:srgbClr val="242424"/>
              </a:solidFill>
              <a:latin typeface="source-code-pro"/>
            </a:endParaRPr>
          </a:p>
          <a:p>
            <a:pPr marL="0" indent="0">
              <a:buNone/>
            </a:pPr>
            <a:endParaRPr lang="en-IN" b="1" dirty="0">
              <a:solidFill>
                <a:srgbClr val="242424"/>
              </a:solidFill>
              <a:latin typeface="source-code-pro"/>
            </a:endParaRPr>
          </a:p>
          <a:p>
            <a:pPr marL="0" indent="0">
              <a:buNone/>
            </a:pPr>
            <a:endParaRPr lang="en-IN" b="1" dirty="0" smtClean="0">
              <a:solidFill>
                <a:srgbClr val="242424"/>
              </a:solidFill>
              <a:latin typeface="source-code-pro"/>
            </a:endParaRPr>
          </a:p>
          <a:p>
            <a:pPr marL="0" indent="0">
              <a:buNone/>
            </a:pPr>
            <a:endParaRPr lang="en-IN" b="1" dirty="0">
              <a:solidFill>
                <a:srgbClr val="242424"/>
              </a:solidFill>
              <a:latin typeface="source-code-pro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rgbClr val="242424"/>
                </a:solidFill>
                <a:latin typeface="source-code-pro"/>
              </a:rPr>
              <a:t>kubectl</a:t>
            </a:r>
            <a:r>
              <a:rPr lang="en-IN" dirty="0">
                <a:solidFill>
                  <a:srgbClr val="242424"/>
                </a:solidFill>
                <a:latin typeface="source-code-pro"/>
              </a:rPr>
              <a:t> apply -f </a:t>
            </a:r>
            <a:r>
              <a:rPr lang="en-IN" dirty="0" err="1">
                <a:solidFill>
                  <a:srgbClr val="242424"/>
                </a:solidFill>
                <a:latin typeface="source-code-pro"/>
              </a:rPr>
              <a:t>bind.yml</a:t>
            </a:r>
            <a:endParaRPr lang="en-IN" b="1" dirty="0">
              <a:solidFill>
                <a:srgbClr val="242424"/>
              </a:solidFill>
              <a:latin typeface="source-code-pr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6190" y="1536569"/>
            <a:ext cx="4100659" cy="3629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apiVersion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rbac.authorization.k8s.io/v1</a:t>
            </a:r>
            <a:b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kind: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RoleBinding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/>
            </a:r>
            <a:b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metadata:</a:t>
            </a:r>
            <a:b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name: app-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rolebinding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/>
            </a:r>
            <a:b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namespace: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webapps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/>
            </a:r>
            <a:b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roleRef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</a:t>
            </a:r>
            <a:b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apiGroup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rbac.authorization.k8s.io</a:t>
            </a:r>
            <a:b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kind: Role</a:t>
            </a:r>
            <a:b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name: app-role</a:t>
            </a:r>
            <a:b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subjects:</a:t>
            </a:r>
            <a:b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 kind: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ServiceAccount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/>
            </a:r>
            <a:b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name: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jenkins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/>
            </a:r>
            <a:b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namespace: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webapps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94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6788" y="329938"/>
            <a:ext cx="8915400" cy="54398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Generate and Use Service Account </a:t>
            </a:r>
            <a:r>
              <a:rPr lang="en-US" b="1" dirty="0" smtClean="0"/>
              <a:t>Token: </a:t>
            </a:r>
          </a:p>
          <a:p>
            <a:pPr marL="0" indent="0">
              <a:buNone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Create a secret for the service account:</a:t>
            </a:r>
          </a:p>
          <a:p>
            <a:pPr marL="0" indent="0">
              <a:buNone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we have to create token for the service account which will be used for authentication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42424"/>
                </a:solidFill>
                <a:latin typeface="source-code-pro"/>
              </a:rPr>
              <a:t>vi </a:t>
            </a:r>
            <a:r>
              <a:rPr lang="en-IN" dirty="0" err="1" smtClean="0">
                <a:solidFill>
                  <a:srgbClr val="242424"/>
                </a:solidFill>
                <a:latin typeface="source-code-pro"/>
              </a:rPr>
              <a:t>secure.yml</a:t>
            </a:r>
            <a:r>
              <a:rPr lang="en-IN" dirty="0" smtClean="0">
                <a:solidFill>
                  <a:srgbClr val="242424"/>
                </a:solidFill>
                <a:latin typeface="source-code-pro"/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242424"/>
                </a:solidFill>
                <a:latin typeface="source-serif-pro"/>
              </a:rPr>
              <a:t>Add the following content</a:t>
            </a:r>
            <a:r>
              <a:rPr lang="en-IN" dirty="0" smtClean="0">
                <a:solidFill>
                  <a:srgbClr val="242424"/>
                </a:solidFill>
                <a:latin typeface="source-serif-pro"/>
              </a:rPr>
              <a:t>:</a:t>
            </a:r>
          </a:p>
          <a:p>
            <a:pPr marL="0" indent="0">
              <a:buNone/>
            </a:pPr>
            <a:endParaRPr lang="en-IN" dirty="0">
              <a:solidFill>
                <a:srgbClr val="242424"/>
              </a:solidFill>
              <a:latin typeface="source-serif-pro"/>
            </a:endParaRPr>
          </a:p>
          <a:p>
            <a:pPr marL="0" indent="0">
              <a:buNone/>
            </a:pPr>
            <a:endParaRPr lang="en-IN" dirty="0" smtClean="0">
              <a:solidFill>
                <a:srgbClr val="242424"/>
              </a:solidFill>
              <a:latin typeface="source-serif-pro"/>
            </a:endParaRPr>
          </a:p>
          <a:p>
            <a:pPr marL="0" indent="0">
              <a:buNone/>
            </a:pPr>
            <a:endParaRPr lang="en-IN" dirty="0">
              <a:solidFill>
                <a:srgbClr val="242424"/>
              </a:solidFill>
              <a:latin typeface="source-serif-pro"/>
            </a:endParaRPr>
          </a:p>
          <a:p>
            <a:pPr marL="0" indent="0">
              <a:buNone/>
            </a:pPr>
            <a:endParaRPr lang="en-IN" dirty="0" smtClean="0">
              <a:solidFill>
                <a:srgbClr val="242424"/>
              </a:solidFill>
              <a:latin typeface="source-serif-pro"/>
            </a:endParaRPr>
          </a:p>
          <a:p>
            <a:pPr marL="0" indent="0">
              <a:buNone/>
            </a:pPr>
            <a:endParaRPr lang="en-IN" dirty="0">
              <a:solidFill>
                <a:srgbClr val="242424"/>
              </a:solidFill>
              <a:latin typeface="source-serif-pro"/>
            </a:endParaRPr>
          </a:p>
          <a:p>
            <a:pPr marL="0" indent="0">
              <a:buNone/>
            </a:pPr>
            <a:endParaRPr lang="en-IN" dirty="0" smtClean="0">
              <a:solidFill>
                <a:srgbClr val="242424"/>
              </a:solidFill>
              <a:latin typeface="source-serif-pro"/>
            </a:endParaRPr>
          </a:p>
          <a:p>
            <a:pPr marL="0" indent="0">
              <a:buNone/>
            </a:pPr>
            <a:endParaRPr lang="en-IN" dirty="0">
              <a:solidFill>
                <a:srgbClr val="242424"/>
              </a:solidFill>
              <a:latin typeface="source-serif-pro"/>
            </a:endParaRPr>
          </a:p>
          <a:p>
            <a:pPr marL="0" indent="0">
              <a:buNone/>
            </a:pPr>
            <a:endParaRPr lang="en-IN" dirty="0" smtClean="0">
              <a:solidFill>
                <a:srgbClr val="242424"/>
              </a:solidFill>
              <a:latin typeface="source-serif-pro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rgbClr val="242424"/>
                </a:solidFill>
                <a:latin typeface="source-code-pro"/>
              </a:rPr>
              <a:t>kubectl</a:t>
            </a:r>
            <a:r>
              <a:rPr lang="en-IN" dirty="0">
                <a:solidFill>
                  <a:srgbClr val="242424"/>
                </a:solidFill>
                <a:latin typeface="source-code-pro"/>
              </a:rPr>
              <a:t> apply -f </a:t>
            </a:r>
            <a:r>
              <a:rPr lang="en-IN" dirty="0" err="1">
                <a:solidFill>
                  <a:srgbClr val="242424"/>
                </a:solidFill>
                <a:latin typeface="source-code-pro"/>
              </a:rPr>
              <a:t>secure.yml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806788" y="2375554"/>
            <a:ext cx="6136850" cy="253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apiVersion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v1</a:t>
            </a: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kind: Secret</a:t>
            </a: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type: kubernetes.io/service-account-token</a:t>
            </a: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metadata:</a:t>
            </a: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name: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mysecretname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/>
            </a: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namespace: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webapps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/>
            </a: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annotations:</a:t>
            </a: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kubernetes.io/service-account.name: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jenkins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6584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2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4.xml><?xml version="1.0" encoding="utf-8"?>
<a:theme xmlns:a="http://schemas.openxmlformats.org/drawingml/2006/main" name="3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Widescreen</PresentationFormat>
  <Paragraphs>94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Century Gothic</vt:lpstr>
      <vt:lpstr>sohne</vt:lpstr>
      <vt:lpstr>source-code-pro</vt:lpstr>
      <vt:lpstr>source-serif-pro</vt:lpstr>
      <vt:lpstr>Wingdings</vt:lpstr>
      <vt:lpstr>Wingdings 3</vt:lpstr>
      <vt:lpstr>Wisp</vt:lpstr>
      <vt:lpstr>1_Wisp</vt:lpstr>
      <vt:lpstr>2_Wisp</vt:lpstr>
      <vt:lpstr>3_Wisp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2024-11-26T01:31:55Z</dcterms:created>
  <dcterms:modified xsi:type="dcterms:W3CDTF">2024-11-26T01:32:17Z</dcterms:modified>
</cp:coreProperties>
</file>