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5" r:id="rId2"/>
    <p:sldId id="261" r:id="rId3"/>
    <p:sldId id="279" r:id="rId4"/>
    <p:sldId id="285" r:id="rId5"/>
    <p:sldId id="265" r:id="rId6"/>
    <p:sldId id="280" r:id="rId7"/>
    <p:sldId id="266" r:id="rId8"/>
    <p:sldId id="267" r:id="rId9"/>
    <p:sldId id="281" r:id="rId10"/>
    <p:sldId id="268" r:id="rId11"/>
    <p:sldId id="282" r:id="rId12"/>
    <p:sldId id="269" r:id="rId13"/>
    <p:sldId id="283" r:id="rId14"/>
    <p:sldId id="276" r:id="rId15"/>
    <p:sldId id="284" r:id="rId16"/>
    <p:sldId id="270" r:id="rId17"/>
    <p:sldId id="277"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A0E7CF-B384-0E47-AF04-340278E7E150}" v="3" dt="2023-04-10T13:19:52.4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59590" autoAdjust="0"/>
  </p:normalViewPr>
  <p:slideViewPr>
    <p:cSldViewPr snapToGrid="0">
      <p:cViewPr varScale="1">
        <p:scale>
          <a:sx n="67" d="100"/>
          <a:sy n="67" d="100"/>
        </p:scale>
        <p:origin x="2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633011-309B-4288-8D96-9162690BC981}" type="datetimeFigureOut">
              <a:rPr lang="en-IN" smtClean="0"/>
              <a:t>27/12/23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DD98A1-DBFE-4FD5-B6BF-9A8B1B5E1BF3}" type="slidenum">
              <a:rPr lang="en-IN" smtClean="0"/>
              <a:t>‹#›</a:t>
            </a:fld>
            <a:endParaRPr lang="en-IN"/>
          </a:p>
        </p:txBody>
      </p:sp>
    </p:spTree>
    <p:extLst>
      <p:ext uri="{BB962C8B-B14F-4D97-AF65-F5344CB8AC3E}">
        <p14:creationId xmlns:p14="http://schemas.microsoft.com/office/powerpoint/2010/main" val="270188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DD98A1-DBFE-4FD5-B6BF-9A8B1B5E1BF3}" type="slidenum">
              <a:rPr lang="en-IN" smtClean="0"/>
              <a:t>1</a:t>
            </a:fld>
            <a:endParaRPr lang="en-IN"/>
          </a:p>
        </p:txBody>
      </p:sp>
    </p:spTree>
    <p:extLst>
      <p:ext uri="{BB962C8B-B14F-4D97-AF65-F5344CB8AC3E}">
        <p14:creationId xmlns:p14="http://schemas.microsoft.com/office/powerpoint/2010/main" val="477808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DD98A1-DBFE-4FD5-B6BF-9A8B1B5E1BF3}" type="slidenum">
              <a:rPr lang="en-IN" smtClean="0"/>
              <a:t>14</a:t>
            </a:fld>
            <a:endParaRPr lang="en-IN"/>
          </a:p>
        </p:txBody>
      </p:sp>
    </p:spTree>
    <p:extLst>
      <p:ext uri="{BB962C8B-B14F-4D97-AF65-F5344CB8AC3E}">
        <p14:creationId xmlns:p14="http://schemas.microsoft.com/office/powerpoint/2010/main" val="1857663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DD98A1-DBFE-4FD5-B6BF-9A8B1B5E1BF3}" type="slidenum">
              <a:rPr lang="en-IN" smtClean="0"/>
              <a:t>15</a:t>
            </a:fld>
            <a:endParaRPr lang="en-IN"/>
          </a:p>
        </p:txBody>
      </p:sp>
    </p:spTree>
    <p:extLst>
      <p:ext uri="{BB962C8B-B14F-4D97-AF65-F5344CB8AC3E}">
        <p14:creationId xmlns:p14="http://schemas.microsoft.com/office/powerpoint/2010/main" val="4241439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DD98A1-DBFE-4FD5-B6BF-9A8B1B5E1BF3}" type="slidenum">
              <a:rPr lang="en-IN" smtClean="0"/>
              <a:t>16</a:t>
            </a:fld>
            <a:endParaRPr lang="en-IN"/>
          </a:p>
        </p:txBody>
      </p:sp>
    </p:spTree>
    <p:extLst>
      <p:ext uri="{BB962C8B-B14F-4D97-AF65-F5344CB8AC3E}">
        <p14:creationId xmlns:p14="http://schemas.microsoft.com/office/powerpoint/2010/main" val="2615617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DD98A1-DBFE-4FD5-B6BF-9A8B1B5E1BF3}" type="slidenum">
              <a:rPr lang="en-IN" smtClean="0"/>
              <a:t>17</a:t>
            </a:fld>
            <a:endParaRPr lang="en-IN"/>
          </a:p>
        </p:txBody>
      </p:sp>
    </p:spTree>
    <p:extLst>
      <p:ext uri="{BB962C8B-B14F-4D97-AF65-F5344CB8AC3E}">
        <p14:creationId xmlns:p14="http://schemas.microsoft.com/office/powerpoint/2010/main" val="246476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DD98A1-DBFE-4FD5-B6BF-9A8B1B5E1BF3}" type="slidenum">
              <a:rPr lang="en-IN" smtClean="0"/>
              <a:t>2</a:t>
            </a:fld>
            <a:endParaRPr lang="en-IN"/>
          </a:p>
        </p:txBody>
      </p:sp>
    </p:spTree>
    <p:extLst>
      <p:ext uri="{BB962C8B-B14F-4D97-AF65-F5344CB8AC3E}">
        <p14:creationId xmlns:p14="http://schemas.microsoft.com/office/powerpoint/2010/main" val="304775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DD98A1-DBFE-4FD5-B6BF-9A8B1B5E1BF3}" type="slidenum">
              <a:rPr lang="en-IN" smtClean="0"/>
              <a:t>3</a:t>
            </a:fld>
            <a:endParaRPr lang="en-IN"/>
          </a:p>
        </p:txBody>
      </p:sp>
    </p:spTree>
    <p:extLst>
      <p:ext uri="{BB962C8B-B14F-4D97-AF65-F5344CB8AC3E}">
        <p14:creationId xmlns:p14="http://schemas.microsoft.com/office/powerpoint/2010/main" val="4116136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DD98A1-DBFE-4FD5-B6BF-9A8B1B5E1BF3}" type="slidenum">
              <a:rPr lang="en-IN" smtClean="0"/>
              <a:t>5</a:t>
            </a:fld>
            <a:endParaRPr lang="en-IN"/>
          </a:p>
        </p:txBody>
      </p:sp>
    </p:spTree>
    <p:extLst>
      <p:ext uri="{BB962C8B-B14F-4D97-AF65-F5344CB8AC3E}">
        <p14:creationId xmlns:p14="http://schemas.microsoft.com/office/powerpoint/2010/main" val="1406868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DD98A1-DBFE-4FD5-B6BF-9A8B1B5E1BF3}" type="slidenum">
              <a:rPr lang="en-IN" smtClean="0"/>
              <a:t>6</a:t>
            </a:fld>
            <a:endParaRPr lang="en-IN"/>
          </a:p>
        </p:txBody>
      </p:sp>
    </p:spTree>
    <p:extLst>
      <p:ext uri="{BB962C8B-B14F-4D97-AF65-F5344CB8AC3E}">
        <p14:creationId xmlns:p14="http://schemas.microsoft.com/office/powerpoint/2010/main" val="2888182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DD98A1-DBFE-4FD5-B6BF-9A8B1B5E1BF3}" type="slidenum">
              <a:rPr lang="en-IN" smtClean="0"/>
              <a:t>7</a:t>
            </a:fld>
            <a:endParaRPr lang="en-IN"/>
          </a:p>
        </p:txBody>
      </p:sp>
    </p:spTree>
    <p:extLst>
      <p:ext uri="{BB962C8B-B14F-4D97-AF65-F5344CB8AC3E}">
        <p14:creationId xmlns:p14="http://schemas.microsoft.com/office/powerpoint/2010/main" val="8453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DD98A1-DBFE-4FD5-B6BF-9A8B1B5E1BF3}" type="slidenum">
              <a:rPr lang="en-IN" smtClean="0"/>
              <a:t>9</a:t>
            </a:fld>
            <a:endParaRPr lang="en-IN"/>
          </a:p>
        </p:txBody>
      </p:sp>
    </p:spTree>
    <p:extLst>
      <p:ext uri="{BB962C8B-B14F-4D97-AF65-F5344CB8AC3E}">
        <p14:creationId xmlns:p14="http://schemas.microsoft.com/office/powerpoint/2010/main" val="2005240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DD98A1-DBFE-4FD5-B6BF-9A8B1B5E1BF3}" type="slidenum">
              <a:rPr lang="en-IN" smtClean="0"/>
              <a:t>12</a:t>
            </a:fld>
            <a:endParaRPr lang="en-IN"/>
          </a:p>
        </p:txBody>
      </p:sp>
    </p:spTree>
    <p:extLst>
      <p:ext uri="{BB962C8B-B14F-4D97-AF65-F5344CB8AC3E}">
        <p14:creationId xmlns:p14="http://schemas.microsoft.com/office/powerpoint/2010/main" val="234125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DD98A1-DBFE-4FD5-B6BF-9A8B1B5E1BF3}" type="slidenum">
              <a:rPr lang="en-IN" smtClean="0"/>
              <a:t>13</a:t>
            </a:fld>
            <a:endParaRPr lang="en-IN"/>
          </a:p>
        </p:txBody>
      </p:sp>
    </p:spTree>
    <p:extLst>
      <p:ext uri="{BB962C8B-B14F-4D97-AF65-F5344CB8AC3E}">
        <p14:creationId xmlns:p14="http://schemas.microsoft.com/office/powerpoint/2010/main" val="1583053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3ADA5-F669-4768-B3DF-1F0F83F914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920813-57BC-4FE6-83FE-9690D64416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F540FD-8206-4344-A9E5-811E976CC39C}"/>
              </a:ext>
            </a:extLst>
          </p:cNvPr>
          <p:cNvSpPr>
            <a:spLocks noGrp="1"/>
          </p:cNvSpPr>
          <p:nvPr>
            <p:ph type="dt" sz="half" idx="10"/>
          </p:nvPr>
        </p:nvSpPr>
        <p:spPr/>
        <p:txBody>
          <a:bodyPr/>
          <a:lstStyle/>
          <a:p>
            <a:fld id="{BBDED606-CB75-4CAB-A701-5643F0FC6226}" type="datetimeFigureOut">
              <a:rPr lang="en-IN" smtClean="0"/>
              <a:t>27/12/23</a:t>
            </a:fld>
            <a:endParaRPr lang="en-IN"/>
          </a:p>
        </p:txBody>
      </p:sp>
      <p:sp>
        <p:nvSpPr>
          <p:cNvPr id="5" name="Footer Placeholder 4">
            <a:extLst>
              <a:ext uri="{FF2B5EF4-FFF2-40B4-BE49-F238E27FC236}">
                <a16:creationId xmlns:a16="http://schemas.microsoft.com/office/drawing/2014/main" id="{5DEC50BE-AC39-4D50-8E0E-DB3C9A08A8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80F848-CFFF-4F9E-9859-C35492438015}"/>
              </a:ext>
            </a:extLst>
          </p:cNvPr>
          <p:cNvSpPr>
            <a:spLocks noGrp="1"/>
          </p:cNvSpPr>
          <p:nvPr>
            <p:ph type="sldNum" sz="quarter" idx="12"/>
          </p:nvPr>
        </p:nvSpPr>
        <p:spPr/>
        <p:txBody>
          <a:bodyPr/>
          <a:lstStyle/>
          <a:p>
            <a:fld id="{DA2E2956-A232-40F2-A560-381D0389D994}" type="slidenum">
              <a:rPr lang="en-IN" smtClean="0"/>
              <a:t>‹#›</a:t>
            </a:fld>
            <a:endParaRPr lang="en-IN"/>
          </a:p>
        </p:txBody>
      </p:sp>
    </p:spTree>
    <p:extLst>
      <p:ext uri="{BB962C8B-B14F-4D97-AF65-F5344CB8AC3E}">
        <p14:creationId xmlns:p14="http://schemas.microsoft.com/office/powerpoint/2010/main" val="550112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BADE-85F4-428E-B492-A0CEB48570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D7CB05-6508-4A8B-A127-69DB574222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A0650C-9C18-45D4-A4F2-E2D6622A6E56}"/>
              </a:ext>
            </a:extLst>
          </p:cNvPr>
          <p:cNvSpPr>
            <a:spLocks noGrp="1"/>
          </p:cNvSpPr>
          <p:nvPr>
            <p:ph type="dt" sz="half" idx="10"/>
          </p:nvPr>
        </p:nvSpPr>
        <p:spPr/>
        <p:txBody>
          <a:bodyPr/>
          <a:lstStyle/>
          <a:p>
            <a:fld id="{BBDED606-CB75-4CAB-A701-5643F0FC6226}" type="datetimeFigureOut">
              <a:rPr lang="en-IN" smtClean="0"/>
              <a:t>27/12/23</a:t>
            </a:fld>
            <a:endParaRPr lang="en-IN"/>
          </a:p>
        </p:txBody>
      </p:sp>
      <p:sp>
        <p:nvSpPr>
          <p:cNvPr id="5" name="Footer Placeholder 4">
            <a:extLst>
              <a:ext uri="{FF2B5EF4-FFF2-40B4-BE49-F238E27FC236}">
                <a16:creationId xmlns:a16="http://schemas.microsoft.com/office/drawing/2014/main" id="{DF5A2C06-5B17-4137-932F-906B11120E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9B2E81-5DC7-4FD6-9294-00E752808FFC}"/>
              </a:ext>
            </a:extLst>
          </p:cNvPr>
          <p:cNvSpPr>
            <a:spLocks noGrp="1"/>
          </p:cNvSpPr>
          <p:nvPr>
            <p:ph type="sldNum" sz="quarter" idx="12"/>
          </p:nvPr>
        </p:nvSpPr>
        <p:spPr/>
        <p:txBody>
          <a:bodyPr/>
          <a:lstStyle/>
          <a:p>
            <a:fld id="{DA2E2956-A232-40F2-A560-381D0389D994}" type="slidenum">
              <a:rPr lang="en-IN" smtClean="0"/>
              <a:t>‹#›</a:t>
            </a:fld>
            <a:endParaRPr lang="en-IN"/>
          </a:p>
        </p:txBody>
      </p:sp>
    </p:spTree>
    <p:extLst>
      <p:ext uri="{BB962C8B-B14F-4D97-AF65-F5344CB8AC3E}">
        <p14:creationId xmlns:p14="http://schemas.microsoft.com/office/powerpoint/2010/main" val="322267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27C656-FD57-4DDA-83FD-F7CE8C2281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040B26-1EC2-4B8E-AE98-78E42B1D8B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37860D-04B4-4F17-9DD7-E990B70BC671}"/>
              </a:ext>
            </a:extLst>
          </p:cNvPr>
          <p:cNvSpPr>
            <a:spLocks noGrp="1"/>
          </p:cNvSpPr>
          <p:nvPr>
            <p:ph type="dt" sz="half" idx="10"/>
          </p:nvPr>
        </p:nvSpPr>
        <p:spPr/>
        <p:txBody>
          <a:bodyPr/>
          <a:lstStyle/>
          <a:p>
            <a:fld id="{BBDED606-CB75-4CAB-A701-5643F0FC6226}" type="datetimeFigureOut">
              <a:rPr lang="en-IN" smtClean="0"/>
              <a:t>27/12/23</a:t>
            </a:fld>
            <a:endParaRPr lang="en-IN"/>
          </a:p>
        </p:txBody>
      </p:sp>
      <p:sp>
        <p:nvSpPr>
          <p:cNvPr id="5" name="Footer Placeholder 4">
            <a:extLst>
              <a:ext uri="{FF2B5EF4-FFF2-40B4-BE49-F238E27FC236}">
                <a16:creationId xmlns:a16="http://schemas.microsoft.com/office/drawing/2014/main" id="{D2791EA8-A2ED-492F-ABC2-B0F3BAB557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DB8655-94A5-4304-A945-F1C7F76C4F00}"/>
              </a:ext>
            </a:extLst>
          </p:cNvPr>
          <p:cNvSpPr>
            <a:spLocks noGrp="1"/>
          </p:cNvSpPr>
          <p:nvPr>
            <p:ph type="sldNum" sz="quarter" idx="12"/>
          </p:nvPr>
        </p:nvSpPr>
        <p:spPr/>
        <p:txBody>
          <a:bodyPr/>
          <a:lstStyle/>
          <a:p>
            <a:fld id="{DA2E2956-A232-40F2-A560-381D0389D994}" type="slidenum">
              <a:rPr lang="en-IN" smtClean="0"/>
              <a:t>‹#›</a:t>
            </a:fld>
            <a:endParaRPr lang="en-IN"/>
          </a:p>
        </p:txBody>
      </p:sp>
    </p:spTree>
    <p:extLst>
      <p:ext uri="{BB962C8B-B14F-4D97-AF65-F5344CB8AC3E}">
        <p14:creationId xmlns:p14="http://schemas.microsoft.com/office/powerpoint/2010/main" val="392512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3C5D1-8EEF-4844-BAC2-A53293D0BC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FDE925-448B-483B-B83F-8C11701760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2555DF-B5E6-481C-AFE0-942FDD494FE9}"/>
              </a:ext>
            </a:extLst>
          </p:cNvPr>
          <p:cNvSpPr>
            <a:spLocks noGrp="1"/>
          </p:cNvSpPr>
          <p:nvPr>
            <p:ph type="dt" sz="half" idx="10"/>
          </p:nvPr>
        </p:nvSpPr>
        <p:spPr/>
        <p:txBody>
          <a:bodyPr/>
          <a:lstStyle/>
          <a:p>
            <a:fld id="{BBDED606-CB75-4CAB-A701-5643F0FC6226}" type="datetimeFigureOut">
              <a:rPr lang="en-IN" smtClean="0"/>
              <a:t>27/12/23</a:t>
            </a:fld>
            <a:endParaRPr lang="en-IN"/>
          </a:p>
        </p:txBody>
      </p:sp>
      <p:sp>
        <p:nvSpPr>
          <p:cNvPr id="5" name="Footer Placeholder 4">
            <a:extLst>
              <a:ext uri="{FF2B5EF4-FFF2-40B4-BE49-F238E27FC236}">
                <a16:creationId xmlns:a16="http://schemas.microsoft.com/office/drawing/2014/main" id="{5608FE6C-2B1D-46B4-9A3C-07437F84FA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05D8AA-FB40-40CF-A0F1-75C04AD14391}"/>
              </a:ext>
            </a:extLst>
          </p:cNvPr>
          <p:cNvSpPr>
            <a:spLocks noGrp="1"/>
          </p:cNvSpPr>
          <p:nvPr>
            <p:ph type="sldNum" sz="quarter" idx="12"/>
          </p:nvPr>
        </p:nvSpPr>
        <p:spPr/>
        <p:txBody>
          <a:bodyPr/>
          <a:lstStyle/>
          <a:p>
            <a:fld id="{DA2E2956-A232-40F2-A560-381D0389D994}" type="slidenum">
              <a:rPr lang="en-IN" smtClean="0"/>
              <a:t>‹#›</a:t>
            </a:fld>
            <a:endParaRPr lang="en-IN"/>
          </a:p>
        </p:txBody>
      </p:sp>
    </p:spTree>
    <p:extLst>
      <p:ext uri="{BB962C8B-B14F-4D97-AF65-F5344CB8AC3E}">
        <p14:creationId xmlns:p14="http://schemas.microsoft.com/office/powerpoint/2010/main" val="3037724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CAF7-998C-4DFF-9362-780D4257C9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0BC505-0C30-4130-8FEA-60F0A74206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F92EA4-163A-4884-AE04-5F727552628F}"/>
              </a:ext>
            </a:extLst>
          </p:cNvPr>
          <p:cNvSpPr>
            <a:spLocks noGrp="1"/>
          </p:cNvSpPr>
          <p:nvPr>
            <p:ph type="dt" sz="half" idx="10"/>
          </p:nvPr>
        </p:nvSpPr>
        <p:spPr/>
        <p:txBody>
          <a:bodyPr/>
          <a:lstStyle/>
          <a:p>
            <a:fld id="{BBDED606-CB75-4CAB-A701-5643F0FC6226}" type="datetimeFigureOut">
              <a:rPr lang="en-IN" smtClean="0"/>
              <a:t>27/12/23</a:t>
            </a:fld>
            <a:endParaRPr lang="en-IN"/>
          </a:p>
        </p:txBody>
      </p:sp>
      <p:sp>
        <p:nvSpPr>
          <p:cNvPr id="5" name="Footer Placeholder 4">
            <a:extLst>
              <a:ext uri="{FF2B5EF4-FFF2-40B4-BE49-F238E27FC236}">
                <a16:creationId xmlns:a16="http://schemas.microsoft.com/office/drawing/2014/main" id="{F4580671-CC9E-497E-86A3-DD472D97B2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2D0DF8-D707-40B5-91B8-D92BCB99384F}"/>
              </a:ext>
            </a:extLst>
          </p:cNvPr>
          <p:cNvSpPr>
            <a:spLocks noGrp="1"/>
          </p:cNvSpPr>
          <p:nvPr>
            <p:ph type="sldNum" sz="quarter" idx="12"/>
          </p:nvPr>
        </p:nvSpPr>
        <p:spPr/>
        <p:txBody>
          <a:bodyPr/>
          <a:lstStyle/>
          <a:p>
            <a:fld id="{DA2E2956-A232-40F2-A560-381D0389D994}" type="slidenum">
              <a:rPr lang="en-IN" smtClean="0"/>
              <a:t>‹#›</a:t>
            </a:fld>
            <a:endParaRPr lang="en-IN"/>
          </a:p>
        </p:txBody>
      </p:sp>
    </p:spTree>
    <p:extLst>
      <p:ext uri="{BB962C8B-B14F-4D97-AF65-F5344CB8AC3E}">
        <p14:creationId xmlns:p14="http://schemas.microsoft.com/office/powerpoint/2010/main" val="4283305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3236B-249F-4FA9-9003-FB713A28FA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31A120-E497-483B-9536-227B0EB4C3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F406BB2-5470-465A-B686-6E885BA816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2704CA-7165-4C4D-8CEE-4FC0B6154DD1}"/>
              </a:ext>
            </a:extLst>
          </p:cNvPr>
          <p:cNvSpPr>
            <a:spLocks noGrp="1"/>
          </p:cNvSpPr>
          <p:nvPr>
            <p:ph type="dt" sz="half" idx="10"/>
          </p:nvPr>
        </p:nvSpPr>
        <p:spPr/>
        <p:txBody>
          <a:bodyPr/>
          <a:lstStyle/>
          <a:p>
            <a:fld id="{BBDED606-CB75-4CAB-A701-5643F0FC6226}" type="datetimeFigureOut">
              <a:rPr lang="en-IN" smtClean="0"/>
              <a:t>27/12/23</a:t>
            </a:fld>
            <a:endParaRPr lang="en-IN"/>
          </a:p>
        </p:txBody>
      </p:sp>
      <p:sp>
        <p:nvSpPr>
          <p:cNvPr id="6" name="Footer Placeholder 5">
            <a:extLst>
              <a:ext uri="{FF2B5EF4-FFF2-40B4-BE49-F238E27FC236}">
                <a16:creationId xmlns:a16="http://schemas.microsoft.com/office/drawing/2014/main" id="{03150A42-EBBD-4B87-B81F-16648D8E47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296AED-65DF-4427-B070-9DFA1A28056E}"/>
              </a:ext>
            </a:extLst>
          </p:cNvPr>
          <p:cNvSpPr>
            <a:spLocks noGrp="1"/>
          </p:cNvSpPr>
          <p:nvPr>
            <p:ph type="sldNum" sz="quarter" idx="12"/>
          </p:nvPr>
        </p:nvSpPr>
        <p:spPr/>
        <p:txBody>
          <a:bodyPr/>
          <a:lstStyle/>
          <a:p>
            <a:fld id="{DA2E2956-A232-40F2-A560-381D0389D994}" type="slidenum">
              <a:rPr lang="en-IN" smtClean="0"/>
              <a:t>‹#›</a:t>
            </a:fld>
            <a:endParaRPr lang="en-IN"/>
          </a:p>
        </p:txBody>
      </p:sp>
    </p:spTree>
    <p:extLst>
      <p:ext uri="{BB962C8B-B14F-4D97-AF65-F5344CB8AC3E}">
        <p14:creationId xmlns:p14="http://schemas.microsoft.com/office/powerpoint/2010/main" val="3783495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0360-3226-4C4A-BC4B-BF1A046C39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DFEAF7-25BD-4C9B-A222-B5CB2CBFDD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A0CCAC-CE26-4E7B-935D-3525C1A15C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BC2478-EEA5-424B-890F-CE6444BFAB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1FFD0C-23D9-438A-8DB7-E48783AFAC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A15588-8FEA-4897-8572-692B7E89623F}"/>
              </a:ext>
            </a:extLst>
          </p:cNvPr>
          <p:cNvSpPr>
            <a:spLocks noGrp="1"/>
          </p:cNvSpPr>
          <p:nvPr>
            <p:ph type="dt" sz="half" idx="10"/>
          </p:nvPr>
        </p:nvSpPr>
        <p:spPr/>
        <p:txBody>
          <a:bodyPr/>
          <a:lstStyle/>
          <a:p>
            <a:fld id="{BBDED606-CB75-4CAB-A701-5643F0FC6226}" type="datetimeFigureOut">
              <a:rPr lang="en-IN" smtClean="0"/>
              <a:t>27/12/23</a:t>
            </a:fld>
            <a:endParaRPr lang="en-IN"/>
          </a:p>
        </p:txBody>
      </p:sp>
      <p:sp>
        <p:nvSpPr>
          <p:cNvPr id="8" name="Footer Placeholder 7">
            <a:extLst>
              <a:ext uri="{FF2B5EF4-FFF2-40B4-BE49-F238E27FC236}">
                <a16:creationId xmlns:a16="http://schemas.microsoft.com/office/drawing/2014/main" id="{7904F3E8-C18B-46BF-B78E-DA7B8FFCE9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3D528E-B5C7-4A20-A3A3-F553682035C9}"/>
              </a:ext>
            </a:extLst>
          </p:cNvPr>
          <p:cNvSpPr>
            <a:spLocks noGrp="1"/>
          </p:cNvSpPr>
          <p:nvPr>
            <p:ph type="sldNum" sz="quarter" idx="12"/>
          </p:nvPr>
        </p:nvSpPr>
        <p:spPr/>
        <p:txBody>
          <a:bodyPr/>
          <a:lstStyle/>
          <a:p>
            <a:fld id="{DA2E2956-A232-40F2-A560-381D0389D994}" type="slidenum">
              <a:rPr lang="en-IN" smtClean="0"/>
              <a:t>‹#›</a:t>
            </a:fld>
            <a:endParaRPr lang="en-IN"/>
          </a:p>
        </p:txBody>
      </p:sp>
    </p:spTree>
    <p:extLst>
      <p:ext uri="{BB962C8B-B14F-4D97-AF65-F5344CB8AC3E}">
        <p14:creationId xmlns:p14="http://schemas.microsoft.com/office/powerpoint/2010/main" val="1408890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33F5-81ED-4936-AC35-DBA7B69F7D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3C9134-BCC7-438B-A619-31C0706221E5}"/>
              </a:ext>
            </a:extLst>
          </p:cNvPr>
          <p:cNvSpPr>
            <a:spLocks noGrp="1"/>
          </p:cNvSpPr>
          <p:nvPr>
            <p:ph type="dt" sz="half" idx="10"/>
          </p:nvPr>
        </p:nvSpPr>
        <p:spPr/>
        <p:txBody>
          <a:bodyPr/>
          <a:lstStyle/>
          <a:p>
            <a:fld id="{BBDED606-CB75-4CAB-A701-5643F0FC6226}" type="datetimeFigureOut">
              <a:rPr lang="en-IN" smtClean="0"/>
              <a:t>27/12/23</a:t>
            </a:fld>
            <a:endParaRPr lang="en-IN"/>
          </a:p>
        </p:txBody>
      </p:sp>
      <p:sp>
        <p:nvSpPr>
          <p:cNvPr id="4" name="Footer Placeholder 3">
            <a:extLst>
              <a:ext uri="{FF2B5EF4-FFF2-40B4-BE49-F238E27FC236}">
                <a16:creationId xmlns:a16="http://schemas.microsoft.com/office/drawing/2014/main" id="{89252807-B8D6-4D6A-B466-C003720D6D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66F8F3-AD99-40BC-9BBB-5F702AFF018A}"/>
              </a:ext>
            </a:extLst>
          </p:cNvPr>
          <p:cNvSpPr>
            <a:spLocks noGrp="1"/>
          </p:cNvSpPr>
          <p:nvPr>
            <p:ph type="sldNum" sz="quarter" idx="12"/>
          </p:nvPr>
        </p:nvSpPr>
        <p:spPr/>
        <p:txBody>
          <a:bodyPr/>
          <a:lstStyle/>
          <a:p>
            <a:fld id="{DA2E2956-A232-40F2-A560-381D0389D994}" type="slidenum">
              <a:rPr lang="en-IN" smtClean="0"/>
              <a:t>‹#›</a:t>
            </a:fld>
            <a:endParaRPr lang="en-IN"/>
          </a:p>
        </p:txBody>
      </p:sp>
    </p:spTree>
    <p:extLst>
      <p:ext uri="{BB962C8B-B14F-4D97-AF65-F5344CB8AC3E}">
        <p14:creationId xmlns:p14="http://schemas.microsoft.com/office/powerpoint/2010/main" val="4149486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FCE99D-21DC-49B2-ADE1-7EB542E2EACB}"/>
              </a:ext>
            </a:extLst>
          </p:cNvPr>
          <p:cNvSpPr>
            <a:spLocks noGrp="1"/>
          </p:cNvSpPr>
          <p:nvPr>
            <p:ph type="dt" sz="half" idx="10"/>
          </p:nvPr>
        </p:nvSpPr>
        <p:spPr/>
        <p:txBody>
          <a:bodyPr/>
          <a:lstStyle/>
          <a:p>
            <a:fld id="{BBDED606-CB75-4CAB-A701-5643F0FC6226}" type="datetimeFigureOut">
              <a:rPr lang="en-IN" smtClean="0"/>
              <a:t>27/12/23</a:t>
            </a:fld>
            <a:endParaRPr lang="en-IN"/>
          </a:p>
        </p:txBody>
      </p:sp>
      <p:sp>
        <p:nvSpPr>
          <p:cNvPr id="3" name="Footer Placeholder 2">
            <a:extLst>
              <a:ext uri="{FF2B5EF4-FFF2-40B4-BE49-F238E27FC236}">
                <a16:creationId xmlns:a16="http://schemas.microsoft.com/office/drawing/2014/main" id="{E278A914-42DC-4542-BDE6-AFD4AA1ED0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DDF107-1345-4658-94B1-5AC1791256B6}"/>
              </a:ext>
            </a:extLst>
          </p:cNvPr>
          <p:cNvSpPr>
            <a:spLocks noGrp="1"/>
          </p:cNvSpPr>
          <p:nvPr>
            <p:ph type="sldNum" sz="quarter" idx="12"/>
          </p:nvPr>
        </p:nvSpPr>
        <p:spPr/>
        <p:txBody>
          <a:bodyPr/>
          <a:lstStyle/>
          <a:p>
            <a:fld id="{DA2E2956-A232-40F2-A560-381D0389D994}" type="slidenum">
              <a:rPr lang="en-IN" smtClean="0"/>
              <a:t>‹#›</a:t>
            </a:fld>
            <a:endParaRPr lang="en-IN"/>
          </a:p>
        </p:txBody>
      </p:sp>
    </p:spTree>
    <p:extLst>
      <p:ext uri="{BB962C8B-B14F-4D97-AF65-F5344CB8AC3E}">
        <p14:creationId xmlns:p14="http://schemas.microsoft.com/office/powerpoint/2010/main" val="155169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00882-F810-4732-B292-D5AF861558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E3BD1F-9CA0-4521-80DF-9336ABF8D7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D96E4F-4431-4FC4-9EA2-096561ED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6A1ED6-B3DD-4AFB-85EE-26C19AFB288B}"/>
              </a:ext>
            </a:extLst>
          </p:cNvPr>
          <p:cNvSpPr>
            <a:spLocks noGrp="1"/>
          </p:cNvSpPr>
          <p:nvPr>
            <p:ph type="dt" sz="half" idx="10"/>
          </p:nvPr>
        </p:nvSpPr>
        <p:spPr/>
        <p:txBody>
          <a:bodyPr/>
          <a:lstStyle/>
          <a:p>
            <a:fld id="{BBDED606-CB75-4CAB-A701-5643F0FC6226}" type="datetimeFigureOut">
              <a:rPr lang="en-IN" smtClean="0"/>
              <a:t>27/12/23</a:t>
            </a:fld>
            <a:endParaRPr lang="en-IN"/>
          </a:p>
        </p:txBody>
      </p:sp>
      <p:sp>
        <p:nvSpPr>
          <p:cNvPr id="6" name="Footer Placeholder 5">
            <a:extLst>
              <a:ext uri="{FF2B5EF4-FFF2-40B4-BE49-F238E27FC236}">
                <a16:creationId xmlns:a16="http://schemas.microsoft.com/office/drawing/2014/main" id="{DB125EC9-1A8D-48C2-9679-2238038019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8499BB-EA1D-490C-AFFD-0E57EE120814}"/>
              </a:ext>
            </a:extLst>
          </p:cNvPr>
          <p:cNvSpPr>
            <a:spLocks noGrp="1"/>
          </p:cNvSpPr>
          <p:nvPr>
            <p:ph type="sldNum" sz="quarter" idx="12"/>
          </p:nvPr>
        </p:nvSpPr>
        <p:spPr/>
        <p:txBody>
          <a:bodyPr/>
          <a:lstStyle/>
          <a:p>
            <a:fld id="{DA2E2956-A232-40F2-A560-381D0389D994}" type="slidenum">
              <a:rPr lang="en-IN" smtClean="0"/>
              <a:t>‹#›</a:t>
            </a:fld>
            <a:endParaRPr lang="en-IN"/>
          </a:p>
        </p:txBody>
      </p:sp>
    </p:spTree>
    <p:extLst>
      <p:ext uri="{BB962C8B-B14F-4D97-AF65-F5344CB8AC3E}">
        <p14:creationId xmlns:p14="http://schemas.microsoft.com/office/powerpoint/2010/main" val="1293043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95F46-A948-4F0A-8CA4-8A7C57C480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11367E-2A41-4FAA-8BE2-4E01100C80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54B300-26CF-493C-A263-A52C64573A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C72CEF-B306-4A73-AA39-0D0FB29B484A}"/>
              </a:ext>
            </a:extLst>
          </p:cNvPr>
          <p:cNvSpPr>
            <a:spLocks noGrp="1"/>
          </p:cNvSpPr>
          <p:nvPr>
            <p:ph type="dt" sz="half" idx="10"/>
          </p:nvPr>
        </p:nvSpPr>
        <p:spPr/>
        <p:txBody>
          <a:bodyPr/>
          <a:lstStyle/>
          <a:p>
            <a:fld id="{BBDED606-CB75-4CAB-A701-5643F0FC6226}" type="datetimeFigureOut">
              <a:rPr lang="en-IN" smtClean="0"/>
              <a:t>27/12/23</a:t>
            </a:fld>
            <a:endParaRPr lang="en-IN"/>
          </a:p>
        </p:txBody>
      </p:sp>
      <p:sp>
        <p:nvSpPr>
          <p:cNvPr id="6" name="Footer Placeholder 5">
            <a:extLst>
              <a:ext uri="{FF2B5EF4-FFF2-40B4-BE49-F238E27FC236}">
                <a16:creationId xmlns:a16="http://schemas.microsoft.com/office/drawing/2014/main" id="{C7728A86-45B5-4004-8244-7BCEE6286C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DA1713-8821-4ADF-930D-C7DCA0531E09}"/>
              </a:ext>
            </a:extLst>
          </p:cNvPr>
          <p:cNvSpPr>
            <a:spLocks noGrp="1"/>
          </p:cNvSpPr>
          <p:nvPr>
            <p:ph type="sldNum" sz="quarter" idx="12"/>
          </p:nvPr>
        </p:nvSpPr>
        <p:spPr/>
        <p:txBody>
          <a:bodyPr/>
          <a:lstStyle/>
          <a:p>
            <a:fld id="{DA2E2956-A232-40F2-A560-381D0389D994}" type="slidenum">
              <a:rPr lang="en-IN" smtClean="0"/>
              <a:t>‹#›</a:t>
            </a:fld>
            <a:endParaRPr lang="en-IN"/>
          </a:p>
        </p:txBody>
      </p:sp>
    </p:spTree>
    <p:extLst>
      <p:ext uri="{BB962C8B-B14F-4D97-AF65-F5344CB8AC3E}">
        <p14:creationId xmlns:p14="http://schemas.microsoft.com/office/powerpoint/2010/main" val="4146622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871232-AD77-45A1-BF09-F143C67917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4AF725-85C3-463F-AF0F-1498452DD8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5D94A7-ABED-4903-AB00-EAF9474753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DED606-CB75-4CAB-A701-5643F0FC6226}" type="datetimeFigureOut">
              <a:rPr lang="en-IN" smtClean="0"/>
              <a:t>27/12/23</a:t>
            </a:fld>
            <a:endParaRPr lang="en-IN"/>
          </a:p>
        </p:txBody>
      </p:sp>
      <p:sp>
        <p:nvSpPr>
          <p:cNvPr id="5" name="Footer Placeholder 4">
            <a:extLst>
              <a:ext uri="{FF2B5EF4-FFF2-40B4-BE49-F238E27FC236}">
                <a16:creationId xmlns:a16="http://schemas.microsoft.com/office/drawing/2014/main" id="{28BC69B2-6AEE-4269-8521-399AE0FEF8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163C5F-4BFF-4115-B1DD-2002AD21D3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E2956-A232-40F2-A560-381D0389D994}" type="slidenum">
              <a:rPr lang="en-IN" smtClean="0"/>
              <a:t>‹#›</a:t>
            </a:fld>
            <a:endParaRPr lang="en-IN"/>
          </a:p>
        </p:txBody>
      </p:sp>
    </p:spTree>
    <p:extLst>
      <p:ext uri="{BB962C8B-B14F-4D97-AF65-F5344CB8AC3E}">
        <p14:creationId xmlns:p14="http://schemas.microsoft.com/office/powerpoint/2010/main" val="2567575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3.xml.rels><?xml version="1.0" encoding="UTF-8" standalone="yes"?>
<Relationships xmlns="http://schemas.openxmlformats.org/package/2006/relationships"><Relationship Id="rId3" Type="http://schemas.openxmlformats.org/officeDocument/2006/relationships/hyperlink" Target="https://public.tableau.com/app/profile/sai.kiran7316/viz/saikiran/Analysis?publish=y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xiaomengsun/car-insurance-claim-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Rectangle 3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C3866D-A59E-476F-8DF2-825964FE9045}"/>
              </a:ext>
            </a:extLst>
          </p:cNvPr>
          <p:cNvSpPr>
            <a:spLocks noGrp="1"/>
          </p:cNvSpPr>
          <p:nvPr>
            <p:ph type="title"/>
          </p:nvPr>
        </p:nvSpPr>
        <p:spPr>
          <a:xfrm>
            <a:off x="128605" y="1317865"/>
            <a:ext cx="3201366" cy="3387497"/>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Introduction</a:t>
            </a:r>
          </a:p>
        </p:txBody>
      </p:sp>
      <p:pic>
        <p:nvPicPr>
          <p:cNvPr id="9" name="Graphic 8" descr="Customer review outline">
            <a:extLst>
              <a:ext uri="{FF2B5EF4-FFF2-40B4-BE49-F238E27FC236}">
                <a16:creationId xmlns:a16="http://schemas.microsoft.com/office/drawing/2014/main" id="{E1189869-BAEE-184C-8F26-E7804CC59D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232099" y="2481815"/>
            <a:ext cx="1444199" cy="1444199"/>
          </a:xfrm>
          <a:prstGeom prst="rect">
            <a:avLst/>
          </a:prstGeom>
        </p:spPr>
      </p:pic>
      <p:grpSp>
        <p:nvGrpSpPr>
          <p:cNvPr id="3" name="Group 2">
            <a:extLst>
              <a:ext uri="{FF2B5EF4-FFF2-40B4-BE49-F238E27FC236}">
                <a16:creationId xmlns:a16="http://schemas.microsoft.com/office/drawing/2014/main" id="{42B14202-B32D-D805-93CF-6C50C94A8C9F}"/>
              </a:ext>
            </a:extLst>
          </p:cNvPr>
          <p:cNvGrpSpPr/>
          <p:nvPr/>
        </p:nvGrpSpPr>
        <p:grpSpPr>
          <a:xfrm>
            <a:off x="5251011" y="530128"/>
            <a:ext cx="6301601" cy="5877373"/>
            <a:chOff x="5465020" y="894752"/>
            <a:chExt cx="6301601" cy="5877373"/>
          </a:xfrm>
        </p:grpSpPr>
        <p:grpSp>
          <p:nvGrpSpPr>
            <p:cNvPr id="5" name="Group 4">
              <a:extLst>
                <a:ext uri="{FF2B5EF4-FFF2-40B4-BE49-F238E27FC236}">
                  <a16:creationId xmlns:a16="http://schemas.microsoft.com/office/drawing/2014/main" id="{E63DB4E9-4046-331A-9A1C-6F0652ECDBEA}"/>
                </a:ext>
              </a:extLst>
            </p:cNvPr>
            <p:cNvGrpSpPr/>
            <p:nvPr/>
          </p:nvGrpSpPr>
          <p:grpSpPr>
            <a:xfrm>
              <a:off x="5465020" y="894752"/>
              <a:ext cx="6301601" cy="5877373"/>
              <a:chOff x="5484139" y="478257"/>
              <a:chExt cx="6301601" cy="5877373"/>
            </a:xfrm>
          </p:grpSpPr>
          <p:sp>
            <p:nvSpPr>
              <p:cNvPr id="10" name="Rounded Rectangle 9">
                <a:extLst>
                  <a:ext uri="{FF2B5EF4-FFF2-40B4-BE49-F238E27FC236}">
                    <a16:creationId xmlns:a16="http://schemas.microsoft.com/office/drawing/2014/main" id="{F3CB81CC-AE2D-A1DA-341D-797C60B734EE}"/>
                  </a:ext>
                </a:extLst>
              </p:cNvPr>
              <p:cNvSpPr/>
              <p:nvPr/>
            </p:nvSpPr>
            <p:spPr>
              <a:xfrm>
                <a:off x="5484139" y="478257"/>
                <a:ext cx="6301601" cy="1679249"/>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1" name="Freeform 10">
                <a:extLst>
                  <a:ext uri="{FF2B5EF4-FFF2-40B4-BE49-F238E27FC236}">
                    <a16:creationId xmlns:a16="http://schemas.microsoft.com/office/drawing/2014/main" id="{6BFE08E1-27FD-76A0-7814-B4D820A928A7}"/>
                  </a:ext>
                </a:extLst>
              </p:cNvPr>
              <p:cNvSpPr/>
              <p:nvPr/>
            </p:nvSpPr>
            <p:spPr>
              <a:xfrm>
                <a:off x="7423672" y="478257"/>
                <a:ext cx="4362067" cy="1679249"/>
              </a:xfrm>
              <a:custGeom>
                <a:avLst/>
                <a:gdLst>
                  <a:gd name="connsiteX0" fmla="*/ 0 w 4362067"/>
                  <a:gd name="connsiteY0" fmla="*/ 0 h 1679249"/>
                  <a:gd name="connsiteX1" fmla="*/ 4362067 w 4362067"/>
                  <a:gd name="connsiteY1" fmla="*/ 0 h 1679249"/>
                  <a:gd name="connsiteX2" fmla="*/ 4362067 w 4362067"/>
                  <a:gd name="connsiteY2" fmla="*/ 1679249 h 1679249"/>
                  <a:gd name="connsiteX3" fmla="*/ 0 w 4362067"/>
                  <a:gd name="connsiteY3" fmla="*/ 1679249 h 1679249"/>
                  <a:gd name="connsiteX4" fmla="*/ 0 w 4362067"/>
                  <a:gd name="connsiteY4" fmla="*/ 0 h 1679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2067" h="1679249">
                    <a:moveTo>
                      <a:pt x="0" y="0"/>
                    </a:moveTo>
                    <a:lnTo>
                      <a:pt x="4362067" y="0"/>
                    </a:lnTo>
                    <a:lnTo>
                      <a:pt x="4362067" y="1679249"/>
                    </a:lnTo>
                    <a:lnTo>
                      <a:pt x="0" y="167924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721" tIns="177721" rIns="177721" bIns="177721" numCol="1" spcCol="1270" anchor="ctr" anchorCtr="0">
                <a:noAutofit/>
              </a:bodyPr>
              <a:lstStyle/>
              <a:p>
                <a:pPr marL="0" lvl="0" indent="0" algn="l" defTabSz="1066800">
                  <a:lnSpc>
                    <a:spcPct val="90000"/>
                  </a:lnSpc>
                  <a:spcBef>
                    <a:spcPct val="0"/>
                  </a:spcBef>
                  <a:spcAft>
                    <a:spcPct val="35000"/>
                  </a:spcAft>
                  <a:buNone/>
                </a:pPr>
                <a:r>
                  <a:rPr lang="en-CA" sz="2400" b="1" kern="1200" dirty="0"/>
                  <a:t>Project:</a:t>
                </a:r>
                <a:r>
                  <a:rPr lang="en-CA" sz="2400" kern="1200" dirty="0"/>
                  <a:t> </a:t>
                </a:r>
              </a:p>
              <a:p>
                <a:pPr marL="0" lvl="0" indent="0" algn="l" defTabSz="1066800">
                  <a:lnSpc>
                    <a:spcPct val="90000"/>
                  </a:lnSpc>
                  <a:spcBef>
                    <a:spcPct val="0"/>
                  </a:spcBef>
                  <a:spcAft>
                    <a:spcPct val="35000"/>
                  </a:spcAft>
                  <a:buNone/>
                </a:pPr>
                <a:r>
                  <a:rPr lang="en-US" sz="2400" kern="1200" dirty="0"/>
                  <a:t>Car Claim Analysis</a:t>
                </a:r>
              </a:p>
            </p:txBody>
          </p:sp>
          <p:sp>
            <p:nvSpPr>
              <p:cNvPr id="12" name="Rounded Rectangle 11">
                <a:extLst>
                  <a:ext uri="{FF2B5EF4-FFF2-40B4-BE49-F238E27FC236}">
                    <a16:creationId xmlns:a16="http://schemas.microsoft.com/office/drawing/2014/main" id="{C5F96FD4-C304-5CDF-1A62-C3BF12E4B9CB}"/>
                  </a:ext>
                </a:extLst>
              </p:cNvPr>
              <p:cNvSpPr/>
              <p:nvPr/>
            </p:nvSpPr>
            <p:spPr>
              <a:xfrm>
                <a:off x="5484139" y="2577319"/>
                <a:ext cx="6301601" cy="1679249"/>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13" name="Freeform 12">
                <a:extLst>
                  <a:ext uri="{FF2B5EF4-FFF2-40B4-BE49-F238E27FC236}">
                    <a16:creationId xmlns:a16="http://schemas.microsoft.com/office/drawing/2014/main" id="{FA2C8C9F-2054-5FDB-9907-FEA53F2F5CA0}"/>
                  </a:ext>
                </a:extLst>
              </p:cNvPr>
              <p:cNvSpPr/>
              <p:nvPr/>
            </p:nvSpPr>
            <p:spPr>
              <a:xfrm>
                <a:off x="7423672" y="2577319"/>
                <a:ext cx="4362067" cy="1679249"/>
              </a:xfrm>
              <a:custGeom>
                <a:avLst/>
                <a:gdLst>
                  <a:gd name="connsiteX0" fmla="*/ 0 w 4362067"/>
                  <a:gd name="connsiteY0" fmla="*/ 0 h 1679249"/>
                  <a:gd name="connsiteX1" fmla="*/ 4362067 w 4362067"/>
                  <a:gd name="connsiteY1" fmla="*/ 0 h 1679249"/>
                  <a:gd name="connsiteX2" fmla="*/ 4362067 w 4362067"/>
                  <a:gd name="connsiteY2" fmla="*/ 1679249 h 1679249"/>
                  <a:gd name="connsiteX3" fmla="*/ 0 w 4362067"/>
                  <a:gd name="connsiteY3" fmla="*/ 1679249 h 1679249"/>
                  <a:gd name="connsiteX4" fmla="*/ 0 w 4362067"/>
                  <a:gd name="connsiteY4" fmla="*/ 0 h 1679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2067" h="1679249">
                    <a:moveTo>
                      <a:pt x="0" y="0"/>
                    </a:moveTo>
                    <a:lnTo>
                      <a:pt x="4362067" y="0"/>
                    </a:lnTo>
                    <a:lnTo>
                      <a:pt x="4362067" y="1679249"/>
                    </a:lnTo>
                    <a:lnTo>
                      <a:pt x="0" y="167924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721" tIns="177721" rIns="177721" bIns="177721" numCol="1" spcCol="1270" anchor="ctr" anchorCtr="0">
                <a:noAutofit/>
              </a:bodyPr>
              <a:lstStyle/>
              <a:p>
                <a:pPr marL="0" lvl="0" indent="0" algn="l" defTabSz="1066800">
                  <a:lnSpc>
                    <a:spcPct val="90000"/>
                  </a:lnSpc>
                  <a:spcBef>
                    <a:spcPct val="0"/>
                  </a:spcBef>
                  <a:spcAft>
                    <a:spcPct val="35000"/>
                  </a:spcAft>
                  <a:buNone/>
                </a:pPr>
                <a:r>
                  <a:rPr lang="en-CA" sz="2400" b="1" kern="1200" dirty="0"/>
                  <a:t>Aim: </a:t>
                </a:r>
              </a:p>
              <a:p>
                <a:pPr marL="0" lvl="0" indent="0" algn="l" defTabSz="1066800">
                  <a:lnSpc>
                    <a:spcPct val="90000"/>
                  </a:lnSpc>
                  <a:spcBef>
                    <a:spcPct val="0"/>
                  </a:spcBef>
                  <a:spcAft>
                    <a:spcPct val="35000"/>
                  </a:spcAft>
                  <a:buNone/>
                </a:pPr>
                <a:r>
                  <a:rPr lang="en-CA" sz="2400" kern="1200" dirty="0"/>
                  <a:t>To analyze the factors affecting the car insurance premium</a:t>
                </a:r>
                <a:endParaRPr lang="en-US" sz="2400" kern="1200" dirty="0"/>
              </a:p>
            </p:txBody>
          </p:sp>
          <p:sp>
            <p:nvSpPr>
              <p:cNvPr id="14" name="Rounded Rectangle 13">
                <a:extLst>
                  <a:ext uri="{FF2B5EF4-FFF2-40B4-BE49-F238E27FC236}">
                    <a16:creationId xmlns:a16="http://schemas.microsoft.com/office/drawing/2014/main" id="{4E3360C7-3218-6FEE-3CA8-3C5B882700D7}"/>
                  </a:ext>
                </a:extLst>
              </p:cNvPr>
              <p:cNvSpPr/>
              <p:nvPr/>
            </p:nvSpPr>
            <p:spPr>
              <a:xfrm>
                <a:off x="5484139" y="4676381"/>
                <a:ext cx="6301601" cy="1679249"/>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15" name="Freeform 14">
                <a:extLst>
                  <a:ext uri="{FF2B5EF4-FFF2-40B4-BE49-F238E27FC236}">
                    <a16:creationId xmlns:a16="http://schemas.microsoft.com/office/drawing/2014/main" id="{62BE9C5F-E365-5302-1FCD-AFDE2495831F}"/>
                  </a:ext>
                </a:extLst>
              </p:cNvPr>
              <p:cNvSpPr/>
              <p:nvPr/>
            </p:nvSpPr>
            <p:spPr>
              <a:xfrm>
                <a:off x="7423672" y="4676381"/>
                <a:ext cx="4362067" cy="1679249"/>
              </a:xfrm>
              <a:custGeom>
                <a:avLst/>
                <a:gdLst>
                  <a:gd name="connsiteX0" fmla="*/ 0 w 4362067"/>
                  <a:gd name="connsiteY0" fmla="*/ 0 h 1679249"/>
                  <a:gd name="connsiteX1" fmla="*/ 4362067 w 4362067"/>
                  <a:gd name="connsiteY1" fmla="*/ 0 h 1679249"/>
                  <a:gd name="connsiteX2" fmla="*/ 4362067 w 4362067"/>
                  <a:gd name="connsiteY2" fmla="*/ 1679249 h 1679249"/>
                  <a:gd name="connsiteX3" fmla="*/ 0 w 4362067"/>
                  <a:gd name="connsiteY3" fmla="*/ 1679249 h 1679249"/>
                  <a:gd name="connsiteX4" fmla="*/ 0 w 4362067"/>
                  <a:gd name="connsiteY4" fmla="*/ 0 h 1679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2067" h="1679249">
                    <a:moveTo>
                      <a:pt x="0" y="0"/>
                    </a:moveTo>
                    <a:lnTo>
                      <a:pt x="4362067" y="0"/>
                    </a:lnTo>
                    <a:lnTo>
                      <a:pt x="4362067" y="1679249"/>
                    </a:lnTo>
                    <a:lnTo>
                      <a:pt x="0" y="167924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7721" tIns="177721" rIns="177721" bIns="177721" numCol="1" spcCol="1270" anchor="ctr" anchorCtr="0">
                <a:noAutofit/>
              </a:bodyPr>
              <a:lstStyle/>
              <a:p>
                <a:pPr marL="0" lvl="0" indent="0" algn="l" defTabSz="1066800">
                  <a:lnSpc>
                    <a:spcPct val="90000"/>
                  </a:lnSpc>
                  <a:spcBef>
                    <a:spcPct val="0"/>
                  </a:spcBef>
                  <a:spcAft>
                    <a:spcPct val="35000"/>
                  </a:spcAft>
                  <a:buNone/>
                </a:pPr>
                <a:r>
                  <a:rPr lang="en-CA" sz="2400" b="1" kern="1200" dirty="0"/>
                  <a:t>Who are we helping: </a:t>
                </a:r>
              </a:p>
              <a:p>
                <a:pPr marL="0" lvl="0" indent="0" algn="l" defTabSz="1066800">
                  <a:lnSpc>
                    <a:spcPct val="90000"/>
                  </a:lnSpc>
                  <a:spcBef>
                    <a:spcPct val="0"/>
                  </a:spcBef>
                  <a:spcAft>
                    <a:spcPct val="35000"/>
                  </a:spcAft>
                  <a:buNone/>
                </a:pPr>
                <a:r>
                  <a:rPr lang="en-US" sz="2400" kern="1200" dirty="0"/>
                  <a:t>Senior Managers of Insurance Company</a:t>
                </a:r>
              </a:p>
            </p:txBody>
          </p:sp>
        </p:grpSp>
        <p:pic>
          <p:nvPicPr>
            <p:cNvPr id="6" name="Graphic 5" descr="Car Mechanic outline">
              <a:extLst>
                <a:ext uri="{FF2B5EF4-FFF2-40B4-BE49-F238E27FC236}">
                  <a16:creationId xmlns:a16="http://schemas.microsoft.com/office/drawing/2014/main" id="{0181869B-AB5B-C2C0-5BD8-84B6EE51BB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15729" y="5467394"/>
              <a:ext cx="914400" cy="914400"/>
            </a:xfrm>
            <a:prstGeom prst="rect">
              <a:avLst/>
            </a:prstGeom>
          </p:spPr>
        </p:pic>
        <p:pic>
          <p:nvPicPr>
            <p:cNvPr id="7" name="Graphic 6" descr="Bullseye outline">
              <a:extLst>
                <a:ext uri="{FF2B5EF4-FFF2-40B4-BE49-F238E27FC236}">
                  <a16:creationId xmlns:a16="http://schemas.microsoft.com/office/drawing/2014/main" id="{3E83A1D0-DA9C-67A5-591B-CF7AF564CAC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49439" y="3376238"/>
              <a:ext cx="914400" cy="914400"/>
            </a:xfrm>
            <a:prstGeom prst="rect">
              <a:avLst/>
            </a:prstGeom>
          </p:spPr>
        </p:pic>
        <p:pic>
          <p:nvPicPr>
            <p:cNvPr id="8" name="Graphic 7" descr="Presentation with bar chart outline">
              <a:extLst>
                <a:ext uri="{FF2B5EF4-FFF2-40B4-BE49-F238E27FC236}">
                  <a16:creationId xmlns:a16="http://schemas.microsoft.com/office/drawing/2014/main" id="{D7F9AD71-4F84-1CD2-7D76-6E477D8CFA1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915729" y="1277176"/>
              <a:ext cx="914400" cy="914400"/>
            </a:xfrm>
            <a:prstGeom prst="rect">
              <a:avLst/>
            </a:prstGeom>
          </p:spPr>
        </p:pic>
      </p:grpSp>
    </p:spTree>
    <p:extLst>
      <p:ext uri="{BB962C8B-B14F-4D97-AF65-F5344CB8AC3E}">
        <p14:creationId xmlns:p14="http://schemas.microsoft.com/office/powerpoint/2010/main" val="2877603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slide13" descr="4 Car Age Analysis">
            <a:extLst>
              <a:ext uri="{FF2B5EF4-FFF2-40B4-BE49-F238E27FC236}">
                <a16:creationId xmlns:a16="http://schemas.microsoft.com/office/drawing/2014/main" id="{EA98DEF0-22F1-4101-A9D1-714D59AABD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25" y="609600"/>
            <a:ext cx="11029950" cy="5638800"/>
          </a:xfrm>
          <a:prstGeom prst="rect">
            <a:avLst/>
          </a:prstGeom>
        </p:spPr>
      </p:pic>
      <p:sp>
        <p:nvSpPr>
          <p:cNvPr id="2" name="Rounded Rectangle 1">
            <a:extLst>
              <a:ext uri="{FF2B5EF4-FFF2-40B4-BE49-F238E27FC236}">
                <a16:creationId xmlns:a16="http://schemas.microsoft.com/office/drawing/2014/main" id="{54892EE9-C693-78A2-B8A6-181953FA36EA}"/>
              </a:ext>
            </a:extLst>
          </p:cNvPr>
          <p:cNvSpPr/>
          <p:nvPr/>
        </p:nvSpPr>
        <p:spPr>
          <a:xfrm>
            <a:off x="-1" y="0"/>
            <a:ext cx="12192000" cy="525294"/>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effectLst>
                  <a:outerShdw blurRad="38100" dist="19050" dir="2700000" algn="tl" rotWithShape="0">
                    <a:schemeClr val="dk1">
                      <a:alpha val="40000"/>
                    </a:schemeClr>
                  </a:outerShdw>
                </a:effectLst>
              </a:rPr>
              <a:t>Car Age Analysis</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96394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4892EE9-C693-78A2-B8A6-181953FA36EA}"/>
              </a:ext>
            </a:extLst>
          </p:cNvPr>
          <p:cNvSpPr/>
          <p:nvPr/>
        </p:nvSpPr>
        <p:spPr>
          <a:xfrm>
            <a:off x="-1" y="0"/>
            <a:ext cx="12192000" cy="525294"/>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effectLst>
                  <a:outerShdw blurRad="38100" dist="19050" dir="2700000" algn="tl" rotWithShape="0">
                    <a:schemeClr val="dk1">
                      <a:alpha val="40000"/>
                    </a:schemeClr>
                  </a:outerShdw>
                </a:effectLst>
              </a:rPr>
              <a:t>Car Age Analysis</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D7272771-D7C5-B224-02A3-B9E72E2A97AC}"/>
              </a:ext>
            </a:extLst>
          </p:cNvPr>
          <p:cNvSpPr txBox="1"/>
          <p:nvPr/>
        </p:nvSpPr>
        <p:spPr>
          <a:xfrm>
            <a:off x="384241" y="5336499"/>
            <a:ext cx="11639145" cy="923330"/>
          </a:xfrm>
          <a:prstGeom prst="rect">
            <a:avLst/>
          </a:prstGeom>
          <a:noFill/>
        </p:spPr>
        <p:txBody>
          <a:bodyPr wrap="square">
            <a:spAutoFit/>
          </a:bodyPr>
          <a:lstStyle/>
          <a:p>
            <a:r>
              <a:rPr lang="en-CA" sz="1800" b="1" dirty="0">
                <a:solidFill>
                  <a:srgbClr val="000000"/>
                </a:solidFill>
                <a:effectLst/>
                <a:latin typeface="Benton Sans Book"/>
              </a:rPr>
              <a:t>Car age analysis: </a:t>
            </a:r>
            <a:r>
              <a:rPr lang="en-CA" sz="1800" dirty="0">
                <a:solidFill>
                  <a:srgbClr val="000000"/>
                </a:solidFill>
                <a:effectLst/>
                <a:latin typeface="Benton Sans Book"/>
              </a:rPr>
              <a:t>Customers with 0, 9,17 years of job experience have a high average claim amount. Customers of age 53 - 74 </a:t>
            </a:r>
            <a:r>
              <a:rPr lang="en-CA" sz="1800" dirty="0" err="1">
                <a:solidFill>
                  <a:srgbClr val="000000"/>
                </a:solidFill>
                <a:effectLst/>
                <a:latin typeface="Benton Sans Book"/>
              </a:rPr>
              <a:t>yrs</a:t>
            </a:r>
            <a:r>
              <a:rPr lang="en-CA" sz="1800" dirty="0">
                <a:solidFill>
                  <a:srgbClr val="000000"/>
                </a:solidFill>
                <a:effectLst/>
                <a:latin typeface="Benton Sans Book"/>
              </a:rPr>
              <a:t> claim high amount. The average amount of claims for before 5 years was more as compared to last 5 years. There is a huge difference between the average claim amount before and after the last 5 years for men who use cars for private use.</a:t>
            </a:r>
            <a:endParaRPr lang="en-US" dirty="0"/>
          </a:p>
        </p:txBody>
      </p:sp>
      <p:pic>
        <p:nvPicPr>
          <p:cNvPr id="5" name="Picture 4">
            <a:extLst>
              <a:ext uri="{FF2B5EF4-FFF2-40B4-BE49-F238E27FC236}">
                <a16:creationId xmlns:a16="http://schemas.microsoft.com/office/drawing/2014/main" id="{13111DEF-A70A-013C-35A6-5F805647FFC7}"/>
              </a:ext>
            </a:extLst>
          </p:cNvPr>
          <p:cNvPicPr>
            <a:picLocks noChangeAspect="1"/>
          </p:cNvPicPr>
          <p:nvPr/>
        </p:nvPicPr>
        <p:blipFill>
          <a:blip r:embed="rId2"/>
          <a:stretch>
            <a:fillRect/>
          </a:stretch>
        </p:blipFill>
        <p:spPr>
          <a:xfrm>
            <a:off x="384241" y="1180560"/>
            <a:ext cx="6096000" cy="3835400"/>
          </a:xfrm>
          <a:prstGeom prst="rect">
            <a:avLst/>
          </a:prstGeom>
        </p:spPr>
      </p:pic>
      <p:pic>
        <p:nvPicPr>
          <p:cNvPr id="6" name="Picture 5">
            <a:extLst>
              <a:ext uri="{FF2B5EF4-FFF2-40B4-BE49-F238E27FC236}">
                <a16:creationId xmlns:a16="http://schemas.microsoft.com/office/drawing/2014/main" id="{276CA675-EC7D-DD33-2DB6-FB83AFE1E7D7}"/>
              </a:ext>
            </a:extLst>
          </p:cNvPr>
          <p:cNvPicPr>
            <a:picLocks noChangeAspect="1"/>
          </p:cNvPicPr>
          <p:nvPr/>
        </p:nvPicPr>
        <p:blipFill>
          <a:blip r:embed="rId3"/>
          <a:stretch>
            <a:fillRect/>
          </a:stretch>
        </p:blipFill>
        <p:spPr>
          <a:xfrm>
            <a:off x="6865701" y="1504410"/>
            <a:ext cx="4686300" cy="3187700"/>
          </a:xfrm>
          <a:prstGeom prst="rect">
            <a:avLst/>
          </a:prstGeom>
        </p:spPr>
      </p:pic>
    </p:spTree>
    <p:extLst>
      <p:ext uri="{BB962C8B-B14F-4D97-AF65-F5344CB8AC3E}">
        <p14:creationId xmlns:p14="http://schemas.microsoft.com/office/powerpoint/2010/main" val="393895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slide14" descr="5 Kids analysis">
            <a:extLst>
              <a:ext uri="{FF2B5EF4-FFF2-40B4-BE49-F238E27FC236}">
                <a16:creationId xmlns:a16="http://schemas.microsoft.com/office/drawing/2014/main" id="{64533C79-F9F4-46FA-BEE7-2CE203180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12" y="609600"/>
            <a:ext cx="11001375" cy="5638800"/>
          </a:xfrm>
          <a:prstGeom prst="rect">
            <a:avLst/>
          </a:prstGeom>
        </p:spPr>
      </p:pic>
      <p:sp>
        <p:nvSpPr>
          <p:cNvPr id="2" name="Rounded Rectangle 1">
            <a:extLst>
              <a:ext uri="{FF2B5EF4-FFF2-40B4-BE49-F238E27FC236}">
                <a16:creationId xmlns:a16="http://schemas.microsoft.com/office/drawing/2014/main" id="{4EDE32C2-14A7-C42C-ABCD-E34EAB1BE449}"/>
              </a:ext>
            </a:extLst>
          </p:cNvPr>
          <p:cNvSpPr/>
          <p:nvPr/>
        </p:nvSpPr>
        <p:spPr>
          <a:xfrm>
            <a:off x="-1" y="0"/>
            <a:ext cx="12192000" cy="525294"/>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effectLst>
                  <a:outerShdw blurRad="38100" dist="19050" dir="2700000" algn="tl" rotWithShape="0">
                    <a:schemeClr val="dk1">
                      <a:alpha val="40000"/>
                    </a:schemeClr>
                  </a:outerShdw>
                </a:effectLst>
              </a:rPr>
              <a:t>Kids Analysis</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79074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4EDE32C2-14A7-C42C-ABCD-E34EAB1BE449}"/>
              </a:ext>
            </a:extLst>
          </p:cNvPr>
          <p:cNvSpPr/>
          <p:nvPr/>
        </p:nvSpPr>
        <p:spPr>
          <a:xfrm>
            <a:off x="-1" y="0"/>
            <a:ext cx="12192000" cy="525294"/>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effectLst>
                  <a:outerShdw blurRad="38100" dist="19050" dir="2700000" algn="tl" rotWithShape="0">
                    <a:schemeClr val="dk1">
                      <a:alpha val="40000"/>
                    </a:schemeClr>
                  </a:outerShdw>
                </a:effectLst>
              </a:rPr>
              <a:t>Kids Analysis</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748C7C58-A91D-9F5B-9435-E1AF1D9CC744}"/>
              </a:ext>
            </a:extLst>
          </p:cNvPr>
          <p:cNvSpPr txBox="1"/>
          <p:nvPr/>
        </p:nvSpPr>
        <p:spPr>
          <a:xfrm>
            <a:off x="442607" y="5323980"/>
            <a:ext cx="11464047" cy="646331"/>
          </a:xfrm>
          <a:prstGeom prst="rect">
            <a:avLst/>
          </a:prstGeom>
          <a:noFill/>
        </p:spPr>
        <p:txBody>
          <a:bodyPr wrap="square">
            <a:spAutoFit/>
          </a:bodyPr>
          <a:lstStyle/>
          <a:p>
            <a:r>
              <a:rPr lang="en-CA" sz="1800" b="1" dirty="0">
                <a:solidFill>
                  <a:srgbClr val="000000"/>
                </a:solidFill>
                <a:effectLst/>
                <a:latin typeface="Benton Sans Book"/>
              </a:rPr>
              <a:t>Kids analysis: </a:t>
            </a:r>
            <a:r>
              <a:rPr lang="en-CA" sz="1800" dirty="0">
                <a:solidFill>
                  <a:srgbClr val="000000"/>
                </a:solidFill>
                <a:effectLst/>
                <a:latin typeface="Benton Sans Book"/>
              </a:rPr>
              <a:t>59.78% of people are married, and 40.22% are single parents and single. Most people who have children have 2 children. Most children drive SUVs. 66.66% of customers have 0 kids, and single parents have 2 children.</a:t>
            </a:r>
            <a:endParaRPr lang="en-CA" dirty="0">
              <a:effectLst/>
            </a:endParaRPr>
          </a:p>
        </p:txBody>
      </p:sp>
      <p:pic>
        <p:nvPicPr>
          <p:cNvPr id="5" name="Picture 4">
            <a:extLst>
              <a:ext uri="{FF2B5EF4-FFF2-40B4-BE49-F238E27FC236}">
                <a16:creationId xmlns:a16="http://schemas.microsoft.com/office/drawing/2014/main" id="{F34ADB37-4363-D45E-B9F3-74286EB3A49D}"/>
              </a:ext>
            </a:extLst>
          </p:cNvPr>
          <p:cNvPicPr>
            <a:picLocks noChangeAspect="1"/>
          </p:cNvPicPr>
          <p:nvPr/>
        </p:nvPicPr>
        <p:blipFill>
          <a:blip r:embed="rId3"/>
          <a:stretch>
            <a:fillRect/>
          </a:stretch>
        </p:blipFill>
        <p:spPr>
          <a:xfrm>
            <a:off x="442607" y="791037"/>
            <a:ext cx="5295900" cy="4267200"/>
          </a:xfrm>
          <a:prstGeom prst="rect">
            <a:avLst/>
          </a:prstGeom>
        </p:spPr>
      </p:pic>
      <p:pic>
        <p:nvPicPr>
          <p:cNvPr id="6" name="Picture 5">
            <a:extLst>
              <a:ext uri="{FF2B5EF4-FFF2-40B4-BE49-F238E27FC236}">
                <a16:creationId xmlns:a16="http://schemas.microsoft.com/office/drawing/2014/main" id="{C61564E8-1ABB-46E8-A09E-DEC7D3D0E85C}"/>
              </a:ext>
            </a:extLst>
          </p:cNvPr>
          <p:cNvPicPr>
            <a:picLocks noChangeAspect="1"/>
          </p:cNvPicPr>
          <p:nvPr/>
        </p:nvPicPr>
        <p:blipFill rotWithShape="1">
          <a:blip r:embed="rId4"/>
          <a:srcRect t="29458"/>
          <a:stretch/>
        </p:blipFill>
        <p:spPr>
          <a:xfrm>
            <a:off x="10712331" y="1361874"/>
            <a:ext cx="1479668" cy="1361726"/>
          </a:xfrm>
          <a:prstGeom prst="rect">
            <a:avLst/>
          </a:prstGeom>
        </p:spPr>
      </p:pic>
      <p:pic>
        <p:nvPicPr>
          <p:cNvPr id="7" name="Picture 6">
            <a:extLst>
              <a:ext uri="{FF2B5EF4-FFF2-40B4-BE49-F238E27FC236}">
                <a16:creationId xmlns:a16="http://schemas.microsoft.com/office/drawing/2014/main" id="{006FD007-D990-BC86-E532-0C47A8ECEB05}"/>
              </a:ext>
            </a:extLst>
          </p:cNvPr>
          <p:cNvPicPr>
            <a:picLocks noChangeAspect="1"/>
          </p:cNvPicPr>
          <p:nvPr/>
        </p:nvPicPr>
        <p:blipFill>
          <a:blip r:embed="rId5"/>
          <a:stretch>
            <a:fillRect/>
          </a:stretch>
        </p:blipFill>
        <p:spPr>
          <a:xfrm>
            <a:off x="5738507" y="859401"/>
            <a:ext cx="5156200" cy="4076700"/>
          </a:xfrm>
          <a:prstGeom prst="rect">
            <a:avLst/>
          </a:prstGeom>
        </p:spPr>
      </p:pic>
    </p:spTree>
    <p:extLst>
      <p:ext uri="{BB962C8B-B14F-4D97-AF65-F5344CB8AC3E}">
        <p14:creationId xmlns:p14="http://schemas.microsoft.com/office/powerpoint/2010/main" val="33565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4EDE32C2-14A7-C42C-ABCD-E34EAB1BE449}"/>
              </a:ext>
            </a:extLst>
          </p:cNvPr>
          <p:cNvSpPr/>
          <p:nvPr/>
        </p:nvSpPr>
        <p:spPr>
          <a:xfrm>
            <a:off x="-1" y="0"/>
            <a:ext cx="12192000" cy="525294"/>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effectLst>
                  <a:outerShdw blurRad="38100" dist="19050" dir="2700000" algn="tl" rotWithShape="0">
                    <a:schemeClr val="dk1">
                      <a:alpha val="40000"/>
                    </a:schemeClr>
                  </a:outerShdw>
                </a:effectLst>
              </a:rPr>
              <a:t>Urbanicity Analysis</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3D3F0810-8E38-1FB3-E2A4-586F0E366824}"/>
              </a:ext>
            </a:extLst>
          </p:cNvPr>
          <p:cNvPicPr>
            <a:picLocks noChangeAspect="1"/>
          </p:cNvPicPr>
          <p:nvPr/>
        </p:nvPicPr>
        <p:blipFill>
          <a:blip r:embed="rId3"/>
          <a:stretch>
            <a:fillRect/>
          </a:stretch>
        </p:blipFill>
        <p:spPr>
          <a:xfrm>
            <a:off x="575552" y="670820"/>
            <a:ext cx="11319621" cy="5710525"/>
          </a:xfrm>
          <a:prstGeom prst="rect">
            <a:avLst/>
          </a:prstGeom>
        </p:spPr>
      </p:pic>
    </p:spTree>
    <p:extLst>
      <p:ext uri="{BB962C8B-B14F-4D97-AF65-F5344CB8AC3E}">
        <p14:creationId xmlns:p14="http://schemas.microsoft.com/office/powerpoint/2010/main" val="2193844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4EDE32C2-14A7-C42C-ABCD-E34EAB1BE449}"/>
              </a:ext>
            </a:extLst>
          </p:cNvPr>
          <p:cNvSpPr/>
          <p:nvPr/>
        </p:nvSpPr>
        <p:spPr>
          <a:xfrm>
            <a:off x="-1" y="0"/>
            <a:ext cx="12192000" cy="525294"/>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effectLst>
                  <a:outerShdw blurRad="38100" dist="19050" dir="2700000" algn="tl" rotWithShape="0">
                    <a:schemeClr val="dk1">
                      <a:alpha val="40000"/>
                    </a:schemeClr>
                  </a:outerShdw>
                </a:effectLst>
              </a:rPr>
              <a:t>Urbanicity Analysis</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3D3F0810-8E38-1FB3-E2A4-586F0E366824}"/>
              </a:ext>
            </a:extLst>
          </p:cNvPr>
          <p:cNvPicPr>
            <a:picLocks noChangeAspect="1"/>
          </p:cNvPicPr>
          <p:nvPr/>
        </p:nvPicPr>
        <p:blipFill>
          <a:blip r:embed="rId3"/>
          <a:stretch>
            <a:fillRect/>
          </a:stretch>
        </p:blipFill>
        <p:spPr>
          <a:xfrm>
            <a:off x="575552" y="670820"/>
            <a:ext cx="11319621" cy="5710525"/>
          </a:xfrm>
          <a:prstGeom prst="rect">
            <a:avLst/>
          </a:prstGeom>
        </p:spPr>
      </p:pic>
    </p:spTree>
    <p:extLst>
      <p:ext uri="{BB962C8B-B14F-4D97-AF65-F5344CB8AC3E}">
        <p14:creationId xmlns:p14="http://schemas.microsoft.com/office/powerpoint/2010/main" val="280280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AACB868-F7FB-C182-B0F2-01DE085513E2}"/>
              </a:ext>
            </a:extLst>
          </p:cNvPr>
          <p:cNvSpPr/>
          <p:nvPr/>
        </p:nvSpPr>
        <p:spPr>
          <a:xfrm>
            <a:off x="-1" y="0"/>
            <a:ext cx="12192000" cy="525294"/>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effectLst>
                  <a:outerShdw blurRad="38100" dist="19050" dir="2700000" algn="tl" rotWithShape="0">
                    <a:schemeClr val="dk1">
                      <a:alpha val="40000"/>
                    </a:schemeClr>
                  </a:outerShdw>
                </a:effectLst>
              </a:rPr>
              <a:t>Insights</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67027F04-5889-D8FF-3FF5-5866E45100B0}"/>
              </a:ext>
            </a:extLst>
          </p:cNvPr>
          <p:cNvSpPr txBox="1"/>
          <p:nvPr/>
        </p:nvSpPr>
        <p:spPr>
          <a:xfrm>
            <a:off x="276426" y="5594680"/>
            <a:ext cx="11639145" cy="923330"/>
          </a:xfrm>
          <a:prstGeom prst="rect">
            <a:avLst/>
          </a:prstGeom>
          <a:noFill/>
        </p:spPr>
        <p:txBody>
          <a:bodyPr wrap="square">
            <a:spAutoFit/>
          </a:bodyPr>
          <a:lstStyle/>
          <a:p>
            <a:r>
              <a:rPr lang="en-CA" sz="1800" b="1" dirty="0">
                <a:solidFill>
                  <a:srgbClr val="000000"/>
                </a:solidFill>
                <a:effectLst/>
                <a:latin typeface="Benton Sans Book"/>
              </a:rPr>
              <a:t>Urban/Rural: </a:t>
            </a:r>
            <a:r>
              <a:rPr lang="en-CA" sz="1800" dirty="0">
                <a:solidFill>
                  <a:srgbClr val="000000"/>
                </a:solidFill>
                <a:effectLst/>
                <a:latin typeface="Benton Sans Book"/>
              </a:rPr>
              <a:t>Only 6.16% of customers reside in rural areas, while the rest 93.84% live in urban areas. Customers in urban areas tend to have more valuable cars and are more highly educated. 95% of the claim amount is from urban customers, and 79% of the total customers are from urban areas.</a:t>
            </a:r>
            <a:endParaRPr lang="en-US" dirty="0"/>
          </a:p>
        </p:txBody>
      </p:sp>
      <p:pic>
        <p:nvPicPr>
          <p:cNvPr id="7" name="Picture 6">
            <a:extLst>
              <a:ext uri="{FF2B5EF4-FFF2-40B4-BE49-F238E27FC236}">
                <a16:creationId xmlns:a16="http://schemas.microsoft.com/office/drawing/2014/main" id="{A495C2F6-178E-CE2B-6C24-3A419DDD6E87}"/>
              </a:ext>
            </a:extLst>
          </p:cNvPr>
          <p:cNvPicPr>
            <a:picLocks noChangeAspect="1"/>
          </p:cNvPicPr>
          <p:nvPr/>
        </p:nvPicPr>
        <p:blipFill>
          <a:blip r:embed="rId3"/>
          <a:stretch>
            <a:fillRect/>
          </a:stretch>
        </p:blipFill>
        <p:spPr>
          <a:xfrm>
            <a:off x="797464" y="604706"/>
            <a:ext cx="2315387" cy="3063657"/>
          </a:xfrm>
          <a:prstGeom prst="rect">
            <a:avLst/>
          </a:prstGeom>
        </p:spPr>
      </p:pic>
      <p:pic>
        <p:nvPicPr>
          <p:cNvPr id="8" name="Picture 7">
            <a:extLst>
              <a:ext uri="{FF2B5EF4-FFF2-40B4-BE49-F238E27FC236}">
                <a16:creationId xmlns:a16="http://schemas.microsoft.com/office/drawing/2014/main" id="{13A65ADD-5E61-FDA7-8DDC-7CE5ED3F49DC}"/>
              </a:ext>
            </a:extLst>
          </p:cNvPr>
          <p:cNvPicPr>
            <a:picLocks noChangeAspect="1"/>
          </p:cNvPicPr>
          <p:nvPr/>
        </p:nvPicPr>
        <p:blipFill>
          <a:blip r:embed="rId4"/>
          <a:stretch>
            <a:fillRect/>
          </a:stretch>
        </p:blipFill>
        <p:spPr>
          <a:xfrm>
            <a:off x="276426" y="3787531"/>
            <a:ext cx="3950916" cy="1520305"/>
          </a:xfrm>
          <a:prstGeom prst="rect">
            <a:avLst/>
          </a:prstGeom>
        </p:spPr>
      </p:pic>
      <p:pic>
        <p:nvPicPr>
          <p:cNvPr id="9" name="Picture 8">
            <a:extLst>
              <a:ext uri="{FF2B5EF4-FFF2-40B4-BE49-F238E27FC236}">
                <a16:creationId xmlns:a16="http://schemas.microsoft.com/office/drawing/2014/main" id="{F2368242-22BA-ECA7-1BDC-EA93D41EE127}"/>
              </a:ext>
            </a:extLst>
          </p:cNvPr>
          <p:cNvPicPr>
            <a:picLocks noChangeAspect="1"/>
          </p:cNvPicPr>
          <p:nvPr/>
        </p:nvPicPr>
        <p:blipFill>
          <a:blip r:embed="rId5"/>
          <a:stretch>
            <a:fillRect/>
          </a:stretch>
        </p:blipFill>
        <p:spPr>
          <a:xfrm>
            <a:off x="4275870" y="604706"/>
            <a:ext cx="7639701" cy="4375360"/>
          </a:xfrm>
          <a:prstGeom prst="rect">
            <a:avLst/>
          </a:prstGeom>
        </p:spPr>
      </p:pic>
    </p:spTree>
    <p:extLst>
      <p:ext uri="{BB962C8B-B14F-4D97-AF65-F5344CB8AC3E}">
        <p14:creationId xmlns:p14="http://schemas.microsoft.com/office/powerpoint/2010/main" val="2898009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4CE2D1-7C1B-2078-18BB-C72DF5675B73}"/>
              </a:ext>
            </a:extLst>
          </p:cNvPr>
          <p:cNvSpPr txBox="1"/>
          <p:nvPr/>
        </p:nvSpPr>
        <p:spPr>
          <a:xfrm>
            <a:off x="113489" y="1033848"/>
            <a:ext cx="11965021" cy="4524315"/>
          </a:xfrm>
          <a:prstGeom prst="rect">
            <a:avLst/>
          </a:prstGeom>
          <a:noFill/>
        </p:spPr>
        <p:txBody>
          <a:bodyPr wrap="square">
            <a:spAutoFit/>
          </a:bodyPr>
          <a:lstStyle/>
          <a:p>
            <a:r>
              <a:rPr lang="en-CA" sz="1800" dirty="0">
                <a:solidFill>
                  <a:srgbClr val="000000"/>
                </a:solidFill>
                <a:effectLst/>
                <a:latin typeface="Benton Sans Book"/>
              </a:rPr>
              <a:t>1. Focus on married customers with an income below $50,000, as they represent a large proportion of the customer base.</a:t>
            </a:r>
            <a:endParaRPr lang="en-CA" dirty="0">
              <a:effectLst/>
            </a:endParaRPr>
          </a:p>
          <a:p>
            <a:r>
              <a:rPr lang="en-CA" sz="1800" dirty="0">
                <a:solidFill>
                  <a:srgbClr val="000000"/>
                </a:solidFill>
                <a:effectLst/>
                <a:latin typeface="Benton Sans Book"/>
              </a:rPr>
              <a:t>2. Provide incentives for customers who have completed higher levels of education, as they tend to have higher incomes and may be more likely to purchase additional coverage.</a:t>
            </a:r>
            <a:endParaRPr lang="en-CA" dirty="0">
              <a:effectLst/>
            </a:endParaRPr>
          </a:p>
          <a:p>
            <a:r>
              <a:rPr lang="en-CA" sz="1800" dirty="0">
                <a:solidFill>
                  <a:srgbClr val="000000"/>
                </a:solidFill>
                <a:effectLst/>
                <a:latin typeface="Benton Sans Book"/>
              </a:rPr>
              <a:t>3. Offer specialized coverage for SUV owners, as they tend to have higher claim amounts than other car types.</a:t>
            </a:r>
            <a:endParaRPr lang="en-CA" dirty="0">
              <a:effectLst/>
            </a:endParaRPr>
          </a:p>
          <a:p>
            <a:r>
              <a:rPr lang="en-CA" sz="1800" dirty="0">
                <a:solidFill>
                  <a:srgbClr val="000000"/>
                </a:solidFill>
                <a:effectLst/>
                <a:latin typeface="Benton Sans Book"/>
              </a:rPr>
              <a:t>4. Create packages that cater specifically to customers who use their cars for commercial purposes, as they tend to have higher claim frequencies and may require different types of coverage.</a:t>
            </a:r>
            <a:endParaRPr lang="en-CA" dirty="0">
              <a:effectLst/>
            </a:endParaRPr>
          </a:p>
          <a:p>
            <a:r>
              <a:rPr lang="en-CA" sz="1800" dirty="0">
                <a:solidFill>
                  <a:srgbClr val="000000"/>
                </a:solidFill>
                <a:effectLst/>
                <a:latin typeface="Benton Sans Book"/>
              </a:rPr>
              <a:t>5. Consider offering coverage for older cars, as customers with cars aged 0-2 years have the highest claim frequency.</a:t>
            </a:r>
            <a:endParaRPr lang="en-CA" dirty="0">
              <a:effectLst/>
            </a:endParaRPr>
          </a:p>
          <a:p>
            <a:r>
              <a:rPr lang="en-CA" sz="1800" dirty="0">
                <a:solidFill>
                  <a:srgbClr val="000000"/>
                </a:solidFill>
                <a:effectLst/>
                <a:latin typeface="Benton Sans Book"/>
              </a:rPr>
              <a:t>6. Focus on single parents with cars aged more than 25 years, as they have the highest average claim amount.</a:t>
            </a:r>
            <a:endParaRPr lang="en-CA" dirty="0">
              <a:effectLst/>
            </a:endParaRPr>
          </a:p>
          <a:p>
            <a:r>
              <a:rPr lang="en-CA" sz="1800" dirty="0">
                <a:solidFill>
                  <a:srgbClr val="000000"/>
                </a:solidFill>
                <a:effectLst/>
                <a:latin typeface="Benton Sans Book"/>
              </a:rPr>
              <a:t>7. Provide incentives for customers who have been employed for 12 years or more, as they represent a large proportion of the customer base and may be more likely to purchase additional coverage.</a:t>
            </a:r>
            <a:endParaRPr lang="en-CA" dirty="0">
              <a:effectLst/>
            </a:endParaRPr>
          </a:p>
          <a:p>
            <a:r>
              <a:rPr lang="en-CA" sz="1800" dirty="0">
                <a:solidFill>
                  <a:srgbClr val="000000"/>
                </a:solidFill>
                <a:effectLst/>
                <a:latin typeface="Benton Sans Book"/>
              </a:rPr>
              <a:t>8. Develop specialized coverage for customers with children, as they tend to have different needs and may require additional protection.</a:t>
            </a:r>
            <a:endParaRPr lang="en-CA" dirty="0">
              <a:effectLst/>
            </a:endParaRPr>
          </a:p>
          <a:p>
            <a:r>
              <a:rPr lang="en-CA" sz="1800" dirty="0">
                <a:solidFill>
                  <a:srgbClr val="000000"/>
                </a:solidFill>
                <a:effectLst/>
                <a:latin typeface="Benton Sans Book"/>
              </a:rPr>
              <a:t>9. Consider offering coverage that is specific to urban and rural areas, as customers in these areas have different needs and may require different types of coverage.</a:t>
            </a:r>
            <a:endParaRPr lang="en-CA" dirty="0">
              <a:effectLst/>
            </a:endParaRPr>
          </a:p>
          <a:p>
            <a:r>
              <a:rPr lang="en-CA" sz="1800" dirty="0">
                <a:solidFill>
                  <a:srgbClr val="000000"/>
                </a:solidFill>
                <a:effectLst/>
                <a:latin typeface="Benton Sans Book"/>
              </a:rPr>
              <a:t>10. Consider offering specialized coverage for highly educated customers with valuable cars, as they represent a unique demographic with different needs and may be willing to pay more for additional coverage.</a:t>
            </a:r>
            <a:endParaRPr lang="en-CA" dirty="0">
              <a:effectLst/>
            </a:endParaRPr>
          </a:p>
        </p:txBody>
      </p:sp>
      <p:sp>
        <p:nvSpPr>
          <p:cNvPr id="5" name="Rounded Rectangle 4">
            <a:extLst>
              <a:ext uri="{FF2B5EF4-FFF2-40B4-BE49-F238E27FC236}">
                <a16:creationId xmlns:a16="http://schemas.microsoft.com/office/drawing/2014/main" id="{7815CEF2-C493-F315-2EF8-22BA08514025}"/>
              </a:ext>
            </a:extLst>
          </p:cNvPr>
          <p:cNvSpPr/>
          <p:nvPr/>
        </p:nvSpPr>
        <p:spPr>
          <a:xfrm>
            <a:off x="-1" y="0"/>
            <a:ext cx="12192000" cy="525294"/>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effectLst>
                  <a:outerShdw blurRad="38100" dist="19050" dir="2700000" algn="tl" rotWithShape="0">
                    <a:schemeClr val="dk1">
                      <a:alpha val="40000"/>
                    </a:schemeClr>
                  </a:outerShdw>
                </a:effectLst>
              </a:rPr>
              <a:t>10 Recommendations</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42425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C0BBDC6-CFEC-4EB4-B59D-206913D84E4B}"/>
              </a:ext>
            </a:extLst>
          </p:cNvPr>
          <p:cNvSpPr>
            <a:spLocks noGrp="1"/>
          </p:cNvSpPr>
          <p:nvPr>
            <p:ph type="title"/>
          </p:nvPr>
        </p:nvSpPr>
        <p:spPr>
          <a:xfrm>
            <a:off x="568119" y="1173706"/>
            <a:ext cx="5027464" cy="5363571"/>
          </a:xfrm>
        </p:spPr>
        <p:txBody>
          <a:bodyPr vert="horz" lIns="91440" tIns="45720" rIns="91440" bIns="45720" rtlCol="0" anchor="b">
            <a:normAutofit/>
          </a:bodyPr>
          <a:lstStyle/>
          <a:p>
            <a:pPr algn="ctr"/>
            <a:r>
              <a:rPr lang="en-US" sz="7200" kern="1200" dirty="0">
                <a:solidFill>
                  <a:schemeClr val="tx1"/>
                </a:solidFill>
                <a:latin typeface="+mj-lt"/>
                <a:ea typeface="+mj-ea"/>
                <a:cs typeface="+mj-cs"/>
              </a:rPr>
              <a:t>Thanks for Listening!</a:t>
            </a:r>
            <a:br>
              <a:rPr lang="en-US" sz="7200" kern="1200" dirty="0">
                <a:solidFill>
                  <a:schemeClr val="tx1"/>
                </a:solidFill>
                <a:latin typeface="+mj-lt"/>
                <a:ea typeface="+mj-ea"/>
                <a:cs typeface="+mj-cs"/>
              </a:rPr>
            </a:br>
            <a:endParaRPr lang="en-US" sz="7200" kern="1200" dirty="0">
              <a:solidFill>
                <a:schemeClr val="tx1"/>
              </a:solidFill>
              <a:latin typeface="+mj-lt"/>
              <a:ea typeface="+mj-ea"/>
              <a:cs typeface="+mj-cs"/>
            </a:endParaRPr>
          </a:p>
        </p:txBody>
      </p:sp>
      <p:sp>
        <p:nvSpPr>
          <p:cNvPr id="11" name="Freeform: Shape 10">
            <a:extLst>
              <a:ext uri="{FF2B5EF4-FFF2-40B4-BE49-F238E27FC236}">
                <a16:creationId xmlns:a16="http://schemas.microsoft.com/office/drawing/2014/main" id="{16D6FAA8-41A5-46EA-A8AB-E9D2754A6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00601" y="1073777"/>
            <a:ext cx="5623281" cy="4686943"/>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65217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Rectangle 3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C3866D-A59E-476F-8DF2-825964FE9045}"/>
              </a:ext>
            </a:extLst>
          </p:cNvPr>
          <p:cNvSpPr>
            <a:spLocks noGrp="1"/>
          </p:cNvSpPr>
          <p:nvPr>
            <p:ph type="title"/>
          </p:nvPr>
        </p:nvSpPr>
        <p:spPr>
          <a:xfrm>
            <a:off x="-152242" y="1250994"/>
            <a:ext cx="3201366" cy="3387497"/>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Business Context</a:t>
            </a:r>
          </a:p>
        </p:txBody>
      </p:sp>
      <p:sp>
        <p:nvSpPr>
          <p:cNvPr id="4" name="TextBox 3">
            <a:extLst>
              <a:ext uri="{FF2B5EF4-FFF2-40B4-BE49-F238E27FC236}">
                <a16:creationId xmlns:a16="http://schemas.microsoft.com/office/drawing/2014/main" id="{E17B7F06-B325-E843-47FC-3DC8DA88EF95}"/>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b="0" i="0">
                <a:effectLst/>
              </a:rPr>
              <a:t>An insurance company always needs to be prepared to estimate the number of accidents and the claims that they can receive at a given point time. </a:t>
            </a:r>
          </a:p>
          <a:p>
            <a:pPr marL="285750" indent="-228600">
              <a:lnSpc>
                <a:spcPct val="90000"/>
              </a:lnSpc>
              <a:spcAft>
                <a:spcPts val="600"/>
              </a:spcAft>
              <a:buFont typeface="Arial" panose="020B0604020202020204" pitchFamily="34" charset="0"/>
              <a:buChar char="•"/>
            </a:pPr>
            <a:r>
              <a:rPr lang="en-US" sz="2000" b="0" i="0">
                <a:effectLst/>
              </a:rPr>
              <a:t>Also understanding the pattern of claims would help the companies to frame different types of policies for the users providing better benefits and at the same time increasing the premium to the company.</a:t>
            </a:r>
            <a:endParaRPr lang="en-US" sz="2000"/>
          </a:p>
        </p:txBody>
      </p:sp>
      <p:pic>
        <p:nvPicPr>
          <p:cNvPr id="9" name="Graphic 8" descr="Business Growth outline">
            <a:extLst>
              <a:ext uri="{FF2B5EF4-FFF2-40B4-BE49-F238E27FC236}">
                <a16:creationId xmlns:a16="http://schemas.microsoft.com/office/drawing/2014/main" id="{E1189869-BAEE-184C-8F26-E7804CC59D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291719" y="2072207"/>
            <a:ext cx="1315294" cy="1315294"/>
          </a:xfrm>
          <a:prstGeom prst="rect">
            <a:avLst/>
          </a:prstGeom>
        </p:spPr>
      </p:pic>
    </p:spTree>
    <p:extLst>
      <p:ext uri="{BB962C8B-B14F-4D97-AF65-F5344CB8AC3E}">
        <p14:creationId xmlns:p14="http://schemas.microsoft.com/office/powerpoint/2010/main" val="1905042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Rectangle 3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C3866D-A59E-476F-8DF2-825964FE9045}"/>
              </a:ext>
            </a:extLst>
          </p:cNvPr>
          <p:cNvSpPr>
            <a:spLocks noGrp="1"/>
          </p:cNvSpPr>
          <p:nvPr>
            <p:ph type="title"/>
          </p:nvPr>
        </p:nvSpPr>
        <p:spPr>
          <a:xfrm>
            <a:off x="-514863" y="649480"/>
            <a:ext cx="3201366" cy="3387497"/>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Demo</a:t>
            </a:r>
          </a:p>
        </p:txBody>
      </p:sp>
      <p:sp>
        <p:nvSpPr>
          <p:cNvPr id="4" name="TextBox 3">
            <a:extLst>
              <a:ext uri="{FF2B5EF4-FFF2-40B4-BE49-F238E27FC236}">
                <a16:creationId xmlns:a16="http://schemas.microsoft.com/office/drawing/2014/main" id="{E17B7F06-B325-E843-47FC-3DC8DA88EF95}"/>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marL="57150">
              <a:lnSpc>
                <a:spcPct val="90000"/>
              </a:lnSpc>
              <a:spcAft>
                <a:spcPts val="600"/>
              </a:spcAft>
            </a:pPr>
            <a:r>
              <a:rPr lang="en-US" sz="2000" dirty="0">
                <a:hlinkClick r:id="rId3"/>
              </a:rPr>
              <a:t>https://public.tableau.com/app/profile/sai.kiran7316/viz/saikiran/Analysis?publish=yes</a:t>
            </a:r>
            <a:endParaRPr lang="en-US" sz="2000" dirty="0"/>
          </a:p>
          <a:p>
            <a:pPr marL="285750" indent="-228600">
              <a:lnSpc>
                <a:spcPct val="90000"/>
              </a:lnSpc>
              <a:spcAft>
                <a:spcPts val="600"/>
              </a:spcAft>
              <a:buFont typeface="Arial" panose="020B0604020202020204" pitchFamily="34" charset="0"/>
              <a:buChar char="•"/>
            </a:pPr>
            <a:endParaRPr lang="en-US" sz="2000" dirty="0"/>
          </a:p>
        </p:txBody>
      </p:sp>
      <p:pic>
        <p:nvPicPr>
          <p:cNvPr id="9" name="Graphic 8" descr="Presentation with pie chart outline">
            <a:extLst>
              <a:ext uri="{FF2B5EF4-FFF2-40B4-BE49-F238E27FC236}">
                <a16:creationId xmlns:a16="http://schemas.microsoft.com/office/drawing/2014/main" id="{E1189869-BAEE-184C-8F26-E7804CC59D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291719" y="2072207"/>
            <a:ext cx="1315294" cy="1315294"/>
          </a:xfrm>
          <a:prstGeom prst="rect">
            <a:avLst/>
          </a:prstGeom>
        </p:spPr>
      </p:pic>
    </p:spTree>
    <p:extLst>
      <p:ext uri="{BB962C8B-B14F-4D97-AF65-F5344CB8AC3E}">
        <p14:creationId xmlns:p14="http://schemas.microsoft.com/office/powerpoint/2010/main" val="2199352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1356456-9BFC-AFAA-83AE-8FFDCBD9555E}"/>
              </a:ext>
            </a:extLst>
          </p:cNvPr>
          <p:cNvGraphicFramePr>
            <a:graphicFrameLocks noGrp="1"/>
          </p:cNvGraphicFramePr>
          <p:nvPr>
            <p:extLst>
              <p:ext uri="{D42A27DB-BD31-4B8C-83A1-F6EECF244321}">
                <p14:modId xmlns:p14="http://schemas.microsoft.com/office/powerpoint/2010/main" val="512396036"/>
              </p:ext>
            </p:extLst>
          </p:nvPr>
        </p:nvGraphicFramePr>
        <p:xfrm>
          <a:off x="1150129" y="752304"/>
          <a:ext cx="9891742" cy="5353392"/>
        </p:xfrm>
        <a:graphic>
          <a:graphicData uri="http://schemas.openxmlformats.org/drawingml/2006/table">
            <a:tbl>
              <a:tblPr/>
              <a:tblGrid>
                <a:gridCol w="950192">
                  <a:extLst>
                    <a:ext uri="{9D8B030D-6E8A-4147-A177-3AD203B41FA5}">
                      <a16:colId xmlns:a16="http://schemas.microsoft.com/office/drawing/2014/main" val="3136668375"/>
                    </a:ext>
                  </a:extLst>
                </a:gridCol>
                <a:gridCol w="2244959">
                  <a:extLst>
                    <a:ext uri="{9D8B030D-6E8A-4147-A177-3AD203B41FA5}">
                      <a16:colId xmlns:a16="http://schemas.microsoft.com/office/drawing/2014/main" val="2876338003"/>
                    </a:ext>
                  </a:extLst>
                </a:gridCol>
                <a:gridCol w="6696591">
                  <a:extLst>
                    <a:ext uri="{9D8B030D-6E8A-4147-A177-3AD203B41FA5}">
                      <a16:colId xmlns:a16="http://schemas.microsoft.com/office/drawing/2014/main" val="280328402"/>
                    </a:ext>
                  </a:extLst>
                </a:gridCol>
              </a:tblGrid>
              <a:tr h="223058">
                <a:tc>
                  <a:txBody>
                    <a:bodyPr/>
                    <a:lstStyle/>
                    <a:p>
                      <a:pPr algn="l" fontAlgn="b"/>
                      <a:r>
                        <a:rPr lang="en-CA" sz="1100" b="1" i="0" u="none" strike="noStrike">
                          <a:solidFill>
                            <a:srgbClr val="FFFFFF"/>
                          </a:solidFill>
                          <a:effectLst/>
                          <a:latin typeface="Calibri" panose="020F0502020204030204" pitchFamily="34" charset="0"/>
                        </a:rPr>
                        <a:t>Variable</a:t>
                      </a:r>
                    </a:p>
                  </a:txBody>
                  <a:tcPr marL="8499" marR="8499" marT="8499"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pPr algn="l" fontAlgn="b"/>
                      <a:r>
                        <a:rPr lang="en-CA" sz="1100" b="1" i="0" u="none" strike="noStrike">
                          <a:solidFill>
                            <a:srgbClr val="FFFFFF"/>
                          </a:solidFill>
                          <a:effectLst/>
                          <a:latin typeface="Calibri" panose="020F0502020204030204" pitchFamily="34" charset="0"/>
                        </a:rPr>
                        <a:t>Description</a:t>
                      </a:r>
                    </a:p>
                  </a:txBody>
                  <a:tcPr marL="8499" marR="8499" marT="8499"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pPr algn="l" fontAlgn="b"/>
                      <a:r>
                        <a:rPr lang="en-CA" sz="1100" b="1" i="0" u="none" strike="noStrike">
                          <a:solidFill>
                            <a:srgbClr val="FFFFFF"/>
                          </a:solidFill>
                          <a:effectLst/>
                          <a:latin typeface="Calibri" panose="020F0502020204030204" pitchFamily="34" charset="0"/>
                        </a:rPr>
                        <a:t>Explanation</a:t>
                      </a:r>
                    </a:p>
                  </a:txBody>
                  <a:tcPr marL="8499" marR="8499" marT="8499"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3983587256"/>
                  </a:ext>
                </a:extLst>
              </a:tr>
              <a:tr h="223058">
                <a:tc>
                  <a:txBody>
                    <a:bodyPr/>
                    <a:lstStyle/>
                    <a:p>
                      <a:pPr algn="l" fontAlgn="b"/>
                      <a:r>
                        <a:rPr lang="en-CA" sz="1100" b="0" i="0" u="none" strike="noStrike">
                          <a:solidFill>
                            <a:srgbClr val="000000"/>
                          </a:solidFill>
                          <a:effectLst/>
                          <a:latin typeface="Calibri" panose="020F0502020204030204" pitchFamily="34" charset="0"/>
                        </a:rPr>
                        <a:t>AGE</a:t>
                      </a:r>
                    </a:p>
                  </a:txBody>
                  <a:tcPr marL="8499" marR="8499" marT="8499"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Age of Driver</a:t>
                      </a:r>
                    </a:p>
                  </a:txBody>
                  <a:tcPr marL="8499" marR="8499" marT="8499"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Very young people tend to be risky. Maybe very old people aiso.</a:t>
                      </a:r>
                    </a:p>
                  </a:txBody>
                  <a:tcPr marL="8499" marR="8499" marT="8499"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610554904"/>
                  </a:ext>
                </a:extLst>
              </a:tr>
              <a:tr h="223058">
                <a:tc>
                  <a:txBody>
                    <a:bodyPr/>
                    <a:lstStyle/>
                    <a:p>
                      <a:pPr algn="l" fontAlgn="b"/>
                      <a:r>
                        <a:rPr lang="en-CA" sz="1100" b="0" i="0" u="none" strike="noStrike">
                          <a:solidFill>
                            <a:srgbClr val="000000"/>
                          </a:solidFill>
                          <a:effectLst/>
                          <a:latin typeface="Calibri" panose="020F0502020204030204" pitchFamily="34" charset="0"/>
                        </a:rPr>
                        <a:t>BLUEBOOK</a:t>
                      </a:r>
                    </a:p>
                  </a:txBody>
                  <a:tcPr marL="8499" marR="8499" marT="8499"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Value of Vehicle</a:t>
                      </a:r>
                    </a:p>
                  </a:txBody>
                  <a:tcPr marL="8499" marR="8499" marT="8499"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8499" marR="8499" marT="8499"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091437680"/>
                  </a:ext>
                </a:extLst>
              </a:tr>
              <a:tr h="223058">
                <a:tc>
                  <a:txBody>
                    <a:bodyPr/>
                    <a:lstStyle/>
                    <a:p>
                      <a:pPr algn="l" fontAlgn="b"/>
                      <a:r>
                        <a:rPr lang="en-CA" sz="1100" b="0" i="0" u="none" strike="noStrike">
                          <a:solidFill>
                            <a:srgbClr val="000000"/>
                          </a:solidFill>
                          <a:effectLst/>
                          <a:latin typeface="Calibri" panose="020F0502020204030204" pitchFamily="34" charset="0"/>
                        </a:rPr>
                        <a:t>CAR AGE</a:t>
                      </a:r>
                    </a:p>
                  </a:txBody>
                  <a:tcPr marL="8499" marR="8499" marT="8499"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Vehice Age.</a:t>
                      </a:r>
                    </a:p>
                  </a:txBody>
                  <a:tcPr marL="8499" marR="8499" marT="8499"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8499" marR="8499" marT="8499"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157997013"/>
                  </a:ext>
                </a:extLst>
              </a:tr>
              <a:tr h="223058">
                <a:tc>
                  <a:txBody>
                    <a:bodyPr/>
                    <a:lstStyle/>
                    <a:p>
                      <a:pPr algn="l" fontAlgn="b"/>
                      <a:r>
                        <a:rPr lang="en-CA" sz="1100" b="0" i="0" u="none" strike="noStrike">
                          <a:solidFill>
                            <a:srgbClr val="000000"/>
                          </a:solidFill>
                          <a:effectLst/>
                          <a:latin typeface="Calibri" panose="020F0502020204030204" pitchFamily="34" charset="0"/>
                        </a:rPr>
                        <a:t>CAR TYPE</a:t>
                      </a:r>
                    </a:p>
                  </a:txBody>
                  <a:tcPr marL="8499" marR="8499" marT="8499"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Type of Car</a:t>
                      </a:r>
                    </a:p>
                  </a:txBody>
                  <a:tcPr marL="8499" marR="8499" marT="8499"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8499" marR="8499" marT="8499"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200001556"/>
                  </a:ext>
                </a:extLst>
              </a:tr>
              <a:tr h="223058">
                <a:tc>
                  <a:txBody>
                    <a:bodyPr/>
                    <a:lstStyle/>
                    <a:p>
                      <a:pPr algn="l" fontAlgn="b"/>
                      <a:r>
                        <a:rPr lang="en-CA" sz="1100" b="0" i="0" u="none" strike="noStrike">
                          <a:solidFill>
                            <a:srgbClr val="000000"/>
                          </a:solidFill>
                          <a:effectLst/>
                          <a:latin typeface="Calibri" panose="020F0502020204030204" pitchFamily="34" charset="0"/>
                        </a:rPr>
                        <a:t>CAR USE</a:t>
                      </a:r>
                    </a:p>
                  </a:txBody>
                  <a:tcPr marL="8499" marR="8499" marT="8499"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Vehicle Use</a:t>
                      </a:r>
                    </a:p>
                  </a:txBody>
                  <a:tcPr marL="8499" marR="8499" marT="8499"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Commercial vehicles are driven more, so might increase probability of collision.</a:t>
                      </a:r>
                    </a:p>
                  </a:txBody>
                  <a:tcPr marL="8499" marR="8499" marT="8499"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206698778"/>
                  </a:ext>
                </a:extLst>
              </a:tr>
              <a:tr h="223058">
                <a:tc>
                  <a:txBody>
                    <a:bodyPr/>
                    <a:lstStyle/>
                    <a:p>
                      <a:pPr algn="l" fontAlgn="b"/>
                      <a:r>
                        <a:rPr lang="en-CA" sz="1100" b="0" i="0" u="none" strike="noStrike">
                          <a:solidFill>
                            <a:srgbClr val="000000"/>
                          </a:solidFill>
                          <a:effectLst/>
                          <a:latin typeface="Calibri" panose="020F0502020204030204" pitchFamily="34" charset="0"/>
                        </a:rPr>
                        <a:t>CLM FREQ</a:t>
                      </a:r>
                    </a:p>
                  </a:txBody>
                  <a:tcPr marL="8499" marR="8499" marT="8499"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Claims (Past 5 Years)</a:t>
                      </a:r>
                    </a:p>
                  </a:txBody>
                  <a:tcPr marL="8499" marR="8499" marT="8499"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The more claims you filed in the past, the more you are likely to file in the future</a:t>
                      </a:r>
                    </a:p>
                  </a:txBody>
                  <a:tcPr marL="8499" marR="8499" marT="8499"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752489262"/>
                  </a:ext>
                </a:extLst>
              </a:tr>
              <a:tr h="223058">
                <a:tc>
                  <a:txBody>
                    <a:bodyPr/>
                    <a:lstStyle/>
                    <a:p>
                      <a:pPr algn="l" fontAlgn="b"/>
                      <a:r>
                        <a:rPr lang="en-CA" sz="1100" b="0" i="0" u="none" strike="noStrike">
                          <a:solidFill>
                            <a:srgbClr val="000000"/>
                          </a:solidFill>
                          <a:effectLst/>
                          <a:latin typeface="Calibri" panose="020F0502020204030204" pitchFamily="34" charset="0"/>
                        </a:rPr>
                        <a:t>EDUCATION</a:t>
                      </a:r>
                    </a:p>
                  </a:txBody>
                  <a:tcPr marL="8499" marR="8499" marT="8499"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Max Education Level</a:t>
                      </a:r>
                    </a:p>
                  </a:txBody>
                  <a:tcPr marL="8499" marR="8499" marT="8499"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8499" marR="8499" marT="8499"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249368929"/>
                  </a:ext>
                </a:extLst>
              </a:tr>
              <a:tr h="223058">
                <a:tc>
                  <a:txBody>
                    <a:bodyPr/>
                    <a:lstStyle/>
                    <a:p>
                      <a:pPr algn="l" fontAlgn="b"/>
                      <a:r>
                        <a:rPr lang="en-CA" sz="1100" b="0" i="0" u="none" strike="noStrike">
                          <a:solidFill>
                            <a:srgbClr val="000000"/>
                          </a:solidFill>
                          <a:effectLst/>
                          <a:latin typeface="Calibri" panose="020F0502020204030204" pitchFamily="34" charset="0"/>
                        </a:rPr>
                        <a:t>HOMEKIDS</a:t>
                      </a:r>
                    </a:p>
                  </a:txBody>
                  <a:tcPr marL="8499" marR="8499" marT="8499"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Children at Home</a:t>
                      </a:r>
                    </a:p>
                  </a:txBody>
                  <a:tcPr marL="8499" marR="8499" marT="8499"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8499" marR="8499" marT="8499"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018603419"/>
                  </a:ext>
                </a:extLst>
              </a:tr>
              <a:tr h="223058">
                <a:tc>
                  <a:txBody>
                    <a:bodyPr/>
                    <a:lstStyle/>
                    <a:p>
                      <a:pPr algn="l" fontAlgn="b"/>
                      <a:r>
                        <a:rPr lang="en-CA" sz="1100" b="0" i="0" u="none" strike="noStrike">
                          <a:solidFill>
                            <a:srgbClr val="000000"/>
                          </a:solidFill>
                          <a:effectLst/>
                          <a:latin typeface="Calibri" panose="020F0502020204030204" pitchFamily="34" charset="0"/>
                        </a:rPr>
                        <a:t>HOME VAL</a:t>
                      </a:r>
                    </a:p>
                  </a:txBody>
                  <a:tcPr marL="8499" marR="8499" marT="8499"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Home Value</a:t>
                      </a:r>
                    </a:p>
                  </a:txBody>
                  <a:tcPr marL="8499" marR="8499" marT="8499"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In theory, home owners tend to drive more responsibly</a:t>
                      </a:r>
                    </a:p>
                  </a:txBody>
                  <a:tcPr marL="8499" marR="8499" marT="8499"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474508420"/>
                  </a:ext>
                </a:extLst>
              </a:tr>
              <a:tr h="223058">
                <a:tc>
                  <a:txBody>
                    <a:bodyPr/>
                    <a:lstStyle/>
                    <a:p>
                      <a:pPr algn="l" fontAlgn="b"/>
                      <a:r>
                        <a:rPr lang="en-CA" sz="1100" b="0" i="0" u="none" strike="noStrike">
                          <a:solidFill>
                            <a:srgbClr val="000000"/>
                          </a:solidFill>
                          <a:effectLst/>
                          <a:latin typeface="Calibri" panose="020F0502020204030204" pitchFamily="34" charset="0"/>
                        </a:rPr>
                        <a:t>INCOME</a:t>
                      </a:r>
                    </a:p>
                  </a:txBody>
                  <a:tcPr marL="8499" marR="8499" marT="8499"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Income</a:t>
                      </a:r>
                    </a:p>
                  </a:txBody>
                  <a:tcPr marL="8499" marR="8499" marT="8499"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In theory, rich people tend to get into fewer crashes</a:t>
                      </a:r>
                    </a:p>
                  </a:txBody>
                  <a:tcPr marL="8499" marR="8499" marT="8499"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973072243"/>
                  </a:ext>
                </a:extLst>
              </a:tr>
              <a:tr h="223058">
                <a:tc>
                  <a:txBody>
                    <a:bodyPr/>
                    <a:lstStyle/>
                    <a:p>
                      <a:pPr algn="l" fontAlgn="b"/>
                      <a:r>
                        <a:rPr lang="en-CA" sz="1100" b="0" i="0" u="none" strike="noStrike">
                          <a:solidFill>
                            <a:srgbClr val="000000"/>
                          </a:solidFill>
                          <a:effectLst/>
                          <a:latin typeface="Calibri" panose="020F0502020204030204" pitchFamily="34" charset="0"/>
                        </a:rPr>
                        <a:t>JOB</a:t>
                      </a:r>
                    </a:p>
                  </a:txBody>
                  <a:tcPr marL="8499" marR="8499" marT="8499"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Job Category</a:t>
                      </a:r>
                    </a:p>
                  </a:txBody>
                  <a:tcPr marL="8499" marR="8499" marT="8499"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In theory, white collar jobs tend to be safer</a:t>
                      </a:r>
                    </a:p>
                  </a:txBody>
                  <a:tcPr marL="8499" marR="8499" marT="8499"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415250076"/>
                  </a:ext>
                </a:extLst>
              </a:tr>
              <a:tr h="223058">
                <a:tc>
                  <a:txBody>
                    <a:bodyPr/>
                    <a:lstStyle/>
                    <a:p>
                      <a:pPr algn="l" fontAlgn="b"/>
                      <a:r>
                        <a:rPr lang="en-CA" sz="1100" b="0" i="0" u="none" strike="noStrike">
                          <a:solidFill>
                            <a:srgbClr val="000000"/>
                          </a:solidFill>
                          <a:effectLst/>
                          <a:latin typeface="Calibri" panose="020F0502020204030204" pitchFamily="34" charset="0"/>
                        </a:rPr>
                        <a:t>KIDSDRIV</a:t>
                      </a:r>
                    </a:p>
                  </a:txBody>
                  <a:tcPr marL="8499" marR="8499" marT="8499"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Driving Children</a:t>
                      </a:r>
                    </a:p>
                  </a:txBody>
                  <a:tcPr marL="8499" marR="8499" marT="8499"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When teenagers drive your car, you are more likely to get into crashes</a:t>
                      </a:r>
                    </a:p>
                  </a:txBody>
                  <a:tcPr marL="8499" marR="8499" marT="8499"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801072639"/>
                  </a:ext>
                </a:extLst>
              </a:tr>
              <a:tr h="223058">
                <a:tc>
                  <a:txBody>
                    <a:bodyPr/>
                    <a:lstStyle/>
                    <a:p>
                      <a:pPr algn="l" fontAlgn="b"/>
                      <a:r>
                        <a:rPr lang="en-CA" sz="1100" b="0" i="0" u="none" strike="noStrike">
                          <a:solidFill>
                            <a:srgbClr val="000000"/>
                          </a:solidFill>
                          <a:effectLst/>
                          <a:latin typeface="Calibri" panose="020F0502020204030204" pitchFamily="34" charset="0"/>
                        </a:rPr>
                        <a:t>MSTATUS</a:t>
                      </a:r>
                    </a:p>
                  </a:txBody>
                  <a:tcPr marL="8499" marR="8499" marT="8499"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Marital Status</a:t>
                      </a:r>
                    </a:p>
                  </a:txBody>
                  <a:tcPr marL="8499" marR="8499" marT="8499"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In theory, married people drive more safely</a:t>
                      </a:r>
                    </a:p>
                  </a:txBody>
                  <a:tcPr marL="8499" marR="8499" marT="8499"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720503575"/>
                  </a:ext>
                </a:extLst>
              </a:tr>
              <a:tr h="223058">
                <a:tc>
                  <a:txBody>
                    <a:bodyPr/>
                    <a:lstStyle/>
                    <a:p>
                      <a:pPr algn="l" fontAlgn="b"/>
                      <a:r>
                        <a:rPr lang="en-CA" sz="1100" b="0" i="0" u="none" strike="noStrike">
                          <a:solidFill>
                            <a:srgbClr val="000000"/>
                          </a:solidFill>
                          <a:effectLst/>
                          <a:latin typeface="Calibri" panose="020F0502020204030204" pitchFamily="34" charset="0"/>
                        </a:rPr>
                        <a:t>MVR PTS</a:t>
                      </a:r>
                    </a:p>
                  </a:txBody>
                  <a:tcPr marL="8499" marR="8499" marT="8499"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Motor Vehicle Record Points</a:t>
                      </a:r>
                    </a:p>
                  </a:txBody>
                  <a:tcPr marL="8499" marR="8499" marT="8499"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If you get lots of traffic tickets. you tend to get into more crashes</a:t>
                      </a:r>
                    </a:p>
                  </a:txBody>
                  <a:tcPr marL="8499" marR="8499" marT="8499"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557887573"/>
                  </a:ext>
                </a:extLst>
              </a:tr>
              <a:tr h="223058">
                <a:tc>
                  <a:txBody>
                    <a:bodyPr/>
                    <a:lstStyle/>
                    <a:p>
                      <a:pPr algn="l" fontAlgn="b"/>
                      <a:r>
                        <a:rPr lang="en-CA" sz="1100" b="0" i="0" u="none" strike="noStrike">
                          <a:solidFill>
                            <a:srgbClr val="000000"/>
                          </a:solidFill>
                          <a:effectLst/>
                          <a:latin typeface="Calibri" panose="020F0502020204030204" pitchFamily="34" charset="0"/>
                        </a:rPr>
                        <a:t>OLDCLAIM</a:t>
                      </a:r>
                    </a:p>
                  </a:txBody>
                  <a:tcPr marL="8499" marR="8499" marT="8499"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Total Claims (Past 5 Years)</a:t>
                      </a:r>
                    </a:p>
                  </a:txBody>
                  <a:tcPr marL="8499" marR="8499" marT="8499"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If your total payout over the past five years was high, this suggests future payouts will be high</a:t>
                      </a:r>
                    </a:p>
                  </a:txBody>
                  <a:tcPr marL="8499" marR="8499" marT="8499"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67558474"/>
                  </a:ext>
                </a:extLst>
              </a:tr>
              <a:tr h="223058">
                <a:tc>
                  <a:txBody>
                    <a:bodyPr/>
                    <a:lstStyle/>
                    <a:p>
                      <a:pPr algn="l" fontAlgn="b"/>
                      <a:r>
                        <a:rPr lang="en-CA" sz="1100" b="0" i="0" u="none" strike="noStrike">
                          <a:solidFill>
                            <a:srgbClr val="000000"/>
                          </a:solidFill>
                          <a:effectLst/>
                          <a:latin typeface="Calibri" panose="020F0502020204030204" pitchFamily="34" charset="0"/>
                        </a:rPr>
                        <a:t>PARENT1</a:t>
                      </a:r>
                    </a:p>
                  </a:txBody>
                  <a:tcPr marL="8499" marR="8499" marT="8499"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Single Parent</a:t>
                      </a:r>
                    </a:p>
                  </a:txBody>
                  <a:tcPr marL="8499" marR="8499" marT="8499"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Unknown effect</a:t>
                      </a:r>
                    </a:p>
                  </a:txBody>
                  <a:tcPr marL="8499" marR="8499" marT="8499"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690492998"/>
                  </a:ext>
                </a:extLst>
              </a:tr>
              <a:tr h="223058">
                <a:tc>
                  <a:txBody>
                    <a:bodyPr/>
                    <a:lstStyle/>
                    <a:p>
                      <a:pPr algn="l" fontAlgn="b"/>
                      <a:r>
                        <a:rPr lang="en-CA" sz="1100" b="0" i="0" u="none" strike="noStrike">
                          <a:solidFill>
                            <a:srgbClr val="000000"/>
                          </a:solidFill>
                          <a:effectLst/>
                          <a:latin typeface="Calibri" panose="020F0502020204030204" pitchFamily="34" charset="0"/>
                        </a:rPr>
                        <a:t>RED CAR</a:t>
                      </a:r>
                    </a:p>
                  </a:txBody>
                  <a:tcPr marL="8499" marR="8499" marT="8499"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A Red Car</a:t>
                      </a:r>
                    </a:p>
                  </a:txBody>
                  <a:tcPr marL="8499" marR="8499" marT="8499"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Urban legend says that red cars (especially red sports cars) are more risky. Is that true?</a:t>
                      </a:r>
                    </a:p>
                  </a:txBody>
                  <a:tcPr marL="8499" marR="8499" marT="8499"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682934598"/>
                  </a:ext>
                </a:extLst>
              </a:tr>
              <a:tr h="223058">
                <a:tc>
                  <a:txBody>
                    <a:bodyPr/>
                    <a:lstStyle/>
                    <a:p>
                      <a:pPr algn="l" fontAlgn="b"/>
                      <a:r>
                        <a:rPr lang="en-CA" sz="1100" b="0" i="0" u="none" strike="noStrike">
                          <a:solidFill>
                            <a:srgbClr val="000000"/>
                          </a:solidFill>
                          <a:effectLst/>
                          <a:latin typeface="Calibri" panose="020F0502020204030204" pitchFamily="34" charset="0"/>
                        </a:rPr>
                        <a:t>REVOKED</a:t>
                      </a:r>
                    </a:p>
                  </a:txBody>
                  <a:tcPr marL="8499" marR="8499" marT="8499"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License Revoked (Past 7 Years)</a:t>
                      </a:r>
                    </a:p>
                  </a:txBody>
                  <a:tcPr marL="8499" marR="8499" marT="8499"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If your license was revoked in the past 7 years, you probably are a more risky driver.</a:t>
                      </a:r>
                    </a:p>
                  </a:txBody>
                  <a:tcPr marL="8499" marR="8499" marT="8499"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980039009"/>
                  </a:ext>
                </a:extLst>
              </a:tr>
              <a:tr h="223058">
                <a:tc>
                  <a:txBody>
                    <a:bodyPr/>
                    <a:lstStyle/>
                    <a:p>
                      <a:pPr algn="l" fontAlgn="b"/>
                      <a:r>
                        <a:rPr lang="en-CA" sz="1100" b="0" i="0" u="none" strike="noStrike">
                          <a:solidFill>
                            <a:srgbClr val="000000"/>
                          </a:solidFill>
                          <a:effectLst/>
                          <a:latin typeface="Calibri" panose="020F0502020204030204" pitchFamily="34" charset="0"/>
                        </a:rPr>
                        <a:t>SEX</a:t>
                      </a:r>
                    </a:p>
                  </a:txBody>
                  <a:tcPr marL="8499" marR="8499" marT="8499"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Gender</a:t>
                      </a:r>
                    </a:p>
                  </a:txBody>
                  <a:tcPr marL="8499" marR="8499" marT="8499"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Urban legend says that women have less crashes then men. Is that true?</a:t>
                      </a:r>
                    </a:p>
                  </a:txBody>
                  <a:tcPr marL="8499" marR="8499" marT="8499"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925847830"/>
                  </a:ext>
                </a:extLst>
              </a:tr>
              <a:tr h="223058">
                <a:tc>
                  <a:txBody>
                    <a:bodyPr/>
                    <a:lstStyle/>
                    <a:p>
                      <a:pPr algn="l" fontAlgn="b"/>
                      <a:r>
                        <a:rPr lang="en-CA" sz="1100" b="0" i="0" u="none" strike="noStrike">
                          <a:solidFill>
                            <a:srgbClr val="000000"/>
                          </a:solidFill>
                          <a:effectLst/>
                          <a:latin typeface="Calibri" panose="020F0502020204030204" pitchFamily="34" charset="0"/>
                        </a:rPr>
                        <a:t>TIF</a:t>
                      </a:r>
                    </a:p>
                  </a:txBody>
                  <a:tcPr marL="8499" marR="8499" marT="8499"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Time in Force</a:t>
                      </a:r>
                    </a:p>
                  </a:txBody>
                  <a:tcPr marL="8499" marR="8499" marT="8499"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People who have been customers for a long time are usually more safe</a:t>
                      </a:r>
                    </a:p>
                  </a:txBody>
                  <a:tcPr marL="8499" marR="8499" marT="8499"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091420727"/>
                  </a:ext>
                </a:extLst>
              </a:tr>
              <a:tr h="223058">
                <a:tc>
                  <a:txBody>
                    <a:bodyPr/>
                    <a:lstStyle/>
                    <a:p>
                      <a:pPr algn="l" fontAlgn="b"/>
                      <a:r>
                        <a:rPr lang="en-CA" sz="1100" b="0" i="0" u="none" strike="noStrike">
                          <a:solidFill>
                            <a:srgbClr val="000000"/>
                          </a:solidFill>
                          <a:effectLst/>
                          <a:latin typeface="Calibri" panose="020F0502020204030204" pitchFamily="34" charset="0"/>
                        </a:rPr>
                        <a:t>TRAVTIME</a:t>
                      </a:r>
                    </a:p>
                  </a:txBody>
                  <a:tcPr marL="8499" marR="8499" marT="8499"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Distance to Work</a:t>
                      </a:r>
                    </a:p>
                  </a:txBody>
                  <a:tcPr marL="8499" marR="8499" marT="8499"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Long drives to work usually suggest greater risk</a:t>
                      </a:r>
                    </a:p>
                  </a:txBody>
                  <a:tcPr marL="8499" marR="8499" marT="8499"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835010502"/>
                  </a:ext>
                </a:extLst>
              </a:tr>
              <a:tr h="223058">
                <a:tc>
                  <a:txBody>
                    <a:bodyPr/>
                    <a:lstStyle/>
                    <a:p>
                      <a:pPr algn="l" fontAlgn="b"/>
                      <a:r>
                        <a:rPr lang="en-CA" sz="1100" b="0" i="0" u="none" strike="noStrike">
                          <a:solidFill>
                            <a:srgbClr val="000000"/>
                          </a:solidFill>
                          <a:effectLst/>
                          <a:latin typeface="Calibri" panose="020F0502020204030204" pitchFamily="34" charset="0"/>
                        </a:rPr>
                        <a:t>URBANICITY</a:t>
                      </a:r>
                    </a:p>
                  </a:txBody>
                  <a:tcPr marL="8499" marR="8499" marT="8499"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Home/Work Area</a:t>
                      </a:r>
                    </a:p>
                  </a:txBody>
                  <a:tcPr marL="8499" marR="8499" marT="8499"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8499" marR="8499" marT="8499"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253399016"/>
                  </a:ext>
                </a:extLst>
              </a:tr>
              <a:tr h="223058">
                <a:tc>
                  <a:txBody>
                    <a:bodyPr/>
                    <a:lstStyle/>
                    <a:p>
                      <a:pPr algn="l" fontAlgn="b"/>
                      <a:r>
                        <a:rPr lang="en-CA" sz="1100" b="0" i="0" u="none" strike="noStrike">
                          <a:solidFill>
                            <a:srgbClr val="000000"/>
                          </a:solidFill>
                          <a:effectLst/>
                          <a:latin typeface="Calibri" panose="020F0502020204030204" pitchFamily="34" charset="0"/>
                        </a:rPr>
                        <a:t>YOJ</a:t>
                      </a:r>
                    </a:p>
                  </a:txBody>
                  <a:tcPr marL="8499" marR="8499" marT="8499" marB="0" anchor="b">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a:noFill/>
                    </a:lnB>
                  </a:tcPr>
                </a:tc>
                <a:tc>
                  <a:txBody>
                    <a:bodyPr/>
                    <a:lstStyle/>
                    <a:p>
                      <a:pPr algn="l" fontAlgn="b"/>
                      <a:r>
                        <a:rPr lang="en-CA" sz="1100" b="0" i="0" u="none" strike="noStrike">
                          <a:solidFill>
                            <a:srgbClr val="000000"/>
                          </a:solidFill>
                          <a:effectLst/>
                          <a:latin typeface="Calibri" panose="020F0502020204030204" pitchFamily="34" charset="0"/>
                        </a:rPr>
                        <a:t>Years on Job</a:t>
                      </a:r>
                    </a:p>
                  </a:txBody>
                  <a:tcPr marL="8499" marR="8499" marT="8499" marB="0" anchor="b">
                    <a:lnL>
                      <a:noFill/>
                    </a:lnL>
                    <a:lnR>
                      <a:noFill/>
                    </a:lnR>
                    <a:lnT w="6350" cap="flat" cmpd="sng" algn="ctr">
                      <a:solidFill>
                        <a:srgbClr val="4472C4"/>
                      </a:solidFill>
                      <a:prstDash val="solid"/>
                      <a:round/>
                      <a:headEnd type="none" w="med" len="med"/>
                      <a:tailEnd type="none" w="med" len="med"/>
                    </a:lnT>
                    <a:lnB>
                      <a:noFill/>
                    </a:lnB>
                  </a:tcPr>
                </a:tc>
                <a:tc>
                  <a:txBody>
                    <a:bodyPr/>
                    <a:lstStyle/>
                    <a:p>
                      <a:pPr algn="l" fontAlgn="b"/>
                      <a:r>
                        <a:rPr lang="en-CA" sz="1100" b="0" i="0" u="none" strike="noStrike" dirty="0">
                          <a:solidFill>
                            <a:srgbClr val="000000"/>
                          </a:solidFill>
                          <a:effectLst/>
                          <a:latin typeface="Calibri" panose="020F0502020204030204" pitchFamily="34" charset="0"/>
                        </a:rPr>
                        <a:t>People who stay at a job for a long time are usually more safe</a:t>
                      </a:r>
                    </a:p>
                  </a:txBody>
                  <a:tcPr marL="8499" marR="8499" marT="8499"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a:noFill/>
                    </a:lnB>
                  </a:tcPr>
                </a:tc>
                <a:extLst>
                  <a:ext uri="{0D108BD9-81ED-4DB2-BD59-A6C34878D82A}">
                    <a16:rowId xmlns:a16="http://schemas.microsoft.com/office/drawing/2014/main" val="2311184347"/>
                  </a:ext>
                </a:extLst>
              </a:tr>
            </a:tbl>
          </a:graphicData>
        </a:graphic>
      </p:graphicFrame>
      <p:sp>
        <p:nvSpPr>
          <p:cNvPr id="6" name="Rounded Rectangle 5">
            <a:extLst>
              <a:ext uri="{FF2B5EF4-FFF2-40B4-BE49-F238E27FC236}">
                <a16:creationId xmlns:a16="http://schemas.microsoft.com/office/drawing/2014/main" id="{B3CE8D01-BE05-CD29-3B6C-CD4E5EC97B86}"/>
              </a:ext>
            </a:extLst>
          </p:cNvPr>
          <p:cNvSpPr/>
          <p:nvPr/>
        </p:nvSpPr>
        <p:spPr>
          <a:xfrm>
            <a:off x="0" y="0"/>
            <a:ext cx="12192000" cy="525294"/>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effectLst>
                  <a:outerShdw blurRad="38100" dist="19050" dir="2700000" algn="tl" rotWithShape="0">
                    <a:schemeClr val="dk1">
                      <a:alpha val="40000"/>
                    </a:schemeClr>
                  </a:outerShdw>
                </a:effectLst>
              </a:rPr>
              <a:t>Data Description</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2C1C2CFC-ED81-0079-D459-425D8F90904A}"/>
              </a:ext>
            </a:extLst>
          </p:cNvPr>
          <p:cNvSpPr txBox="1"/>
          <p:nvPr/>
        </p:nvSpPr>
        <p:spPr>
          <a:xfrm>
            <a:off x="1150128" y="6361889"/>
            <a:ext cx="10347965" cy="369332"/>
          </a:xfrm>
          <a:prstGeom prst="rect">
            <a:avLst/>
          </a:prstGeom>
          <a:noFill/>
        </p:spPr>
        <p:txBody>
          <a:bodyPr wrap="square" rtlCol="0">
            <a:spAutoFit/>
          </a:bodyPr>
          <a:lstStyle/>
          <a:p>
            <a:r>
              <a:rPr lang="en-US" dirty="0"/>
              <a:t>Data Source : </a:t>
            </a:r>
            <a:r>
              <a:rPr lang="en-US" dirty="0">
                <a:hlinkClick r:id="rId2"/>
              </a:rPr>
              <a:t>https://www.kaggle.com/datasets/xiaomengsun/car-insurance-claim-data</a:t>
            </a:r>
            <a:endParaRPr lang="en-US" dirty="0"/>
          </a:p>
        </p:txBody>
      </p:sp>
    </p:spTree>
    <p:extLst>
      <p:ext uri="{BB962C8B-B14F-4D97-AF65-F5344CB8AC3E}">
        <p14:creationId xmlns:p14="http://schemas.microsoft.com/office/powerpoint/2010/main" val="1826304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2 Owner income analysis ">
            <a:extLst>
              <a:ext uri="{FF2B5EF4-FFF2-40B4-BE49-F238E27FC236}">
                <a16:creationId xmlns:a16="http://schemas.microsoft.com/office/drawing/2014/main" id="{DAF620D7-298B-4714-8FA2-9A110FE275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942" y="661481"/>
            <a:ext cx="11552115" cy="5900649"/>
          </a:xfrm>
          <a:prstGeom prst="rect">
            <a:avLst/>
          </a:prstGeom>
        </p:spPr>
      </p:pic>
      <p:sp>
        <p:nvSpPr>
          <p:cNvPr id="3" name="Rounded Rectangle 2">
            <a:extLst>
              <a:ext uri="{FF2B5EF4-FFF2-40B4-BE49-F238E27FC236}">
                <a16:creationId xmlns:a16="http://schemas.microsoft.com/office/drawing/2014/main" id="{4E27BB32-71DF-83CF-61C3-879B20D8A778}"/>
              </a:ext>
            </a:extLst>
          </p:cNvPr>
          <p:cNvSpPr/>
          <p:nvPr/>
        </p:nvSpPr>
        <p:spPr>
          <a:xfrm>
            <a:off x="0" y="0"/>
            <a:ext cx="12192000" cy="525294"/>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effectLst>
                  <a:outerShdw blurRad="38100" dist="19050" dir="2700000" algn="tl" rotWithShape="0">
                    <a:schemeClr val="dk1">
                      <a:alpha val="40000"/>
                    </a:schemeClr>
                  </a:outerShdw>
                </a:effectLst>
              </a:rPr>
              <a:t>Owner Income Analysis</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4E27BB32-71DF-83CF-61C3-879B20D8A778}"/>
              </a:ext>
            </a:extLst>
          </p:cNvPr>
          <p:cNvSpPr/>
          <p:nvPr/>
        </p:nvSpPr>
        <p:spPr>
          <a:xfrm>
            <a:off x="0" y="0"/>
            <a:ext cx="12192000" cy="525294"/>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effectLst>
                  <a:outerShdw blurRad="38100" dist="19050" dir="2700000" algn="tl" rotWithShape="0">
                    <a:schemeClr val="dk1">
                      <a:alpha val="40000"/>
                    </a:schemeClr>
                  </a:outerShdw>
                </a:effectLst>
              </a:rPr>
              <a:t>Owner Income Analysis</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998D3443-E9CA-0FDF-A278-EBEF74D601F1}"/>
              </a:ext>
            </a:extLst>
          </p:cNvPr>
          <p:cNvSpPr txBox="1"/>
          <p:nvPr/>
        </p:nvSpPr>
        <p:spPr>
          <a:xfrm>
            <a:off x="773348" y="4560598"/>
            <a:ext cx="10724745" cy="1200329"/>
          </a:xfrm>
          <a:prstGeom prst="rect">
            <a:avLst/>
          </a:prstGeom>
          <a:noFill/>
        </p:spPr>
        <p:txBody>
          <a:bodyPr wrap="square">
            <a:spAutoFit/>
          </a:bodyPr>
          <a:lstStyle/>
          <a:p>
            <a:r>
              <a:rPr lang="en-CA" sz="1800" b="1" dirty="0">
                <a:solidFill>
                  <a:srgbClr val="000000"/>
                </a:solidFill>
                <a:effectLst/>
                <a:latin typeface="Benton Sans Book"/>
              </a:rPr>
              <a:t>Owner analysis: </a:t>
            </a:r>
            <a:r>
              <a:rPr lang="en-CA" sz="1800" dirty="0">
                <a:solidFill>
                  <a:srgbClr val="000000"/>
                </a:solidFill>
                <a:effectLst/>
                <a:latin typeface="Benton Sans Book"/>
              </a:rPr>
              <a:t>Majority of customers have 12 years of job experience with higher income. Most customers are married with an income below $50,000. Customers with a Bachelor's degree have a higher income. 48.80% of customers have an income below $50,000, whereas only 3.74% of customers have an income exceeding $150,000.</a:t>
            </a:r>
            <a:endParaRPr lang="en-CA" dirty="0">
              <a:effectLst/>
            </a:endParaRPr>
          </a:p>
        </p:txBody>
      </p:sp>
      <p:pic>
        <p:nvPicPr>
          <p:cNvPr id="5" name="Picture 4">
            <a:extLst>
              <a:ext uri="{FF2B5EF4-FFF2-40B4-BE49-F238E27FC236}">
                <a16:creationId xmlns:a16="http://schemas.microsoft.com/office/drawing/2014/main" id="{280B93F3-617E-C735-3DEC-B22E95EA60AD}"/>
              </a:ext>
            </a:extLst>
          </p:cNvPr>
          <p:cNvPicPr>
            <a:picLocks noChangeAspect="1"/>
          </p:cNvPicPr>
          <p:nvPr/>
        </p:nvPicPr>
        <p:blipFill>
          <a:blip r:embed="rId3"/>
          <a:stretch>
            <a:fillRect/>
          </a:stretch>
        </p:blipFill>
        <p:spPr>
          <a:xfrm>
            <a:off x="773348" y="1525190"/>
            <a:ext cx="4905661" cy="2288053"/>
          </a:xfrm>
          <a:prstGeom prst="rect">
            <a:avLst/>
          </a:prstGeom>
        </p:spPr>
      </p:pic>
      <p:pic>
        <p:nvPicPr>
          <p:cNvPr id="6" name="Picture 5">
            <a:extLst>
              <a:ext uri="{FF2B5EF4-FFF2-40B4-BE49-F238E27FC236}">
                <a16:creationId xmlns:a16="http://schemas.microsoft.com/office/drawing/2014/main" id="{6291463B-5684-F536-1458-C3304654D309}"/>
              </a:ext>
            </a:extLst>
          </p:cNvPr>
          <p:cNvPicPr>
            <a:picLocks noChangeAspect="1"/>
          </p:cNvPicPr>
          <p:nvPr/>
        </p:nvPicPr>
        <p:blipFill>
          <a:blip r:embed="rId4"/>
          <a:stretch>
            <a:fillRect/>
          </a:stretch>
        </p:blipFill>
        <p:spPr>
          <a:xfrm>
            <a:off x="6297173" y="1272649"/>
            <a:ext cx="4905661" cy="2865500"/>
          </a:xfrm>
          <a:prstGeom prst="rect">
            <a:avLst/>
          </a:prstGeom>
        </p:spPr>
      </p:pic>
    </p:spTree>
    <p:extLst>
      <p:ext uri="{BB962C8B-B14F-4D97-AF65-F5344CB8AC3E}">
        <p14:creationId xmlns:p14="http://schemas.microsoft.com/office/powerpoint/2010/main" val="1294413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de11" descr="3 Claim Analysis">
            <a:extLst>
              <a:ext uri="{FF2B5EF4-FFF2-40B4-BE49-F238E27FC236}">
                <a16:creationId xmlns:a16="http://schemas.microsoft.com/office/drawing/2014/main" id="{C80818F6-4BC1-4B5C-80FE-331AD4D93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12" y="609600"/>
            <a:ext cx="11001375" cy="5638800"/>
          </a:xfrm>
          <a:prstGeom prst="rect">
            <a:avLst/>
          </a:prstGeom>
        </p:spPr>
      </p:pic>
      <p:sp>
        <p:nvSpPr>
          <p:cNvPr id="2" name="Rounded Rectangle 1">
            <a:extLst>
              <a:ext uri="{FF2B5EF4-FFF2-40B4-BE49-F238E27FC236}">
                <a16:creationId xmlns:a16="http://schemas.microsoft.com/office/drawing/2014/main" id="{D35A1773-E677-CE71-F95F-F45296E31DCC}"/>
              </a:ext>
            </a:extLst>
          </p:cNvPr>
          <p:cNvSpPr/>
          <p:nvPr/>
        </p:nvSpPr>
        <p:spPr>
          <a:xfrm>
            <a:off x="-1" y="0"/>
            <a:ext cx="12192000" cy="525294"/>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effectLst>
                  <a:outerShdw blurRad="38100" dist="19050" dir="2700000" algn="tl" rotWithShape="0">
                    <a:schemeClr val="dk1">
                      <a:alpha val="40000"/>
                    </a:schemeClr>
                  </a:outerShdw>
                </a:effectLst>
              </a:rPr>
              <a:t>Claim Analysis</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30792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lide12" descr="claim 3">
            <a:extLst>
              <a:ext uri="{FF2B5EF4-FFF2-40B4-BE49-F238E27FC236}">
                <a16:creationId xmlns:a16="http://schemas.microsoft.com/office/drawing/2014/main" id="{61C4E4CC-BAD1-4C8A-BB1C-2A61F5491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62" y="609600"/>
            <a:ext cx="11039475" cy="5638800"/>
          </a:xfrm>
          <a:prstGeom prst="rect">
            <a:avLst/>
          </a:prstGeom>
        </p:spPr>
      </p:pic>
      <p:sp>
        <p:nvSpPr>
          <p:cNvPr id="2" name="Rounded Rectangle 1">
            <a:extLst>
              <a:ext uri="{FF2B5EF4-FFF2-40B4-BE49-F238E27FC236}">
                <a16:creationId xmlns:a16="http://schemas.microsoft.com/office/drawing/2014/main" id="{42B16C38-A8B2-D9D3-0346-A74AB5E13BA5}"/>
              </a:ext>
            </a:extLst>
          </p:cNvPr>
          <p:cNvSpPr/>
          <p:nvPr/>
        </p:nvSpPr>
        <p:spPr>
          <a:xfrm>
            <a:off x="-1" y="0"/>
            <a:ext cx="12192000" cy="525294"/>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effectLst>
                  <a:outerShdw blurRad="38100" dist="19050" dir="2700000" algn="tl" rotWithShape="0">
                    <a:schemeClr val="dk1">
                      <a:alpha val="40000"/>
                    </a:schemeClr>
                  </a:outerShdw>
                </a:effectLst>
              </a:rPr>
              <a:t>Claim Analysis</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0177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D35A1773-E677-CE71-F95F-F45296E31DCC}"/>
              </a:ext>
            </a:extLst>
          </p:cNvPr>
          <p:cNvSpPr/>
          <p:nvPr/>
        </p:nvSpPr>
        <p:spPr>
          <a:xfrm>
            <a:off x="-1" y="0"/>
            <a:ext cx="12192000" cy="525294"/>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effectLst>
                  <a:outerShdw blurRad="38100" dist="19050" dir="2700000" algn="tl" rotWithShape="0">
                    <a:schemeClr val="dk1">
                      <a:alpha val="40000"/>
                    </a:schemeClr>
                  </a:outerShdw>
                </a:effectLst>
              </a:rPr>
              <a:t>Claim Analysis</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B2F7C71C-CB7E-4614-FAFF-D48A670FD803}"/>
              </a:ext>
            </a:extLst>
          </p:cNvPr>
          <p:cNvSpPr txBox="1"/>
          <p:nvPr/>
        </p:nvSpPr>
        <p:spPr>
          <a:xfrm>
            <a:off x="344520" y="5332513"/>
            <a:ext cx="11502958" cy="1200329"/>
          </a:xfrm>
          <a:prstGeom prst="rect">
            <a:avLst/>
          </a:prstGeom>
          <a:noFill/>
        </p:spPr>
        <p:txBody>
          <a:bodyPr wrap="square">
            <a:spAutoFit/>
          </a:bodyPr>
          <a:lstStyle/>
          <a:p>
            <a:r>
              <a:rPr lang="en-CA" sz="1800" b="1" dirty="0">
                <a:solidFill>
                  <a:srgbClr val="000000"/>
                </a:solidFill>
                <a:effectLst/>
                <a:latin typeface="Benton Sans Book"/>
              </a:rPr>
              <a:t>Claim analysis: </a:t>
            </a:r>
            <a:r>
              <a:rPr lang="en-CA" sz="1800" dirty="0">
                <a:solidFill>
                  <a:srgbClr val="000000"/>
                </a:solidFill>
                <a:effectLst/>
                <a:latin typeface="Benton Sans Book"/>
              </a:rPr>
              <a:t>Customers with cars aged 0-2 years have the highest claim frequency. Married females have the highest claim amount. SUV car owners have a higher claim amount than other car types, and most SUV car owners use their vehicles for private purposes. Most customers use panel trucks for commercial purposes. The claim amount for private cars is higher than for commercial cars.</a:t>
            </a:r>
            <a:endParaRPr lang="en-CA" dirty="0">
              <a:effectLst/>
            </a:endParaRPr>
          </a:p>
        </p:txBody>
      </p:sp>
      <p:pic>
        <p:nvPicPr>
          <p:cNvPr id="5" name="Picture 4">
            <a:extLst>
              <a:ext uri="{FF2B5EF4-FFF2-40B4-BE49-F238E27FC236}">
                <a16:creationId xmlns:a16="http://schemas.microsoft.com/office/drawing/2014/main" id="{CED3E81C-426B-01A1-EEAA-7C837DEF8113}"/>
              </a:ext>
            </a:extLst>
          </p:cNvPr>
          <p:cNvPicPr>
            <a:picLocks noChangeAspect="1"/>
          </p:cNvPicPr>
          <p:nvPr/>
        </p:nvPicPr>
        <p:blipFill>
          <a:blip r:embed="rId3"/>
          <a:stretch>
            <a:fillRect/>
          </a:stretch>
        </p:blipFill>
        <p:spPr>
          <a:xfrm>
            <a:off x="344520" y="1379503"/>
            <a:ext cx="6376887" cy="3098800"/>
          </a:xfrm>
          <a:prstGeom prst="rect">
            <a:avLst/>
          </a:prstGeom>
        </p:spPr>
      </p:pic>
      <p:pic>
        <p:nvPicPr>
          <p:cNvPr id="6" name="Picture 5">
            <a:extLst>
              <a:ext uri="{FF2B5EF4-FFF2-40B4-BE49-F238E27FC236}">
                <a16:creationId xmlns:a16="http://schemas.microsoft.com/office/drawing/2014/main" id="{2334BE79-19C0-28E1-A064-E90CA4DE10AA}"/>
              </a:ext>
            </a:extLst>
          </p:cNvPr>
          <p:cNvPicPr>
            <a:picLocks noChangeAspect="1"/>
          </p:cNvPicPr>
          <p:nvPr/>
        </p:nvPicPr>
        <p:blipFill>
          <a:blip r:embed="rId4"/>
          <a:stretch>
            <a:fillRect/>
          </a:stretch>
        </p:blipFill>
        <p:spPr>
          <a:xfrm>
            <a:off x="6926093" y="1495447"/>
            <a:ext cx="5265906" cy="2982856"/>
          </a:xfrm>
          <a:prstGeom prst="rect">
            <a:avLst/>
          </a:prstGeom>
        </p:spPr>
      </p:pic>
    </p:spTree>
    <p:extLst>
      <p:ext uri="{BB962C8B-B14F-4D97-AF65-F5344CB8AC3E}">
        <p14:creationId xmlns:p14="http://schemas.microsoft.com/office/powerpoint/2010/main" val="2263656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562</TotalTime>
  <Words>1108</Words>
  <Application>Microsoft Macintosh PowerPoint</Application>
  <PresentationFormat>Widescreen</PresentationFormat>
  <Paragraphs>122</Paragraphs>
  <Slides>18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Benton Sans Book</vt:lpstr>
      <vt:lpstr>Calibri</vt:lpstr>
      <vt:lpstr>Calibri Light</vt:lpstr>
      <vt:lpstr>Office Theme</vt:lpstr>
      <vt:lpstr>Introduction</vt:lpstr>
      <vt:lpstr>Business Context</vt:lpstr>
      <vt:lpstr>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Maverick</dc:creator>
  <cp:lastModifiedBy>RACHAKONDA VENKATASAI KIRAN KUMAR SARMA</cp:lastModifiedBy>
  <cp:revision>25</cp:revision>
  <dcterms:created xsi:type="dcterms:W3CDTF">2022-04-19T21:41:41Z</dcterms:created>
  <dcterms:modified xsi:type="dcterms:W3CDTF">2023-12-28T02:11:10Z</dcterms:modified>
</cp:coreProperties>
</file>