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59" r:id="rId3"/>
    <p:sldId id="263" r:id="rId4"/>
    <p:sldId id="262" r:id="rId5"/>
    <p:sldId id="265" r:id="rId6"/>
    <p:sldId id="258" r:id="rId7"/>
    <p:sldId id="257" r:id="rId8"/>
    <p:sldId id="261" r:id="rId9"/>
    <p:sldId id="26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200"/>
    <a:srgbClr val="950000"/>
    <a:srgbClr val="520012"/>
    <a:srgbClr val="941100"/>
    <a:srgbClr val="910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5807"/>
  </p:normalViewPr>
  <p:slideViewPr>
    <p:cSldViewPr snapToGrid="0" snapToObjects="1">
      <p:cViewPr varScale="1">
        <p:scale>
          <a:sx n="115" d="100"/>
          <a:sy n="115"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FC0A-43D8-3247-804C-22BE91894F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8166AB8-5026-E74A-927D-50CE588B1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60C5A5-82F7-CA48-A862-2518594638BD}"/>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5" name="Footer Placeholder 4">
            <a:extLst>
              <a:ext uri="{FF2B5EF4-FFF2-40B4-BE49-F238E27FC236}">
                <a16:creationId xmlns:a16="http://schemas.microsoft.com/office/drawing/2014/main" id="{E5E1CEA7-5298-E944-B9AE-3AD0F43C5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B5DE2-0D6A-0840-A412-9C12DD558E98}"/>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143990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4D2E-DF50-884B-8264-9440E83D05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3BB415-3E87-3B49-B4FB-91EBF039936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B68AD3-C61A-094F-95AB-1C79B9A0C327}"/>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5" name="Footer Placeholder 4">
            <a:extLst>
              <a:ext uri="{FF2B5EF4-FFF2-40B4-BE49-F238E27FC236}">
                <a16:creationId xmlns:a16="http://schemas.microsoft.com/office/drawing/2014/main" id="{AB051056-E75F-DA4E-87FC-EE0A5D1D5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60774-799A-C247-A4FA-0E757835F2B8}"/>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5222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E08A9-109C-4640-B556-6A88939251A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E3ED35-667B-7941-B165-567DB4A5C22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913F9F-B268-F341-9F4A-3A3AC01BCD75}"/>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5" name="Footer Placeholder 4">
            <a:extLst>
              <a:ext uri="{FF2B5EF4-FFF2-40B4-BE49-F238E27FC236}">
                <a16:creationId xmlns:a16="http://schemas.microsoft.com/office/drawing/2014/main" id="{E38186B0-63C4-244F-BD80-EAEC8B006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4237A-15FA-4746-BB09-A76622C6613B}"/>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289184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9C61-64A3-1849-B990-28B07B8341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7E7CAD-C1CE-824C-B296-BB397E4526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2131DA-6931-3944-8CC4-29327972EC1C}"/>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5" name="Footer Placeholder 4">
            <a:extLst>
              <a:ext uri="{FF2B5EF4-FFF2-40B4-BE49-F238E27FC236}">
                <a16:creationId xmlns:a16="http://schemas.microsoft.com/office/drawing/2014/main" id="{1C8F33F1-03A3-A649-A51B-3BEBC3EA3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4FBA0-C43F-CA4E-A71B-BB320995DF4A}"/>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198508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CB83-D63C-5F42-B8DD-11794D7E276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8347C7-071D-0C43-96F1-01298DA0D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11B83BE-9CB4-BC4F-A94F-31ACF4E8C0E8}"/>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5" name="Footer Placeholder 4">
            <a:extLst>
              <a:ext uri="{FF2B5EF4-FFF2-40B4-BE49-F238E27FC236}">
                <a16:creationId xmlns:a16="http://schemas.microsoft.com/office/drawing/2014/main" id="{6D35BCDC-29CD-6C40-BA64-702A6E52E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1E1F2-441A-BB4A-AA02-145B82EEA858}"/>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405655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7DCA-5EF0-D54A-B03E-6E40AFDC32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9D7B44-4676-3140-9B7C-EF8C1BBEFE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88BBC9-F342-7048-96DF-AD1CC93444F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F857E6-0A2D-124E-9ABF-FBFCED0B48F5}"/>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6" name="Footer Placeholder 5">
            <a:extLst>
              <a:ext uri="{FF2B5EF4-FFF2-40B4-BE49-F238E27FC236}">
                <a16:creationId xmlns:a16="http://schemas.microsoft.com/office/drawing/2014/main" id="{8222AA12-67D3-EA43-8E82-53CEF5564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79B5A-377D-A142-AB19-89572EEE3396}"/>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73032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F5DC-701E-5D4A-8811-F1C19079928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BCCE44-30DD-1140-AA34-612500D73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37FE60-63D4-964B-ABCF-28EB44E916B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DE8095-BDB1-234F-9BA5-03A6B2967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003C2D-4CFC-A04A-905D-B130E9CDF70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103B248-5CF4-FF4C-9BDA-7A13C7701192}"/>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8" name="Footer Placeholder 7">
            <a:extLst>
              <a:ext uri="{FF2B5EF4-FFF2-40B4-BE49-F238E27FC236}">
                <a16:creationId xmlns:a16="http://schemas.microsoft.com/office/drawing/2014/main" id="{833C8631-5F1A-A84A-AD2B-CAA7A894B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6DA854-074D-5945-80B7-0076D1303D22}"/>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111318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5367-2602-474E-B68E-DA31AF489C8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C2A7D9-1008-CA4F-BB98-7719DFE90D10}"/>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4" name="Footer Placeholder 3">
            <a:extLst>
              <a:ext uri="{FF2B5EF4-FFF2-40B4-BE49-F238E27FC236}">
                <a16:creationId xmlns:a16="http://schemas.microsoft.com/office/drawing/2014/main" id="{249081C0-0CC4-4248-AF54-ADB8E3D49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013DA8-9186-954F-ADA4-93E29BF8288B}"/>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98126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E2B60-D9D9-0143-8099-6649E8C633B8}"/>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3" name="Footer Placeholder 2">
            <a:extLst>
              <a:ext uri="{FF2B5EF4-FFF2-40B4-BE49-F238E27FC236}">
                <a16:creationId xmlns:a16="http://schemas.microsoft.com/office/drawing/2014/main" id="{541FFFAE-56FE-BB47-B789-F462836DA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B402A6-DD5D-3B44-AA3A-3D629FCA5C33}"/>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414200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7896-D647-8041-AA77-61A1857481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388A525-52DC-6F4E-BD3A-439A32545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BD82364-0F98-D147-A37D-D4AEA4297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B205B1-0937-8E42-A84E-DB2213155694}"/>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6" name="Footer Placeholder 5">
            <a:extLst>
              <a:ext uri="{FF2B5EF4-FFF2-40B4-BE49-F238E27FC236}">
                <a16:creationId xmlns:a16="http://schemas.microsoft.com/office/drawing/2014/main" id="{0BF386F0-76C6-CD46-BA78-6A0EC0DCD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9EFE4-3BAE-F440-86EF-EDAD59F24729}"/>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270192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517C-601D-034F-9AF7-0E59BC6A09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91ACB1-AF8E-F04F-8E80-4F1EF183CA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5D3122-61F9-F24F-ACDE-287595527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FB8F-51DD-6740-AD34-95AB1AAD9C52}"/>
              </a:ext>
            </a:extLst>
          </p:cNvPr>
          <p:cNvSpPr>
            <a:spLocks noGrp="1"/>
          </p:cNvSpPr>
          <p:nvPr>
            <p:ph type="dt" sz="half" idx="10"/>
          </p:nvPr>
        </p:nvSpPr>
        <p:spPr/>
        <p:txBody>
          <a:bodyPr/>
          <a:lstStyle/>
          <a:p>
            <a:fld id="{522DF6CB-2A17-3C46-B804-212B3B589B53}" type="datetimeFigureOut">
              <a:rPr lang="en-US" smtClean="0"/>
              <a:t>11/21/20</a:t>
            </a:fld>
            <a:endParaRPr lang="en-US"/>
          </a:p>
        </p:txBody>
      </p:sp>
      <p:sp>
        <p:nvSpPr>
          <p:cNvPr id="6" name="Footer Placeholder 5">
            <a:extLst>
              <a:ext uri="{FF2B5EF4-FFF2-40B4-BE49-F238E27FC236}">
                <a16:creationId xmlns:a16="http://schemas.microsoft.com/office/drawing/2014/main" id="{C8D000D3-E4EC-DE44-B040-202840FB26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F8666-70DF-974E-827D-B2D1F67952F0}"/>
              </a:ext>
            </a:extLst>
          </p:cNvPr>
          <p:cNvSpPr>
            <a:spLocks noGrp="1"/>
          </p:cNvSpPr>
          <p:nvPr>
            <p:ph type="sldNum" sz="quarter" idx="12"/>
          </p:nvPr>
        </p:nvSpPr>
        <p:spPr/>
        <p:txBody>
          <a:bodyPr/>
          <a:lstStyle/>
          <a:p>
            <a:fld id="{A5EB3F65-4D14-DB40-9A28-DE224C31E6AC}" type="slidenum">
              <a:rPr lang="en-US" smtClean="0"/>
              <a:t>‹#›</a:t>
            </a:fld>
            <a:endParaRPr lang="en-US"/>
          </a:p>
        </p:txBody>
      </p:sp>
    </p:spTree>
    <p:extLst>
      <p:ext uri="{BB962C8B-B14F-4D97-AF65-F5344CB8AC3E}">
        <p14:creationId xmlns:p14="http://schemas.microsoft.com/office/powerpoint/2010/main" val="42054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D14D3-18D2-944A-BE79-8EA121546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51C6E7-5C07-CD4C-8AE5-0FAF1D925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09632A-6FA7-934F-9D7D-988AECF161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DF6CB-2A17-3C46-B804-212B3B589B53}" type="datetimeFigureOut">
              <a:rPr lang="en-US" smtClean="0"/>
              <a:t>11/21/20</a:t>
            </a:fld>
            <a:endParaRPr lang="en-US"/>
          </a:p>
        </p:txBody>
      </p:sp>
      <p:sp>
        <p:nvSpPr>
          <p:cNvPr id="5" name="Footer Placeholder 4">
            <a:extLst>
              <a:ext uri="{FF2B5EF4-FFF2-40B4-BE49-F238E27FC236}">
                <a16:creationId xmlns:a16="http://schemas.microsoft.com/office/drawing/2014/main" id="{81E78F9E-D1A9-5C43-90E8-A010FD669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14B64F-8504-7C49-AA4D-BDBD607B8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B3F65-4D14-DB40-9A28-DE224C31E6AC}" type="slidenum">
              <a:rPr lang="en-US" smtClean="0"/>
              <a:t>‹#›</a:t>
            </a:fld>
            <a:endParaRPr lang="en-US"/>
          </a:p>
        </p:txBody>
      </p:sp>
    </p:spTree>
    <p:extLst>
      <p:ext uri="{BB962C8B-B14F-4D97-AF65-F5344CB8AC3E}">
        <p14:creationId xmlns:p14="http://schemas.microsoft.com/office/powerpoint/2010/main" val="422133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602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7E0EB92-40AF-FF4E-9CE4-27FD54167600}"/>
              </a:ext>
            </a:extLst>
          </p:cNvPr>
          <p:cNvSpPr>
            <a:spLocks noGrp="1"/>
          </p:cNvSpPr>
          <p:nvPr>
            <p:ph type="title"/>
          </p:nvPr>
        </p:nvSpPr>
        <p:spPr>
          <a:xfrm>
            <a:off x="2772535" y="2024220"/>
            <a:ext cx="6646930" cy="2150719"/>
          </a:xfrm>
          <a:noFill/>
        </p:spPr>
        <p:txBody>
          <a:bodyPr vert="horz" lIns="91440" tIns="45720" rIns="91440" bIns="45720" rtlCol="0" anchor="ctr">
            <a:normAutofit/>
          </a:bodyPr>
          <a:lstStyle/>
          <a:p>
            <a:pPr algn="ctr"/>
            <a:br>
              <a:rPr lang="en-US" sz="4000" b="1" kern="1200" dirty="0">
                <a:solidFill>
                  <a:srgbClr val="080808"/>
                </a:solidFill>
                <a:latin typeface="Euphemia UCAS" panose="020B0503040102020104" pitchFamily="34" charset="-79"/>
                <a:cs typeface="Euphemia UCAS" panose="020B0503040102020104" pitchFamily="34" charset="-79"/>
              </a:rPr>
            </a:br>
            <a:r>
              <a:rPr lang="en-US" sz="6000" b="1" kern="1200" dirty="0">
                <a:solidFill>
                  <a:srgbClr val="860200"/>
                </a:solidFill>
                <a:latin typeface="Caveat" pitchFamily="2" charset="77"/>
                <a:cs typeface="Euphemia UCAS" panose="020B0503040102020104" pitchFamily="34" charset="-79"/>
              </a:rPr>
              <a:t>School Leadership Team</a:t>
            </a:r>
            <a:br>
              <a:rPr lang="en-US" sz="6000" b="1" kern="1200" dirty="0">
                <a:solidFill>
                  <a:srgbClr val="860200"/>
                </a:solidFill>
                <a:latin typeface="Caveat" pitchFamily="2" charset="77"/>
                <a:cs typeface="Euphemia UCAS" panose="020B0503040102020104" pitchFamily="34" charset="-79"/>
              </a:rPr>
            </a:br>
            <a:r>
              <a:rPr lang="en-US" sz="4800" b="1" kern="1200" dirty="0">
                <a:solidFill>
                  <a:srgbClr val="860200"/>
                </a:solidFill>
                <a:latin typeface="Caveat" pitchFamily="2" charset="77"/>
                <a:cs typeface="Euphemia UCAS" panose="020B0503040102020104" pitchFamily="34" charset="-79"/>
              </a:rPr>
              <a:t>Crimson Anisha Global School</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03457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D39B-0539-DE40-BCA9-618750E0C610}"/>
              </a:ext>
            </a:extLst>
          </p:cNvPr>
          <p:cNvSpPr>
            <a:spLocks noGrp="1"/>
          </p:cNvSpPr>
          <p:nvPr>
            <p:ph type="title"/>
          </p:nvPr>
        </p:nvSpPr>
        <p:spPr>
          <a:xfrm>
            <a:off x="1676400" y="2617673"/>
            <a:ext cx="10515600" cy="1325563"/>
          </a:xfrm>
        </p:spPr>
        <p:txBody>
          <a:bodyPr/>
          <a:lstStyle/>
          <a:p>
            <a:r>
              <a:rPr lang="en-US" b="1" dirty="0">
                <a:solidFill>
                  <a:srgbClr val="C00000"/>
                </a:solidFill>
              </a:rPr>
              <a:t>Thank you for being a part of our family</a:t>
            </a:r>
          </a:p>
        </p:txBody>
      </p:sp>
    </p:spTree>
    <p:extLst>
      <p:ext uri="{BB962C8B-B14F-4D97-AF65-F5344CB8AC3E}">
        <p14:creationId xmlns:p14="http://schemas.microsoft.com/office/powerpoint/2010/main" val="3126854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973DD9D-F70D-1D4B-9F59-35E561C72758}"/>
              </a:ext>
            </a:extLst>
          </p:cNvPr>
          <p:cNvSpPr/>
          <p:nvPr/>
        </p:nvSpPr>
        <p:spPr>
          <a:xfrm>
            <a:off x="533182" y="1196270"/>
            <a:ext cx="3414407" cy="2322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itle 3">
            <a:extLst>
              <a:ext uri="{FF2B5EF4-FFF2-40B4-BE49-F238E27FC236}">
                <a16:creationId xmlns:a16="http://schemas.microsoft.com/office/drawing/2014/main" id="{40B15872-8AD3-EE4E-A1EA-DBACCA5EEBDA}"/>
              </a:ext>
            </a:extLst>
          </p:cNvPr>
          <p:cNvSpPr txBox="1">
            <a:spLocks/>
          </p:cNvSpPr>
          <p:nvPr/>
        </p:nvSpPr>
        <p:spPr bwMode="auto">
          <a:xfrm>
            <a:off x="533182" y="228599"/>
            <a:ext cx="9439493" cy="70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a:defRPr/>
            </a:pPr>
            <a:r>
              <a:rPr lang="en-US" sz="3000" dirty="0">
                <a:solidFill>
                  <a:srgbClr val="003E75"/>
                </a:solidFill>
                <a:latin typeface="Calibri"/>
              </a:rPr>
              <a:t>School Leadership Team</a:t>
            </a:r>
            <a:endParaRPr lang="en-IN" sz="3000" dirty="0">
              <a:solidFill>
                <a:srgbClr val="003E70"/>
              </a:solidFill>
              <a:latin typeface="Calibri"/>
              <a:cs typeface="Montserrat"/>
            </a:endParaRPr>
          </a:p>
        </p:txBody>
      </p:sp>
      <p:sp>
        <p:nvSpPr>
          <p:cNvPr id="18" name="Rectangle 17">
            <a:extLst>
              <a:ext uri="{FF2B5EF4-FFF2-40B4-BE49-F238E27FC236}">
                <a16:creationId xmlns:a16="http://schemas.microsoft.com/office/drawing/2014/main" id="{4D10E881-64EC-4D43-A7AA-1C6C77B26266}"/>
              </a:ext>
            </a:extLst>
          </p:cNvPr>
          <p:cNvSpPr/>
          <p:nvPr/>
        </p:nvSpPr>
        <p:spPr>
          <a:xfrm>
            <a:off x="5680192" y="1385592"/>
            <a:ext cx="6075828" cy="4384785"/>
          </a:xfrm>
          <a:prstGeom prst="rect">
            <a:avLst/>
          </a:prstGeom>
        </p:spPr>
        <p:txBody>
          <a:bodyPr wrap="square">
            <a:noAutofit/>
          </a:bodyPr>
          <a:lstStyle/>
          <a:p>
            <a:pPr marL="171450" indent="-171450" algn="just">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300" b="1" dirty="0">
                <a:solidFill>
                  <a:prstClr val="black"/>
                </a:solidFill>
                <a:latin typeface="+mj-lt"/>
              </a:rPr>
              <a:t>National and international educator | </a:t>
            </a:r>
            <a:r>
              <a:rPr lang="en-US" sz="1300" b="1" dirty="0">
                <a:latin typeface="+mj-lt"/>
                <a:ea typeface="Times New Roman" panose="02020603050405020304" pitchFamily="18" charset="0"/>
                <a:cs typeface="Times New Roman" panose="02020603050405020304" pitchFamily="18" charset="0"/>
              </a:rPr>
              <a:t>Change maker | Pioneering new approaches in education </a:t>
            </a:r>
            <a:endParaRPr lang="en-GB" sz="1300" b="1" dirty="0">
              <a:solidFill>
                <a:prstClr val="black"/>
              </a:solidFill>
              <a:latin typeface="+mj-lt"/>
            </a:endParaRPr>
          </a:p>
          <a:p>
            <a:pPr marL="171450" indent="-171450" algn="just">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300" dirty="0">
                <a:solidFill>
                  <a:prstClr val="black"/>
                </a:solidFill>
                <a:latin typeface="Calibri"/>
              </a:rPr>
              <a:t>Expertise in school management, establishment, operations and teacher training</a:t>
            </a:r>
            <a:endParaRPr lang="en-GB" sz="1300" b="1" dirty="0">
              <a:solidFill>
                <a:prstClr val="black"/>
              </a:solidFill>
              <a:latin typeface="Calibri"/>
            </a:endParaRPr>
          </a:p>
          <a:p>
            <a:pPr marL="171450" indent="-171450" algn="just">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300" b="1" dirty="0">
                <a:solidFill>
                  <a:prstClr val="black"/>
                </a:solidFill>
                <a:latin typeface="Calibri"/>
              </a:rPr>
              <a:t>International Baccalaureate Representative for South Asia</a:t>
            </a:r>
            <a:r>
              <a:rPr lang="en-GB" sz="1300" dirty="0">
                <a:solidFill>
                  <a:prstClr val="black"/>
                </a:solidFill>
                <a:latin typeface="Calibri"/>
              </a:rPr>
              <a:t> (1992 – 2009) </a:t>
            </a:r>
          </a:p>
          <a:p>
            <a:pPr marL="354013" lvl="1" indent="-171450" algn="just">
              <a:lnSpc>
                <a:spcPct val="120000"/>
              </a:lnSpc>
              <a:spcBef>
                <a:spcPts val="100"/>
              </a:spcBef>
              <a:spcAft>
                <a:spcPts val="100"/>
              </a:spcAft>
              <a:buClr>
                <a:srgbClr val="003E70"/>
              </a:buClr>
              <a:buFont typeface="Arial" panose="020B0604020202020204" pitchFamily="34" charset="0"/>
              <a:buChar char="•"/>
              <a:tabLst>
                <a:tab pos="354013" algn="l"/>
              </a:tabLst>
              <a:defRPr/>
            </a:pPr>
            <a:r>
              <a:rPr lang="en-GB" sz="1300" dirty="0">
                <a:solidFill>
                  <a:prstClr val="black"/>
                </a:solidFill>
                <a:latin typeface="Calibri"/>
              </a:rPr>
              <a:t>Joined IB in this position when the IB  board was attempting to gain a foothold in the Indian Market and had only 2 schools in India offering their programmes</a:t>
            </a:r>
          </a:p>
          <a:p>
            <a:pPr marL="354013" lvl="1" indent="-171450" algn="just">
              <a:lnSpc>
                <a:spcPct val="120000"/>
              </a:lnSpc>
              <a:spcBef>
                <a:spcPts val="100"/>
              </a:spcBef>
              <a:spcAft>
                <a:spcPts val="100"/>
              </a:spcAft>
              <a:buClr>
                <a:srgbClr val="003E70"/>
              </a:buClr>
              <a:buFont typeface="Arial" panose="020B0604020202020204" pitchFamily="34" charset="0"/>
              <a:buChar char="•"/>
              <a:tabLst>
                <a:tab pos="354013" algn="l"/>
              </a:tabLst>
              <a:defRPr/>
            </a:pPr>
            <a:r>
              <a:rPr lang="en-GB" sz="1300" dirty="0">
                <a:solidFill>
                  <a:prstClr val="black"/>
                </a:solidFill>
                <a:latin typeface="Calibri"/>
              </a:rPr>
              <a:t>During her 17 year stint, the number of IB schools in India grew from 2 to over 150</a:t>
            </a:r>
          </a:p>
          <a:p>
            <a:pPr marL="171450" indent="-171450" algn="just">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300" b="1" dirty="0">
                <a:solidFill>
                  <a:prstClr val="black"/>
                </a:solidFill>
                <a:latin typeface="Calibri"/>
              </a:rPr>
              <a:t>Has been an Academic Advisor and Governing Council member of leading national and international curriculum schools (both in India and overseas).</a:t>
            </a:r>
          </a:p>
          <a:p>
            <a:pPr marL="171450" indent="-171450" algn="just">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300" dirty="0">
                <a:solidFill>
                  <a:prstClr val="black"/>
                </a:solidFill>
              </a:rPr>
              <a:t>Founding Member – South Asia IB Schools Association (SAIBSA is the only recognised association of IB Schools in India)</a:t>
            </a:r>
          </a:p>
          <a:p>
            <a:pPr marL="171450" indent="-171450" algn="just">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300" dirty="0">
                <a:solidFill>
                  <a:prstClr val="black"/>
                </a:solidFill>
              </a:rPr>
              <a:t>Vice President – Early Childhood Association and Assn of Primary Education and Research</a:t>
            </a:r>
          </a:p>
          <a:p>
            <a:pPr marL="171450" indent="-171450" algn="just">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300" dirty="0">
                <a:solidFill>
                  <a:prstClr val="black"/>
                </a:solidFill>
              </a:rPr>
              <a:t>Member - </a:t>
            </a:r>
            <a:r>
              <a:rPr lang="en-US" sz="1300" dirty="0"/>
              <a:t>FICCI Alliance for Re-Imagining School Education (ARISE)</a:t>
            </a:r>
            <a:r>
              <a:rPr lang="en-GB" sz="1300" dirty="0">
                <a:solidFill>
                  <a:prstClr val="black"/>
                </a:solidFill>
              </a:rPr>
              <a:t> | Association of ICSE Schools in Maharashtra (AISM) |</a:t>
            </a:r>
          </a:p>
        </p:txBody>
      </p:sp>
      <p:pic>
        <p:nvPicPr>
          <p:cNvPr id="19" name="Picture 18">
            <a:extLst>
              <a:ext uri="{FF2B5EF4-FFF2-40B4-BE49-F238E27FC236}">
                <a16:creationId xmlns:a16="http://schemas.microsoft.com/office/drawing/2014/main" id="{0928562A-AC5F-E64F-9076-F39AEECF681C}"/>
              </a:ext>
            </a:extLst>
          </p:cNvPr>
          <p:cNvPicPr>
            <a:picLocks noChangeAspect="1"/>
          </p:cNvPicPr>
          <p:nvPr/>
        </p:nvPicPr>
        <p:blipFill>
          <a:blip r:embed="rId2"/>
          <a:stretch>
            <a:fillRect/>
          </a:stretch>
        </p:blipFill>
        <p:spPr>
          <a:xfrm>
            <a:off x="533182" y="1207225"/>
            <a:ext cx="1744622" cy="1745313"/>
          </a:xfrm>
          <a:prstGeom prst="rect">
            <a:avLst/>
          </a:prstGeom>
        </p:spPr>
      </p:pic>
      <p:sp>
        <p:nvSpPr>
          <p:cNvPr id="20" name="TextBox 19">
            <a:extLst>
              <a:ext uri="{FF2B5EF4-FFF2-40B4-BE49-F238E27FC236}">
                <a16:creationId xmlns:a16="http://schemas.microsoft.com/office/drawing/2014/main" id="{89FC755A-4BC7-6D45-BC53-93610741B125}"/>
              </a:ext>
            </a:extLst>
          </p:cNvPr>
          <p:cNvSpPr txBox="1"/>
          <p:nvPr/>
        </p:nvSpPr>
        <p:spPr>
          <a:xfrm>
            <a:off x="633312" y="4351594"/>
            <a:ext cx="4170803" cy="1884811"/>
          </a:xfrm>
          <a:prstGeom prst="rect">
            <a:avLst/>
          </a:prstGeom>
          <a:noFill/>
        </p:spPr>
        <p:txBody>
          <a:bodyPr wrap="square">
            <a:spAutoFit/>
          </a:bodyPr>
          <a:lstStyle/>
          <a:p>
            <a:pPr marL="171450" indent="-171450" algn="just">
              <a:lnSpc>
                <a:spcPct val="120000"/>
              </a:lnSpc>
              <a:buClr>
                <a:srgbClr val="003E70"/>
              </a:buClr>
              <a:buFont typeface="Wingdings" panose="05000000000000000000" pitchFamily="2" charset="2"/>
              <a:buChar char="§"/>
              <a:tabLst>
                <a:tab pos="538163" algn="l"/>
              </a:tabLst>
              <a:defRPr/>
            </a:pPr>
            <a:r>
              <a:rPr lang="en-US" sz="1400" b="1" i="1" dirty="0">
                <a:solidFill>
                  <a:prstClr val="black"/>
                </a:solidFill>
                <a:latin typeface="Calibri"/>
              </a:rPr>
              <a:t>Lifetime Achievement Award</a:t>
            </a:r>
            <a:r>
              <a:rPr lang="en-US" sz="1400" i="1" dirty="0">
                <a:solidFill>
                  <a:prstClr val="black"/>
                </a:solidFill>
                <a:latin typeface="Calibri"/>
              </a:rPr>
              <a:t> (2018) for developing schools as per the IB philosophy by </a:t>
            </a:r>
            <a:r>
              <a:rPr lang="en-US" sz="1400" b="1" i="1" dirty="0">
                <a:solidFill>
                  <a:prstClr val="black"/>
                </a:solidFill>
                <a:latin typeface="Calibri"/>
              </a:rPr>
              <a:t>South Asia IB Schools Association</a:t>
            </a:r>
          </a:p>
          <a:p>
            <a:pPr marL="171450" indent="-171450">
              <a:lnSpc>
                <a:spcPct val="120000"/>
              </a:lnSpc>
              <a:buClr>
                <a:srgbClr val="003E70"/>
              </a:buClr>
              <a:buFont typeface="Wingdings" panose="05000000000000000000" pitchFamily="2" charset="2"/>
              <a:buChar char="§"/>
              <a:tabLst>
                <a:tab pos="538163" algn="l"/>
              </a:tabLst>
              <a:defRPr/>
            </a:pPr>
            <a:r>
              <a:rPr lang="en-US" sz="1400" i="1" dirty="0">
                <a:solidFill>
                  <a:prstClr val="black"/>
                </a:solidFill>
                <a:latin typeface="Calibri"/>
              </a:rPr>
              <a:t>Innovative Teacher Award by Giants Group (2013)</a:t>
            </a:r>
          </a:p>
          <a:p>
            <a:pPr marL="171450" indent="-171450">
              <a:lnSpc>
                <a:spcPct val="120000"/>
              </a:lnSpc>
              <a:buClr>
                <a:srgbClr val="003E70"/>
              </a:buClr>
              <a:buFont typeface="Wingdings" panose="05000000000000000000" pitchFamily="2" charset="2"/>
              <a:buChar char="§"/>
              <a:tabLst>
                <a:tab pos="538163" algn="l"/>
              </a:tabLst>
              <a:defRPr/>
            </a:pPr>
            <a:r>
              <a:rPr lang="en-US" sz="1400" i="1" dirty="0">
                <a:solidFill>
                  <a:prstClr val="black"/>
                </a:solidFill>
                <a:latin typeface="Calibri"/>
              </a:rPr>
              <a:t>Recognised as one of India’s top 50 educationists by </a:t>
            </a:r>
            <a:r>
              <a:rPr lang="en-US" sz="1400" i="1" dirty="0" err="1">
                <a:solidFill>
                  <a:prstClr val="black"/>
                </a:solidFill>
                <a:latin typeface="Calibri"/>
              </a:rPr>
              <a:t>Scoonews</a:t>
            </a:r>
            <a:r>
              <a:rPr lang="en-US" sz="1400" i="1" dirty="0">
                <a:solidFill>
                  <a:prstClr val="black"/>
                </a:solidFill>
                <a:latin typeface="Calibri"/>
              </a:rPr>
              <a:t>.</a:t>
            </a:r>
          </a:p>
          <a:p>
            <a:pPr marL="171450" indent="-171450">
              <a:lnSpc>
                <a:spcPct val="120000"/>
              </a:lnSpc>
              <a:buClr>
                <a:srgbClr val="003E70"/>
              </a:buClr>
              <a:buFont typeface="Wingdings" panose="05000000000000000000" pitchFamily="2" charset="2"/>
              <a:buChar char="§"/>
              <a:tabLst>
                <a:tab pos="538163" algn="l"/>
              </a:tabLst>
              <a:defRPr/>
            </a:pPr>
            <a:endParaRPr lang="en-IN" sz="1400" i="1" dirty="0">
              <a:solidFill>
                <a:prstClr val="black"/>
              </a:solidFill>
              <a:latin typeface="Calibri"/>
            </a:endParaRPr>
          </a:p>
        </p:txBody>
      </p:sp>
      <p:sp>
        <p:nvSpPr>
          <p:cNvPr id="21" name="TextBox 20">
            <a:extLst>
              <a:ext uri="{FF2B5EF4-FFF2-40B4-BE49-F238E27FC236}">
                <a16:creationId xmlns:a16="http://schemas.microsoft.com/office/drawing/2014/main" id="{D3573575-91DD-A04C-9FA7-2DB227B261A0}"/>
              </a:ext>
            </a:extLst>
          </p:cNvPr>
          <p:cNvSpPr txBox="1"/>
          <p:nvPr/>
        </p:nvSpPr>
        <p:spPr>
          <a:xfrm>
            <a:off x="2307977" y="1207226"/>
            <a:ext cx="1391755" cy="323165"/>
          </a:xfrm>
          <a:prstGeom prst="rect">
            <a:avLst/>
          </a:prstGeom>
          <a:noFill/>
        </p:spPr>
        <p:txBody>
          <a:bodyPr wrap="square">
            <a:spAutoFit/>
          </a:bodyPr>
          <a:lstStyle/>
          <a:p>
            <a:pPr algn="ctr"/>
            <a:r>
              <a:rPr lang="en-GB" sz="1500" b="1" i="1" dirty="0">
                <a:solidFill>
                  <a:srgbClr val="C00000"/>
                </a:solidFill>
                <a:latin typeface="Calibri"/>
              </a:rPr>
              <a:t>30+ years </a:t>
            </a:r>
            <a:endParaRPr lang="en-IN" sz="1500" b="1" i="1" dirty="0">
              <a:solidFill>
                <a:srgbClr val="C00000"/>
              </a:solidFill>
            </a:endParaRPr>
          </a:p>
        </p:txBody>
      </p:sp>
      <p:sp>
        <p:nvSpPr>
          <p:cNvPr id="22" name="Rectangle 21">
            <a:extLst>
              <a:ext uri="{FF2B5EF4-FFF2-40B4-BE49-F238E27FC236}">
                <a16:creationId xmlns:a16="http://schemas.microsoft.com/office/drawing/2014/main" id="{7F4A5DF9-5193-0447-A08D-562B3A4A3E39}"/>
              </a:ext>
            </a:extLst>
          </p:cNvPr>
          <p:cNvSpPr/>
          <p:nvPr/>
        </p:nvSpPr>
        <p:spPr>
          <a:xfrm>
            <a:off x="1046873" y="3051962"/>
            <a:ext cx="1111750" cy="230832"/>
          </a:xfrm>
          <a:prstGeom prst="rect">
            <a:avLst/>
          </a:prstGeom>
        </p:spPr>
        <p:txBody>
          <a:bodyPr wrap="none" lIns="0">
            <a:noAutofit/>
          </a:bodyPr>
          <a:lstStyle/>
          <a:p>
            <a:pPr indent="177800" algn="ctr">
              <a:spcBef>
                <a:spcPts val="200"/>
              </a:spcBef>
              <a:spcAft>
                <a:spcPts val="200"/>
              </a:spcAft>
              <a:buClr>
                <a:srgbClr val="003E70"/>
              </a:buClr>
              <a:tabLst>
                <a:tab pos="538163" algn="l"/>
              </a:tabLst>
              <a:defRPr/>
            </a:pPr>
            <a:r>
              <a:rPr lang="en-US" sz="2000" b="1" dirty="0">
                <a:solidFill>
                  <a:schemeClr val="accent1">
                    <a:lumMod val="50000"/>
                  </a:schemeClr>
                </a:solidFill>
                <a:latin typeface="Calibri"/>
              </a:rPr>
              <a:t>Farzana Dohadwala</a:t>
            </a:r>
            <a:endParaRPr lang="en-US" sz="2000" dirty="0">
              <a:solidFill>
                <a:schemeClr val="accent1">
                  <a:lumMod val="50000"/>
                </a:schemeClr>
              </a:solidFill>
              <a:latin typeface="Calibri"/>
            </a:endParaRPr>
          </a:p>
        </p:txBody>
      </p:sp>
      <p:sp>
        <p:nvSpPr>
          <p:cNvPr id="23" name="TextBox 22">
            <a:extLst>
              <a:ext uri="{FF2B5EF4-FFF2-40B4-BE49-F238E27FC236}">
                <a16:creationId xmlns:a16="http://schemas.microsoft.com/office/drawing/2014/main" id="{07D93BAD-F935-844A-A5A9-1D0286890DF8}"/>
              </a:ext>
            </a:extLst>
          </p:cNvPr>
          <p:cNvSpPr txBox="1"/>
          <p:nvPr/>
        </p:nvSpPr>
        <p:spPr>
          <a:xfrm>
            <a:off x="2335056" y="1616527"/>
            <a:ext cx="1391755" cy="553998"/>
          </a:xfrm>
          <a:prstGeom prst="rect">
            <a:avLst/>
          </a:prstGeom>
          <a:noFill/>
        </p:spPr>
        <p:txBody>
          <a:bodyPr wrap="square">
            <a:spAutoFit/>
          </a:bodyPr>
          <a:lstStyle/>
          <a:p>
            <a:pPr algn="ctr"/>
            <a:r>
              <a:rPr lang="en-GB" sz="1500" b="1" i="1" dirty="0">
                <a:solidFill>
                  <a:srgbClr val="C00000"/>
                </a:solidFill>
                <a:latin typeface="Calibri"/>
              </a:rPr>
              <a:t>100+ </a:t>
            </a:r>
            <a:r>
              <a:rPr lang="en-GB" sz="1500" b="1" i="1" dirty="0">
                <a:solidFill>
                  <a:schemeClr val="accent1">
                    <a:lumMod val="50000"/>
                  </a:schemeClr>
                </a:solidFill>
                <a:latin typeface="Calibri"/>
              </a:rPr>
              <a:t>Schools Mentored</a:t>
            </a:r>
            <a:endParaRPr lang="en-IN" sz="1500" b="1" i="1" dirty="0">
              <a:solidFill>
                <a:schemeClr val="accent1">
                  <a:lumMod val="50000"/>
                </a:schemeClr>
              </a:solidFill>
            </a:endParaRPr>
          </a:p>
        </p:txBody>
      </p:sp>
      <p:sp>
        <p:nvSpPr>
          <p:cNvPr id="24" name="TextBox 23">
            <a:extLst>
              <a:ext uri="{FF2B5EF4-FFF2-40B4-BE49-F238E27FC236}">
                <a16:creationId xmlns:a16="http://schemas.microsoft.com/office/drawing/2014/main" id="{01C8DA83-9526-4246-B6B0-5684E1DCC001}"/>
              </a:ext>
            </a:extLst>
          </p:cNvPr>
          <p:cNvSpPr txBox="1"/>
          <p:nvPr/>
        </p:nvSpPr>
        <p:spPr>
          <a:xfrm>
            <a:off x="2335056" y="2228850"/>
            <a:ext cx="1391755" cy="784830"/>
          </a:xfrm>
          <a:prstGeom prst="rect">
            <a:avLst/>
          </a:prstGeom>
          <a:noFill/>
        </p:spPr>
        <p:txBody>
          <a:bodyPr wrap="square">
            <a:spAutoFit/>
          </a:bodyPr>
          <a:lstStyle/>
          <a:p>
            <a:pPr algn="ctr"/>
            <a:r>
              <a:rPr lang="en-GB" sz="1500" b="1" i="1" dirty="0">
                <a:solidFill>
                  <a:srgbClr val="C00000"/>
                </a:solidFill>
                <a:latin typeface="Calibri"/>
              </a:rPr>
              <a:t>15+ </a:t>
            </a:r>
            <a:r>
              <a:rPr lang="en-GB" sz="1500" b="1" i="1" dirty="0">
                <a:solidFill>
                  <a:schemeClr val="accent1">
                    <a:lumMod val="50000"/>
                  </a:schemeClr>
                </a:solidFill>
                <a:latin typeface="Calibri"/>
              </a:rPr>
              <a:t>Schools Established / Managed</a:t>
            </a:r>
            <a:endParaRPr lang="en-IN" sz="1500" b="1" i="1" dirty="0">
              <a:solidFill>
                <a:schemeClr val="accent1">
                  <a:lumMod val="50000"/>
                </a:schemeClr>
              </a:solidFill>
            </a:endParaRPr>
          </a:p>
        </p:txBody>
      </p:sp>
      <p:sp>
        <p:nvSpPr>
          <p:cNvPr id="25" name="TextBox 24">
            <a:extLst>
              <a:ext uri="{FF2B5EF4-FFF2-40B4-BE49-F238E27FC236}">
                <a16:creationId xmlns:a16="http://schemas.microsoft.com/office/drawing/2014/main" id="{FED19124-59BE-E945-A024-2BF68591C3C4}"/>
              </a:ext>
            </a:extLst>
          </p:cNvPr>
          <p:cNvSpPr txBox="1"/>
          <p:nvPr/>
        </p:nvSpPr>
        <p:spPr>
          <a:xfrm>
            <a:off x="5680192" y="1075511"/>
            <a:ext cx="1233973" cy="338554"/>
          </a:xfrm>
          <a:prstGeom prst="rect">
            <a:avLst/>
          </a:prstGeom>
          <a:noFill/>
        </p:spPr>
        <p:txBody>
          <a:bodyPr wrap="square">
            <a:spAutoFit/>
          </a:bodyPr>
          <a:lstStyle/>
          <a:p>
            <a:r>
              <a:rPr lang="en-GB" sz="1600" b="1" dirty="0">
                <a:solidFill>
                  <a:srgbClr val="C00000"/>
                </a:solidFill>
                <a:latin typeface="Calibri"/>
              </a:rPr>
              <a:t>Experience</a:t>
            </a:r>
            <a:endParaRPr lang="en-IN" sz="1600" b="1" dirty="0">
              <a:solidFill>
                <a:srgbClr val="C00000"/>
              </a:solidFill>
            </a:endParaRPr>
          </a:p>
        </p:txBody>
      </p:sp>
      <p:sp>
        <p:nvSpPr>
          <p:cNvPr id="26" name="TextBox 25">
            <a:extLst>
              <a:ext uri="{FF2B5EF4-FFF2-40B4-BE49-F238E27FC236}">
                <a16:creationId xmlns:a16="http://schemas.microsoft.com/office/drawing/2014/main" id="{AE8D5F8C-7757-CA48-9029-1543CCF86092}"/>
              </a:ext>
            </a:extLst>
          </p:cNvPr>
          <p:cNvSpPr txBox="1"/>
          <p:nvPr/>
        </p:nvSpPr>
        <p:spPr>
          <a:xfrm>
            <a:off x="633312" y="3962400"/>
            <a:ext cx="2572875" cy="338554"/>
          </a:xfrm>
          <a:prstGeom prst="rect">
            <a:avLst/>
          </a:prstGeom>
          <a:noFill/>
        </p:spPr>
        <p:txBody>
          <a:bodyPr wrap="square">
            <a:spAutoFit/>
          </a:bodyPr>
          <a:lstStyle/>
          <a:p>
            <a:r>
              <a:rPr lang="en-GB" sz="1600" b="1" dirty="0">
                <a:solidFill>
                  <a:srgbClr val="C00000"/>
                </a:solidFill>
                <a:latin typeface="Calibri"/>
              </a:rPr>
              <a:t>Awards &amp; Achievements</a:t>
            </a:r>
            <a:endParaRPr lang="en-IN" sz="1600" b="1" dirty="0">
              <a:solidFill>
                <a:srgbClr val="C00000"/>
              </a:solidFill>
            </a:endParaRPr>
          </a:p>
        </p:txBody>
      </p:sp>
      <p:sp>
        <p:nvSpPr>
          <p:cNvPr id="27" name="object 12">
            <a:extLst>
              <a:ext uri="{FF2B5EF4-FFF2-40B4-BE49-F238E27FC236}">
                <a16:creationId xmlns:a16="http://schemas.microsoft.com/office/drawing/2014/main" id="{E4D6AA8F-7FA9-474D-B224-5B14348FA2A6}"/>
              </a:ext>
            </a:extLst>
          </p:cNvPr>
          <p:cNvSpPr/>
          <p:nvPr/>
        </p:nvSpPr>
        <p:spPr>
          <a:xfrm rot="16200000">
            <a:off x="2703709" y="3830032"/>
            <a:ext cx="5400000" cy="57251"/>
          </a:xfrm>
          <a:prstGeom prst="rect">
            <a:avLst/>
          </a:prstGeom>
          <a:blipFill>
            <a:blip r:embed="rId3" cstate="print"/>
            <a:stretch>
              <a:fillRect/>
            </a:stretch>
          </a:blipFill>
        </p:spPr>
        <p:txBody>
          <a:bodyPr wrap="square" lIns="0" tIns="0" rIns="0" bIns="0" rtlCol="0"/>
          <a:lstStyle/>
          <a:p>
            <a:pPr>
              <a:defRPr/>
            </a:pPr>
            <a:endParaRPr>
              <a:solidFill>
                <a:prstClr val="black"/>
              </a:solidFill>
              <a:latin typeface="Calibri"/>
            </a:endParaRPr>
          </a:p>
        </p:txBody>
      </p:sp>
    </p:spTree>
    <p:extLst>
      <p:ext uri="{BB962C8B-B14F-4D97-AF65-F5344CB8AC3E}">
        <p14:creationId xmlns:p14="http://schemas.microsoft.com/office/powerpoint/2010/main" val="40721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01E498C-60A6-8C46-AD80-744FBADE1E26}"/>
              </a:ext>
            </a:extLst>
          </p:cNvPr>
          <p:cNvSpPr/>
          <p:nvPr/>
        </p:nvSpPr>
        <p:spPr>
          <a:xfrm>
            <a:off x="451934" y="1825746"/>
            <a:ext cx="3250881" cy="2232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B344E69-0AFC-2A4B-BA5C-ADA384C95688}"/>
              </a:ext>
            </a:extLst>
          </p:cNvPr>
          <p:cNvSpPr/>
          <p:nvPr/>
        </p:nvSpPr>
        <p:spPr>
          <a:xfrm>
            <a:off x="403218" y="3711402"/>
            <a:ext cx="1608881" cy="276998"/>
          </a:xfrm>
          <a:prstGeom prst="rect">
            <a:avLst/>
          </a:prstGeom>
        </p:spPr>
        <p:txBody>
          <a:bodyPr wrap="none" lIns="0">
            <a:noAutofit/>
          </a:bodyPr>
          <a:lstStyle/>
          <a:p>
            <a:pPr marL="0" marR="0" lvl="0" indent="177800" algn="ctr" defTabSz="914400" rtl="0" eaLnBrk="1" fontAlgn="auto" latinLnBrk="0" hangingPunct="1">
              <a:lnSpc>
                <a:spcPct val="100000"/>
              </a:lnSpc>
              <a:spcBef>
                <a:spcPts val="200"/>
              </a:spcBef>
              <a:spcAft>
                <a:spcPts val="200"/>
              </a:spcAft>
              <a:buClr>
                <a:srgbClr val="003E70"/>
              </a:buClr>
              <a:buSzTx/>
              <a:buFontTx/>
              <a:buNone/>
              <a:tabLst>
                <a:tab pos="538163" algn="l"/>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a:ea typeface="+mn-ea"/>
                <a:cs typeface="+mn-cs"/>
              </a:rPr>
              <a:t>Ankita Patil</a:t>
            </a:r>
          </a:p>
        </p:txBody>
      </p:sp>
      <p:sp>
        <p:nvSpPr>
          <p:cNvPr id="7" name="TextBox 6">
            <a:extLst>
              <a:ext uri="{FF2B5EF4-FFF2-40B4-BE49-F238E27FC236}">
                <a16:creationId xmlns:a16="http://schemas.microsoft.com/office/drawing/2014/main" id="{D8EEC0A8-DAAD-D74F-883D-5FC20DE4092F}"/>
              </a:ext>
            </a:extLst>
          </p:cNvPr>
          <p:cNvSpPr txBox="1"/>
          <p:nvPr/>
        </p:nvSpPr>
        <p:spPr>
          <a:xfrm>
            <a:off x="2238560" y="2071666"/>
            <a:ext cx="1453823" cy="553998"/>
          </a:xfrm>
          <a:prstGeom prst="rect">
            <a:avLst/>
          </a:prstGeom>
          <a:noFill/>
        </p:spPr>
        <p:txBody>
          <a:bodyPr wrap="square">
            <a:spAutoFit/>
          </a:bodyPr>
          <a:lstStyle/>
          <a:p>
            <a:pPr algn="ctr"/>
            <a:r>
              <a:rPr lang="en-GB" sz="1500" b="1" i="1" dirty="0">
                <a:solidFill>
                  <a:srgbClr val="C00000"/>
                </a:solidFill>
                <a:latin typeface="Calibri"/>
              </a:rPr>
              <a:t>10</a:t>
            </a:r>
            <a:r>
              <a:rPr kumimoji="0" lang="en-GB" sz="1500" b="1" i="1" u="none" strike="noStrike" kern="1200" cap="none" spc="0" normalizeH="0" baseline="0" noProof="0" dirty="0">
                <a:ln>
                  <a:noFill/>
                </a:ln>
                <a:solidFill>
                  <a:srgbClr val="C00000"/>
                </a:solidFill>
                <a:effectLst/>
                <a:uLnTx/>
                <a:uFillTx/>
                <a:latin typeface="Calibri"/>
              </a:rPr>
              <a:t> + years </a:t>
            </a:r>
            <a:r>
              <a:rPr lang="en-GB" sz="1500" b="1" i="1" dirty="0">
                <a:solidFill>
                  <a:srgbClr val="C00000"/>
                </a:solidFill>
                <a:latin typeface="Calibri"/>
              </a:rPr>
              <a:t>of experience</a:t>
            </a:r>
            <a:endParaRPr lang="en-IN" sz="1500" b="1" i="1" dirty="0">
              <a:solidFill>
                <a:srgbClr val="C00000"/>
              </a:solidFill>
            </a:endParaRPr>
          </a:p>
        </p:txBody>
      </p:sp>
      <p:sp>
        <p:nvSpPr>
          <p:cNvPr id="8" name="TextBox 7">
            <a:extLst>
              <a:ext uri="{FF2B5EF4-FFF2-40B4-BE49-F238E27FC236}">
                <a16:creationId xmlns:a16="http://schemas.microsoft.com/office/drawing/2014/main" id="{D547BF8E-4491-E64B-AA8E-1FCC85283C9F}"/>
              </a:ext>
            </a:extLst>
          </p:cNvPr>
          <p:cNvSpPr txBox="1"/>
          <p:nvPr/>
        </p:nvSpPr>
        <p:spPr>
          <a:xfrm>
            <a:off x="2196705" y="2751408"/>
            <a:ext cx="1598453" cy="1015663"/>
          </a:xfrm>
          <a:prstGeom prst="rect">
            <a:avLst/>
          </a:prstGeom>
          <a:noFill/>
        </p:spPr>
        <p:txBody>
          <a:bodyPr wrap="square">
            <a:spAutoFit/>
          </a:bodyPr>
          <a:lstStyle/>
          <a:p>
            <a:pPr algn="ctr"/>
            <a:r>
              <a:rPr kumimoji="0" lang="en-GB" sz="1500" b="1" i="1" u="none" strike="noStrike" kern="1200" cap="none" spc="0" normalizeH="0" baseline="0" noProof="0" dirty="0">
                <a:ln>
                  <a:noFill/>
                </a:ln>
                <a:solidFill>
                  <a:srgbClr val="C00000"/>
                </a:solidFill>
                <a:effectLst/>
                <a:uLnTx/>
                <a:uFillTx/>
                <a:latin typeface="Calibri"/>
              </a:rPr>
              <a:t>5+ </a:t>
            </a:r>
            <a:r>
              <a:rPr kumimoji="0" lang="en-GB" sz="1500" b="1" i="1" u="none" strike="noStrike" kern="1200" cap="none" spc="0" normalizeH="0" baseline="0" noProof="0" dirty="0">
                <a:ln>
                  <a:noFill/>
                </a:ln>
                <a:solidFill>
                  <a:schemeClr val="accent1">
                    <a:lumMod val="50000"/>
                  </a:schemeClr>
                </a:solidFill>
                <a:effectLst/>
                <a:uLnTx/>
                <a:uFillTx/>
                <a:latin typeface="Calibri"/>
              </a:rPr>
              <a:t>Schools/</a:t>
            </a:r>
          </a:p>
          <a:p>
            <a:pPr algn="ctr"/>
            <a:r>
              <a:rPr kumimoji="0" lang="en-GB" sz="1500" b="1" i="1" u="none" strike="noStrike" kern="1200" cap="none" spc="0" normalizeH="0" baseline="0" noProof="0" dirty="0" err="1">
                <a:ln>
                  <a:noFill/>
                </a:ln>
                <a:solidFill>
                  <a:schemeClr val="accent1">
                    <a:lumMod val="50000"/>
                  </a:schemeClr>
                </a:solidFill>
                <a:effectLst/>
                <a:uLnTx/>
                <a:uFillTx/>
                <a:latin typeface="Calibri"/>
              </a:rPr>
              <a:t>PreSchools</a:t>
            </a:r>
            <a:r>
              <a:rPr kumimoji="0" lang="en-GB" sz="1500" b="1" i="1" u="none" strike="noStrike" kern="1200" cap="none" spc="0" normalizeH="0" baseline="0" noProof="0" dirty="0">
                <a:ln>
                  <a:noFill/>
                </a:ln>
                <a:solidFill>
                  <a:schemeClr val="accent1">
                    <a:lumMod val="50000"/>
                  </a:schemeClr>
                </a:solidFill>
                <a:effectLst/>
                <a:uLnTx/>
                <a:uFillTx/>
                <a:latin typeface="Calibri"/>
              </a:rPr>
              <a:t> Established &amp; managed</a:t>
            </a:r>
            <a:endParaRPr lang="en-IN" sz="1500" b="1" i="1" dirty="0">
              <a:solidFill>
                <a:schemeClr val="accent1">
                  <a:lumMod val="50000"/>
                </a:schemeClr>
              </a:solidFill>
            </a:endParaRPr>
          </a:p>
        </p:txBody>
      </p:sp>
      <p:sp>
        <p:nvSpPr>
          <p:cNvPr id="10" name="Rectangle 9">
            <a:extLst>
              <a:ext uri="{FF2B5EF4-FFF2-40B4-BE49-F238E27FC236}">
                <a16:creationId xmlns:a16="http://schemas.microsoft.com/office/drawing/2014/main" id="{C16E440E-BE41-4340-8D7B-3F679A87F51E}"/>
              </a:ext>
            </a:extLst>
          </p:cNvPr>
          <p:cNvSpPr/>
          <p:nvPr/>
        </p:nvSpPr>
        <p:spPr>
          <a:xfrm>
            <a:off x="651784" y="3143824"/>
            <a:ext cx="1111750" cy="230832"/>
          </a:xfrm>
          <a:prstGeom prst="rect">
            <a:avLst/>
          </a:prstGeom>
        </p:spPr>
        <p:txBody>
          <a:bodyPr wrap="none" lIns="0">
            <a:noAutofit/>
          </a:bodyPr>
          <a:lstStyle/>
          <a:p>
            <a:pPr marL="0" marR="0" lvl="0" indent="177800" algn="ctr" defTabSz="914400" rtl="0" eaLnBrk="1" fontAlgn="auto" latinLnBrk="0" hangingPunct="1">
              <a:lnSpc>
                <a:spcPct val="100000"/>
              </a:lnSpc>
              <a:spcBef>
                <a:spcPts val="200"/>
              </a:spcBef>
              <a:spcAft>
                <a:spcPts val="200"/>
              </a:spcAft>
              <a:buClr>
                <a:srgbClr val="003E70"/>
              </a:buClr>
              <a:buSzTx/>
              <a:buFontTx/>
              <a:buNone/>
              <a:tabLst>
                <a:tab pos="538163" algn="l"/>
              </a:tabLst>
              <a:defRPr/>
            </a:pPr>
            <a:endParaRPr kumimoji="0" lang="en-US" sz="1050" b="0" i="0" u="none" strike="noStrike" kern="1200" cap="none" spc="0" normalizeH="0" baseline="0" noProof="0" dirty="0">
              <a:ln>
                <a:noFill/>
              </a:ln>
              <a:solidFill>
                <a:schemeClr val="accent1">
                  <a:lumMod val="50000"/>
                </a:schemeClr>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7934D918-6846-FF43-8FFD-E3A36D8AA749}"/>
              </a:ext>
            </a:extLst>
          </p:cNvPr>
          <p:cNvSpPr txBox="1"/>
          <p:nvPr/>
        </p:nvSpPr>
        <p:spPr>
          <a:xfrm>
            <a:off x="4119478" y="1033046"/>
            <a:ext cx="1233973" cy="338554"/>
          </a:xfrm>
          <a:prstGeom prst="rect">
            <a:avLst/>
          </a:prstGeom>
          <a:noFill/>
        </p:spPr>
        <p:txBody>
          <a:bodyPr wrap="square">
            <a:spAutoFit/>
          </a:bodyPr>
          <a:lstStyle/>
          <a:p>
            <a:r>
              <a:rPr kumimoji="0" lang="en-GB" sz="1600" b="1" u="none" strike="noStrike" kern="1200" cap="none" spc="0" normalizeH="0" baseline="0" noProof="0" dirty="0">
                <a:ln>
                  <a:noFill/>
                </a:ln>
                <a:solidFill>
                  <a:srgbClr val="C00000"/>
                </a:solidFill>
                <a:effectLst/>
                <a:uLnTx/>
                <a:uFillTx/>
                <a:latin typeface="Calibri"/>
              </a:rPr>
              <a:t>Experience</a:t>
            </a:r>
            <a:endParaRPr lang="en-IN" sz="1600" b="1" dirty="0">
              <a:solidFill>
                <a:srgbClr val="C00000"/>
              </a:solidFill>
            </a:endParaRPr>
          </a:p>
        </p:txBody>
      </p:sp>
      <p:sp>
        <p:nvSpPr>
          <p:cNvPr id="16" name="object 12">
            <a:extLst>
              <a:ext uri="{FF2B5EF4-FFF2-40B4-BE49-F238E27FC236}">
                <a16:creationId xmlns:a16="http://schemas.microsoft.com/office/drawing/2014/main" id="{F80B56A4-BE9C-C34D-A087-E2BCB1877C64}"/>
              </a:ext>
            </a:extLst>
          </p:cNvPr>
          <p:cNvSpPr/>
          <p:nvPr/>
        </p:nvSpPr>
        <p:spPr>
          <a:xfrm rot="16200000" flipV="1">
            <a:off x="2735600" y="2674598"/>
            <a:ext cx="2686876" cy="8088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itle 3">
            <a:extLst>
              <a:ext uri="{FF2B5EF4-FFF2-40B4-BE49-F238E27FC236}">
                <a16:creationId xmlns:a16="http://schemas.microsoft.com/office/drawing/2014/main" id="{8129C135-EEFD-0645-8805-9B089186F8FC}"/>
              </a:ext>
            </a:extLst>
          </p:cNvPr>
          <p:cNvSpPr txBox="1">
            <a:spLocks/>
          </p:cNvSpPr>
          <p:nvPr/>
        </p:nvSpPr>
        <p:spPr bwMode="auto">
          <a:xfrm>
            <a:off x="490623" y="522118"/>
            <a:ext cx="8229600" cy="385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a:defRPr/>
            </a:pPr>
            <a:r>
              <a:rPr lang="en-US" sz="3000" dirty="0">
                <a:solidFill>
                  <a:srgbClr val="003E75"/>
                </a:solidFill>
                <a:latin typeface="Calibri"/>
              </a:rPr>
              <a:t>School Leadership Team</a:t>
            </a:r>
            <a:endParaRPr lang="en-IN" sz="3000" dirty="0">
              <a:solidFill>
                <a:srgbClr val="003E70"/>
              </a:solidFill>
              <a:latin typeface="Calibri"/>
              <a:cs typeface="Montserrat"/>
            </a:endParaRPr>
          </a:p>
          <a:p>
            <a:pPr>
              <a:defRPr/>
            </a:pPr>
            <a:endParaRPr lang="en-IN" sz="3000" dirty="0">
              <a:solidFill>
                <a:srgbClr val="003E70"/>
              </a:solidFill>
              <a:latin typeface="Calibri"/>
              <a:cs typeface="Montserrat"/>
            </a:endParaRPr>
          </a:p>
        </p:txBody>
      </p:sp>
      <p:pic>
        <p:nvPicPr>
          <p:cNvPr id="3" name="Picture 2" descr="A person smiling for the camera&#10;&#10;Description automatically generated">
            <a:extLst>
              <a:ext uri="{FF2B5EF4-FFF2-40B4-BE49-F238E27FC236}">
                <a16:creationId xmlns:a16="http://schemas.microsoft.com/office/drawing/2014/main" id="{BF16956B-B5F3-114C-A061-B08F4FC617DF}"/>
              </a:ext>
            </a:extLst>
          </p:cNvPr>
          <p:cNvPicPr>
            <a:picLocks noChangeAspect="1"/>
          </p:cNvPicPr>
          <p:nvPr/>
        </p:nvPicPr>
        <p:blipFill>
          <a:blip r:embed="rId3"/>
          <a:stretch>
            <a:fillRect/>
          </a:stretch>
        </p:blipFill>
        <p:spPr>
          <a:xfrm>
            <a:off x="285230" y="1408598"/>
            <a:ext cx="2170954" cy="2232729"/>
          </a:xfrm>
          <a:prstGeom prst="rect">
            <a:avLst/>
          </a:prstGeom>
        </p:spPr>
      </p:pic>
      <p:sp>
        <p:nvSpPr>
          <p:cNvPr id="13" name="Rectangle 12">
            <a:extLst>
              <a:ext uri="{FF2B5EF4-FFF2-40B4-BE49-F238E27FC236}">
                <a16:creationId xmlns:a16="http://schemas.microsoft.com/office/drawing/2014/main" id="{4EAC344F-B876-7141-B6E3-DBB695048955}"/>
              </a:ext>
            </a:extLst>
          </p:cNvPr>
          <p:cNvSpPr/>
          <p:nvPr/>
        </p:nvSpPr>
        <p:spPr>
          <a:xfrm>
            <a:off x="4135986" y="1352291"/>
            <a:ext cx="7126802" cy="3897580"/>
          </a:xfrm>
          <a:prstGeom prst="rect">
            <a:avLst/>
          </a:prstGeom>
        </p:spPr>
        <p:txBody>
          <a:bodyPr wrap="square">
            <a:no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Ankita is the Managing Trustee of Anisha Education Trust and is an experienced professional in school operations.</a:t>
            </a:r>
          </a:p>
          <a:p>
            <a:endParaRPr lang="en-IN" sz="1400" dirty="0"/>
          </a:p>
          <a:p>
            <a:pPr marL="285750" indent="-285750">
              <a:buFont typeface="Arial" panose="020B0604020202020204" pitchFamily="34" charset="0"/>
              <a:buChar char="•"/>
            </a:pPr>
            <a:r>
              <a:rPr lang="en-GB" sz="1400" dirty="0"/>
              <a:t>Started her career as a passionate teacher of </a:t>
            </a:r>
            <a:r>
              <a:rPr lang="en-US" sz="1400" dirty="0"/>
              <a:t>nursery students at </a:t>
            </a:r>
            <a:r>
              <a:rPr lang="en-US" sz="1400" dirty="0" err="1"/>
              <a:t>Sanskriti</a:t>
            </a:r>
            <a:r>
              <a:rPr lang="en-US" sz="1400" dirty="0"/>
              <a:t> School, Pune and underserved children at Punya Dham Ashram, Pune. </a:t>
            </a:r>
          </a:p>
          <a:p>
            <a:endParaRPr lang="en-IN" sz="1400" dirty="0"/>
          </a:p>
          <a:p>
            <a:pPr marL="285750" indent="-285750">
              <a:buFont typeface="Arial" panose="020B0604020202020204" pitchFamily="34" charset="0"/>
              <a:buChar char="•"/>
            </a:pPr>
            <a:r>
              <a:rPr lang="en-GB" sz="1400" dirty="0"/>
              <a:t>Completed her Bachelors in Business Administration from Symbiosis College, Pune before she moved to United Kingdom  for pursuing her Masters in International Business from the Kings College. </a:t>
            </a:r>
          </a:p>
          <a:p>
            <a:endParaRPr lang="en-IN" sz="1400" dirty="0"/>
          </a:p>
          <a:p>
            <a:pPr marL="285750" indent="-285750">
              <a:buFont typeface="Arial" panose="020B0604020202020204" pitchFamily="34" charset="0"/>
              <a:buChar char="•"/>
            </a:pPr>
            <a:r>
              <a:rPr lang="en-GB" sz="1400" dirty="0"/>
              <a:t>Ankita is a social </a:t>
            </a:r>
            <a:r>
              <a:rPr lang="en-GB" sz="1400" dirty="0" err="1"/>
              <a:t>edu-preneur</a:t>
            </a:r>
            <a:r>
              <a:rPr lang="en-GB" sz="1400" dirty="0"/>
              <a:t> with a strong belief &amp; values in creating impact on the lives of young children in the country. Entrepreneurship come naturally to her as she belongs to the Kolte-Patil group, which is a renowned, well established and trusted name in Real estate sector.</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Ankita is actively involved in curriculum innovation and has a child-centred approach.</a:t>
            </a:r>
            <a:endParaRPr lang="en-IN" sz="1400" dirty="0"/>
          </a:p>
          <a:p>
            <a:pPr lvl="0">
              <a:lnSpc>
                <a:spcPct val="150000"/>
              </a:lnSpc>
              <a:spcBef>
                <a:spcPts val="100"/>
              </a:spcBef>
              <a:spcAft>
                <a:spcPts val="100"/>
              </a:spcAft>
              <a:buClr>
                <a:srgbClr val="003E70"/>
              </a:buClr>
              <a:tabLst>
                <a:tab pos="538163" algn="l"/>
              </a:tabLst>
              <a:defRPr/>
            </a:pPr>
            <a:endParaRPr lang="en-IN" sz="1400" dirty="0"/>
          </a:p>
          <a:p>
            <a:pPr marL="171450" lvl="0" indent="-171450">
              <a:lnSpc>
                <a:spcPct val="150000"/>
              </a:lnSpc>
              <a:spcBef>
                <a:spcPts val="100"/>
              </a:spcBef>
              <a:spcAft>
                <a:spcPts val="100"/>
              </a:spcAft>
              <a:buClr>
                <a:srgbClr val="003E70"/>
              </a:buClr>
              <a:buFont typeface="Wingdings" panose="05000000000000000000" pitchFamily="2" charset="2"/>
              <a:buChar char="§"/>
              <a:tabLst>
                <a:tab pos="538163" algn="l"/>
              </a:tabLst>
              <a:defRPr/>
            </a:pPr>
            <a:endParaRPr lang="en-US" sz="1400" b="1" dirty="0">
              <a:solidFill>
                <a:srgbClr val="000000"/>
              </a:solidFill>
              <a:ea typeface="MS Mincho" panose="02020609040205080304" pitchFamily="49" charset="-128"/>
              <a:cs typeface="Times New Roman" panose="02020603050405020304" pitchFamily="18" charset="0"/>
            </a:endParaRPr>
          </a:p>
          <a:p>
            <a:pPr lvl="0">
              <a:lnSpc>
                <a:spcPct val="150000"/>
              </a:lnSpc>
              <a:spcBef>
                <a:spcPts val="100"/>
              </a:spcBef>
              <a:spcAft>
                <a:spcPts val="100"/>
              </a:spcAft>
              <a:buClr>
                <a:srgbClr val="003E70"/>
              </a:buClr>
              <a:tabLst>
                <a:tab pos="538163" algn="l"/>
              </a:tabLst>
              <a:defRPr/>
            </a:pPr>
            <a:endParaRPr lang="en-US" sz="1400" dirty="0"/>
          </a:p>
          <a:p>
            <a:pPr marL="742950" lvl="1" indent="-285750">
              <a:lnSpc>
                <a:spcPct val="150000"/>
              </a:lnSpc>
              <a:buFont typeface="Wingdings" panose="05000000000000000000" pitchFamily="2" charset="2"/>
              <a:buChar char="§"/>
            </a:pPr>
            <a:endParaRPr lang="en-IN" sz="1400" dirty="0"/>
          </a:p>
          <a:p>
            <a:pPr marL="628650" lvl="1" indent="-171450">
              <a:lnSpc>
                <a:spcPct val="150000"/>
              </a:lnSpc>
              <a:spcBef>
                <a:spcPts val="100"/>
              </a:spcBef>
              <a:spcAft>
                <a:spcPts val="100"/>
              </a:spcAft>
              <a:buClr>
                <a:srgbClr val="003E70"/>
              </a:buClr>
              <a:buFont typeface="Wingdings" panose="05000000000000000000" pitchFamily="2" charset="2"/>
              <a:buChar char="§"/>
              <a:tabLst>
                <a:tab pos="538163" algn="l"/>
              </a:tabLst>
              <a:defRPr/>
            </a:pPr>
            <a:endParaRPr lang="en-IN" sz="1400" b="1" dirty="0">
              <a:solidFill>
                <a:srgbClr val="000000"/>
              </a:solidFill>
              <a:ea typeface="MS Mincho" panose="02020609040205080304" pitchFamily="49" charset="-128"/>
              <a:cs typeface="Times New Roman" panose="02020603050405020304" pitchFamily="18" charset="0"/>
            </a:endParaRPr>
          </a:p>
          <a:p>
            <a:pPr marL="171450" marR="0" lvl="0" indent="-171450" algn="l" defTabSz="914400" rtl="0" eaLnBrk="1" fontAlgn="auto" latinLnBrk="0" hangingPunct="1">
              <a:lnSpc>
                <a:spcPct val="150000"/>
              </a:lnSpc>
              <a:spcBef>
                <a:spcPts val="100"/>
              </a:spcBef>
              <a:spcAft>
                <a:spcPts val="100"/>
              </a:spcAft>
              <a:buClr>
                <a:srgbClr val="003E70"/>
              </a:buClr>
              <a:buSzTx/>
              <a:buFont typeface="Wingdings" panose="05000000000000000000" pitchFamily="2" charset="2"/>
              <a:buChar char="§"/>
              <a:tabLst>
                <a:tab pos="538163" algn="l"/>
              </a:tabLst>
              <a:defRPr/>
            </a:pPr>
            <a:endParaRPr kumimoji="0" lang="en-IN" sz="1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0089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26090-63FD-534A-9081-E6A64775C996}"/>
              </a:ext>
            </a:extLst>
          </p:cNvPr>
          <p:cNvSpPr/>
          <p:nvPr/>
        </p:nvSpPr>
        <p:spPr>
          <a:xfrm>
            <a:off x="501558" y="1192330"/>
            <a:ext cx="11307583" cy="5239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5" name="Title 3">
            <a:extLst>
              <a:ext uri="{FF2B5EF4-FFF2-40B4-BE49-F238E27FC236}">
                <a16:creationId xmlns:a16="http://schemas.microsoft.com/office/drawing/2014/main" id="{A99D236A-FD43-B64C-8E5B-516446A72FC4}"/>
              </a:ext>
            </a:extLst>
          </p:cNvPr>
          <p:cNvSpPr txBox="1">
            <a:spLocks/>
          </p:cNvSpPr>
          <p:nvPr/>
        </p:nvSpPr>
        <p:spPr bwMode="auto">
          <a:xfrm>
            <a:off x="834728" y="453856"/>
            <a:ext cx="8110625" cy="385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3000" b="1" i="0" u="none" strike="noStrike" kern="1200" cap="none" spc="0" normalizeH="0" baseline="0" noProof="0" dirty="0">
                <a:ln>
                  <a:noFill/>
                </a:ln>
                <a:solidFill>
                  <a:srgbClr val="003E75"/>
                </a:solidFill>
                <a:effectLst/>
                <a:uLnTx/>
                <a:uFillTx/>
                <a:latin typeface="Calibri"/>
                <a:ea typeface="+mj-ea"/>
                <a:cs typeface="+mj-cs"/>
              </a:rPr>
              <a:t>School Leadership Team</a:t>
            </a:r>
            <a:endParaRPr kumimoji="0" lang="en-IN" sz="3000" b="1" i="0" u="none" strike="noStrike" kern="1200" cap="none" spc="0" normalizeH="0" baseline="0" noProof="0" dirty="0">
              <a:ln>
                <a:noFill/>
              </a:ln>
              <a:solidFill>
                <a:srgbClr val="003E70"/>
              </a:solidFill>
              <a:effectLst/>
              <a:uLnTx/>
              <a:uFillTx/>
              <a:latin typeface="Calibri"/>
              <a:ea typeface="+mj-ea"/>
              <a:cs typeface="Montserrat"/>
            </a:endParaRPr>
          </a:p>
        </p:txBody>
      </p:sp>
      <p:pic>
        <p:nvPicPr>
          <p:cNvPr id="7" name="Picture 6" descr="A person wearing a suit and tie&#10;&#10;Description automatically generated">
            <a:extLst>
              <a:ext uri="{FF2B5EF4-FFF2-40B4-BE49-F238E27FC236}">
                <a16:creationId xmlns:a16="http://schemas.microsoft.com/office/drawing/2014/main" id="{3C5A6E70-6B08-4B44-8F68-4FEC274EFF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717" r="16666" b="37288"/>
          <a:stretch/>
        </p:blipFill>
        <p:spPr>
          <a:xfrm>
            <a:off x="919455" y="1220655"/>
            <a:ext cx="1397080" cy="1249670"/>
          </a:xfrm>
          <a:prstGeom prst="rect">
            <a:avLst/>
          </a:prstGeom>
        </p:spPr>
      </p:pic>
      <p:sp>
        <p:nvSpPr>
          <p:cNvPr id="14" name="TextBox 13">
            <a:extLst>
              <a:ext uri="{FF2B5EF4-FFF2-40B4-BE49-F238E27FC236}">
                <a16:creationId xmlns:a16="http://schemas.microsoft.com/office/drawing/2014/main" id="{6C6837AE-CCA5-F048-B63E-456D79393516}"/>
              </a:ext>
            </a:extLst>
          </p:cNvPr>
          <p:cNvSpPr txBox="1"/>
          <p:nvPr/>
        </p:nvSpPr>
        <p:spPr>
          <a:xfrm>
            <a:off x="598318" y="2823746"/>
            <a:ext cx="3363169" cy="584775"/>
          </a:xfrm>
          <a:prstGeom prst="rect">
            <a:avLst/>
          </a:prstGeom>
          <a:noFill/>
        </p:spPr>
        <p:txBody>
          <a:bodyPr wrap="square" rtlCol="0">
            <a:spAutoFit/>
          </a:bodyPr>
          <a:lstStyle/>
          <a:p>
            <a:pPr algn="ctr"/>
            <a:r>
              <a:rPr lang="en-US" sz="1600" b="1" dirty="0"/>
              <a:t>Dr. Ashok Pandey</a:t>
            </a:r>
          </a:p>
          <a:p>
            <a:pPr algn="ctr"/>
            <a:r>
              <a:rPr lang="en-US" sz="1600" b="1" dirty="0"/>
              <a:t>Academic &amp; Operations</a:t>
            </a:r>
          </a:p>
        </p:txBody>
      </p:sp>
      <p:sp>
        <p:nvSpPr>
          <p:cNvPr id="20" name="TextBox 19">
            <a:extLst>
              <a:ext uri="{FF2B5EF4-FFF2-40B4-BE49-F238E27FC236}">
                <a16:creationId xmlns:a16="http://schemas.microsoft.com/office/drawing/2014/main" id="{19876A96-F02A-6749-81EA-6DB84B69F7EF}"/>
              </a:ext>
            </a:extLst>
          </p:cNvPr>
          <p:cNvSpPr txBox="1"/>
          <p:nvPr/>
        </p:nvSpPr>
        <p:spPr>
          <a:xfrm>
            <a:off x="3961487" y="1220655"/>
            <a:ext cx="7764715" cy="5016758"/>
          </a:xfrm>
          <a:prstGeom prst="rect">
            <a:avLst/>
          </a:prstGeom>
          <a:noFill/>
        </p:spPr>
        <p:txBody>
          <a:bodyPr wrap="square">
            <a:spAutoFit/>
          </a:bodyPr>
          <a:lstStyle/>
          <a:p>
            <a:pPr algn="ctr"/>
            <a:r>
              <a:rPr kumimoji="0" lang="en-GB" sz="1600" b="1" i="1" u="none" strike="noStrike" kern="1200" cap="none" spc="0" normalizeH="0" baseline="0" noProof="0" dirty="0">
                <a:ln>
                  <a:noFill/>
                </a:ln>
                <a:solidFill>
                  <a:srgbClr val="C00000"/>
                </a:solidFill>
                <a:effectLst/>
                <a:uLnTx/>
                <a:uFillTx/>
                <a:latin typeface="Calibri"/>
              </a:rPr>
              <a:t>30+ years experience</a:t>
            </a:r>
          </a:p>
          <a:p>
            <a:pPr marL="285750" indent="-285750" algn="just">
              <a:buFont typeface="Arial" panose="020B0604020202020204" pitchFamily="34" charset="0"/>
              <a:buChar char="•"/>
            </a:pPr>
            <a:r>
              <a:rPr lang="en-IN" sz="1600" i="1" dirty="0"/>
              <a:t>Recipient of several awards including ‘National Award for Teacher’ by the President of India in  2012 and ‘CBSE Award’ (2009) for his contribution in Education and Community Development. </a:t>
            </a:r>
          </a:p>
          <a:p>
            <a:pPr marL="285750" indent="-285750" algn="just">
              <a:buFont typeface="Arial" panose="020B0604020202020204" pitchFamily="34" charset="0"/>
              <a:buChar char="•"/>
            </a:pPr>
            <a:r>
              <a:rPr lang="en-IN" sz="1600" i="1" dirty="0"/>
              <a:t>Former Chairman, National Progressive Schools Conference (NPSC).</a:t>
            </a:r>
            <a:r>
              <a:rPr kumimoji="0" lang="en-GB" sz="1600" b="1" i="1" u="none" strike="noStrike" kern="1200" cap="none" spc="0" normalizeH="0" baseline="0" noProof="0" dirty="0">
                <a:ln>
                  <a:noFill/>
                </a:ln>
                <a:solidFill>
                  <a:srgbClr val="C00000"/>
                </a:solidFill>
                <a:effectLst/>
                <a:uLnTx/>
                <a:uFillTx/>
              </a:rPr>
              <a:t> </a:t>
            </a:r>
          </a:p>
          <a:p>
            <a:pPr marL="285750" indent="-285750" algn="just">
              <a:buFont typeface="Arial" panose="020B0604020202020204" pitchFamily="34" charset="0"/>
              <a:buChar char="•"/>
            </a:pPr>
            <a:r>
              <a:rPr lang="en-IN" sz="1600" i="1" dirty="0"/>
              <a:t>Member of the Governing Body of the National Council of Teacher Education (NCTE), Government of India.</a:t>
            </a:r>
          </a:p>
          <a:p>
            <a:pPr marL="285750" indent="-285750" algn="just">
              <a:buFont typeface="Arial" panose="020B0604020202020204" pitchFamily="34" charset="0"/>
              <a:buChar char="•"/>
            </a:pPr>
            <a:r>
              <a:rPr lang="en-IN" sz="1600" i="1" dirty="0"/>
              <a:t>Member of the Governing Board, CBSE (Central Board of Secondary Education), Delhi</a:t>
            </a:r>
          </a:p>
          <a:p>
            <a:pPr marL="285750" indent="-285750" algn="just">
              <a:buFont typeface="Arial" panose="020B0604020202020204" pitchFamily="34" charset="0"/>
              <a:buChar char="•"/>
            </a:pPr>
            <a:r>
              <a:rPr lang="en-IN" sz="1600" i="1" dirty="0"/>
              <a:t>Listed by the Forbes India 2020 among the 100 Top People Managers, Ashok is a post-graduate in Physics from Allahabad University and in Consultancy Management from BITS, </a:t>
            </a:r>
            <a:r>
              <a:rPr lang="en-IN" sz="1600" i="1" dirty="0" err="1"/>
              <a:t>Pilani</a:t>
            </a:r>
            <a:r>
              <a:rPr lang="en-IN" sz="1600" i="1" dirty="0"/>
              <a:t>. </a:t>
            </a:r>
          </a:p>
          <a:p>
            <a:pPr marL="285750" indent="-285750" algn="just">
              <a:buFont typeface="Arial" panose="020B0604020202020204" pitchFamily="34" charset="0"/>
              <a:buChar char="•"/>
            </a:pPr>
            <a:r>
              <a:rPr lang="en-IN" sz="1600" i="1" dirty="0"/>
              <a:t>He has spent more than three decades in the education sector, pursuing innovative ways to impart knowledge, values and joy of learning. </a:t>
            </a:r>
          </a:p>
          <a:p>
            <a:pPr marL="285750" indent="-285750" algn="just">
              <a:buFont typeface="Arial" panose="020B0604020202020204" pitchFamily="34" charset="0"/>
              <a:buChar char="•"/>
            </a:pPr>
            <a:r>
              <a:rPr lang="en-IN" sz="1600" i="1" dirty="0"/>
              <a:t>He has been a successful school principal, author, speaker, researcher and facilitator.  His book "Launch Your Inspiring Principal Leadership" is loved by the educators. </a:t>
            </a:r>
          </a:p>
          <a:p>
            <a:pPr marL="285750" indent="-285750" algn="just">
              <a:buFont typeface="Arial" panose="020B0604020202020204" pitchFamily="34" charset="0"/>
              <a:buChar char="•"/>
            </a:pPr>
            <a:r>
              <a:rPr lang="en-IN" sz="1600" i="1" dirty="0"/>
              <a:t>Extensively travelled to over twenty countries, Ashok led Indian principals' delegation to the University of Rice, USA, Institute of Leadership Nottingham, UK, Brisbane, Australia and Malta. He was the only school leader to participate in the Indo-Australian Leadership dialogue, Melbourne in 2018. Mr Pandey is SDGs evangelist and partnering with the UN’s #Act4SDGs initiative. </a:t>
            </a:r>
          </a:p>
        </p:txBody>
      </p:sp>
      <p:sp>
        <p:nvSpPr>
          <p:cNvPr id="27" name="object 12">
            <a:extLst>
              <a:ext uri="{FF2B5EF4-FFF2-40B4-BE49-F238E27FC236}">
                <a16:creationId xmlns:a16="http://schemas.microsoft.com/office/drawing/2014/main" id="{7BB2EAC3-D288-6F48-BE4A-1C4209C46A48}"/>
              </a:ext>
            </a:extLst>
          </p:cNvPr>
          <p:cNvSpPr/>
          <p:nvPr/>
        </p:nvSpPr>
        <p:spPr>
          <a:xfrm>
            <a:off x="742470" y="6171634"/>
            <a:ext cx="10498889" cy="4571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Isosceles Triangle 3">
            <a:extLst>
              <a:ext uri="{FF2B5EF4-FFF2-40B4-BE49-F238E27FC236}">
                <a16:creationId xmlns:a16="http://schemas.microsoft.com/office/drawing/2014/main" id="{40396B2B-A9E6-464E-80D9-F01720962838}"/>
              </a:ext>
            </a:extLst>
          </p:cNvPr>
          <p:cNvSpPr/>
          <p:nvPr/>
        </p:nvSpPr>
        <p:spPr>
          <a:xfrm rot="5400000">
            <a:off x="2846623" y="1928208"/>
            <a:ext cx="584775" cy="2599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60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26090-63FD-534A-9081-E6A64775C996}"/>
              </a:ext>
            </a:extLst>
          </p:cNvPr>
          <p:cNvSpPr/>
          <p:nvPr/>
        </p:nvSpPr>
        <p:spPr>
          <a:xfrm>
            <a:off x="501558" y="1192330"/>
            <a:ext cx="11307583" cy="5239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5" name="Title 3">
            <a:extLst>
              <a:ext uri="{FF2B5EF4-FFF2-40B4-BE49-F238E27FC236}">
                <a16:creationId xmlns:a16="http://schemas.microsoft.com/office/drawing/2014/main" id="{A99D236A-FD43-B64C-8E5B-516446A72FC4}"/>
              </a:ext>
            </a:extLst>
          </p:cNvPr>
          <p:cNvSpPr txBox="1">
            <a:spLocks/>
          </p:cNvSpPr>
          <p:nvPr/>
        </p:nvSpPr>
        <p:spPr bwMode="auto">
          <a:xfrm>
            <a:off x="834728" y="453856"/>
            <a:ext cx="8110625" cy="385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3000" b="1" i="0" u="none" strike="noStrike" kern="1200" cap="none" spc="0" normalizeH="0" baseline="0" noProof="0" dirty="0">
                <a:ln>
                  <a:noFill/>
                </a:ln>
                <a:solidFill>
                  <a:srgbClr val="003E75"/>
                </a:solidFill>
                <a:effectLst/>
                <a:uLnTx/>
                <a:uFillTx/>
                <a:latin typeface="Calibri"/>
                <a:ea typeface="+mj-ea"/>
                <a:cs typeface="+mj-cs"/>
              </a:rPr>
              <a:t>School Leadership Team</a:t>
            </a:r>
            <a:endParaRPr kumimoji="0" lang="en-IN" sz="3000" b="1" i="0" u="none" strike="noStrike" kern="1200" cap="none" spc="0" normalizeH="0" baseline="0" noProof="0" dirty="0">
              <a:ln>
                <a:noFill/>
              </a:ln>
              <a:solidFill>
                <a:srgbClr val="003E70"/>
              </a:solidFill>
              <a:effectLst/>
              <a:uLnTx/>
              <a:uFillTx/>
              <a:latin typeface="Calibri"/>
              <a:ea typeface="+mj-ea"/>
              <a:cs typeface="Montserrat"/>
            </a:endParaRPr>
          </a:p>
        </p:txBody>
      </p:sp>
      <p:sp>
        <p:nvSpPr>
          <p:cNvPr id="14" name="TextBox 13">
            <a:extLst>
              <a:ext uri="{FF2B5EF4-FFF2-40B4-BE49-F238E27FC236}">
                <a16:creationId xmlns:a16="http://schemas.microsoft.com/office/drawing/2014/main" id="{6C6837AE-CCA5-F048-B63E-456D79393516}"/>
              </a:ext>
            </a:extLst>
          </p:cNvPr>
          <p:cNvSpPr txBox="1"/>
          <p:nvPr/>
        </p:nvSpPr>
        <p:spPr>
          <a:xfrm>
            <a:off x="598318" y="2823746"/>
            <a:ext cx="3363169" cy="584775"/>
          </a:xfrm>
          <a:prstGeom prst="rect">
            <a:avLst/>
          </a:prstGeom>
          <a:noFill/>
        </p:spPr>
        <p:txBody>
          <a:bodyPr wrap="square" rtlCol="0">
            <a:spAutoFit/>
          </a:bodyPr>
          <a:lstStyle/>
          <a:p>
            <a:pPr algn="ctr"/>
            <a:r>
              <a:rPr lang="en-US" sz="1600" b="1" dirty="0"/>
              <a:t>Dr. Swaroop </a:t>
            </a:r>
            <a:r>
              <a:rPr lang="en-US" sz="1600" b="1" dirty="0" err="1"/>
              <a:t>Sampat</a:t>
            </a:r>
            <a:r>
              <a:rPr lang="en-US" sz="1600" b="1" dirty="0"/>
              <a:t> Rawal</a:t>
            </a:r>
          </a:p>
          <a:p>
            <a:pPr algn="ctr"/>
            <a:r>
              <a:rPr lang="en-US" sz="1600" b="1" dirty="0"/>
              <a:t>Life Skills Expert</a:t>
            </a:r>
          </a:p>
        </p:txBody>
      </p:sp>
      <p:sp>
        <p:nvSpPr>
          <p:cNvPr id="20" name="TextBox 19">
            <a:extLst>
              <a:ext uri="{FF2B5EF4-FFF2-40B4-BE49-F238E27FC236}">
                <a16:creationId xmlns:a16="http://schemas.microsoft.com/office/drawing/2014/main" id="{19876A96-F02A-6749-81EA-6DB84B69F7EF}"/>
              </a:ext>
            </a:extLst>
          </p:cNvPr>
          <p:cNvSpPr txBox="1"/>
          <p:nvPr/>
        </p:nvSpPr>
        <p:spPr>
          <a:xfrm>
            <a:off x="3961487" y="1220655"/>
            <a:ext cx="7764715" cy="5262979"/>
          </a:xfrm>
          <a:prstGeom prst="rect">
            <a:avLst/>
          </a:prstGeom>
          <a:noFill/>
        </p:spPr>
        <p:txBody>
          <a:bodyPr wrap="square">
            <a:spAutoFit/>
          </a:bodyPr>
          <a:lstStyle/>
          <a:p>
            <a:pPr algn="ctr"/>
            <a:r>
              <a:rPr kumimoji="0" lang="en-GB" sz="1600" b="1" i="1" u="none" strike="noStrike" kern="1200" cap="none" spc="0" normalizeH="0" baseline="0" noProof="0" dirty="0">
                <a:ln>
                  <a:noFill/>
                </a:ln>
                <a:solidFill>
                  <a:srgbClr val="C00000"/>
                </a:solidFill>
                <a:effectLst/>
                <a:uLnTx/>
                <a:uFillTx/>
                <a:latin typeface="Calibri"/>
              </a:rPr>
              <a:t>30+ years experience</a:t>
            </a:r>
          </a:p>
          <a:p>
            <a:pPr algn="ctr"/>
            <a:endParaRPr kumimoji="0" lang="en-GB" sz="1600" b="1" i="1" u="none" strike="noStrike" kern="1200" cap="none" spc="0" normalizeH="0" baseline="0" noProof="0" dirty="0">
              <a:ln>
                <a:noFill/>
              </a:ln>
              <a:solidFill>
                <a:srgbClr val="C00000"/>
              </a:solidFill>
              <a:effectLst/>
              <a:uLnTx/>
              <a:uFillTx/>
              <a:latin typeface="Calibri"/>
            </a:endParaRPr>
          </a:p>
          <a:p>
            <a:pPr marL="285750" indent="-285750">
              <a:buFont typeface="Arial" panose="020B0604020202020204" pitchFamily="34" charset="0"/>
              <a:buChar char="•"/>
            </a:pPr>
            <a:r>
              <a:rPr lang="en-US" sz="1600" i="1" dirty="0"/>
              <a:t>Actress, Educationist, Researcher and expert in Life Skills curriculum</a:t>
            </a:r>
          </a:p>
          <a:p>
            <a:pPr marL="285750" indent="-285750">
              <a:buFont typeface="Arial" panose="020B0604020202020204" pitchFamily="34" charset="0"/>
              <a:buChar char="•"/>
            </a:pPr>
            <a:r>
              <a:rPr lang="en-US" sz="1600" i="1" dirty="0"/>
              <a:t>Selected among Top 10 finalists for the Global Teacher Prize among 10,000 teacher nominations from more than 179 countries worldwide.</a:t>
            </a:r>
          </a:p>
          <a:p>
            <a:pPr marL="285750" indent="-285750">
              <a:buFont typeface="Arial" panose="020B0604020202020204" pitchFamily="34" charset="0"/>
              <a:buChar char="•"/>
            </a:pPr>
            <a:r>
              <a:rPr lang="en-US" sz="1600" i="1" dirty="0"/>
              <a:t>Member, Central Advisory Board of Education, Government of India.</a:t>
            </a:r>
          </a:p>
          <a:p>
            <a:pPr marL="285750" indent="-285750">
              <a:buFont typeface="Arial" panose="020B0604020202020204" pitchFamily="34" charset="0"/>
              <a:buChar char="•"/>
            </a:pPr>
            <a:r>
              <a:rPr lang="en-IN" sz="1600" i="1" dirty="0"/>
              <a:t>A Ph.D. degree holder in Education from the University of Worcester, England. She is also the first person to earn a Double Doctorate at the University of Worcester. </a:t>
            </a:r>
          </a:p>
          <a:p>
            <a:pPr marL="285750" indent="-285750">
              <a:buFont typeface="Arial" panose="020B0604020202020204" pitchFamily="34" charset="0"/>
              <a:buChar char="•"/>
            </a:pPr>
            <a:r>
              <a:rPr lang="en-IN" sz="1600" i="1" dirty="0"/>
              <a:t>Winner of 1979 Miss India title and a popular face in the Indian cinema, she has been working relentlessly in the field of education. </a:t>
            </a:r>
          </a:p>
          <a:p>
            <a:pPr marL="285750" indent="-285750">
              <a:buFont typeface="Arial" panose="020B0604020202020204" pitchFamily="34" charset="0"/>
              <a:buChar char="•"/>
            </a:pPr>
            <a:r>
              <a:rPr lang="en-IN" sz="1600" i="1" dirty="0" err="1"/>
              <a:t>Dr.</a:t>
            </a:r>
            <a:r>
              <a:rPr lang="en-IN" sz="1600" i="1" dirty="0"/>
              <a:t> Swaroop travels across India and conducts workshops for teacher and teaches acting to disabled children. She has done a commendable work in the states of Gujarat and Maharashtra in the field of education and was selected by the then Gujarat Chief Minister Narendra Modi to head an educational programme for children in Gujarat to teach life-skills in the government primary school. </a:t>
            </a:r>
          </a:p>
          <a:p>
            <a:pPr marL="285750" indent="-285750">
              <a:buFont typeface="Arial" panose="020B0604020202020204" pitchFamily="34" charset="0"/>
              <a:buChar char="•"/>
            </a:pPr>
            <a:r>
              <a:rPr lang="en-IN" sz="1600" i="1" dirty="0"/>
              <a:t>In 2016 she was awarded Most Committed Person of the Year in Inclusive Education at the 4th International Early Childhood Conference.</a:t>
            </a:r>
          </a:p>
          <a:p>
            <a:pPr marL="285750" indent="-285750">
              <a:buFont typeface="Arial" panose="020B0604020202020204" pitchFamily="34" charset="0"/>
              <a:buChar char="•"/>
            </a:pPr>
            <a:r>
              <a:rPr lang="en-IN" sz="1600" i="1" dirty="0"/>
              <a:t>She has also written a book titled Learning Disabilities in a Nutshell: Dyslexia, Dysgraphia, Dyscalculia, Dyspraxia. For the last few years, she has been training primary school teachers in Gujarat on using theatre as a means to develop life skills.</a:t>
            </a:r>
          </a:p>
          <a:p>
            <a:pPr marL="285750" indent="-285750">
              <a:buFont typeface="Arial" panose="020B0604020202020204" pitchFamily="34" charset="0"/>
              <a:buChar char="•"/>
            </a:pPr>
            <a:endParaRPr lang="en-IN" sz="1600" i="1" dirty="0"/>
          </a:p>
        </p:txBody>
      </p:sp>
      <p:sp>
        <p:nvSpPr>
          <p:cNvPr id="27" name="object 12">
            <a:extLst>
              <a:ext uri="{FF2B5EF4-FFF2-40B4-BE49-F238E27FC236}">
                <a16:creationId xmlns:a16="http://schemas.microsoft.com/office/drawing/2014/main" id="{7BB2EAC3-D288-6F48-BE4A-1C4209C46A48}"/>
              </a:ext>
            </a:extLst>
          </p:cNvPr>
          <p:cNvSpPr/>
          <p:nvPr/>
        </p:nvSpPr>
        <p:spPr>
          <a:xfrm>
            <a:off x="742470" y="6171634"/>
            <a:ext cx="10498889" cy="4571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10" name="Picture 9" descr="A person with the mouth open&#10;&#10;Description automatically generated">
            <a:extLst>
              <a:ext uri="{FF2B5EF4-FFF2-40B4-BE49-F238E27FC236}">
                <a16:creationId xmlns:a16="http://schemas.microsoft.com/office/drawing/2014/main" id="{7C544D9B-B377-F247-B280-93D54BDF15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955" t="9455" r="12800" b="16421"/>
          <a:stretch/>
        </p:blipFill>
        <p:spPr>
          <a:xfrm>
            <a:off x="1192307" y="1370849"/>
            <a:ext cx="1733802" cy="1452897"/>
          </a:xfrm>
          <a:prstGeom prst="rect">
            <a:avLst/>
          </a:prstGeom>
        </p:spPr>
      </p:pic>
      <p:sp>
        <p:nvSpPr>
          <p:cNvPr id="11" name="Isosceles Triangle 3">
            <a:extLst>
              <a:ext uri="{FF2B5EF4-FFF2-40B4-BE49-F238E27FC236}">
                <a16:creationId xmlns:a16="http://schemas.microsoft.com/office/drawing/2014/main" id="{6ED4A144-7786-DA42-A65B-13307DE96755}"/>
              </a:ext>
            </a:extLst>
          </p:cNvPr>
          <p:cNvSpPr/>
          <p:nvPr/>
        </p:nvSpPr>
        <p:spPr>
          <a:xfrm rot="5400000">
            <a:off x="2846623" y="1928208"/>
            <a:ext cx="584775" cy="25992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4599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824F655-FD7F-8448-91C3-0733A16FFD3F}"/>
              </a:ext>
            </a:extLst>
          </p:cNvPr>
          <p:cNvSpPr/>
          <p:nvPr/>
        </p:nvSpPr>
        <p:spPr>
          <a:xfrm>
            <a:off x="621277" y="1088554"/>
            <a:ext cx="3250881" cy="2232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3">
            <a:extLst>
              <a:ext uri="{FF2B5EF4-FFF2-40B4-BE49-F238E27FC236}">
                <a16:creationId xmlns:a16="http://schemas.microsoft.com/office/drawing/2014/main" id="{7F7D6A05-B465-304D-960A-3F4C60E505C9}"/>
              </a:ext>
            </a:extLst>
          </p:cNvPr>
          <p:cNvSpPr txBox="1">
            <a:spLocks/>
          </p:cNvSpPr>
          <p:nvPr/>
        </p:nvSpPr>
        <p:spPr bwMode="auto">
          <a:xfrm>
            <a:off x="621277" y="357441"/>
            <a:ext cx="9265570" cy="611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a:defRPr/>
            </a:pPr>
            <a:r>
              <a:rPr lang="en-US" sz="3000" dirty="0">
                <a:solidFill>
                  <a:srgbClr val="003E75"/>
                </a:solidFill>
                <a:latin typeface="Calibri"/>
              </a:rPr>
              <a:t>School Leadership Team</a:t>
            </a:r>
            <a:endParaRPr lang="en-IN" sz="3000" dirty="0">
              <a:solidFill>
                <a:srgbClr val="003E70"/>
              </a:solidFill>
              <a:latin typeface="Calibri"/>
              <a:cs typeface="Montserrat"/>
            </a:endParaRPr>
          </a:p>
          <a:p>
            <a:pPr>
              <a:defRPr/>
            </a:pPr>
            <a:endParaRPr lang="en-IN" sz="3000" dirty="0">
              <a:solidFill>
                <a:srgbClr val="003E70"/>
              </a:solidFill>
              <a:latin typeface="Calibri"/>
              <a:cs typeface="Montserrat"/>
            </a:endParaRPr>
          </a:p>
        </p:txBody>
      </p:sp>
      <p:sp>
        <p:nvSpPr>
          <p:cNvPr id="6" name="Rectangle 5">
            <a:extLst>
              <a:ext uri="{FF2B5EF4-FFF2-40B4-BE49-F238E27FC236}">
                <a16:creationId xmlns:a16="http://schemas.microsoft.com/office/drawing/2014/main" id="{D709BAA5-B79A-F841-9852-A8916F86694B}"/>
              </a:ext>
            </a:extLst>
          </p:cNvPr>
          <p:cNvSpPr/>
          <p:nvPr/>
        </p:nvSpPr>
        <p:spPr>
          <a:xfrm>
            <a:off x="5661374" y="1295400"/>
            <a:ext cx="6144803" cy="5105400"/>
          </a:xfrm>
          <a:prstGeom prst="rect">
            <a:avLst/>
          </a:prstGeom>
        </p:spPr>
        <p:txBody>
          <a:bodyPr wrap="square">
            <a:noAutofit/>
          </a:bodyPr>
          <a:lstStyle/>
          <a:p>
            <a:pPr marL="171450" indent="-171450">
              <a:lnSpc>
                <a:spcPct val="120000"/>
              </a:lnSpc>
              <a:buClr>
                <a:srgbClr val="003E70"/>
              </a:buClr>
              <a:buFont typeface="Wingdings" panose="05000000000000000000" pitchFamily="2" charset="2"/>
              <a:buChar char="§"/>
              <a:tabLst>
                <a:tab pos="538163" algn="l"/>
              </a:tabLst>
              <a:defRPr/>
            </a:pPr>
            <a:r>
              <a:rPr lang="en-GB" sz="1300" b="1" dirty="0">
                <a:solidFill>
                  <a:prstClr val="black"/>
                </a:solidFill>
                <a:latin typeface="Calibri"/>
              </a:rPr>
              <a:t>India, Qatar, UAE, Kuwait</a:t>
            </a:r>
          </a:p>
          <a:p>
            <a:pPr marL="171450" indent="-171450">
              <a:lnSpc>
                <a:spcPct val="120000"/>
              </a:lnSpc>
              <a:buClr>
                <a:srgbClr val="003E70"/>
              </a:buClr>
              <a:buFont typeface="Wingdings" panose="05000000000000000000" pitchFamily="2" charset="2"/>
              <a:buChar char="§"/>
              <a:tabLst>
                <a:tab pos="538163" algn="l"/>
              </a:tabLst>
              <a:defRPr/>
            </a:pPr>
            <a:r>
              <a:rPr lang="en-GB" sz="1300" dirty="0">
                <a:solidFill>
                  <a:prstClr val="black"/>
                </a:solidFill>
                <a:latin typeface="Calibri"/>
              </a:rPr>
              <a:t>School Management Operations | Strategy &amp; Organizational Development | Corporate HR</a:t>
            </a:r>
            <a:endParaRPr lang="en-US" sz="1300" dirty="0">
              <a:solidFill>
                <a:prstClr val="black"/>
              </a:solidFill>
              <a:latin typeface="Calibri"/>
            </a:endParaRPr>
          </a:p>
          <a:p>
            <a:pPr marL="171450" indent="-171450">
              <a:lnSpc>
                <a:spcPct val="120000"/>
              </a:lnSpc>
              <a:buClr>
                <a:srgbClr val="003E70"/>
              </a:buClr>
              <a:buFont typeface="Wingdings" panose="05000000000000000000" pitchFamily="2" charset="2"/>
              <a:buChar char="§"/>
              <a:tabLst>
                <a:tab pos="538163" algn="l"/>
              </a:tabLst>
              <a:defRPr/>
            </a:pPr>
            <a:r>
              <a:rPr lang="en-US" sz="1300" b="1" dirty="0">
                <a:solidFill>
                  <a:prstClr val="black"/>
                </a:solidFill>
                <a:latin typeface="Calibri"/>
              </a:rPr>
              <a:t>Been a COO of one of India’s largest chain of private schools </a:t>
            </a:r>
          </a:p>
          <a:p>
            <a:pPr marL="171450" indent="-171450">
              <a:lnSpc>
                <a:spcPct val="120000"/>
              </a:lnSpc>
              <a:buClr>
                <a:srgbClr val="003E70"/>
              </a:buClr>
              <a:buFont typeface="Wingdings" panose="05000000000000000000" pitchFamily="2" charset="2"/>
              <a:buChar char="§"/>
              <a:tabLst>
                <a:tab pos="538163" algn="l"/>
              </a:tabLst>
              <a:defRPr/>
            </a:pPr>
            <a:r>
              <a:rPr lang="en-IN" sz="1300" b="1" dirty="0">
                <a:solidFill>
                  <a:srgbClr val="222222"/>
                </a:solidFill>
                <a:latin typeface="Calibri" panose="020F0502020204030204" pitchFamily="34" charset="0"/>
                <a:ea typeface="MS Mincho" panose="02020609040205080304" pitchFamily="49" charset="-128"/>
                <a:cs typeface="Arial" panose="020B0604020202020204" pitchFamily="34" charset="0"/>
              </a:rPr>
              <a:t>Former Head - Development &amp; Strategy | Maharashtra International Education Board – Pioneering the establishment of a new education board in India (2017-2020)</a:t>
            </a:r>
            <a:endParaRPr lang="en-US" sz="1300" b="1" dirty="0">
              <a:solidFill>
                <a:prstClr val="black"/>
              </a:solidFill>
              <a:latin typeface="Calibri"/>
            </a:endParaRPr>
          </a:p>
          <a:p>
            <a:pPr marL="171450" indent="-171450">
              <a:lnSpc>
                <a:spcPct val="120000"/>
              </a:lnSpc>
              <a:buClr>
                <a:srgbClr val="003E70"/>
              </a:buClr>
              <a:buFont typeface="Wingdings" panose="05000000000000000000" pitchFamily="2" charset="2"/>
              <a:buChar char="§"/>
              <a:tabLst>
                <a:tab pos="538163" algn="l"/>
              </a:tabLst>
              <a:defRPr/>
            </a:pPr>
            <a:r>
              <a:rPr lang="en-US" sz="1300" dirty="0">
                <a:solidFill>
                  <a:prstClr val="black"/>
                </a:solidFill>
                <a:latin typeface="Calibri"/>
              </a:rPr>
              <a:t>Resource for establishing a New Education Board, Delhi Government (2020)</a:t>
            </a:r>
          </a:p>
          <a:p>
            <a:pPr marL="171450" indent="-171450">
              <a:lnSpc>
                <a:spcPct val="120000"/>
              </a:lnSpc>
              <a:buClr>
                <a:srgbClr val="003E70"/>
              </a:buClr>
              <a:buFont typeface="Wingdings" panose="05000000000000000000" pitchFamily="2" charset="2"/>
              <a:buChar char="§"/>
              <a:tabLst>
                <a:tab pos="538163" algn="l"/>
              </a:tabLst>
              <a:defRPr/>
            </a:pPr>
            <a:r>
              <a:rPr lang="en-IN" sz="1300" b="1" dirty="0">
                <a:solidFill>
                  <a:srgbClr val="222222"/>
                </a:solidFill>
                <a:latin typeface="Calibri" panose="020F0502020204030204" pitchFamily="34" charset="0"/>
                <a:ea typeface="MS Mincho" panose="02020609040205080304" pitchFamily="49" charset="-128"/>
              </a:rPr>
              <a:t>Evangelist in Education </a:t>
            </a:r>
            <a:r>
              <a:rPr lang="en-IN" sz="1300" dirty="0">
                <a:solidFill>
                  <a:srgbClr val="222222"/>
                </a:solidFill>
                <a:latin typeface="Calibri" panose="020F0502020204030204" pitchFamily="34" charset="0"/>
                <a:ea typeface="MS Mincho" panose="02020609040205080304" pitchFamily="49" charset="-128"/>
              </a:rPr>
              <a:t>– Twitter India</a:t>
            </a:r>
          </a:p>
          <a:p>
            <a:pPr marL="171450" indent="-171450">
              <a:lnSpc>
                <a:spcPct val="120000"/>
              </a:lnSpc>
              <a:buClr>
                <a:srgbClr val="003E70"/>
              </a:buClr>
              <a:buFont typeface="Wingdings" panose="05000000000000000000" pitchFamily="2" charset="2"/>
              <a:buChar char="§"/>
              <a:tabLst>
                <a:tab pos="538163" algn="l"/>
              </a:tabLst>
              <a:defRPr/>
            </a:pPr>
            <a:r>
              <a:rPr lang="en-IN" sz="1300" dirty="0">
                <a:solidFill>
                  <a:srgbClr val="222222"/>
                </a:solidFill>
                <a:latin typeface="Calibri" panose="020F0502020204030204" pitchFamily="34" charset="0"/>
                <a:ea typeface="MS Mincho" panose="02020609040205080304" pitchFamily="49" charset="-128"/>
              </a:rPr>
              <a:t>Influencer of Policy recommendations/change for Govt. of Maharashtra</a:t>
            </a:r>
          </a:p>
          <a:p>
            <a:pPr marL="171450" indent="-171450">
              <a:lnSpc>
                <a:spcPct val="120000"/>
              </a:lnSpc>
              <a:buClr>
                <a:srgbClr val="003E70"/>
              </a:buClr>
              <a:buFont typeface="Wingdings" panose="05000000000000000000" pitchFamily="2" charset="2"/>
              <a:buChar char="§"/>
              <a:tabLst>
                <a:tab pos="538163" algn="l"/>
              </a:tabLst>
              <a:defRPr/>
            </a:pPr>
            <a:r>
              <a:rPr lang="en-IN" sz="1300" b="1" dirty="0">
                <a:solidFill>
                  <a:srgbClr val="222222"/>
                </a:solidFill>
                <a:latin typeface="Calibri" panose="020F0502020204030204" pitchFamily="34" charset="0"/>
                <a:ea typeface="MS Mincho" panose="02020609040205080304" pitchFamily="49" charset="-128"/>
              </a:rPr>
              <a:t>Coordinator, State International Curriculum Advisory Committee, </a:t>
            </a:r>
            <a:r>
              <a:rPr lang="en-IN" sz="1300" dirty="0">
                <a:solidFill>
                  <a:srgbClr val="222222"/>
                </a:solidFill>
                <a:latin typeface="Calibri" panose="020F0502020204030204" pitchFamily="34" charset="0"/>
                <a:ea typeface="MS Mincho" panose="02020609040205080304" pitchFamily="49" charset="-128"/>
              </a:rPr>
              <a:t>Govt. of Maharashtra</a:t>
            </a:r>
          </a:p>
          <a:p>
            <a:pPr marL="171450" indent="-171450">
              <a:lnSpc>
                <a:spcPct val="120000"/>
              </a:lnSpc>
              <a:buClr>
                <a:srgbClr val="003E70"/>
              </a:buClr>
              <a:buFont typeface="Wingdings" panose="05000000000000000000" pitchFamily="2" charset="2"/>
              <a:buChar char="§"/>
              <a:tabLst>
                <a:tab pos="538163" algn="l"/>
              </a:tabLst>
              <a:defRPr/>
            </a:pPr>
            <a:r>
              <a:rPr lang="en-IN" sz="1300" dirty="0">
                <a:solidFill>
                  <a:srgbClr val="222222"/>
                </a:solidFill>
                <a:latin typeface="Calibri" panose="020F0502020204030204" pitchFamily="34" charset="0"/>
                <a:ea typeface="MS Mincho" panose="02020609040205080304" pitchFamily="49" charset="-128"/>
              </a:rPr>
              <a:t>Former Planning Committee member for online teacher education – Govt of Maharashtra</a:t>
            </a:r>
          </a:p>
          <a:p>
            <a:pPr marL="171450" indent="-171450">
              <a:lnSpc>
                <a:spcPct val="120000"/>
              </a:lnSpc>
              <a:buClr>
                <a:srgbClr val="003E70"/>
              </a:buClr>
              <a:buFont typeface="Wingdings" panose="05000000000000000000" pitchFamily="2" charset="2"/>
              <a:buChar char="§"/>
              <a:tabLst>
                <a:tab pos="538163" algn="l"/>
              </a:tabLst>
              <a:defRPr/>
            </a:pPr>
            <a:r>
              <a:rPr lang="en-US" sz="1300" dirty="0">
                <a:solidFill>
                  <a:prstClr val="black"/>
                </a:solidFill>
                <a:latin typeface="Calibri"/>
              </a:rPr>
              <a:t>Think-tank team core member – Municipal Corporation of Greater Mumbai</a:t>
            </a:r>
          </a:p>
          <a:p>
            <a:pPr marL="171450" indent="-171450">
              <a:lnSpc>
                <a:spcPct val="120000"/>
              </a:lnSpc>
              <a:buClr>
                <a:srgbClr val="003E70"/>
              </a:buClr>
              <a:buFont typeface="Wingdings" panose="05000000000000000000" pitchFamily="2" charset="2"/>
              <a:buChar char="§"/>
              <a:tabLst>
                <a:tab pos="538163" algn="l"/>
              </a:tabLst>
              <a:defRPr/>
            </a:pPr>
            <a:r>
              <a:rPr lang="en-US" sz="1300" b="1" dirty="0">
                <a:solidFill>
                  <a:prstClr val="black"/>
                </a:solidFill>
                <a:latin typeface="Calibri"/>
              </a:rPr>
              <a:t>Influencer in operational policies  – CISCE (ICSE Board), CBSE, Cambridge and IB Boards</a:t>
            </a:r>
          </a:p>
          <a:p>
            <a:pPr marL="171450" indent="-171450">
              <a:lnSpc>
                <a:spcPct val="120000"/>
              </a:lnSpc>
              <a:buClr>
                <a:srgbClr val="003E70"/>
              </a:buClr>
              <a:buFont typeface="Wingdings" panose="05000000000000000000" pitchFamily="2" charset="2"/>
              <a:buChar char="§"/>
              <a:tabLst>
                <a:tab pos="538163" algn="l"/>
              </a:tabLst>
              <a:defRPr/>
            </a:pPr>
            <a:r>
              <a:rPr lang="en-US" sz="1300" dirty="0">
                <a:solidFill>
                  <a:prstClr val="black"/>
                </a:solidFill>
                <a:latin typeface="Calibri"/>
              </a:rPr>
              <a:t>Former Core member of National Consultation on Government School Partnerships established by MHRD, Government of India (2018)</a:t>
            </a:r>
          </a:p>
          <a:p>
            <a:pPr marL="171450" indent="-171450">
              <a:lnSpc>
                <a:spcPct val="120000"/>
              </a:lnSpc>
              <a:buClr>
                <a:srgbClr val="003E70"/>
              </a:buClr>
              <a:buFont typeface="Wingdings" panose="05000000000000000000" pitchFamily="2" charset="2"/>
              <a:buChar char="§"/>
              <a:tabLst>
                <a:tab pos="538163" algn="l"/>
              </a:tabLst>
              <a:defRPr/>
            </a:pPr>
            <a:r>
              <a:rPr lang="en-US" sz="1300" dirty="0">
                <a:solidFill>
                  <a:prstClr val="black"/>
                </a:solidFill>
                <a:latin typeface="Calibri"/>
              </a:rPr>
              <a:t>Core Lead – School Development &amp; EdTech in 700 + Schools managed by Western Region Catholic Foundation for Education (Maharashtra, Gujarat &amp; Goa)</a:t>
            </a:r>
          </a:p>
          <a:p>
            <a:pPr marL="171450" indent="-171450">
              <a:lnSpc>
                <a:spcPct val="120000"/>
              </a:lnSpc>
              <a:buClr>
                <a:srgbClr val="003E70"/>
              </a:buClr>
              <a:buFont typeface="Wingdings" panose="05000000000000000000" pitchFamily="2" charset="2"/>
              <a:buChar char="§"/>
              <a:tabLst>
                <a:tab pos="538163" algn="l"/>
              </a:tabLst>
              <a:defRPr/>
            </a:pPr>
            <a:r>
              <a:rPr lang="en-US" sz="1300" dirty="0">
                <a:solidFill>
                  <a:prstClr val="black"/>
                </a:solidFill>
                <a:latin typeface="Calibri"/>
              </a:rPr>
              <a:t>Strong Network of relationship, Nationally and Internationally.</a:t>
            </a:r>
          </a:p>
        </p:txBody>
      </p:sp>
      <p:sp>
        <p:nvSpPr>
          <p:cNvPr id="7" name="Rectangle 6">
            <a:extLst>
              <a:ext uri="{FF2B5EF4-FFF2-40B4-BE49-F238E27FC236}">
                <a16:creationId xmlns:a16="http://schemas.microsoft.com/office/drawing/2014/main" id="{DF18F987-0E85-4F40-9EC3-0A3DA90464D1}"/>
              </a:ext>
            </a:extLst>
          </p:cNvPr>
          <p:cNvSpPr/>
          <p:nvPr/>
        </p:nvSpPr>
        <p:spPr>
          <a:xfrm>
            <a:off x="810799" y="2878431"/>
            <a:ext cx="1111750" cy="230832"/>
          </a:xfrm>
          <a:prstGeom prst="rect">
            <a:avLst/>
          </a:prstGeom>
        </p:spPr>
        <p:txBody>
          <a:bodyPr wrap="none" lIns="0">
            <a:noAutofit/>
          </a:bodyPr>
          <a:lstStyle/>
          <a:p>
            <a:pPr indent="177800" algn="ctr">
              <a:spcBef>
                <a:spcPts val="200"/>
              </a:spcBef>
              <a:spcAft>
                <a:spcPts val="200"/>
              </a:spcAft>
              <a:buClr>
                <a:srgbClr val="003E70"/>
              </a:buClr>
              <a:tabLst>
                <a:tab pos="538163" algn="l"/>
              </a:tabLst>
              <a:defRPr/>
            </a:pPr>
            <a:r>
              <a:rPr lang="en-US" sz="2000" b="1" dirty="0">
                <a:solidFill>
                  <a:schemeClr val="accent1">
                    <a:lumMod val="50000"/>
                  </a:schemeClr>
                </a:solidFill>
                <a:latin typeface="Calibri"/>
              </a:rPr>
              <a:t>Francis Joseph</a:t>
            </a:r>
            <a:endParaRPr lang="en-US" sz="2000" dirty="0">
              <a:solidFill>
                <a:schemeClr val="accent1">
                  <a:lumMod val="50000"/>
                </a:schemeClr>
              </a:solidFill>
              <a:latin typeface="Calibri"/>
            </a:endParaRPr>
          </a:p>
        </p:txBody>
      </p:sp>
      <p:pic>
        <p:nvPicPr>
          <p:cNvPr id="8" name="Picture 7" descr="A person wearing a suit and tie&#10;&#10;Description automatically generated">
            <a:extLst>
              <a:ext uri="{FF2B5EF4-FFF2-40B4-BE49-F238E27FC236}">
                <a16:creationId xmlns:a16="http://schemas.microsoft.com/office/drawing/2014/main" id="{4E4BE67A-CB35-4C49-AEFB-D66B64A365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019" y="1088554"/>
            <a:ext cx="1670200" cy="1670200"/>
          </a:xfrm>
          <a:prstGeom prst="rect">
            <a:avLst/>
          </a:prstGeom>
        </p:spPr>
      </p:pic>
      <p:sp>
        <p:nvSpPr>
          <p:cNvPr id="9" name="TextBox 8">
            <a:extLst>
              <a:ext uri="{FF2B5EF4-FFF2-40B4-BE49-F238E27FC236}">
                <a16:creationId xmlns:a16="http://schemas.microsoft.com/office/drawing/2014/main" id="{DDA34CE2-4905-0640-9F22-FFDD9B54D7C5}"/>
              </a:ext>
            </a:extLst>
          </p:cNvPr>
          <p:cNvSpPr txBox="1"/>
          <p:nvPr/>
        </p:nvSpPr>
        <p:spPr>
          <a:xfrm>
            <a:off x="2326069" y="1119798"/>
            <a:ext cx="1453825" cy="323165"/>
          </a:xfrm>
          <a:prstGeom prst="rect">
            <a:avLst/>
          </a:prstGeom>
          <a:noFill/>
        </p:spPr>
        <p:txBody>
          <a:bodyPr wrap="square">
            <a:spAutoFit/>
          </a:bodyPr>
          <a:lstStyle/>
          <a:p>
            <a:pPr algn="ctr"/>
            <a:r>
              <a:rPr lang="en-GB" sz="1500" b="1" i="1" dirty="0">
                <a:solidFill>
                  <a:srgbClr val="C00000"/>
                </a:solidFill>
                <a:latin typeface="Calibri"/>
              </a:rPr>
              <a:t>25+ years </a:t>
            </a:r>
            <a:endParaRPr lang="en-IN" sz="1500" b="1" i="1" dirty="0">
              <a:solidFill>
                <a:srgbClr val="C00000"/>
              </a:solidFill>
            </a:endParaRPr>
          </a:p>
        </p:txBody>
      </p:sp>
      <p:sp>
        <p:nvSpPr>
          <p:cNvPr id="10" name="TextBox 9">
            <a:extLst>
              <a:ext uri="{FF2B5EF4-FFF2-40B4-BE49-F238E27FC236}">
                <a16:creationId xmlns:a16="http://schemas.microsoft.com/office/drawing/2014/main" id="{AC278A6C-4C5C-7745-87E2-7FBF65414191}"/>
              </a:ext>
            </a:extLst>
          </p:cNvPr>
          <p:cNvSpPr txBox="1"/>
          <p:nvPr/>
        </p:nvSpPr>
        <p:spPr>
          <a:xfrm>
            <a:off x="5645875" y="956846"/>
            <a:ext cx="1233973" cy="338554"/>
          </a:xfrm>
          <a:prstGeom prst="rect">
            <a:avLst/>
          </a:prstGeom>
          <a:noFill/>
        </p:spPr>
        <p:txBody>
          <a:bodyPr wrap="square">
            <a:spAutoFit/>
          </a:bodyPr>
          <a:lstStyle/>
          <a:p>
            <a:r>
              <a:rPr lang="en-GB" sz="1600" b="1" dirty="0">
                <a:solidFill>
                  <a:srgbClr val="C00000"/>
                </a:solidFill>
                <a:latin typeface="Calibri"/>
              </a:rPr>
              <a:t>Experience</a:t>
            </a:r>
            <a:endParaRPr lang="en-IN" sz="1600" b="1" dirty="0">
              <a:solidFill>
                <a:srgbClr val="C00000"/>
              </a:solidFill>
            </a:endParaRPr>
          </a:p>
        </p:txBody>
      </p:sp>
      <p:sp>
        <p:nvSpPr>
          <p:cNvPr id="11" name="TextBox 10">
            <a:extLst>
              <a:ext uri="{FF2B5EF4-FFF2-40B4-BE49-F238E27FC236}">
                <a16:creationId xmlns:a16="http://schemas.microsoft.com/office/drawing/2014/main" id="{14E56D5E-56F1-2240-84A9-D2C14FD9E8AC}"/>
              </a:ext>
            </a:extLst>
          </p:cNvPr>
          <p:cNvSpPr txBox="1"/>
          <p:nvPr/>
        </p:nvSpPr>
        <p:spPr>
          <a:xfrm>
            <a:off x="579019" y="3440961"/>
            <a:ext cx="3315629" cy="338554"/>
          </a:xfrm>
          <a:prstGeom prst="rect">
            <a:avLst/>
          </a:prstGeom>
          <a:noFill/>
        </p:spPr>
        <p:txBody>
          <a:bodyPr wrap="square">
            <a:spAutoFit/>
          </a:bodyPr>
          <a:lstStyle/>
          <a:p>
            <a:r>
              <a:rPr lang="en-GB" sz="1600" b="1" dirty="0">
                <a:solidFill>
                  <a:srgbClr val="C00000"/>
                </a:solidFill>
                <a:latin typeface="Calibri"/>
              </a:rPr>
              <a:t>Awards &amp; Achievements</a:t>
            </a:r>
            <a:endParaRPr lang="en-IN" sz="1600" b="1" dirty="0">
              <a:solidFill>
                <a:srgbClr val="C00000"/>
              </a:solidFill>
            </a:endParaRPr>
          </a:p>
        </p:txBody>
      </p:sp>
      <p:sp>
        <p:nvSpPr>
          <p:cNvPr id="12" name="TextBox 11">
            <a:extLst>
              <a:ext uri="{FF2B5EF4-FFF2-40B4-BE49-F238E27FC236}">
                <a16:creationId xmlns:a16="http://schemas.microsoft.com/office/drawing/2014/main" id="{399CA35F-4519-A141-BEFC-5BEF617101C3}"/>
              </a:ext>
            </a:extLst>
          </p:cNvPr>
          <p:cNvSpPr txBox="1"/>
          <p:nvPr/>
        </p:nvSpPr>
        <p:spPr>
          <a:xfrm>
            <a:off x="2342577" y="1615564"/>
            <a:ext cx="1453825" cy="553998"/>
          </a:xfrm>
          <a:prstGeom prst="rect">
            <a:avLst/>
          </a:prstGeom>
          <a:noFill/>
        </p:spPr>
        <p:txBody>
          <a:bodyPr wrap="square">
            <a:spAutoFit/>
          </a:bodyPr>
          <a:lstStyle/>
          <a:p>
            <a:pPr algn="ctr"/>
            <a:r>
              <a:rPr lang="en-GB" sz="1500" b="1" i="1" dirty="0">
                <a:solidFill>
                  <a:srgbClr val="C00000"/>
                </a:solidFill>
                <a:latin typeface="Calibri"/>
              </a:rPr>
              <a:t>45+ </a:t>
            </a:r>
            <a:r>
              <a:rPr lang="en-GB" sz="1500" b="1" i="1" dirty="0">
                <a:solidFill>
                  <a:schemeClr val="accent1">
                    <a:lumMod val="50000"/>
                  </a:schemeClr>
                </a:solidFill>
                <a:latin typeface="Calibri"/>
              </a:rPr>
              <a:t>Schools Established</a:t>
            </a:r>
            <a:endParaRPr lang="en-IN" sz="1500" b="1" i="1" dirty="0">
              <a:solidFill>
                <a:schemeClr val="accent1">
                  <a:lumMod val="50000"/>
                </a:schemeClr>
              </a:solidFill>
            </a:endParaRPr>
          </a:p>
        </p:txBody>
      </p:sp>
      <p:sp>
        <p:nvSpPr>
          <p:cNvPr id="13" name="TextBox 12">
            <a:extLst>
              <a:ext uri="{FF2B5EF4-FFF2-40B4-BE49-F238E27FC236}">
                <a16:creationId xmlns:a16="http://schemas.microsoft.com/office/drawing/2014/main" id="{5155B33B-9A43-4A45-9461-C87B65F2D352}"/>
              </a:ext>
            </a:extLst>
          </p:cNvPr>
          <p:cNvSpPr txBox="1"/>
          <p:nvPr/>
        </p:nvSpPr>
        <p:spPr>
          <a:xfrm>
            <a:off x="580237" y="3782964"/>
            <a:ext cx="4841836" cy="2918941"/>
          </a:xfrm>
          <a:prstGeom prst="rect">
            <a:avLst/>
          </a:prstGeom>
          <a:noFill/>
        </p:spPr>
        <p:txBody>
          <a:bodyPr wrap="square">
            <a:spAutoFit/>
          </a:bodyPr>
          <a:lstStyle/>
          <a:p>
            <a:pPr marL="171450" indent="-171450">
              <a:lnSpc>
                <a:spcPct val="120000"/>
              </a:lnSpc>
              <a:buFont typeface="Wingdings" panose="05000000000000000000" pitchFamily="2" charset="2"/>
              <a:buChar char="§"/>
            </a:pPr>
            <a:r>
              <a:rPr lang="en-IN" sz="1400" b="1" i="1" dirty="0">
                <a:solidFill>
                  <a:srgbClr val="222222"/>
                </a:solidFill>
                <a:latin typeface="Calibri" panose="020F0502020204030204" pitchFamily="34" charset="0"/>
                <a:ea typeface="MS Mincho" panose="02020609040205080304" pitchFamily="49" charset="-128"/>
              </a:rPr>
              <a:t>Top 25 Leaders Re-inventing Education in India</a:t>
            </a:r>
            <a:r>
              <a:rPr lang="en-IN" sz="1400" i="1" dirty="0">
                <a:solidFill>
                  <a:srgbClr val="222222"/>
                </a:solidFill>
                <a:latin typeface="Calibri" panose="020F0502020204030204" pitchFamily="34" charset="0"/>
                <a:ea typeface="MS Mincho" panose="02020609040205080304" pitchFamily="49" charset="-128"/>
              </a:rPr>
              <a:t>, August 2020 by Education World</a:t>
            </a:r>
          </a:p>
          <a:p>
            <a:pPr marL="171450" indent="-171450">
              <a:lnSpc>
                <a:spcPct val="120000"/>
              </a:lnSpc>
              <a:buFont typeface="Wingdings" panose="05000000000000000000" pitchFamily="2" charset="2"/>
              <a:buChar char="§"/>
            </a:pPr>
            <a:r>
              <a:rPr lang="en-IN" sz="1400" b="1" i="1" dirty="0">
                <a:solidFill>
                  <a:srgbClr val="222222"/>
                </a:solidFill>
                <a:latin typeface="Calibri" panose="020F0502020204030204" pitchFamily="34" charset="0"/>
                <a:ea typeface="MS Mincho" panose="02020609040205080304" pitchFamily="49" charset="-128"/>
              </a:rPr>
              <a:t>Certificate of Honour from Government of Maharashtra </a:t>
            </a:r>
            <a:r>
              <a:rPr lang="en-IN" sz="1400" i="1" dirty="0">
                <a:solidFill>
                  <a:srgbClr val="222222"/>
                </a:solidFill>
                <a:latin typeface="Calibri" panose="020F0502020204030204" pitchFamily="34" charset="0"/>
                <a:ea typeface="MS Mincho" panose="02020609040205080304" pitchFamily="49" charset="-128"/>
              </a:rPr>
              <a:t>(2018)</a:t>
            </a:r>
          </a:p>
          <a:p>
            <a:pPr marL="171450" indent="-171450">
              <a:lnSpc>
                <a:spcPct val="120000"/>
              </a:lnSpc>
              <a:buFont typeface="Wingdings" panose="05000000000000000000" pitchFamily="2" charset="2"/>
              <a:buChar char="§"/>
            </a:pPr>
            <a:r>
              <a:rPr lang="en-IN" sz="1400" i="1" dirty="0">
                <a:solidFill>
                  <a:srgbClr val="222222"/>
                </a:solidFill>
                <a:latin typeface="Calibri" panose="020F0502020204030204" pitchFamily="34" charset="0"/>
                <a:ea typeface="MS Mincho" panose="02020609040205080304" pitchFamily="49" charset="-128"/>
              </a:rPr>
              <a:t>Limca Book of Record (2013) for managing the fastest school admission process in Kutch (Gujarat).  Received a letter of appreciation from Shri Narendra Modi, Chief Minister of Gujarat</a:t>
            </a:r>
          </a:p>
          <a:p>
            <a:pPr marL="171450" indent="-171450">
              <a:lnSpc>
                <a:spcPct val="120000"/>
              </a:lnSpc>
              <a:buFont typeface="Wingdings" panose="05000000000000000000" pitchFamily="2" charset="2"/>
              <a:buChar char="§"/>
            </a:pPr>
            <a:r>
              <a:rPr lang="en-IN" sz="1400" i="1" dirty="0">
                <a:solidFill>
                  <a:srgbClr val="222222"/>
                </a:solidFill>
                <a:latin typeface="Calibri" panose="020F0502020204030204" pitchFamily="34" charset="0"/>
                <a:ea typeface="MS Mincho" panose="02020609040205080304" pitchFamily="49" charset="-128"/>
              </a:rPr>
              <a:t>Top </a:t>
            </a:r>
            <a:r>
              <a:rPr lang="en-IN" sz="1400" b="1" i="1" dirty="0">
                <a:solidFill>
                  <a:srgbClr val="222222"/>
                </a:solidFill>
                <a:latin typeface="Calibri" panose="020F0502020204030204" pitchFamily="34" charset="0"/>
                <a:ea typeface="MS Mincho" panose="02020609040205080304" pitchFamily="49" charset="-128"/>
              </a:rPr>
              <a:t>Education Influencer </a:t>
            </a:r>
            <a:r>
              <a:rPr lang="en-IN" sz="1400" i="1" dirty="0">
                <a:solidFill>
                  <a:srgbClr val="222222"/>
                </a:solidFill>
                <a:latin typeface="Calibri" panose="020F0502020204030204" pitchFamily="34" charset="0"/>
                <a:ea typeface="MS Mincho" panose="02020609040205080304" pitchFamily="49" charset="-128"/>
              </a:rPr>
              <a:t>award by </a:t>
            </a:r>
            <a:r>
              <a:rPr lang="en-IN" sz="1400" i="1" dirty="0" err="1">
                <a:solidFill>
                  <a:srgbClr val="222222"/>
                </a:solidFill>
                <a:latin typeface="Calibri" panose="020F0502020204030204" pitchFamily="34" charset="0"/>
                <a:ea typeface="MS Mincho" panose="02020609040205080304" pitchFamily="49" charset="-128"/>
              </a:rPr>
              <a:t>ScooNews</a:t>
            </a:r>
            <a:r>
              <a:rPr lang="en-IN" sz="1400" i="1" dirty="0">
                <a:solidFill>
                  <a:srgbClr val="222222"/>
                </a:solidFill>
                <a:latin typeface="Calibri" panose="020F0502020204030204" pitchFamily="34" charset="0"/>
                <a:ea typeface="MS Mincho" panose="02020609040205080304" pitchFamily="49" charset="-128"/>
              </a:rPr>
              <a:t> (January 2018)</a:t>
            </a:r>
          </a:p>
          <a:p>
            <a:pPr marL="171450" indent="-171450">
              <a:lnSpc>
                <a:spcPct val="120000"/>
              </a:lnSpc>
              <a:buFont typeface="Wingdings" panose="05000000000000000000" pitchFamily="2" charset="2"/>
              <a:buChar char="§"/>
            </a:pPr>
            <a:r>
              <a:rPr lang="en-IN" sz="1400" i="1" dirty="0">
                <a:solidFill>
                  <a:srgbClr val="222222"/>
                </a:solidFill>
                <a:latin typeface="Calibri" panose="020F0502020204030204" pitchFamily="34" charset="0"/>
                <a:ea typeface="MS Mincho" panose="02020609040205080304" pitchFamily="49" charset="-128"/>
              </a:rPr>
              <a:t>Co-Founder of SLN Global Network</a:t>
            </a:r>
          </a:p>
          <a:p>
            <a:pPr marL="171450" indent="-171450">
              <a:lnSpc>
                <a:spcPct val="120000"/>
              </a:lnSpc>
              <a:buFont typeface="Wingdings" panose="05000000000000000000" pitchFamily="2" charset="2"/>
              <a:buChar char="§"/>
            </a:pPr>
            <a:r>
              <a:rPr lang="en-IN" sz="1400" i="1" dirty="0">
                <a:solidFill>
                  <a:srgbClr val="222222"/>
                </a:solidFill>
                <a:latin typeface="Calibri" panose="020F0502020204030204" pitchFamily="34" charset="0"/>
                <a:ea typeface="MS Mincho" panose="02020609040205080304" pitchFamily="49" charset="-128"/>
              </a:rPr>
              <a:t>Vice-President of Early Childhood Association</a:t>
            </a:r>
          </a:p>
        </p:txBody>
      </p:sp>
      <p:sp>
        <p:nvSpPr>
          <p:cNvPr id="14" name="TextBox 13">
            <a:extLst>
              <a:ext uri="{FF2B5EF4-FFF2-40B4-BE49-F238E27FC236}">
                <a16:creationId xmlns:a16="http://schemas.microsoft.com/office/drawing/2014/main" id="{71D50E21-C746-C146-BF6F-B59CC938A747}"/>
              </a:ext>
            </a:extLst>
          </p:cNvPr>
          <p:cNvSpPr txBox="1"/>
          <p:nvPr/>
        </p:nvSpPr>
        <p:spPr>
          <a:xfrm>
            <a:off x="2342577" y="2260213"/>
            <a:ext cx="1453825" cy="553998"/>
          </a:xfrm>
          <a:prstGeom prst="rect">
            <a:avLst/>
          </a:prstGeom>
          <a:noFill/>
        </p:spPr>
        <p:txBody>
          <a:bodyPr wrap="square">
            <a:spAutoFit/>
          </a:bodyPr>
          <a:lstStyle/>
          <a:p>
            <a:pPr algn="ctr"/>
            <a:r>
              <a:rPr lang="en-GB" sz="1500" b="1" i="1" dirty="0">
                <a:solidFill>
                  <a:srgbClr val="C00000"/>
                </a:solidFill>
                <a:latin typeface="Calibri"/>
              </a:rPr>
              <a:t>110+ </a:t>
            </a:r>
            <a:r>
              <a:rPr lang="en-GB" sz="1500" b="1" i="1" dirty="0">
                <a:solidFill>
                  <a:schemeClr val="accent1">
                    <a:lumMod val="50000"/>
                  </a:schemeClr>
                </a:solidFill>
                <a:latin typeface="Calibri"/>
              </a:rPr>
              <a:t>Schools Managed</a:t>
            </a:r>
            <a:endParaRPr lang="en-IN" sz="1500" b="1" i="1" dirty="0">
              <a:solidFill>
                <a:schemeClr val="accent1">
                  <a:lumMod val="50000"/>
                </a:schemeClr>
              </a:solidFill>
            </a:endParaRPr>
          </a:p>
        </p:txBody>
      </p:sp>
      <p:sp>
        <p:nvSpPr>
          <p:cNvPr id="15" name="object 12">
            <a:extLst>
              <a:ext uri="{FF2B5EF4-FFF2-40B4-BE49-F238E27FC236}">
                <a16:creationId xmlns:a16="http://schemas.microsoft.com/office/drawing/2014/main" id="{B8D07988-067E-FA46-9DF2-31D535DD58A1}"/>
              </a:ext>
            </a:extLst>
          </p:cNvPr>
          <p:cNvSpPr/>
          <p:nvPr/>
        </p:nvSpPr>
        <p:spPr>
          <a:xfrm rot="16200000">
            <a:off x="2682023" y="3833033"/>
            <a:ext cx="5561382" cy="72423"/>
          </a:xfrm>
          <a:prstGeom prst="rect">
            <a:avLst/>
          </a:prstGeom>
          <a:blipFill>
            <a:blip r:embed="rId3" cstate="print"/>
            <a:stretch>
              <a:fillRect/>
            </a:stretch>
          </a:blipFill>
        </p:spPr>
        <p:txBody>
          <a:bodyPr wrap="square" lIns="0" tIns="0" rIns="0" bIns="0" rtlCol="0"/>
          <a:lstStyle/>
          <a:p>
            <a:pPr>
              <a:defRPr/>
            </a:pPr>
            <a:endParaRPr>
              <a:solidFill>
                <a:prstClr val="black"/>
              </a:solidFill>
              <a:latin typeface="Calibri"/>
            </a:endParaRPr>
          </a:p>
        </p:txBody>
      </p:sp>
    </p:spTree>
    <p:extLst>
      <p:ext uri="{BB962C8B-B14F-4D97-AF65-F5344CB8AC3E}">
        <p14:creationId xmlns:p14="http://schemas.microsoft.com/office/powerpoint/2010/main" val="2585080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2E29D7-0DEC-A84A-AD43-1782559AC484}"/>
              </a:ext>
            </a:extLst>
          </p:cNvPr>
          <p:cNvSpPr/>
          <p:nvPr/>
        </p:nvSpPr>
        <p:spPr>
          <a:xfrm>
            <a:off x="657225" y="1057540"/>
            <a:ext cx="3729581" cy="2371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5EAFE083-13A8-0143-9E07-E596DB014CF3}"/>
              </a:ext>
            </a:extLst>
          </p:cNvPr>
          <p:cNvSpPr txBox="1">
            <a:spLocks/>
          </p:cNvSpPr>
          <p:nvPr/>
        </p:nvSpPr>
        <p:spPr bwMode="auto">
          <a:xfrm>
            <a:off x="688021" y="559432"/>
            <a:ext cx="8229600" cy="385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a:defRPr/>
            </a:pPr>
            <a:r>
              <a:rPr lang="en-US" sz="3000" dirty="0">
                <a:solidFill>
                  <a:srgbClr val="003E75"/>
                </a:solidFill>
                <a:latin typeface="Calibri"/>
              </a:rPr>
              <a:t>School Leadership Team</a:t>
            </a:r>
            <a:endParaRPr lang="en-IN" sz="3000" dirty="0">
              <a:solidFill>
                <a:srgbClr val="003E70"/>
              </a:solidFill>
              <a:latin typeface="Calibri"/>
              <a:cs typeface="Montserrat"/>
            </a:endParaRPr>
          </a:p>
          <a:p>
            <a:pPr>
              <a:defRPr/>
            </a:pPr>
            <a:endParaRPr lang="en-IN" sz="3000" dirty="0">
              <a:solidFill>
                <a:srgbClr val="003E70"/>
              </a:solidFill>
              <a:latin typeface="Calibri"/>
              <a:cs typeface="Montserrat"/>
            </a:endParaRPr>
          </a:p>
        </p:txBody>
      </p:sp>
      <p:sp>
        <p:nvSpPr>
          <p:cNvPr id="5" name="TextBox 4">
            <a:extLst>
              <a:ext uri="{FF2B5EF4-FFF2-40B4-BE49-F238E27FC236}">
                <a16:creationId xmlns:a16="http://schemas.microsoft.com/office/drawing/2014/main" id="{07EE0EF6-3DEB-4948-B09F-E07022E08B3D}"/>
              </a:ext>
            </a:extLst>
          </p:cNvPr>
          <p:cNvSpPr txBox="1"/>
          <p:nvPr/>
        </p:nvSpPr>
        <p:spPr>
          <a:xfrm>
            <a:off x="657225" y="4196223"/>
            <a:ext cx="4559483" cy="2220288"/>
          </a:xfrm>
          <a:prstGeom prst="rect">
            <a:avLst/>
          </a:prstGeom>
          <a:noFill/>
        </p:spPr>
        <p:txBody>
          <a:bodyPr wrap="square">
            <a:spAutoFit/>
          </a:bodyPr>
          <a:lstStyle/>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i="1" dirty="0">
                <a:solidFill>
                  <a:srgbClr val="000000"/>
                </a:solidFill>
                <a:ea typeface="MS Mincho" panose="02020609040205080304" pitchFamily="49" charset="-128"/>
                <a:cs typeface="Times New Roman" panose="02020603050405020304" pitchFamily="18" charset="0"/>
              </a:rPr>
              <a:t>‘</a:t>
            </a:r>
            <a:r>
              <a:rPr lang="en-US" sz="1400" b="1" i="1" dirty="0">
                <a:solidFill>
                  <a:srgbClr val="000000"/>
                </a:solidFill>
                <a:ea typeface="MS Mincho" panose="02020609040205080304" pitchFamily="49" charset="-128"/>
                <a:cs typeface="Times New Roman" panose="02020603050405020304" pitchFamily="18" charset="0"/>
              </a:rPr>
              <a:t>The Leaders-Pillars in Education Award</a:t>
            </a:r>
            <a:r>
              <a:rPr lang="en-US" sz="1400" i="1" dirty="0">
                <a:solidFill>
                  <a:srgbClr val="000000"/>
                </a:solidFill>
                <a:ea typeface="MS Mincho" panose="02020609040205080304" pitchFamily="49" charset="-128"/>
                <a:cs typeface="Times New Roman" panose="02020603050405020304" pitchFamily="18" charset="0"/>
              </a:rPr>
              <a:t>’ by Education Today (2018)</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b="1" i="1" dirty="0" err="1">
                <a:solidFill>
                  <a:srgbClr val="000000"/>
                </a:solidFill>
                <a:ea typeface="MS Mincho" panose="02020609040205080304" pitchFamily="49" charset="-128"/>
                <a:cs typeface="Times New Roman" panose="02020603050405020304" pitchFamily="18" charset="0"/>
              </a:rPr>
              <a:t>Edupreneur</a:t>
            </a:r>
            <a:r>
              <a:rPr lang="en-US" sz="1400" b="1" i="1" dirty="0">
                <a:solidFill>
                  <a:srgbClr val="000000"/>
                </a:solidFill>
                <a:ea typeface="MS Mincho" panose="02020609040205080304" pitchFamily="49" charset="-128"/>
                <a:cs typeface="Times New Roman" panose="02020603050405020304" pitchFamily="18" charset="0"/>
              </a:rPr>
              <a:t> of the year (2017) </a:t>
            </a:r>
            <a:r>
              <a:rPr lang="en-US" sz="1400" i="1" dirty="0">
                <a:solidFill>
                  <a:srgbClr val="000000"/>
                </a:solidFill>
                <a:ea typeface="MS Mincho" panose="02020609040205080304" pitchFamily="49" charset="-128"/>
                <a:cs typeface="Times New Roman" panose="02020603050405020304" pitchFamily="18" charset="0"/>
              </a:rPr>
              <a:t>by </a:t>
            </a:r>
            <a:r>
              <a:rPr lang="en-US" sz="1400" i="1" dirty="0" err="1">
                <a:solidFill>
                  <a:srgbClr val="000000"/>
                </a:solidFill>
                <a:ea typeface="MS Mincho" panose="02020609040205080304" pitchFamily="49" charset="-128"/>
                <a:cs typeface="Times New Roman" panose="02020603050405020304" pitchFamily="18" charset="0"/>
              </a:rPr>
              <a:t>Assocham</a:t>
            </a:r>
            <a:r>
              <a:rPr lang="en-US" sz="1400" i="1" dirty="0">
                <a:solidFill>
                  <a:srgbClr val="000000"/>
                </a:solidFill>
                <a:ea typeface="MS Mincho" panose="02020609040205080304" pitchFamily="49" charset="-128"/>
                <a:cs typeface="Times New Roman" panose="02020603050405020304" pitchFamily="18" charset="0"/>
              </a:rPr>
              <a:t> (The Associated Chamber of Commerce &amp; Industry India)</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b="1" i="1" dirty="0">
                <a:solidFill>
                  <a:srgbClr val="000000"/>
                </a:solidFill>
                <a:ea typeface="MS Mincho" panose="02020609040205080304" pitchFamily="49" charset="-128"/>
                <a:cs typeface="Times New Roman" panose="02020603050405020304" pitchFamily="18" charset="0"/>
              </a:rPr>
              <a:t>Award for Excellence in International School Leadership </a:t>
            </a:r>
            <a:r>
              <a:rPr lang="en-US" sz="1400" i="1" dirty="0">
                <a:solidFill>
                  <a:srgbClr val="000000"/>
                </a:solidFill>
                <a:ea typeface="MS Mincho" panose="02020609040205080304" pitchFamily="49" charset="-128"/>
                <a:cs typeface="Times New Roman" panose="02020603050405020304" pitchFamily="18" charset="0"/>
              </a:rPr>
              <a:t>by India Today (2017)</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b="1" i="1" dirty="0">
                <a:solidFill>
                  <a:srgbClr val="000000"/>
                </a:solidFill>
                <a:ea typeface="MS Mincho" panose="02020609040205080304" pitchFamily="49" charset="-128"/>
                <a:cs typeface="Times New Roman" panose="02020603050405020304" pitchFamily="18" charset="0"/>
              </a:rPr>
              <a:t>‘Icon in International Education’</a:t>
            </a:r>
            <a:r>
              <a:rPr lang="en-US" sz="1400" i="1" dirty="0">
                <a:solidFill>
                  <a:srgbClr val="000000"/>
                </a:solidFill>
                <a:ea typeface="MS Mincho" panose="02020609040205080304" pitchFamily="49" charset="-128"/>
                <a:cs typeface="Times New Roman" panose="02020603050405020304" pitchFamily="18" charset="0"/>
              </a:rPr>
              <a:t> by </a:t>
            </a:r>
            <a:r>
              <a:rPr lang="en-IN" sz="1400" i="1" dirty="0">
                <a:solidFill>
                  <a:srgbClr val="000000"/>
                </a:solidFill>
                <a:ea typeface="Times New Roman" panose="02020603050405020304" pitchFamily="18" charset="0"/>
                <a:cs typeface="Segoe UI" panose="020B0502040204020203" pitchFamily="34" charset="0"/>
              </a:rPr>
              <a:t>the Honourable Education Minister (2017)</a:t>
            </a:r>
          </a:p>
        </p:txBody>
      </p:sp>
      <p:sp>
        <p:nvSpPr>
          <p:cNvPr id="6" name="TextBox 5">
            <a:extLst>
              <a:ext uri="{FF2B5EF4-FFF2-40B4-BE49-F238E27FC236}">
                <a16:creationId xmlns:a16="http://schemas.microsoft.com/office/drawing/2014/main" id="{8BB3D5A2-D001-3045-98D8-8E3726150649}"/>
              </a:ext>
            </a:extLst>
          </p:cNvPr>
          <p:cNvSpPr txBox="1"/>
          <p:nvPr/>
        </p:nvSpPr>
        <p:spPr>
          <a:xfrm>
            <a:off x="2638853" y="1051105"/>
            <a:ext cx="1585438" cy="523220"/>
          </a:xfrm>
          <a:prstGeom prst="rect">
            <a:avLst/>
          </a:prstGeom>
          <a:noFill/>
        </p:spPr>
        <p:txBody>
          <a:bodyPr wrap="square">
            <a:spAutoFit/>
          </a:bodyPr>
          <a:lstStyle/>
          <a:p>
            <a:pPr algn="ctr"/>
            <a:r>
              <a:rPr lang="en-GB" sz="1400" b="1" i="1" dirty="0">
                <a:solidFill>
                  <a:srgbClr val="C00000"/>
                </a:solidFill>
                <a:latin typeface="Calibri"/>
              </a:rPr>
              <a:t>15+ years of experience </a:t>
            </a:r>
            <a:endParaRPr lang="en-IN" sz="1400" b="1" i="1" dirty="0">
              <a:solidFill>
                <a:srgbClr val="C00000"/>
              </a:solidFill>
            </a:endParaRPr>
          </a:p>
        </p:txBody>
      </p:sp>
      <p:sp>
        <p:nvSpPr>
          <p:cNvPr id="7" name="Rectangle 6">
            <a:extLst>
              <a:ext uri="{FF2B5EF4-FFF2-40B4-BE49-F238E27FC236}">
                <a16:creationId xmlns:a16="http://schemas.microsoft.com/office/drawing/2014/main" id="{3955CE2E-782A-044F-B5D2-5BAEBAD4EAF8}"/>
              </a:ext>
            </a:extLst>
          </p:cNvPr>
          <p:cNvSpPr/>
          <p:nvPr/>
        </p:nvSpPr>
        <p:spPr>
          <a:xfrm>
            <a:off x="549711" y="2946280"/>
            <a:ext cx="2689466" cy="330741"/>
          </a:xfrm>
          <a:prstGeom prst="rect">
            <a:avLst/>
          </a:prstGeom>
        </p:spPr>
        <p:txBody>
          <a:bodyPr wrap="none" lIns="0">
            <a:noAutofit/>
          </a:bodyPr>
          <a:lstStyle/>
          <a:p>
            <a:pPr indent="177800">
              <a:spcBef>
                <a:spcPts val="200"/>
              </a:spcBef>
              <a:spcAft>
                <a:spcPts val="200"/>
              </a:spcAft>
              <a:buClr>
                <a:srgbClr val="003E70"/>
              </a:buClr>
              <a:tabLst>
                <a:tab pos="538163" algn="l"/>
              </a:tabLst>
              <a:defRPr/>
            </a:pPr>
            <a:r>
              <a:rPr lang="en-US" sz="2000" b="1" dirty="0">
                <a:solidFill>
                  <a:schemeClr val="accent1">
                    <a:lumMod val="50000"/>
                  </a:schemeClr>
                </a:solidFill>
                <a:latin typeface="Calibri"/>
              </a:rPr>
              <a:t>Husien </a:t>
            </a:r>
            <a:r>
              <a:rPr lang="en-US" sz="2000" b="1" dirty="0" err="1">
                <a:solidFill>
                  <a:schemeClr val="accent1">
                    <a:lumMod val="50000"/>
                  </a:schemeClr>
                </a:solidFill>
                <a:latin typeface="Calibri"/>
              </a:rPr>
              <a:t>Burhani</a:t>
            </a:r>
            <a:endParaRPr lang="en-US" sz="2000" dirty="0">
              <a:solidFill>
                <a:schemeClr val="accent1">
                  <a:lumMod val="50000"/>
                </a:schemeClr>
              </a:solidFill>
              <a:latin typeface="Calibri"/>
            </a:endParaRPr>
          </a:p>
        </p:txBody>
      </p:sp>
      <p:sp>
        <p:nvSpPr>
          <p:cNvPr id="8" name="TextBox 7">
            <a:extLst>
              <a:ext uri="{FF2B5EF4-FFF2-40B4-BE49-F238E27FC236}">
                <a16:creationId xmlns:a16="http://schemas.microsoft.com/office/drawing/2014/main" id="{679BA7BB-A8B9-CB45-A8F5-DF35F28CE269}"/>
              </a:ext>
            </a:extLst>
          </p:cNvPr>
          <p:cNvSpPr txBox="1"/>
          <p:nvPr/>
        </p:nvSpPr>
        <p:spPr>
          <a:xfrm>
            <a:off x="2628531" y="1655980"/>
            <a:ext cx="1585438" cy="523220"/>
          </a:xfrm>
          <a:prstGeom prst="rect">
            <a:avLst/>
          </a:prstGeom>
          <a:noFill/>
        </p:spPr>
        <p:txBody>
          <a:bodyPr wrap="square">
            <a:spAutoFit/>
          </a:bodyPr>
          <a:lstStyle/>
          <a:p>
            <a:pPr algn="ctr"/>
            <a:r>
              <a:rPr lang="en-GB" sz="1400" b="1" i="1" dirty="0">
                <a:solidFill>
                  <a:srgbClr val="C00000"/>
                </a:solidFill>
                <a:latin typeface="Calibri"/>
              </a:rPr>
              <a:t>10+ </a:t>
            </a:r>
            <a:r>
              <a:rPr lang="en-GB" sz="1400" b="1" i="1" dirty="0">
                <a:solidFill>
                  <a:schemeClr val="accent1">
                    <a:lumMod val="50000"/>
                  </a:schemeClr>
                </a:solidFill>
                <a:latin typeface="Calibri"/>
              </a:rPr>
              <a:t>Schools Established</a:t>
            </a:r>
            <a:endParaRPr lang="en-IN" sz="1400" b="1" i="1" dirty="0">
              <a:solidFill>
                <a:schemeClr val="accent1">
                  <a:lumMod val="50000"/>
                </a:schemeClr>
              </a:solidFill>
            </a:endParaRPr>
          </a:p>
        </p:txBody>
      </p:sp>
      <p:sp>
        <p:nvSpPr>
          <p:cNvPr id="9" name="TextBox 8">
            <a:extLst>
              <a:ext uri="{FF2B5EF4-FFF2-40B4-BE49-F238E27FC236}">
                <a16:creationId xmlns:a16="http://schemas.microsoft.com/office/drawing/2014/main" id="{A8D2EF6A-DA24-EC49-B0B8-30361F9A1207}"/>
              </a:ext>
            </a:extLst>
          </p:cNvPr>
          <p:cNvSpPr txBox="1"/>
          <p:nvPr/>
        </p:nvSpPr>
        <p:spPr>
          <a:xfrm>
            <a:off x="2623965" y="2172628"/>
            <a:ext cx="1585438" cy="523220"/>
          </a:xfrm>
          <a:prstGeom prst="rect">
            <a:avLst/>
          </a:prstGeom>
          <a:noFill/>
        </p:spPr>
        <p:txBody>
          <a:bodyPr wrap="square">
            <a:spAutoFit/>
          </a:bodyPr>
          <a:lstStyle/>
          <a:p>
            <a:pPr algn="ctr"/>
            <a:r>
              <a:rPr lang="en-GB" sz="1400" b="1" i="1" dirty="0">
                <a:solidFill>
                  <a:srgbClr val="C00000"/>
                </a:solidFill>
                <a:latin typeface="Calibri"/>
              </a:rPr>
              <a:t>10+ </a:t>
            </a:r>
            <a:r>
              <a:rPr lang="en-GB" sz="1400" b="1" i="1" dirty="0">
                <a:solidFill>
                  <a:schemeClr val="accent1">
                    <a:lumMod val="50000"/>
                  </a:schemeClr>
                </a:solidFill>
                <a:latin typeface="Calibri"/>
              </a:rPr>
              <a:t>Schools Managed</a:t>
            </a:r>
            <a:endParaRPr lang="en-IN" sz="1400" b="1" i="1" dirty="0">
              <a:solidFill>
                <a:schemeClr val="accent1">
                  <a:lumMod val="50000"/>
                </a:schemeClr>
              </a:solidFill>
            </a:endParaRPr>
          </a:p>
        </p:txBody>
      </p:sp>
      <p:pic>
        <p:nvPicPr>
          <p:cNvPr id="10" name="Picture 9">
            <a:extLst>
              <a:ext uri="{FF2B5EF4-FFF2-40B4-BE49-F238E27FC236}">
                <a16:creationId xmlns:a16="http://schemas.microsoft.com/office/drawing/2014/main" id="{B7108F32-6A55-4746-93B5-601355D252CE}"/>
              </a:ext>
            </a:extLst>
          </p:cNvPr>
          <p:cNvPicPr>
            <a:picLocks noChangeAspect="1"/>
          </p:cNvPicPr>
          <p:nvPr/>
        </p:nvPicPr>
        <p:blipFill rotWithShape="1">
          <a:blip r:embed="rId2"/>
          <a:srcRect l="8777" t="144" r="8727" b="34059"/>
          <a:stretch/>
        </p:blipFill>
        <p:spPr>
          <a:xfrm>
            <a:off x="688021" y="1065203"/>
            <a:ext cx="1801120" cy="1801833"/>
          </a:xfrm>
          <a:prstGeom prst="rect">
            <a:avLst/>
          </a:prstGeom>
        </p:spPr>
      </p:pic>
      <p:sp>
        <p:nvSpPr>
          <p:cNvPr id="11" name="Rectangle 10">
            <a:extLst>
              <a:ext uri="{FF2B5EF4-FFF2-40B4-BE49-F238E27FC236}">
                <a16:creationId xmlns:a16="http://schemas.microsoft.com/office/drawing/2014/main" id="{FA24BACF-13D4-294B-9476-C1442B5571FB}"/>
              </a:ext>
            </a:extLst>
          </p:cNvPr>
          <p:cNvSpPr/>
          <p:nvPr/>
        </p:nvSpPr>
        <p:spPr>
          <a:xfrm>
            <a:off x="5799266" y="1186967"/>
            <a:ext cx="6122685" cy="3922351"/>
          </a:xfrm>
          <a:prstGeom prst="rect">
            <a:avLst/>
          </a:prstGeom>
        </p:spPr>
        <p:txBody>
          <a:bodyPr wrap="square">
            <a:noAutofit/>
          </a:bodyPr>
          <a:lstStyle/>
          <a:p>
            <a:pPr lvl="1">
              <a:lnSpc>
                <a:spcPct val="120000"/>
              </a:lnSpc>
              <a:spcBef>
                <a:spcPts val="100"/>
              </a:spcBef>
              <a:spcAft>
                <a:spcPts val="100"/>
              </a:spcAft>
              <a:buClr>
                <a:srgbClr val="003E70"/>
              </a:buClr>
              <a:tabLst>
                <a:tab pos="538163" algn="l"/>
              </a:tabLst>
              <a:defRPr/>
            </a:pPr>
            <a:endParaRPr lang="en-IN" sz="900" dirty="0">
              <a:solidFill>
                <a:srgbClr val="000000"/>
              </a:solidFill>
              <a:ea typeface="MS Mincho" panose="02020609040205080304" pitchFamily="49" charset="-128"/>
              <a:cs typeface="Times New Roman" panose="02020603050405020304" pitchFamily="18" charset="0"/>
            </a:endParaRPr>
          </a:p>
        </p:txBody>
      </p:sp>
      <p:sp>
        <p:nvSpPr>
          <p:cNvPr id="12" name="TextBox 11">
            <a:extLst>
              <a:ext uri="{FF2B5EF4-FFF2-40B4-BE49-F238E27FC236}">
                <a16:creationId xmlns:a16="http://schemas.microsoft.com/office/drawing/2014/main" id="{ED30C0EA-FB01-DB40-A7F7-06DAA29BD7FC}"/>
              </a:ext>
            </a:extLst>
          </p:cNvPr>
          <p:cNvSpPr txBox="1"/>
          <p:nvPr/>
        </p:nvSpPr>
        <p:spPr>
          <a:xfrm>
            <a:off x="5799266" y="788403"/>
            <a:ext cx="1233973" cy="369332"/>
          </a:xfrm>
          <a:prstGeom prst="rect">
            <a:avLst/>
          </a:prstGeom>
          <a:noFill/>
        </p:spPr>
        <p:txBody>
          <a:bodyPr wrap="square">
            <a:spAutoFit/>
          </a:bodyPr>
          <a:lstStyle/>
          <a:p>
            <a:r>
              <a:rPr lang="en-GB" b="1" dirty="0">
                <a:solidFill>
                  <a:srgbClr val="C00000"/>
                </a:solidFill>
                <a:latin typeface="Calibri"/>
              </a:rPr>
              <a:t>Experience</a:t>
            </a:r>
            <a:endParaRPr lang="en-IN" b="1" dirty="0">
              <a:solidFill>
                <a:srgbClr val="C00000"/>
              </a:solidFill>
            </a:endParaRPr>
          </a:p>
        </p:txBody>
      </p:sp>
      <p:sp>
        <p:nvSpPr>
          <p:cNvPr id="13" name="TextBox 12">
            <a:extLst>
              <a:ext uri="{FF2B5EF4-FFF2-40B4-BE49-F238E27FC236}">
                <a16:creationId xmlns:a16="http://schemas.microsoft.com/office/drawing/2014/main" id="{77601DEB-6798-6E4E-97A5-2E68402E6E87}"/>
              </a:ext>
            </a:extLst>
          </p:cNvPr>
          <p:cNvSpPr txBox="1"/>
          <p:nvPr/>
        </p:nvSpPr>
        <p:spPr>
          <a:xfrm>
            <a:off x="657225" y="3678280"/>
            <a:ext cx="3180052" cy="338554"/>
          </a:xfrm>
          <a:prstGeom prst="rect">
            <a:avLst/>
          </a:prstGeom>
          <a:noFill/>
        </p:spPr>
        <p:txBody>
          <a:bodyPr wrap="square">
            <a:spAutoFit/>
          </a:bodyPr>
          <a:lstStyle/>
          <a:p>
            <a:r>
              <a:rPr lang="en-GB" sz="1600" b="1" dirty="0">
                <a:solidFill>
                  <a:srgbClr val="C00000"/>
                </a:solidFill>
                <a:latin typeface="Calibri"/>
              </a:rPr>
              <a:t>Awards &amp; Achievements</a:t>
            </a:r>
            <a:endParaRPr lang="en-IN" sz="1600" b="1" dirty="0">
              <a:solidFill>
                <a:srgbClr val="C00000"/>
              </a:solidFill>
            </a:endParaRPr>
          </a:p>
        </p:txBody>
      </p:sp>
      <p:sp>
        <p:nvSpPr>
          <p:cNvPr id="14" name="Rectangle 13">
            <a:extLst>
              <a:ext uri="{FF2B5EF4-FFF2-40B4-BE49-F238E27FC236}">
                <a16:creationId xmlns:a16="http://schemas.microsoft.com/office/drawing/2014/main" id="{C2ED26C2-9978-8441-A51C-BCFE7AE947C0}"/>
              </a:ext>
            </a:extLst>
          </p:cNvPr>
          <p:cNvSpPr/>
          <p:nvPr/>
        </p:nvSpPr>
        <p:spPr>
          <a:xfrm>
            <a:off x="5799265" y="1226706"/>
            <a:ext cx="6030061" cy="4444327"/>
          </a:xfrm>
          <a:prstGeom prst="rect">
            <a:avLst/>
          </a:prstGeom>
        </p:spPr>
        <p:txBody>
          <a:bodyPr wrap="square">
            <a:noAutofit/>
          </a:bodyPr>
          <a:lstStyle/>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Post Graduate Diploma in Management from IIM Calcutta</a:t>
            </a:r>
            <a:r>
              <a:rPr kumimoji="0" lang="en-US" sz="1400" b="0" i="0" u="none" strike="noStrike" kern="1200" cap="none" spc="0" normalizeH="0" baseline="0" noProof="0" dirty="0">
                <a:ln>
                  <a:noFill/>
                </a:ln>
                <a:solidFill>
                  <a:prstClr val="black"/>
                </a:solidFill>
                <a:effectLst/>
                <a:uLnTx/>
                <a:uFillTx/>
                <a:latin typeface="Calibri"/>
                <a:ea typeface="+mn-ea"/>
                <a:cs typeface="+mn-cs"/>
              </a:rPr>
              <a:t>, Certified Public Account (Delaware, USA), Bachelor of Commerce and Bachelor of Education (University of Mumbai)</a:t>
            </a:r>
            <a:endParaRPr kumimoji="0" lang="en-US" sz="1400" b="0" i="0" u="none" strike="noStrike" kern="1200" cap="none" spc="0" normalizeH="0" baseline="0" noProof="0" dirty="0">
              <a:ln>
                <a:noFill/>
              </a:ln>
              <a:solidFill>
                <a:prstClr val="black"/>
              </a:solidFill>
              <a:effectLst/>
              <a:uLnTx/>
              <a:uFillTx/>
              <a:ea typeface="+mn-ea"/>
              <a:cs typeface="+mn-cs"/>
            </a:endParaRPr>
          </a:p>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r>
              <a:rPr lang="en-US" sz="1400" dirty="0">
                <a:solidFill>
                  <a:srgbClr val="000000"/>
                </a:solidFill>
                <a:effectLst/>
                <a:ea typeface="MS Mincho" panose="02020609040205080304" pitchFamily="49" charset="-128"/>
                <a:cs typeface="Times New Roman" panose="02020603050405020304" pitchFamily="18" charset="0"/>
              </a:rPr>
              <a:t>Part of the </a:t>
            </a:r>
            <a:r>
              <a:rPr lang="en-US" sz="1400" b="1" dirty="0">
                <a:solidFill>
                  <a:srgbClr val="000000"/>
                </a:solidFill>
                <a:effectLst/>
                <a:ea typeface="MS Mincho" panose="02020609040205080304" pitchFamily="49" charset="-128"/>
                <a:cs typeface="Times New Roman" panose="02020603050405020304" pitchFamily="18" charset="0"/>
              </a:rPr>
              <a:t>IB Educator Network </a:t>
            </a:r>
            <a:r>
              <a:rPr lang="en-US" sz="1400" dirty="0">
                <a:solidFill>
                  <a:srgbClr val="000000"/>
                </a:solidFill>
                <a:effectLst/>
                <a:ea typeface="MS Mincho" panose="02020609040205080304" pitchFamily="49" charset="-128"/>
                <a:cs typeface="Times New Roman" panose="02020603050405020304" pitchFamily="18" charset="0"/>
              </a:rPr>
              <a:t>for the Asia Pacific Region (2013 – present) </a:t>
            </a:r>
            <a:r>
              <a:rPr kumimoji="0" lang="en-US" sz="1400" b="0" i="0" u="none" strike="noStrike" kern="1200" cap="none" spc="0" normalizeH="0" baseline="0" noProof="0" dirty="0">
                <a:ln>
                  <a:noFill/>
                </a:ln>
                <a:solidFill>
                  <a:prstClr val="black"/>
                </a:solidFill>
                <a:effectLst/>
                <a:uLnTx/>
                <a:uFillTx/>
                <a:latin typeface="Calibri"/>
                <a:ea typeface="+mn-ea"/>
                <a:cs typeface="+mn-cs"/>
              </a:rPr>
              <a:t>Youngest </a:t>
            </a:r>
            <a:r>
              <a:rPr kumimoji="0" lang="en-US" sz="1400" b="0" i="0" u="none" strike="noStrike" kern="1200" cap="none" spc="0" normalizeH="0" baseline="0" noProof="0" dirty="0">
                <a:ln>
                  <a:noFill/>
                </a:ln>
                <a:solidFill>
                  <a:srgbClr val="000000"/>
                </a:solidFill>
                <a:effectLst/>
                <a:uLnTx/>
                <a:uFillTx/>
                <a:latin typeface="Calibri"/>
                <a:ea typeface="MS Mincho" panose="02020609040205080304" pitchFamily="49" charset="-128"/>
                <a:cs typeface="Times New Roman" panose="02020603050405020304" pitchFamily="18" charset="0"/>
              </a:rPr>
              <a:t>IB Head appointed by IB Educator Network</a:t>
            </a:r>
            <a:r>
              <a:rPr lang="en-US" sz="1400" dirty="0">
                <a:solidFill>
                  <a:srgbClr val="000000"/>
                </a:solidFill>
                <a:latin typeface="Calibri"/>
                <a:ea typeface="MS Mincho" panose="02020609040205080304" pitchFamily="49" charset="-128"/>
                <a:cs typeface="Times New Roman" panose="02020603050405020304" pitchFamily="18" charset="0"/>
              </a:rPr>
              <a:t>. Has </a:t>
            </a:r>
            <a:r>
              <a:rPr kumimoji="0" lang="en-US" sz="1400" b="0" i="0" u="none" strike="noStrike" kern="1200" cap="none" spc="0" normalizeH="0" baseline="0" noProof="0" dirty="0">
                <a:ln>
                  <a:noFill/>
                </a:ln>
                <a:solidFill>
                  <a:srgbClr val="000000"/>
                </a:solidFill>
                <a:effectLst/>
                <a:uLnTx/>
                <a:uFillTx/>
                <a:latin typeface="Calibri"/>
                <a:ea typeface="MS Mincho" panose="02020609040205080304" pitchFamily="49" charset="-128"/>
                <a:cs typeface="Times New Roman" panose="02020603050405020304" pitchFamily="18" charset="0"/>
              </a:rPr>
              <a:t>led </a:t>
            </a:r>
            <a:r>
              <a:rPr kumimoji="0" lang="en-IN" sz="1400" b="0" i="0" u="none" strike="noStrike" kern="1200" cap="none" spc="0" normalizeH="0" baseline="0" noProof="0" dirty="0">
                <a:ln>
                  <a:noFill/>
                </a:ln>
                <a:solidFill>
                  <a:srgbClr val="000000"/>
                </a:solidFill>
                <a:effectLst/>
                <a:uLnTx/>
                <a:uFillTx/>
                <a:latin typeface="Calibri"/>
                <a:ea typeface="MS Mincho" panose="02020609040205080304" pitchFamily="49" charset="-128"/>
                <a:cs typeface="Times New Roman" panose="02020603050405020304" pitchFamily="18" charset="0"/>
              </a:rPr>
              <a:t>school inspection visits, trained coordinators , helped schools during consultancy phase for the Diploma Program</a:t>
            </a:r>
          </a:p>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r>
              <a:rPr lang="en-US" sz="1400" b="1" dirty="0">
                <a:solidFill>
                  <a:srgbClr val="000000"/>
                </a:solidFill>
                <a:ea typeface="MS Mincho" panose="02020609040205080304" pitchFamily="49" charset="-128"/>
                <a:cs typeface="Times New Roman" panose="02020603050405020304" pitchFamily="18" charset="0"/>
              </a:rPr>
              <a:t>Google Certified Educator </a:t>
            </a:r>
            <a:r>
              <a:rPr lang="en-US" sz="1400" dirty="0">
                <a:solidFill>
                  <a:srgbClr val="000000"/>
                </a:solidFill>
                <a:ea typeface="MS Mincho" panose="02020609040205080304" pitchFamily="49" charset="-128"/>
                <a:cs typeface="Times New Roman" panose="02020603050405020304" pitchFamily="18" charset="0"/>
              </a:rPr>
              <a:t>– Have trained thousands of state board, national curriculum boards and international board teachers on how to effectively use technology in the teaching-learning process</a:t>
            </a:r>
          </a:p>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r>
              <a:rPr lang="en-US" sz="1400" b="1" dirty="0">
                <a:solidFill>
                  <a:srgbClr val="000000"/>
                </a:solidFill>
                <a:ea typeface="MS Mincho" panose="02020609040205080304" pitchFamily="49" charset="-128"/>
                <a:cs typeface="Times New Roman" panose="02020603050405020304" pitchFamily="18" charset="0"/>
              </a:rPr>
              <a:t>Has led workshops</a:t>
            </a:r>
            <a:r>
              <a:rPr lang="en-US" sz="1400" dirty="0">
                <a:solidFill>
                  <a:srgbClr val="000000"/>
                </a:solidFill>
                <a:ea typeface="MS Mincho" panose="02020609040205080304" pitchFamily="49" charset="-128"/>
                <a:cs typeface="Times New Roman" panose="02020603050405020304" pitchFamily="18" charset="0"/>
              </a:rPr>
              <a:t> for school heads and teachers on how to leverage the </a:t>
            </a:r>
            <a:r>
              <a:rPr lang="en-US" sz="1400" b="1" dirty="0">
                <a:solidFill>
                  <a:srgbClr val="000000"/>
                </a:solidFill>
                <a:ea typeface="MS Mincho" panose="02020609040205080304" pitchFamily="49" charset="-128"/>
                <a:cs typeface="Times New Roman" panose="02020603050405020304" pitchFamily="18" charset="0"/>
              </a:rPr>
              <a:t>power of Twitter </a:t>
            </a:r>
            <a:r>
              <a:rPr lang="en-US" sz="1400" dirty="0">
                <a:solidFill>
                  <a:srgbClr val="000000"/>
                </a:solidFill>
                <a:ea typeface="MS Mincho" panose="02020609040205080304" pitchFamily="49" charset="-128"/>
                <a:cs typeface="Times New Roman" panose="02020603050405020304" pitchFamily="18" charset="0"/>
              </a:rPr>
              <a:t>in schools and the classroom in </a:t>
            </a:r>
            <a:r>
              <a:rPr lang="en-US" sz="1400" b="1" dirty="0">
                <a:solidFill>
                  <a:srgbClr val="000000"/>
                </a:solidFill>
                <a:ea typeface="MS Mincho" panose="02020609040205080304" pitchFamily="49" charset="-128"/>
                <a:cs typeface="Times New Roman" panose="02020603050405020304" pitchFamily="18" charset="0"/>
              </a:rPr>
              <a:t>collaboration with Twitter India.</a:t>
            </a:r>
          </a:p>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r>
              <a:rPr lang="en-IN" sz="1400" b="1" dirty="0">
                <a:solidFill>
                  <a:srgbClr val="000000"/>
                </a:solidFill>
                <a:ea typeface="MS Mincho" panose="02020609040205080304" pitchFamily="49" charset="-128"/>
                <a:cs typeface="Times New Roman" panose="02020603050405020304" pitchFamily="18" charset="0"/>
              </a:rPr>
              <a:t>Associated with multiple large private educational groups – as the Academic Director for their national and international schools for over 14 years .</a:t>
            </a:r>
          </a:p>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r>
              <a:rPr lang="en-IN" sz="1400" dirty="0">
                <a:solidFill>
                  <a:srgbClr val="000000"/>
                </a:solidFill>
                <a:ea typeface="MS Mincho" panose="02020609040205080304" pitchFamily="49" charset="-128"/>
                <a:cs typeface="Times New Roman" panose="02020603050405020304" pitchFamily="18" charset="0"/>
              </a:rPr>
              <a:t>Has also donned the role of a </a:t>
            </a:r>
            <a:r>
              <a:rPr lang="en-IN" sz="1400" b="1" dirty="0">
                <a:solidFill>
                  <a:srgbClr val="000000"/>
                </a:solidFill>
                <a:ea typeface="MS Mincho" panose="02020609040205080304" pitchFamily="49" charset="-128"/>
                <a:cs typeface="Times New Roman" panose="02020603050405020304" pitchFamily="18" charset="0"/>
              </a:rPr>
              <a:t>career coach and guidance counselor </a:t>
            </a:r>
            <a:r>
              <a:rPr lang="en-IN" sz="1400" dirty="0">
                <a:solidFill>
                  <a:srgbClr val="000000"/>
                </a:solidFill>
                <a:ea typeface="MS Mincho" panose="02020609040205080304" pitchFamily="49" charset="-128"/>
                <a:cs typeface="Times New Roman" panose="02020603050405020304" pitchFamily="18" charset="0"/>
              </a:rPr>
              <a:t>to help students with selection of appropriate pathways for further education after Class 12.</a:t>
            </a:r>
          </a:p>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endParaRPr lang="en-IN" sz="1200" b="1" dirty="0">
              <a:solidFill>
                <a:srgbClr val="000000"/>
              </a:solidFill>
              <a:ea typeface="MS Mincho" panose="02020609040205080304" pitchFamily="49" charset="-128"/>
              <a:cs typeface="Times New Roman" panose="02020603050405020304" pitchFamily="18" charset="0"/>
            </a:endParaRPr>
          </a:p>
          <a:p>
            <a:pPr marL="171450" marR="0" lvl="0" indent="-171450" algn="l" defTabSz="914400" rtl="0" eaLnBrk="1" fontAlgn="auto" latinLnBrk="0" hangingPunct="1">
              <a:lnSpc>
                <a:spcPct val="120000"/>
              </a:lnSpc>
              <a:spcBef>
                <a:spcPts val="100"/>
              </a:spcBef>
              <a:spcAft>
                <a:spcPts val="100"/>
              </a:spcAft>
              <a:buClr>
                <a:srgbClr val="003E70"/>
              </a:buClr>
              <a:buSzTx/>
              <a:buFont typeface="Wingdings" panose="05000000000000000000" pitchFamily="2" charset="2"/>
              <a:buChar char="§"/>
              <a:tabLst>
                <a:tab pos="538163" algn="l"/>
              </a:tabLst>
              <a:defRPr/>
            </a:pPr>
            <a:endParaRPr lang="en-US" sz="1200" dirty="0"/>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endParaRPr lang="en-IN" sz="1200" dirty="0"/>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a:p>
            <a:pPr lvl="1">
              <a:lnSpc>
                <a:spcPct val="120000"/>
              </a:lnSpc>
              <a:spcBef>
                <a:spcPts val="100"/>
              </a:spcBef>
              <a:spcAft>
                <a:spcPts val="100"/>
              </a:spcAft>
              <a:buClr>
                <a:srgbClr val="003E70"/>
              </a:buClr>
              <a:tabLst>
                <a:tab pos="538163" algn="l"/>
              </a:tabLst>
              <a:defRPr/>
            </a:pPr>
            <a:endParaRPr lang="en-IN" sz="1200" dirty="0">
              <a:solidFill>
                <a:srgbClr val="000000"/>
              </a:solidFill>
              <a:ea typeface="MS Mincho" panose="02020609040205080304" pitchFamily="49" charset="-128"/>
              <a:cs typeface="Times New Roman" panose="02020603050405020304" pitchFamily="18" charset="0"/>
            </a:endParaRPr>
          </a:p>
        </p:txBody>
      </p:sp>
      <p:sp>
        <p:nvSpPr>
          <p:cNvPr id="16" name="object 12">
            <a:extLst>
              <a:ext uri="{FF2B5EF4-FFF2-40B4-BE49-F238E27FC236}">
                <a16:creationId xmlns:a16="http://schemas.microsoft.com/office/drawing/2014/main" id="{F880196D-3DD7-8546-B4E6-19717C60D4A3}"/>
              </a:ext>
            </a:extLst>
          </p:cNvPr>
          <p:cNvSpPr/>
          <p:nvPr/>
        </p:nvSpPr>
        <p:spPr>
          <a:xfrm rot="16200000">
            <a:off x="2690694" y="3613452"/>
            <a:ext cx="5840998" cy="190899"/>
          </a:xfrm>
          <a:prstGeom prst="rect">
            <a:avLst/>
          </a:prstGeom>
          <a:blipFill>
            <a:blip r:embed="rId3" cstate="print"/>
            <a:stretch>
              <a:fillRect/>
            </a:stretch>
          </a:blipFill>
        </p:spPr>
        <p:txBody>
          <a:bodyPr wrap="square" lIns="0" tIns="0" rIns="0" bIns="0" rtlCol="0"/>
          <a:lstStyle/>
          <a:p>
            <a:pPr>
              <a:defRPr/>
            </a:pPr>
            <a:endParaRPr>
              <a:solidFill>
                <a:prstClr val="black"/>
              </a:solidFill>
              <a:latin typeface="Calibri"/>
            </a:endParaRPr>
          </a:p>
        </p:txBody>
      </p:sp>
    </p:spTree>
    <p:extLst>
      <p:ext uri="{BB962C8B-B14F-4D97-AF65-F5344CB8AC3E}">
        <p14:creationId xmlns:p14="http://schemas.microsoft.com/office/powerpoint/2010/main" val="848469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6646AA-EE07-554D-9A7A-5C5478B7CBEE}"/>
              </a:ext>
            </a:extLst>
          </p:cNvPr>
          <p:cNvSpPr/>
          <p:nvPr/>
        </p:nvSpPr>
        <p:spPr>
          <a:xfrm>
            <a:off x="509105" y="1152501"/>
            <a:ext cx="3250881" cy="2232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FFD2DCF-CF85-1848-A7C9-9E8371258DD0}"/>
              </a:ext>
            </a:extLst>
          </p:cNvPr>
          <p:cNvSpPr/>
          <p:nvPr/>
        </p:nvSpPr>
        <p:spPr>
          <a:xfrm>
            <a:off x="668297" y="2986068"/>
            <a:ext cx="1111750" cy="230832"/>
          </a:xfrm>
          <a:prstGeom prst="rect">
            <a:avLst/>
          </a:prstGeom>
        </p:spPr>
        <p:txBody>
          <a:bodyPr wrap="none" lIns="0">
            <a:noAutofit/>
          </a:bodyPr>
          <a:lstStyle/>
          <a:p>
            <a:pPr indent="177800" algn="ctr">
              <a:spcBef>
                <a:spcPts val="200"/>
              </a:spcBef>
              <a:spcAft>
                <a:spcPts val="200"/>
              </a:spcAft>
              <a:buClr>
                <a:srgbClr val="003E70"/>
              </a:buClr>
              <a:tabLst>
                <a:tab pos="538163" algn="l"/>
              </a:tabLst>
              <a:defRPr/>
            </a:pPr>
            <a:r>
              <a:rPr lang="en-US" sz="1600" b="1" dirty="0">
                <a:solidFill>
                  <a:schemeClr val="accent1">
                    <a:lumMod val="50000"/>
                  </a:schemeClr>
                </a:solidFill>
                <a:latin typeface="Calibri"/>
              </a:rPr>
              <a:t>Dr. Reni Francis</a:t>
            </a:r>
            <a:endParaRPr lang="en-US" sz="1600" dirty="0">
              <a:solidFill>
                <a:schemeClr val="accent1">
                  <a:lumMod val="50000"/>
                </a:schemeClr>
              </a:solidFill>
              <a:latin typeface="Calibri"/>
            </a:endParaRPr>
          </a:p>
        </p:txBody>
      </p:sp>
      <p:sp>
        <p:nvSpPr>
          <p:cNvPr id="7" name="TextBox 6">
            <a:extLst>
              <a:ext uri="{FF2B5EF4-FFF2-40B4-BE49-F238E27FC236}">
                <a16:creationId xmlns:a16="http://schemas.microsoft.com/office/drawing/2014/main" id="{05FEC9F7-A0B3-4942-89E7-01F5AF943176}"/>
              </a:ext>
            </a:extLst>
          </p:cNvPr>
          <p:cNvSpPr txBox="1"/>
          <p:nvPr/>
        </p:nvSpPr>
        <p:spPr>
          <a:xfrm>
            <a:off x="2221933" y="1223393"/>
            <a:ext cx="1510650" cy="323165"/>
          </a:xfrm>
          <a:prstGeom prst="rect">
            <a:avLst/>
          </a:prstGeom>
          <a:noFill/>
        </p:spPr>
        <p:txBody>
          <a:bodyPr wrap="square">
            <a:spAutoFit/>
          </a:bodyPr>
          <a:lstStyle/>
          <a:p>
            <a:pPr algn="ctr"/>
            <a:r>
              <a:rPr lang="en-GB" sz="1500" b="1" i="1" dirty="0">
                <a:solidFill>
                  <a:srgbClr val="C00000"/>
                </a:solidFill>
                <a:latin typeface="Calibri"/>
              </a:rPr>
              <a:t>18+ years</a:t>
            </a:r>
            <a:endParaRPr lang="en-IN" sz="1500" b="1" i="1" dirty="0">
              <a:solidFill>
                <a:srgbClr val="C00000"/>
              </a:solidFill>
            </a:endParaRPr>
          </a:p>
        </p:txBody>
      </p:sp>
      <p:sp>
        <p:nvSpPr>
          <p:cNvPr id="10" name="TextBox 9">
            <a:extLst>
              <a:ext uri="{FF2B5EF4-FFF2-40B4-BE49-F238E27FC236}">
                <a16:creationId xmlns:a16="http://schemas.microsoft.com/office/drawing/2014/main" id="{AD65F399-558E-914C-A7AC-2732A0C181DC}"/>
              </a:ext>
            </a:extLst>
          </p:cNvPr>
          <p:cNvSpPr txBox="1"/>
          <p:nvPr/>
        </p:nvSpPr>
        <p:spPr>
          <a:xfrm>
            <a:off x="2238441" y="1719159"/>
            <a:ext cx="1661782" cy="569531"/>
          </a:xfrm>
          <a:prstGeom prst="rect">
            <a:avLst/>
          </a:prstGeom>
          <a:noFill/>
        </p:spPr>
        <p:txBody>
          <a:bodyPr wrap="square">
            <a:spAutoFit/>
          </a:bodyPr>
          <a:lstStyle/>
          <a:p>
            <a:pPr algn="ctr"/>
            <a:r>
              <a:rPr lang="en-GB" sz="1500" b="1" i="1" dirty="0">
                <a:solidFill>
                  <a:srgbClr val="C00000"/>
                </a:solidFill>
                <a:latin typeface="Calibri"/>
              </a:rPr>
              <a:t>Leader – </a:t>
            </a:r>
            <a:r>
              <a:rPr lang="en-GB" sz="1500" b="1" i="1" dirty="0">
                <a:solidFill>
                  <a:schemeClr val="accent1">
                    <a:lumMod val="50000"/>
                  </a:schemeClr>
                </a:solidFill>
                <a:latin typeface="Calibri"/>
              </a:rPr>
              <a:t>Teacher Education</a:t>
            </a:r>
            <a:endParaRPr lang="en-IN" sz="1500" b="1" i="1" dirty="0">
              <a:solidFill>
                <a:schemeClr val="accent1">
                  <a:lumMod val="50000"/>
                </a:schemeClr>
              </a:solidFill>
            </a:endParaRPr>
          </a:p>
        </p:txBody>
      </p:sp>
      <p:sp>
        <p:nvSpPr>
          <p:cNvPr id="11" name="TextBox 10">
            <a:extLst>
              <a:ext uri="{FF2B5EF4-FFF2-40B4-BE49-F238E27FC236}">
                <a16:creationId xmlns:a16="http://schemas.microsoft.com/office/drawing/2014/main" id="{01F97ABF-7251-9D4B-BDA2-3A3099615CDA}"/>
              </a:ext>
            </a:extLst>
          </p:cNvPr>
          <p:cNvSpPr txBox="1"/>
          <p:nvPr/>
        </p:nvSpPr>
        <p:spPr>
          <a:xfrm>
            <a:off x="566823" y="3962401"/>
            <a:ext cx="4698681" cy="2660408"/>
          </a:xfrm>
          <a:prstGeom prst="rect">
            <a:avLst/>
          </a:prstGeom>
          <a:noFill/>
        </p:spPr>
        <p:txBody>
          <a:bodyPr wrap="square">
            <a:spAutoFit/>
          </a:bodyPr>
          <a:lstStyle/>
          <a:p>
            <a:pPr marL="171450" indent="-171450">
              <a:lnSpc>
                <a:spcPct val="120000"/>
              </a:lnSpc>
              <a:buFont typeface="Wingdings" panose="05000000000000000000" pitchFamily="2" charset="2"/>
              <a:buChar char="§"/>
            </a:pPr>
            <a:r>
              <a:rPr lang="en-IN" sz="1400" i="1" dirty="0">
                <a:ea typeface="Times New Roman" panose="02020603050405020304" pitchFamily="18" charset="0"/>
                <a:cs typeface="Times New Roman" panose="02020603050405020304" pitchFamily="18" charset="0"/>
              </a:rPr>
              <a:t>Received a letter of appreciation (2013) from Shri. Narendra Modi, Chief Minister of Gujarat for authoring the book Blooming with Multiple Intelligence’s </a:t>
            </a:r>
          </a:p>
          <a:p>
            <a:pPr marL="171450" indent="-171450">
              <a:lnSpc>
                <a:spcPct val="120000"/>
              </a:lnSpc>
              <a:buFont typeface="Wingdings" panose="05000000000000000000" pitchFamily="2" charset="2"/>
              <a:buChar char="§"/>
            </a:pPr>
            <a:r>
              <a:rPr lang="en-IN" sz="1400" i="1" dirty="0">
                <a:ea typeface="Times New Roman" panose="02020603050405020304" pitchFamily="18" charset="0"/>
                <a:cs typeface="Times New Roman" panose="02020603050405020304" pitchFamily="18" charset="0"/>
              </a:rPr>
              <a:t>Senior Woman Educator and Scholar Award (2017) by the National Foundation for Entrepreneurship Development</a:t>
            </a:r>
          </a:p>
          <a:p>
            <a:pPr marL="171450" indent="-171450">
              <a:lnSpc>
                <a:spcPct val="120000"/>
              </a:lnSpc>
              <a:buFont typeface="Wingdings" panose="05000000000000000000" pitchFamily="2" charset="2"/>
              <a:buChar char="§"/>
            </a:pPr>
            <a:r>
              <a:rPr lang="en-IN" sz="1400" i="1" dirty="0">
                <a:ea typeface="Times New Roman" panose="02020603050405020304" pitchFamily="18" charset="0"/>
                <a:cs typeface="Times New Roman" panose="02020603050405020304" pitchFamily="18" charset="0"/>
              </a:rPr>
              <a:t>Academic Leadership Award (2017) by the International Institute of Organised Research</a:t>
            </a:r>
          </a:p>
          <a:p>
            <a:pPr marL="171450" indent="-171450">
              <a:lnSpc>
                <a:spcPct val="120000"/>
              </a:lnSpc>
              <a:buFont typeface="Wingdings" panose="05000000000000000000" pitchFamily="2" charset="2"/>
              <a:buChar char="§"/>
            </a:pPr>
            <a:r>
              <a:rPr lang="en-IN" sz="1400" i="1" dirty="0">
                <a:ea typeface="Times New Roman" panose="02020603050405020304" pitchFamily="18" charset="0"/>
                <a:cs typeface="Times New Roman" panose="02020603050405020304" pitchFamily="18" charset="0"/>
              </a:rPr>
              <a:t>‘Acharya Devo Bhava’ Award (2016) by Brainfeed Magazine</a:t>
            </a:r>
          </a:p>
          <a:p>
            <a:pPr marL="171450" indent="-171450">
              <a:lnSpc>
                <a:spcPct val="120000"/>
              </a:lnSpc>
              <a:buFont typeface="Wingdings" panose="05000000000000000000" pitchFamily="2" charset="2"/>
              <a:buChar char="§"/>
            </a:pPr>
            <a:r>
              <a:rPr lang="en-IN" sz="1400" i="1" dirty="0"/>
              <a:t>Cover story was published in a monthly magazine “Kerala in Mumbai” for the June issue, 2017. </a:t>
            </a:r>
          </a:p>
        </p:txBody>
      </p:sp>
      <p:sp>
        <p:nvSpPr>
          <p:cNvPr id="12" name="TextBox 11">
            <a:extLst>
              <a:ext uri="{FF2B5EF4-FFF2-40B4-BE49-F238E27FC236}">
                <a16:creationId xmlns:a16="http://schemas.microsoft.com/office/drawing/2014/main" id="{E78D1F3A-E060-4D4E-977D-D9F3D3441450}"/>
              </a:ext>
            </a:extLst>
          </p:cNvPr>
          <p:cNvSpPr txBox="1"/>
          <p:nvPr/>
        </p:nvSpPr>
        <p:spPr>
          <a:xfrm>
            <a:off x="2238441" y="2363808"/>
            <a:ext cx="1510650" cy="1015663"/>
          </a:xfrm>
          <a:prstGeom prst="rect">
            <a:avLst/>
          </a:prstGeom>
          <a:noFill/>
        </p:spPr>
        <p:txBody>
          <a:bodyPr wrap="square">
            <a:spAutoFit/>
          </a:bodyPr>
          <a:lstStyle/>
          <a:p>
            <a:pPr algn="ctr"/>
            <a:r>
              <a:rPr lang="en-GB" sz="1500" b="1" i="1" dirty="0">
                <a:solidFill>
                  <a:srgbClr val="C00000"/>
                </a:solidFill>
                <a:latin typeface="Calibri"/>
              </a:rPr>
              <a:t>Board of Studies Member </a:t>
            </a:r>
            <a:r>
              <a:rPr lang="en-GB" sz="1500" b="1" i="1" dirty="0">
                <a:solidFill>
                  <a:schemeClr val="accent1">
                    <a:lumMod val="50000"/>
                  </a:schemeClr>
                </a:solidFill>
                <a:latin typeface="Calibri"/>
              </a:rPr>
              <a:t>University of Mumbai</a:t>
            </a:r>
          </a:p>
        </p:txBody>
      </p:sp>
      <p:sp>
        <p:nvSpPr>
          <p:cNvPr id="13" name="Rectangle 12">
            <a:extLst>
              <a:ext uri="{FF2B5EF4-FFF2-40B4-BE49-F238E27FC236}">
                <a16:creationId xmlns:a16="http://schemas.microsoft.com/office/drawing/2014/main" id="{924FF427-EB91-6A46-8D7B-83BD8D249EED}"/>
              </a:ext>
            </a:extLst>
          </p:cNvPr>
          <p:cNvSpPr/>
          <p:nvPr/>
        </p:nvSpPr>
        <p:spPr>
          <a:xfrm>
            <a:off x="5659365" y="1487818"/>
            <a:ext cx="6023530" cy="3084183"/>
          </a:xfrm>
          <a:prstGeom prst="rect">
            <a:avLst/>
          </a:prstGeom>
        </p:spPr>
        <p:txBody>
          <a:bodyPr wrap="square">
            <a:noAutofit/>
          </a:bodyPr>
          <a:lstStyle/>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dirty="0">
                <a:solidFill>
                  <a:prstClr val="black"/>
                </a:solidFill>
              </a:rPr>
              <a:t>Qualification includes PhD in Education  in Multiple Intelligences – University of Mumbai, M.A (Eng.), M.Com, M.Ed. </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dirty="0">
                <a:solidFill>
                  <a:prstClr val="black"/>
                </a:solidFill>
              </a:rPr>
              <a:t>Education Expert </a:t>
            </a:r>
            <a:r>
              <a:rPr lang="en-GB" sz="1400" dirty="0">
                <a:solidFill>
                  <a:prstClr val="black"/>
                </a:solidFill>
              </a:rPr>
              <a:t>as a Teacher, Teacher Educator and Research Guide - </a:t>
            </a:r>
            <a:r>
              <a:rPr lang="en-IN" sz="1400" dirty="0">
                <a:solidFill>
                  <a:prstClr val="black"/>
                </a:solidFill>
              </a:rPr>
              <a:t>Recognized Ph.D. guide (Education) by the University of Mumbai (MU) </a:t>
            </a:r>
            <a:endParaRPr lang="en-GB" sz="1400" dirty="0">
              <a:solidFill>
                <a:prstClr val="black"/>
              </a:solidFill>
            </a:endParaRP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GB" sz="1400" dirty="0">
                <a:solidFill>
                  <a:prstClr val="black"/>
                </a:solidFill>
              </a:rPr>
              <a:t>Worked with schools in Mumbai and Kuwait</a:t>
            </a:r>
            <a:endParaRPr lang="en-IN" sz="1400" dirty="0">
              <a:solidFill>
                <a:prstClr val="black"/>
              </a:solidFill>
            </a:endParaRP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IN" sz="1400" dirty="0">
                <a:solidFill>
                  <a:prstClr val="black"/>
                </a:solidFill>
                <a:ea typeface="Times New Roman" panose="02020603050405020304" pitchFamily="18" charset="0"/>
                <a:cs typeface="Times New Roman" panose="02020603050405020304" pitchFamily="18" charset="0"/>
              </a:rPr>
              <a:t>Chairperson for B.Ed. Credit Based Choice System Examination at MU and Convenor of Four-Year Integrated Syllabus</a:t>
            </a:r>
            <a:endParaRPr lang="en-IN" sz="1400" dirty="0">
              <a:solidFill>
                <a:prstClr val="black"/>
              </a:solidFill>
            </a:endParaRP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IN" sz="1400" dirty="0">
                <a:solidFill>
                  <a:prstClr val="black"/>
                </a:solidFill>
                <a:cs typeface="Times New Roman" panose="02020603050405020304" pitchFamily="18" charset="0"/>
              </a:rPr>
              <a:t>Authored 18 books – National and International Level including teacher resources for all grades published by Chetna Publications.</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IN" sz="1400" dirty="0">
                <a:solidFill>
                  <a:prstClr val="black"/>
                </a:solidFill>
                <a:cs typeface="Times New Roman" panose="02020603050405020304" pitchFamily="18" charset="0"/>
              </a:rPr>
              <a:t>Trained 4000+ In-service teachers</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dirty="0">
                <a:solidFill>
                  <a:srgbClr val="000000"/>
                </a:solidFill>
                <a:ea typeface="Calibri" panose="020F0502020204030204" pitchFamily="34" charset="0"/>
                <a:cs typeface="Times New Roman" panose="02020603050405020304" pitchFamily="18" charset="0"/>
              </a:rPr>
              <a:t>Certificate from Wide World, Harvard Graduate School of Education, U.S.A. on completion of an online course on “Multiple Intelligences” and “Coach Development” with study groups from all over the world. (Scored points – 41 out of 45).</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dirty="0">
                <a:solidFill>
                  <a:srgbClr val="000000"/>
                </a:solidFill>
                <a:ea typeface="Calibri" panose="020F0502020204030204" pitchFamily="34" charset="0"/>
                <a:cs typeface="Times New Roman" panose="02020603050405020304" pitchFamily="18" charset="0"/>
              </a:rPr>
              <a:t>Completed 35 Online Certificate courses from International Universities.</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US" sz="1400" dirty="0">
                <a:solidFill>
                  <a:srgbClr val="000000"/>
                </a:solidFill>
                <a:ea typeface="Calibri" panose="020F0502020204030204" pitchFamily="34" charset="0"/>
                <a:cs typeface="Times New Roman" panose="02020603050405020304" pitchFamily="18" charset="0"/>
              </a:rPr>
              <a:t>Past  Club President of National Soroptimist of India – a wing of SIGBI (Great Britain and Ireland).</a:t>
            </a: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r>
              <a:rPr lang="en-IN" sz="1400" dirty="0">
                <a:solidFill>
                  <a:srgbClr val="000000"/>
                </a:solidFill>
                <a:ea typeface="Calibri" panose="020F0502020204030204" pitchFamily="34" charset="0"/>
                <a:cs typeface="Times New Roman" panose="02020603050405020304" pitchFamily="18" charset="0"/>
              </a:rPr>
              <a:t>Presented papers at National and International Conferences. </a:t>
            </a:r>
          </a:p>
          <a:p>
            <a:pPr>
              <a:lnSpc>
                <a:spcPct val="120000"/>
              </a:lnSpc>
              <a:spcBef>
                <a:spcPts val="100"/>
              </a:spcBef>
              <a:spcAft>
                <a:spcPts val="100"/>
              </a:spcAft>
              <a:buClr>
                <a:srgbClr val="003E70"/>
              </a:buClr>
              <a:tabLst>
                <a:tab pos="538163" algn="l"/>
              </a:tabLst>
              <a:defRPr/>
            </a:pPr>
            <a:endParaRPr lang="en-IN" sz="1400" dirty="0">
              <a:solidFill>
                <a:prstClr val="black"/>
              </a:solidFill>
              <a:latin typeface="Calibri"/>
              <a:cs typeface="Times New Roman" panose="02020603050405020304" pitchFamily="18" charset="0"/>
            </a:endParaRP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endParaRPr lang="en-IN" sz="1400" dirty="0">
              <a:solidFill>
                <a:prstClr val="black"/>
              </a:solidFill>
              <a:latin typeface="Calibri"/>
              <a:cs typeface="Times New Roman" panose="02020603050405020304" pitchFamily="18" charset="0"/>
            </a:endParaRPr>
          </a:p>
          <a:p>
            <a:pPr marL="171450" indent="-171450">
              <a:lnSpc>
                <a:spcPct val="120000"/>
              </a:lnSpc>
              <a:spcBef>
                <a:spcPts val="100"/>
              </a:spcBef>
              <a:spcAft>
                <a:spcPts val="100"/>
              </a:spcAft>
              <a:buClr>
                <a:srgbClr val="003E70"/>
              </a:buClr>
              <a:buFont typeface="Wingdings" panose="05000000000000000000" pitchFamily="2" charset="2"/>
              <a:buChar char="§"/>
              <a:tabLst>
                <a:tab pos="538163" algn="l"/>
              </a:tabLst>
              <a:defRPr/>
            </a:pPr>
            <a:endParaRPr lang="en-GB" sz="1400" dirty="0">
              <a:solidFill>
                <a:prstClr val="black"/>
              </a:solidFill>
              <a:latin typeface="Calibri"/>
            </a:endParaRPr>
          </a:p>
        </p:txBody>
      </p:sp>
      <p:pic>
        <p:nvPicPr>
          <p:cNvPr id="14" name="Picture 13" descr="A person in a blue shirt&#10;&#10;Description automatically generated">
            <a:extLst>
              <a:ext uri="{FF2B5EF4-FFF2-40B4-BE49-F238E27FC236}">
                <a16:creationId xmlns:a16="http://schemas.microsoft.com/office/drawing/2014/main" id="{C5F28C7C-0529-B540-9444-A79E8D2FB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23" y="1206838"/>
            <a:ext cx="1622276" cy="1636506"/>
          </a:xfrm>
          <a:prstGeom prst="rect">
            <a:avLst/>
          </a:prstGeom>
        </p:spPr>
      </p:pic>
      <p:sp>
        <p:nvSpPr>
          <p:cNvPr id="15" name="TextBox 14">
            <a:extLst>
              <a:ext uri="{FF2B5EF4-FFF2-40B4-BE49-F238E27FC236}">
                <a16:creationId xmlns:a16="http://schemas.microsoft.com/office/drawing/2014/main" id="{BB54BC18-F668-3848-97BC-3D8E1EED1FEB}"/>
              </a:ext>
            </a:extLst>
          </p:cNvPr>
          <p:cNvSpPr txBox="1"/>
          <p:nvPr/>
        </p:nvSpPr>
        <p:spPr>
          <a:xfrm>
            <a:off x="5627226" y="1149264"/>
            <a:ext cx="1233973" cy="338554"/>
          </a:xfrm>
          <a:prstGeom prst="rect">
            <a:avLst/>
          </a:prstGeom>
          <a:noFill/>
        </p:spPr>
        <p:txBody>
          <a:bodyPr wrap="square">
            <a:spAutoFit/>
          </a:bodyPr>
          <a:lstStyle/>
          <a:p>
            <a:r>
              <a:rPr lang="en-GB" sz="1600" b="1" dirty="0">
                <a:solidFill>
                  <a:srgbClr val="C00000"/>
                </a:solidFill>
                <a:latin typeface="Calibri"/>
              </a:rPr>
              <a:t>Experience</a:t>
            </a:r>
            <a:endParaRPr lang="en-IN" sz="1600" b="1" dirty="0">
              <a:solidFill>
                <a:srgbClr val="C00000"/>
              </a:solidFill>
            </a:endParaRPr>
          </a:p>
        </p:txBody>
      </p:sp>
      <p:sp>
        <p:nvSpPr>
          <p:cNvPr id="16" name="TextBox 15">
            <a:extLst>
              <a:ext uri="{FF2B5EF4-FFF2-40B4-BE49-F238E27FC236}">
                <a16:creationId xmlns:a16="http://schemas.microsoft.com/office/drawing/2014/main" id="{82A3841C-9152-3043-855A-AE23FDEA78E5}"/>
              </a:ext>
            </a:extLst>
          </p:cNvPr>
          <p:cNvSpPr txBox="1"/>
          <p:nvPr/>
        </p:nvSpPr>
        <p:spPr>
          <a:xfrm>
            <a:off x="509105" y="3587996"/>
            <a:ext cx="3841494" cy="338554"/>
          </a:xfrm>
          <a:prstGeom prst="rect">
            <a:avLst/>
          </a:prstGeom>
          <a:noFill/>
        </p:spPr>
        <p:txBody>
          <a:bodyPr wrap="square">
            <a:spAutoFit/>
          </a:bodyPr>
          <a:lstStyle/>
          <a:p>
            <a:r>
              <a:rPr lang="en-GB" sz="1600" b="1" i="1" dirty="0">
                <a:solidFill>
                  <a:srgbClr val="C00000"/>
                </a:solidFill>
                <a:latin typeface="Calibri"/>
              </a:rPr>
              <a:t>Awards &amp; Achievements</a:t>
            </a:r>
            <a:endParaRPr lang="en-IN" sz="1600" b="1" i="1" dirty="0">
              <a:solidFill>
                <a:srgbClr val="C00000"/>
              </a:solidFill>
            </a:endParaRPr>
          </a:p>
        </p:txBody>
      </p:sp>
      <p:sp>
        <p:nvSpPr>
          <p:cNvPr id="17" name="object 12">
            <a:extLst>
              <a:ext uri="{FF2B5EF4-FFF2-40B4-BE49-F238E27FC236}">
                <a16:creationId xmlns:a16="http://schemas.microsoft.com/office/drawing/2014/main" id="{86AD01A3-A834-1945-9D84-AFA4BA49373C}"/>
              </a:ext>
            </a:extLst>
          </p:cNvPr>
          <p:cNvSpPr/>
          <p:nvPr/>
        </p:nvSpPr>
        <p:spPr>
          <a:xfrm rot="16200000">
            <a:off x="2833974" y="3900775"/>
            <a:ext cx="5400000" cy="57251"/>
          </a:xfrm>
          <a:prstGeom prst="rect">
            <a:avLst/>
          </a:prstGeom>
          <a:blipFill>
            <a:blip r:embed="rId3" cstate="print"/>
            <a:stretch>
              <a:fillRect/>
            </a:stretch>
          </a:blipFill>
        </p:spPr>
        <p:txBody>
          <a:bodyPr wrap="square" lIns="0" tIns="0" rIns="0" bIns="0" rtlCol="0"/>
          <a:lstStyle/>
          <a:p>
            <a:pPr>
              <a:defRPr/>
            </a:pPr>
            <a:endParaRPr>
              <a:solidFill>
                <a:prstClr val="black"/>
              </a:solidFill>
              <a:latin typeface="Calibri"/>
            </a:endParaRPr>
          </a:p>
        </p:txBody>
      </p:sp>
      <p:sp>
        <p:nvSpPr>
          <p:cNvPr id="18" name="Title 3">
            <a:extLst>
              <a:ext uri="{FF2B5EF4-FFF2-40B4-BE49-F238E27FC236}">
                <a16:creationId xmlns:a16="http://schemas.microsoft.com/office/drawing/2014/main" id="{FD6CEE1A-CE84-734B-81D6-3C6BF2C26938}"/>
              </a:ext>
            </a:extLst>
          </p:cNvPr>
          <p:cNvSpPr txBox="1">
            <a:spLocks/>
          </p:cNvSpPr>
          <p:nvPr/>
        </p:nvSpPr>
        <p:spPr bwMode="auto">
          <a:xfrm>
            <a:off x="509105" y="509308"/>
            <a:ext cx="8229600" cy="385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a:defRPr/>
            </a:pPr>
            <a:r>
              <a:rPr lang="en-US" sz="3000" dirty="0">
                <a:solidFill>
                  <a:srgbClr val="003E75"/>
                </a:solidFill>
                <a:latin typeface="Calibri"/>
              </a:rPr>
              <a:t>School Leadership Team</a:t>
            </a:r>
            <a:endParaRPr lang="en-IN" sz="3000" dirty="0">
              <a:solidFill>
                <a:srgbClr val="003E70"/>
              </a:solidFill>
              <a:latin typeface="Calibri"/>
              <a:cs typeface="Montserrat"/>
            </a:endParaRPr>
          </a:p>
          <a:p>
            <a:pPr>
              <a:defRPr/>
            </a:pPr>
            <a:endParaRPr lang="en-IN" sz="3000" dirty="0">
              <a:solidFill>
                <a:srgbClr val="003E70"/>
              </a:solidFill>
              <a:latin typeface="Calibri"/>
              <a:cs typeface="Montserrat"/>
            </a:endParaRPr>
          </a:p>
        </p:txBody>
      </p:sp>
    </p:spTree>
    <p:extLst>
      <p:ext uri="{BB962C8B-B14F-4D97-AF65-F5344CB8AC3E}">
        <p14:creationId xmlns:p14="http://schemas.microsoft.com/office/powerpoint/2010/main" val="2583756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01E498C-60A6-8C46-AD80-744FBADE1E26}"/>
              </a:ext>
            </a:extLst>
          </p:cNvPr>
          <p:cNvSpPr/>
          <p:nvPr/>
        </p:nvSpPr>
        <p:spPr>
          <a:xfrm>
            <a:off x="502197" y="1072810"/>
            <a:ext cx="3250881" cy="2232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B344E69-0AFC-2A4B-BA5C-ADA384C95688}"/>
              </a:ext>
            </a:extLst>
          </p:cNvPr>
          <p:cNvSpPr/>
          <p:nvPr/>
        </p:nvSpPr>
        <p:spPr>
          <a:xfrm>
            <a:off x="565057" y="2803612"/>
            <a:ext cx="1608881" cy="276998"/>
          </a:xfrm>
          <a:prstGeom prst="rect">
            <a:avLst/>
          </a:prstGeom>
        </p:spPr>
        <p:txBody>
          <a:bodyPr wrap="none" lIns="0">
            <a:noAutofit/>
          </a:bodyPr>
          <a:lstStyle/>
          <a:p>
            <a:pPr marL="0" marR="0" lvl="0" indent="177800" algn="ctr" defTabSz="914400" rtl="0" eaLnBrk="1" fontAlgn="auto" latinLnBrk="0" hangingPunct="1">
              <a:lnSpc>
                <a:spcPct val="100000"/>
              </a:lnSpc>
              <a:spcBef>
                <a:spcPts val="200"/>
              </a:spcBef>
              <a:spcAft>
                <a:spcPts val="200"/>
              </a:spcAft>
              <a:buClr>
                <a:srgbClr val="003E70"/>
              </a:buClr>
              <a:buSzTx/>
              <a:buFontTx/>
              <a:buNone/>
              <a:tabLst>
                <a:tab pos="538163" algn="l"/>
              </a:tabLst>
              <a:defRPr/>
            </a:pPr>
            <a:r>
              <a:rPr kumimoji="0" lang="en-US" sz="1600" b="1" i="0" u="none" strike="noStrike" kern="1200" cap="none" spc="0" normalizeH="0" baseline="0" noProof="0" dirty="0">
                <a:ln>
                  <a:noFill/>
                </a:ln>
                <a:solidFill>
                  <a:schemeClr val="accent1">
                    <a:lumMod val="50000"/>
                  </a:schemeClr>
                </a:solidFill>
                <a:effectLst/>
                <a:uLnTx/>
                <a:uFillTx/>
                <a:latin typeface="Calibri"/>
                <a:ea typeface="+mn-ea"/>
                <a:cs typeface="+mn-cs"/>
              </a:rPr>
              <a:t>Tasneem </a:t>
            </a:r>
            <a:r>
              <a:rPr kumimoji="0" lang="en-US" sz="1600" b="1" i="0" u="none" strike="noStrike" kern="1200" cap="none" spc="0" normalizeH="0" baseline="0" noProof="0" dirty="0" err="1">
                <a:ln>
                  <a:noFill/>
                </a:ln>
                <a:solidFill>
                  <a:schemeClr val="accent1">
                    <a:lumMod val="50000"/>
                  </a:schemeClr>
                </a:solidFill>
                <a:effectLst/>
                <a:uLnTx/>
                <a:uFillTx/>
                <a:latin typeface="Calibri"/>
                <a:ea typeface="+mn-ea"/>
                <a:cs typeface="+mn-cs"/>
              </a:rPr>
              <a:t>Dohadwala</a:t>
            </a:r>
            <a:endParaRPr kumimoji="0" lang="en-US" sz="1600" b="0" i="0" u="none" strike="noStrike" kern="1200" cap="none" spc="0" normalizeH="0" baseline="0" noProof="0" dirty="0">
              <a:ln>
                <a:noFill/>
              </a:ln>
              <a:solidFill>
                <a:schemeClr val="accent1">
                  <a:lumMod val="50000"/>
                </a:scheme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D8EEC0A8-DAAD-D74F-883D-5FC20DE4092F}"/>
              </a:ext>
            </a:extLst>
          </p:cNvPr>
          <p:cNvSpPr txBox="1"/>
          <p:nvPr/>
        </p:nvSpPr>
        <p:spPr>
          <a:xfrm>
            <a:off x="2235503" y="1052390"/>
            <a:ext cx="1453823" cy="553998"/>
          </a:xfrm>
          <a:prstGeom prst="rect">
            <a:avLst/>
          </a:prstGeom>
          <a:noFill/>
        </p:spPr>
        <p:txBody>
          <a:bodyPr wrap="square">
            <a:spAutoFit/>
          </a:bodyPr>
          <a:lstStyle/>
          <a:p>
            <a:pPr algn="ctr"/>
            <a:r>
              <a:rPr lang="en-GB" sz="1500" b="1" i="1" dirty="0">
                <a:solidFill>
                  <a:srgbClr val="C00000"/>
                </a:solidFill>
                <a:latin typeface="Calibri"/>
              </a:rPr>
              <a:t>1</a:t>
            </a:r>
            <a:r>
              <a:rPr kumimoji="0" lang="en-GB" sz="1500" b="1" i="1" u="none" strike="noStrike" kern="1200" cap="none" spc="0" normalizeH="0" baseline="0" noProof="0" dirty="0">
                <a:ln>
                  <a:noFill/>
                </a:ln>
                <a:solidFill>
                  <a:srgbClr val="C00000"/>
                </a:solidFill>
                <a:effectLst/>
                <a:uLnTx/>
                <a:uFillTx/>
                <a:latin typeface="Calibri"/>
              </a:rPr>
              <a:t>2 + years </a:t>
            </a:r>
            <a:r>
              <a:rPr lang="en-GB" sz="1500" b="1" i="1" dirty="0">
                <a:solidFill>
                  <a:srgbClr val="C00000"/>
                </a:solidFill>
                <a:latin typeface="Calibri"/>
              </a:rPr>
              <a:t>of experience</a:t>
            </a:r>
            <a:endParaRPr lang="en-IN" sz="1500" b="1" i="1" dirty="0">
              <a:solidFill>
                <a:srgbClr val="C00000"/>
              </a:solidFill>
            </a:endParaRPr>
          </a:p>
        </p:txBody>
      </p:sp>
      <p:sp>
        <p:nvSpPr>
          <p:cNvPr id="8" name="TextBox 7">
            <a:extLst>
              <a:ext uri="{FF2B5EF4-FFF2-40B4-BE49-F238E27FC236}">
                <a16:creationId xmlns:a16="http://schemas.microsoft.com/office/drawing/2014/main" id="{D547BF8E-4491-E64B-AA8E-1FCC85283C9F}"/>
              </a:ext>
            </a:extLst>
          </p:cNvPr>
          <p:cNvSpPr txBox="1"/>
          <p:nvPr/>
        </p:nvSpPr>
        <p:spPr>
          <a:xfrm>
            <a:off x="2252011" y="1591021"/>
            <a:ext cx="1453823" cy="553998"/>
          </a:xfrm>
          <a:prstGeom prst="rect">
            <a:avLst/>
          </a:prstGeom>
          <a:noFill/>
        </p:spPr>
        <p:txBody>
          <a:bodyPr wrap="square">
            <a:spAutoFit/>
          </a:bodyPr>
          <a:lstStyle/>
          <a:p>
            <a:pPr algn="ctr"/>
            <a:r>
              <a:rPr lang="en-GB" sz="1500" b="1" i="1" dirty="0">
                <a:solidFill>
                  <a:srgbClr val="C00000"/>
                </a:solidFill>
                <a:latin typeface="Calibri"/>
              </a:rPr>
              <a:t>10</a:t>
            </a:r>
            <a:r>
              <a:rPr kumimoji="0" lang="en-GB" sz="1500" b="1" i="1" u="none" strike="noStrike" kern="1200" cap="none" spc="0" normalizeH="0" baseline="0" noProof="0" dirty="0">
                <a:ln>
                  <a:noFill/>
                </a:ln>
                <a:solidFill>
                  <a:srgbClr val="C00000"/>
                </a:solidFill>
                <a:effectLst/>
                <a:uLnTx/>
                <a:uFillTx/>
                <a:latin typeface="Calibri"/>
              </a:rPr>
              <a:t>+ </a:t>
            </a:r>
            <a:r>
              <a:rPr kumimoji="0" lang="en-GB" sz="1500" b="1" i="1" u="none" strike="noStrike" kern="1200" cap="none" spc="0" normalizeH="0" baseline="0" noProof="0" dirty="0">
                <a:ln>
                  <a:noFill/>
                </a:ln>
                <a:solidFill>
                  <a:schemeClr val="accent1">
                    <a:lumMod val="50000"/>
                  </a:schemeClr>
                </a:solidFill>
                <a:effectLst/>
                <a:uLnTx/>
                <a:uFillTx/>
                <a:latin typeface="Calibri"/>
              </a:rPr>
              <a:t>Schools Established</a:t>
            </a:r>
            <a:endParaRPr lang="en-IN" sz="1500" b="1" i="1" dirty="0">
              <a:solidFill>
                <a:schemeClr val="accent1">
                  <a:lumMod val="50000"/>
                </a:schemeClr>
              </a:solidFill>
            </a:endParaRPr>
          </a:p>
        </p:txBody>
      </p:sp>
      <p:sp>
        <p:nvSpPr>
          <p:cNvPr id="9" name="TextBox 8">
            <a:extLst>
              <a:ext uri="{FF2B5EF4-FFF2-40B4-BE49-F238E27FC236}">
                <a16:creationId xmlns:a16="http://schemas.microsoft.com/office/drawing/2014/main" id="{0B5D7FD0-CD76-364A-9FFC-0F89F105AE65}"/>
              </a:ext>
            </a:extLst>
          </p:cNvPr>
          <p:cNvSpPr txBox="1"/>
          <p:nvPr/>
        </p:nvSpPr>
        <p:spPr>
          <a:xfrm>
            <a:off x="490623" y="3962400"/>
            <a:ext cx="3490725" cy="1367747"/>
          </a:xfrm>
          <a:prstGeom prst="rect">
            <a:avLst/>
          </a:prstGeom>
          <a:noFill/>
        </p:spPr>
        <p:txBody>
          <a:bodyPr wrap="square">
            <a:spAutoFit/>
          </a:bodyPr>
          <a:lstStyle/>
          <a:p>
            <a:pPr marL="171450" lvl="0" indent="-171450">
              <a:lnSpc>
                <a:spcPct val="120000"/>
              </a:lnSpc>
              <a:buFont typeface="Wingdings" panose="05000000000000000000" pitchFamily="2" charset="2"/>
              <a:buChar char="§"/>
            </a:pPr>
            <a:r>
              <a:rPr lang="en-US" sz="1400" dirty="0"/>
              <a:t>Certificate from the </a:t>
            </a:r>
            <a:r>
              <a:rPr lang="en-US" sz="1400" dirty="0" err="1"/>
              <a:t>Limca</a:t>
            </a:r>
            <a:r>
              <a:rPr lang="en-US" sz="1400" dirty="0"/>
              <a:t> Book of Records 2013</a:t>
            </a:r>
            <a:endParaRPr lang="en-IN" sz="1400" dirty="0"/>
          </a:p>
          <a:p>
            <a:pPr marL="171450" lvl="0" indent="-171450">
              <a:lnSpc>
                <a:spcPct val="120000"/>
              </a:lnSpc>
              <a:buFont typeface="Wingdings" panose="05000000000000000000" pitchFamily="2" charset="2"/>
              <a:buChar char="§"/>
            </a:pPr>
            <a:r>
              <a:rPr lang="en-US" sz="1400" dirty="0"/>
              <a:t>Innovative Teacher Award - the Giants Group of Byculla -2017</a:t>
            </a:r>
            <a:endParaRPr lang="en-IN" sz="1400" dirty="0"/>
          </a:p>
          <a:p>
            <a:pPr marL="171450" indent="-171450">
              <a:lnSpc>
                <a:spcPct val="120000"/>
              </a:lnSpc>
              <a:buFont typeface="Wingdings" panose="05000000000000000000" pitchFamily="2" charset="2"/>
              <a:buChar char="§"/>
            </a:pPr>
            <a:endParaRPr lang="en-IN" sz="1400" dirty="0">
              <a:latin typeface="+mj-lt"/>
            </a:endParaRPr>
          </a:p>
        </p:txBody>
      </p:sp>
      <p:sp>
        <p:nvSpPr>
          <p:cNvPr id="10" name="Rectangle 9">
            <a:extLst>
              <a:ext uri="{FF2B5EF4-FFF2-40B4-BE49-F238E27FC236}">
                <a16:creationId xmlns:a16="http://schemas.microsoft.com/office/drawing/2014/main" id="{C16E440E-BE41-4340-8D7B-3F679A87F51E}"/>
              </a:ext>
            </a:extLst>
          </p:cNvPr>
          <p:cNvSpPr/>
          <p:nvPr/>
        </p:nvSpPr>
        <p:spPr>
          <a:xfrm>
            <a:off x="651784" y="3143824"/>
            <a:ext cx="1111750" cy="230832"/>
          </a:xfrm>
          <a:prstGeom prst="rect">
            <a:avLst/>
          </a:prstGeom>
        </p:spPr>
        <p:txBody>
          <a:bodyPr wrap="none" lIns="0">
            <a:noAutofit/>
          </a:bodyPr>
          <a:lstStyle/>
          <a:p>
            <a:pPr marL="0" marR="0" lvl="0" indent="177800" algn="ctr" defTabSz="914400" rtl="0" eaLnBrk="1" fontAlgn="auto" latinLnBrk="0" hangingPunct="1">
              <a:lnSpc>
                <a:spcPct val="100000"/>
              </a:lnSpc>
              <a:spcBef>
                <a:spcPts val="200"/>
              </a:spcBef>
              <a:spcAft>
                <a:spcPts val="200"/>
              </a:spcAft>
              <a:buClr>
                <a:srgbClr val="003E70"/>
              </a:buClr>
              <a:buSzTx/>
              <a:buFontTx/>
              <a:buNone/>
              <a:tabLst>
                <a:tab pos="538163" algn="l"/>
              </a:tabLst>
              <a:defRPr/>
            </a:pPr>
            <a:endParaRPr kumimoji="0" lang="en-US" sz="1050" b="0" i="0" u="none" strike="noStrike" kern="1200" cap="none" spc="0" normalizeH="0" baseline="0" noProof="0" dirty="0">
              <a:ln>
                <a:noFill/>
              </a:ln>
              <a:solidFill>
                <a:schemeClr val="accent1">
                  <a:lumMod val="50000"/>
                </a:schemeClr>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DEBD1AF3-F1F6-F74E-A8BF-9349D4A9570E}"/>
              </a:ext>
            </a:extLst>
          </p:cNvPr>
          <p:cNvSpPr txBox="1"/>
          <p:nvPr/>
        </p:nvSpPr>
        <p:spPr>
          <a:xfrm>
            <a:off x="2252011" y="2192806"/>
            <a:ext cx="1453823" cy="553998"/>
          </a:xfrm>
          <a:prstGeom prst="rect">
            <a:avLst/>
          </a:prstGeom>
          <a:noFill/>
        </p:spPr>
        <p:txBody>
          <a:bodyPr wrap="square">
            <a:spAutoFit/>
          </a:bodyPr>
          <a:lstStyle/>
          <a:p>
            <a:pPr algn="ctr"/>
            <a:r>
              <a:rPr kumimoji="0" lang="en-GB" sz="1500" b="1" i="1" u="none" strike="noStrike" kern="1200" cap="none" spc="0" normalizeH="0" baseline="0" noProof="0" dirty="0">
                <a:ln>
                  <a:noFill/>
                </a:ln>
                <a:solidFill>
                  <a:srgbClr val="C00000"/>
                </a:solidFill>
                <a:effectLst/>
                <a:uLnTx/>
                <a:uFillTx/>
                <a:latin typeface="Calibri"/>
              </a:rPr>
              <a:t>10+ </a:t>
            </a:r>
            <a:r>
              <a:rPr kumimoji="0" lang="en-GB" sz="1500" b="1" i="1" u="none" strike="noStrike" kern="1200" cap="none" spc="0" normalizeH="0" baseline="0" noProof="0" dirty="0">
                <a:ln>
                  <a:noFill/>
                </a:ln>
                <a:solidFill>
                  <a:schemeClr val="accent1">
                    <a:lumMod val="50000"/>
                  </a:schemeClr>
                </a:solidFill>
                <a:effectLst/>
                <a:uLnTx/>
                <a:uFillTx/>
                <a:latin typeface="Calibri"/>
              </a:rPr>
              <a:t>Schools Managed</a:t>
            </a:r>
            <a:endParaRPr lang="en-IN" sz="1500" b="1" i="1" dirty="0">
              <a:solidFill>
                <a:schemeClr val="accent1">
                  <a:lumMod val="50000"/>
                </a:schemeClr>
              </a:solidFill>
            </a:endParaRPr>
          </a:p>
        </p:txBody>
      </p:sp>
      <p:sp>
        <p:nvSpPr>
          <p:cNvPr id="12" name="Rectangle 11">
            <a:extLst>
              <a:ext uri="{FF2B5EF4-FFF2-40B4-BE49-F238E27FC236}">
                <a16:creationId xmlns:a16="http://schemas.microsoft.com/office/drawing/2014/main" id="{1EE88708-FA60-D744-9E2C-CEC21F08D229}"/>
              </a:ext>
            </a:extLst>
          </p:cNvPr>
          <p:cNvSpPr/>
          <p:nvPr/>
        </p:nvSpPr>
        <p:spPr>
          <a:xfrm>
            <a:off x="4135986" y="1352291"/>
            <a:ext cx="7126802" cy="3897580"/>
          </a:xfrm>
          <a:prstGeom prst="rect">
            <a:avLst/>
          </a:prstGeom>
        </p:spPr>
        <p:txBody>
          <a:bodyPr wrap="square">
            <a:noAutofit/>
          </a:bodyPr>
          <a:lstStyle/>
          <a:p>
            <a:pPr marL="176213" indent="-176213">
              <a:lnSpc>
                <a:spcPct val="150000"/>
              </a:lnSpc>
              <a:buFont typeface="Wingdings" panose="05000000000000000000" pitchFamily="2" charset="2"/>
              <a:buChar char="§"/>
            </a:pPr>
            <a:r>
              <a:rPr lang="en-US" sz="1400" dirty="0"/>
              <a:t>Began her journey as a Primary Teacher/Facilitator in Class 4 in 2007</a:t>
            </a:r>
          </a:p>
          <a:p>
            <a:pPr marL="176213" indent="-176213">
              <a:lnSpc>
                <a:spcPct val="150000"/>
              </a:lnSpc>
              <a:buFont typeface="Wingdings" panose="05000000000000000000" pitchFamily="2" charset="2"/>
              <a:buChar char="§"/>
            </a:pPr>
            <a:r>
              <a:rPr lang="en-US" sz="1400" dirty="0"/>
              <a:t>Over the years successfully progressed as a Team Leader, Coordinator and a member of the School Pedagogical Leadership Team</a:t>
            </a:r>
          </a:p>
          <a:p>
            <a:pPr marL="176213" indent="-176213">
              <a:lnSpc>
                <a:spcPct val="150000"/>
              </a:lnSpc>
              <a:buFont typeface="Wingdings" panose="05000000000000000000" pitchFamily="2" charset="2"/>
              <a:buChar char="§"/>
            </a:pPr>
            <a:r>
              <a:rPr lang="en-US" sz="1400" dirty="0"/>
              <a:t>Champions the cause of Community Service across the school that has resulted in the school being awarded for their work in this space (by Education World Magazine – 2019)</a:t>
            </a:r>
          </a:p>
          <a:p>
            <a:pPr marL="171450" lvl="0" indent="-171450">
              <a:lnSpc>
                <a:spcPct val="150000"/>
              </a:lnSpc>
              <a:spcBef>
                <a:spcPts val="100"/>
              </a:spcBef>
              <a:spcAft>
                <a:spcPts val="100"/>
              </a:spcAft>
              <a:buClr>
                <a:srgbClr val="003E70"/>
              </a:buClr>
              <a:buFont typeface="Wingdings" panose="05000000000000000000" pitchFamily="2" charset="2"/>
              <a:buChar char="§"/>
              <a:tabLst>
                <a:tab pos="538163" algn="l"/>
              </a:tabLst>
              <a:defRPr/>
            </a:pPr>
            <a:r>
              <a:rPr lang="en-US" sz="1400" b="1" dirty="0">
                <a:solidFill>
                  <a:srgbClr val="000000"/>
                </a:solidFill>
                <a:ea typeface="MS Mincho" panose="02020609040205080304" pitchFamily="49" charset="-128"/>
                <a:cs typeface="Times New Roman" panose="02020603050405020304" pitchFamily="18" charset="0"/>
              </a:rPr>
              <a:t>In the past 10 years has been associated with multiple leading national and international curriculum schools where she has led the early years and primary school academic programmes</a:t>
            </a:r>
          </a:p>
          <a:p>
            <a:pPr marL="171450" lvl="0" indent="-171450">
              <a:lnSpc>
                <a:spcPct val="150000"/>
              </a:lnSpc>
              <a:spcBef>
                <a:spcPts val="100"/>
              </a:spcBef>
              <a:spcAft>
                <a:spcPts val="100"/>
              </a:spcAft>
              <a:buClr>
                <a:srgbClr val="003E70"/>
              </a:buClr>
              <a:buFont typeface="Wingdings" panose="05000000000000000000" pitchFamily="2" charset="2"/>
              <a:buChar char="§"/>
              <a:tabLst>
                <a:tab pos="538163" algn="l"/>
              </a:tabLst>
              <a:defRPr/>
            </a:pPr>
            <a:r>
              <a:rPr lang="en-IN" sz="1400" dirty="0"/>
              <a:t>Her forte lies in leading pedagogical training workshops for teachers, curriculum design and implementation</a:t>
            </a:r>
          </a:p>
          <a:p>
            <a:pPr>
              <a:lnSpc>
                <a:spcPct val="150000"/>
              </a:lnSpc>
            </a:pPr>
            <a:endParaRPr lang="en-IN" sz="1400" dirty="0"/>
          </a:p>
          <a:p>
            <a:pPr marL="171450" lvl="0" indent="-171450">
              <a:lnSpc>
                <a:spcPct val="150000"/>
              </a:lnSpc>
              <a:spcBef>
                <a:spcPts val="100"/>
              </a:spcBef>
              <a:spcAft>
                <a:spcPts val="100"/>
              </a:spcAft>
              <a:buClr>
                <a:srgbClr val="003E70"/>
              </a:buClr>
              <a:buFont typeface="Wingdings" panose="05000000000000000000" pitchFamily="2" charset="2"/>
              <a:buChar char="§"/>
              <a:tabLst>
                <a:tab pos="538163" algn="l"/>
              </a:tabLst>
              <a:defRPr/>
            </a:pPr>
            <a:endParaRPr lang="en-US" sz="1400" b="1" dirty="0">
              <a:solidFill>
                <a:srgbClr val="000000"/>
              </a:solidFill>
              <a:ea typeface="MS Mincho" panose="02020609040205080304" pitchFamily="49" charset="-128"/>
              <a:cs typeface="Times New Roman" panose="02020603050405020304" pitchFamily="18" charset="0"/>
            </a:endParaRPr>
          </a:p>
          <a:p>
            <a:pPr lvl="0">
              <a:lnSpc>
                <a:spcPct val="150000"/>
              </a:lnSpc>
              <a:spcBef>
                <a:spcPts val="100"/>
              </a:spcBef>
              <a:spcAft>
                <a:spcPts val="100"/>
              </a:spcAft>
              <a:buClr>
                <a:srgbClr val="003E70"/>
              </a:buClr>
              <a:tabLst>
                <a:tab pos="538163" algn="l"/>
              </a:tabLst>
              <a:defRPr/>
            </a:pPr>
            <a:endParaRPr lang="en-US" sz="1400" dirty="0"/>
          </a:p>
          <a:p>
            <a:pPr marL="742950" lvl="1" indent="-285750">
              <a:lnSpc>
                <a:spcPct val="150000"/>
              </a:lnSpc>
              <a:buFont typeface="Wingdings" panose="05000000000000000000" pitchFamily="2" charset="2"/>
              <a:buChar char="§"/>
            </a:pPr>
            <a:endParaRPr lang="en-IN" sz="1400" dirty="0"/>
          </a:p>
          <a:p>
            <a:pPr marL="628650" lvl="1" indent="-171450">
              <a:lnSpc>
                <a:spcPct val="150000"/>
              </a:lnSpc>
              <a:spcBef>
                <a:spcPts val="100"/>
              </a:spcBef>
              <a:spcAft>
                <a:spcPts val="100"/>
              </a:spcAft>
              <a:buClr>
                <a:srgbClr val="003E70"/>
              </a:buClr>
              <a:buFont typeface="Wingdings" panose="05000000000000000000" pitchFamily="2" charset="2"/>
              <a:buChar char="§"/>
              <a:tabLst>
                <a:tab pos="538163" algn="l"/>
              </a:tabLst>
              <a:defRPr/>
            </a:pPr>
            <a:endParaRPr lang="en-IN" sz="1400" b="1" dirty="0">
              <a:solidFill>
                <a:srgbClr val="000000"/>
              </a:solidFill>
              <a:ea typeface="MS Mincho" panose="02020609040205080304" pitchFamily="49" charset="-128"/>
              <a:cs typeface="Times New Roman" panose="02020603050405020304" pitchFamily="18" charset="0"/>
            </a:endParaRPr>
          </a:p>
          <a:p>
            <a:pPr marL="171450" marR="0" lvl="0" indent="-171450" algn="l" defTabSz="914400" rtl="0" eaLnBrk="1" fontAlgn="auto" latinLnBrk="0" hangingPunct="1">
              <a:lnSpc>
                <a:spcPct val="150000"/>
              </a:lnSpc>
              <a:spcBef>
                <a:spcPts val="100"/>
              </a:spcBef>
              <a:spcAft>
                <a:spcPts val="100"/>
              </a:spcAft>
              <a:buClr>
                <a:srgbClr val="003E70"/>
              </a:buClr>
              <a:buSzTx/>
              <a:buFont typeface="Wingdings" panose="05000000000000000000" pitchFamily="2" charset="2"/>
              <a:buChar char="§"/>
              <a:tabLst>
                <a:tab pos="538163" algn="l"/>
              </a:tabLst>
              <a:defRPr/>
            </a:pPr>
            <a:endParaRPr kumimoji="0" lang="en-IN"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id="{EE0937BD-7294-954E-8E3A-0DA91DF35B3A}"/>
              </a:ext>
            </a:extLst>
          </p:cNvPr>
          <p:cNvPicPr>
            <a:picLocks noChangeAspect="1"/>
          </p:cNvPicPr>
          <p:nvPr/>
        </p:nvPicPr>
        <p:blipFill>
          <a:blip r:embed="rId2"/>
          <a:stretch>
            <a:fillRect/>
          </a:stretch>
        </p:blipFill>
        <p:spPr>
          <a:xfrm>
            <a:off x="525927" y="1082230"/>
            <a:ext cx="1678840" cy="1679506"/>
          </a:xfrm>
          <a:prstGeom prst="rect">
            <a:avLst/>
          </a:prstGeom>
        </p:spPr>
      </p:pic>
      <p:sp>
        <p:nvSpPr>
          <p:cNvPr id="14" name="TextBox 13">
            <a:extLst>
              <a:ext uri="{FF2B5EF4-FFF2-40B4-BE49-F238E27FC236}">
                <a16:creationId xmlns:a16="http://schemas.microsoft.com/office/drawing/2014/main" id="{7934D918-6846-FF43-8FFD-E3A36D8AA749}"/>
              </a:ext>
            </a:extLst>
          </p:cNvPr>
          <p:cNvSpPr txBox="1"/>
          <p:nvPr/>
        </p:nvSpPr>
        <p:spPr>
          <a:xfrm>
            <a:off x="4119478" y="1033046"/>
            <a:ext cx="1233973" cy="338554"/>
          </a:xfrm>
          <a:prstGeom prst="rect">
            <a:avLst/>
          </a:prstGeom>
          <a:noFill/>
        </p:spPr>
        <p:txBody>
          <a:bodyPr wrap="square">
            <a:spAutoFit/>
          </a:bodyPr>
          <a:lstStyle/>
          <a:p>
            <a:r>
              <a:rPr kumimoji="0" lang="en-GB" sz="1600" b="1" u="none" strike="noStrike" kern="1200" cap="none" spc="0" normalizeH="0" baseline="0" noProof="0" dirty="0">
                <a:ln>
                  <a:noFill/>
                </a:ln>
                <a:solidFill>
                  <a:srgbClr val="C00000"/>
                </a:solidFill>
                <a:effectLst/>
                <a:uLnTx/>
                <a:uFillTx/>
                <a:latin typeface="Calibri"/>
              </a:rPr>
              <a:t>Experience</a:t>
            </a:r>
            <a:endParaRPr lang="en-IN" sz="1600" b="1" dirty="0">
              <a:solidFill>
                <a:srgbClr val="C00000"/>
              </a:solidFill>
            </a:endParaRPr>
          </a:p>
        </p:txBody>
      </p:sp>
      <p:sp>
        <p:nvSpPr>
          <p:cNvPr id="15" name="TextBox 14">
            <a:extLst>
              <a:ext uri="{FF2B5EF4-FFF2-40B4-BE49-F238E27FC236}">
                <a16:creationId xmlns:a16="http://schemas.microsoft.com/office/drawing/2014/main" id="{0FDDBE61-7E0F-B847-94FF-16B0DF79D951}"/>
              </a:ext>
            </a:extLst>
          </p:cNvPr>
          <p:cNvSpPr txBox="1"/>
          <p:nvPr/>
        </p:nvSpPr>
        <p:spPr>
          <a:xfrm>
            <a:off x="452817" y="3645442"/>
            <a:ext cx="2621434" cy="338554"/>
          </a:xfrm>
          <a:prstGeom prst="rect">
            <a:avLst/>
          </a:prstGeom>
          <a:noFill/>
        </p:spPr>
        <p:txBody>
          <a:bodyPr wrap="square">
            <a:spAutoFit/>
          </a:bodyPr>
          <a:lstStyle/>
          <a:p>
            <a:r>
              <a:rPr kumimoji="0" lang="en-GB" sz="1600" b="1" u="none" strike="noStrike" kern="1200" cap="none" spc="0" normalizeH="0" baseline="0" noProof="0" dirty="0">
                <a:ln>
                  <a:noFill/>
                </a:ln>
                <a:solidFill>
                  <a:srgbClr val="C00000"/>
                </a:solidFill>
                <a:effectLst/>
                <a:uLnTx/>
                <a:uFillTx/>
                <a:latin typeface="Calibri"/>
              </a:rPr>
              <a:t>Awards &amp; Achievements</a:t>
            </a:r>
            <a:endParaRPr lang="en-IN" sz="1600" b="1" dirty="0">
              <a:solidFill>
                <a:srgbClr val="C00000"/>
              </a:solidFill>
            </a:endParaRPr>
          </a:p>
        </p:txBody>
      </p:sp>
      <p:sp>
        <p:nvSpPr>
          <p:cNvPr id="16" name="object 12">
            <a:extLst>
              <a:ext uri="{FF2B5EF4-FFF2-40B4-BE49-F238E27FC236}">
                <a16:creationId xmlns:a16="http://schemas.microsoft.com/office/drawing/2014/main" id="{F80B56A4-BE9C-C34D-A087-E2BCB1877C64}"/>
              </a:ext>
            </a:extLst>
          </p:cNvPr>
          <p:cNvSpPr/>
          <p:nvPr/>
        </p:nvSpPr>
        <p:spPr>
          <a:xfrm rot="16200000">
            <a:off x="1309974" y="3900774"/>
            <a:ext cx="5400000" cy="57251"/>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itle 3">
            <a:extLst>
              <a:ext uri="{FF2B5EF4-FFF2-40B4-BE49-F238E27FC236}">
                <a16:creationId xmlns:a16="http://schemas.microsoft.com/office/drawing/2014/main" id="{8129C135-EEFD-0645-8805-9B089186F8FC}"/>
              </a:ext>
            </a:extLst>
          </p:cNvPr>
          <p:cNvSpPr txBox="1">
            <a:spLocks/>
          </p:cNvSpPr>
          <p:nvPr/>
        </p:nvSpPr>
        <p:spPr bwMode="auto">
          <a:xfrm>
            <a:off x="490623" y="522118"/>
            <a:ext cx="8229600" cy="385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rtlCol="0" anchor="ctr" anchorCtr="0" compatLnSpc="1">
            <a:prstTxWarp prst="textNoShape">
              <a:avLst/>
            </a:prstTxWarp>
            <a:noAutofit/>
          </a:bodyPr>
          <a:lstStyle>
            <a:lvl1pPr algn="l" defTabSz="914400" rtl="0" eaLnBrk="1" fontAlgn="base" latinLnBrk="0" hangingPunct="1">
              <a:spcBef>
                <a:spcPct val="0"/>
              </a:spcBef>
              <a:spcAft>
                <a:spcPct val="0"/>
              </a:spcAft>
              <a:buNone/>
              <a:defRPr lang="en-US" sz="2400" b="1" kern="1200" dirty="0" smtClean="0">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Calibri" pitchFamily="34" charset="0"/>
              </a:defRPr>
            </a:lvl6pPr>
            <a:lvl7pPr marL="914400" algn="l" rtl="0" fontAlgn="base">
              <a:spcBef>
                <a:spcPct val="0"/>
              </a:spcBef>
              <a:spcAft>
                <a:spcPct val="0"/>
              </a:spcAft>
              <a:defRPr sz="2400" b="1">
                <a:solidFill>
                  <a:schemeClr val="tx1"/>
                </a:solidFill>
                <a:latin typeface="Calibri" pitchFamily="34" charset="0"/>
              </a:defRPr>
            </a:lvl7pPr>
            <a:lvl8pPr marL="1371600" algn="l" rtl="0" fontAlgn="base">
              <a:spcBef>
                <a:spcPct val="0"/>
              </a:spcBef>
              <a:spcAft>
                <a:spcPct val="0"/>
              </a:spcAft>
              <a:defRPr sz="2400" b="1">
                <a:solidFill>
                  <a:schemeClr val="tx1"/>
                </a:solidFill>
                <a:latin typeface="Calibri" pitchFamily="34" charset="0"/>
              </a:defRPr>
            </a:lvl8pPr>
            <a:lvl9pPr marL="1828800" algn="l" rtl="0" fontAlgn="base">
              <a:spcBef>
                <a:spcPct val="0"/>
              </a:spcBef>
              <a:spcAft>
                <a:spcPct val="0"/>
              </a:spcAft>
              <a:defRPr sz="2400" b="1">
                <a:solidFill>
                  <a:schemeClr val="tx1"/>
                </a:solidFill>
                <a:latin typeface="Calibri" pitchFamily="34" charset="0"/>
              </a:defRPr>
            </a:lvl9pPr>
          </a:lstStyle>
          <a:p>
            <a:pPr>
              <a:defRPr/>
            </a:pPr>
            <a:r>
              <a:rPr lang="en-US" sz="3000" dirty="0">
                <a:solidFill>
                  <a:srgbClr val="003E75"/>
                </a:solidFill>
                <a:latin typeface="Calibri"/>
              </a:rPr>
              <a:t>School Leadership Team</a:t>
            </a:r>
            <a:endParaRPr lang="en-IN" sz="3000" dirty="0">
              <a:solidFill>
                <a:srgbClr val="003E70"/>
              </a:solidFill>
              <a:latin typeface="Calibri"/>
              <a:cs typeface="Montserrat"/>
            </a:endParaRPr>
          </a:p>
          <a:p>
            <a:pPr>
              <a:defRPr/>
            </a:pPr>
            <a:endParaRPr lang="en-IN" sz="3000" dirty="0">
              <a:solidFill>
                <a:srgbClr val="003E70"/>
              </a:solidFill>
              <a:latin typeface="Calibri"/>
              <a:cs typeface="Montserrat"/>
            </a:endParaRPr>
          </a:p>
        </p:txBody>
      </p:sp>
    </p:spTree>
    <p:extLst>
      <p:ext uri="{BB962C8B-B14F-4D97-AF65-F5344CB8AC3E}">
        <p14:creationId xmlns:p14="http://schemas.microsoft.com/office/powerpoint/2010/main" val="1473113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1897</Words>
  <Application>Microsoft Macintosh PowerPoint</Application>
  <PresentationFormat>Widescreen</PresentationFormat>
  <Paragraphs>202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Caveat</vt:lpstr>
      <vt:lpstr>Euphemia UCAS</vt:lpstr>
      <vt:lpstr>Wingdings</vt:lpstr>
      <vt:lpstr>Office Theme</vt:lpstr>
      <vt:lpstr> School Leadership Team Crimson Anisha Global School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being a part of our family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Leadership Team</dc:title>
  <dc:creator>francis@slnfoundation.com</dc:creator>
  <cp:lastModifiedBy>francis@slnfoundation.com</cp:lastModifiedBy>
  <cp:revision>12</cp:revision>
  <dcterms:created xsi:type="dcterms:W3CDTF">2020-11-09T01:35:06Z</dcterms:created>
  <dcterms:modified xsi:type="dcterms:W3CDTF">2020-11-21T01:58:24Z</dcterms:modified>
</cp:coreProperties>
</file>