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3" r:id="rId4"/>
  </p:sldMasterIdLst>
  <p:notesMasterIdLst>
    <p:notesMasterId r:id="rId30"/>
  </p:notesMasterIdLst>
  <p:sldIdLst>
    <p:sldId id="256" r:id="rId5"/>
    <p:sldId id="271" r:id="rId6"/>
    <p:sldId id="257" r:id="rId7"/>
    <p:sldId id="281" r:id="rId8"/>
    <p:sldId id="266" r:id="rId9"/>
    <p:sldId id="264" r:id="rId10"/>
    <p:sldId id="261" r:id="rId11"/>
    <p:sldId id="259" r:id="rId12"/>
    <p:sldId id="267" r:id="rId13"/>
    <p:sldId id="279" r:id="rId14"/>
    <p:sldId id="286" r:id="rId15"/>
    <p:sldId id="287" r:id="rId16"/>
    <p:sldId id="289" r:id="rId17"/>
    <p:sldId id="283" r:id="rId18"/>
    <p:sldId id="262" r:id="rId19"/>
    <p:sldId id="274" r:id="rId20"/>
    <p:sldId id="276" r:id="rId21"/>
    <p:sldId id="280" r:id="rId22"/>
    <p:sldId id="285" r:id="rId23"/>
    <p:sldId id="290" r:id="rId24"/>
    <p:sldId id="292" r:id="rId25"/>
    <p:sldId id="293" r:id="rId26"/>
    <p:sldId id="291" r:id="rId27"/>
    <p:sldId id="260" r:id="rId28"/>
    <p:sldId id="26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2" autoAdjust="0"/>
    <p:restoredTop sz="94598" autoAdjust="0"/>
  </p:normalViewPr>
  <p:slideViewPr>
    <p:cSldViewPr snapToGrid="0" showGuides="1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6F7FB-CF81-47F5-B4B8-91F5F14A2AF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7ECECFA-1048-44BE-892A-617070B4D73A}">
      <dgm:prSet custT="1"/>
      <dgm:spPr/>
      <dgm:t>
        <a:bodyPr/>
        <a:lstStyle/>
        <a:p>
          <a:r>
            <a:rPr lang="en-US" sz="1800" dirty="0"/>
            <a:t>Our primary goal is to use machine learning modules to forecast a patient's criticality (Criticality Index).</a:t>
          </a:r>
        </a:p>
      </dgm:t>
    </dgm:pt>
    <dgm:pt modelId="{4D0B392B-1F56-4F33-BB78-09204E81CFEB}" type="parTrans" cxnId="{86750D93-9689-4A05-B94C-243AE8B7D4A2}">
      <dgm:prSet/>
      <dgm:spPr/>
      <dgm:t>
        <a:bodyPr/>
        <a:lstStyle/>
        <a:p>
          <a:endParaRPr lang="en-US"/>
        </a:p>
      </dgm:t>
    </dgm:pt>
    <dgm:pt modelId="{C52CC922-050F-4298-8F86-E9A140A7EE66}" type="sibTrans" cxnId="{86750D93-9689-4A05-B94C-243AE8B7D4A2}">
      <dgm:prSet/>
      <dgm:spPr/>
      <dgm:t>
        <a:bodyPr/>
        <a:lstStyle/>
        <a:p>
          <a:endParaRPr lang="en-US"/>
        </a:p>
      </dgm:t>
    </dgm:pt>
    <dgm:pt modelId="{760EA4A4-311E-4CBE-AC9B-4B1498DA20E5}">
      <dgm:prSet/>
      <dgm:spPr/>
      <dgm:t>
        <a:bodyPr/>
        <a:lstStyle/>
        <a:p>
          <a:r>
            <a:rPr lang="en-US"/>
            <a:t>The probability of ICU care is termed the Criticality Index</a:t>
          </a:r>
        </a:p>
      </dgm:t>
    </dgm:pt>
    <dgm:pt modelId="{5143FCBE-973D-42CD-87F7-DBB1324BD835}" type="parTrans" cxnId="{7EF059CE-311E-4AF5-83F8-5308CE46AF05}">
      <dgm:prSet/>
      <dgm:spPr/>
      <dgm:t>
        <a:bodyPr/>
        <a:lstStyle/>
        <a:p>
          <a:endParaRPr lang="en-US"/>
        </a:p>
      </dgm:t>
    </dgm:pt>
    <dgm:pt modelId="{60404C06-909B-432A-B75E-252184E5CCBC}" type="sibTrans" cxnId="{7EF059CE-311E-4AF5-83F8-5308CE46AF05}">
      <dgm:prSet/>
      <dgm:spPr/>
      <dgm:t>
        <a:bodyPr/>
        <a:lstStyle/>
        <a:p>
          <a:endParaRPr lang="en-US"/>
        </a:p>
      </dgm:t>
    </dgm:pt>
    <dgm:pt modelId="{83379193-4E7F-4AA7-A9F5-7A1045B9EF76}">
      <dgm:prSet/>
      <dgm:spPr/>
      <dgm:t>
        <a:bodyPr/>
        <a:lstStyle/>
        <a:p>
          <a:r>
            <a:rPr lang="en-US"/>
            <a:t>This model supports the doctors with the best decision-making in any given situation. </a:t>
          </a:r>
        </a:p>
      </dgm:t>
    </dgm:pt>
    <dgm:pt modelId="{F5C07339-1DF5-407C-904F-FB60CDE9EAC9}" type="parTrans" cxnId="{96F723CA-FD24-4C46-83C7-D5F016874AC2}">
      <dgm:prSet/>
      <dgm:spPr/>
      <dgm:t>
        <a:bodyPr/>
        <a:lstStyle/>
        <a:p>
          <a:endParaRPr lang="en-US"/>
        </a:p>
      </dgm:t>
    </dgm:pt>
    <dgm:pt modelId="{033C2123-4C46-465B-8A44-B48DA7CE13B1}" type="sibTrans" cxnId="{96F723CA-FD24-4C46-83C7-D5F016874AC2}">
      <dgm:prSet/>
      <dgm:spPr/>
      <dgm:t>
        <a:bodyPr/>
        <a:lstStyle/>
        <a:p>
          <a:endParaRPr lang="en-US"/>
        </a:p>
      </dgm:t>
    </dgm:pt>
    <dgm:pt modelId="{93AB34FD-3F47-47B7-86F5-641C7B3E2549}">
      <dgm:prSet/>
      <dgm:spPr/>
      <dgm:t>
        <a:bodyPr/>
        <a:lstStyle/>
        <a:p>
          <a:r>
            <a:rPr lang="en-US"/>
            <a:t>we are using the data from the Mimic Clinical dataset </a:t>
          </a:r>
        </a:p>
      </dgm:t>
    </dgm:pt>
    <dgm:pt modelId="{CD055C1B-2B45-4B58-BAFE-280C1E3FD3AF}" type="parTrans" cxnId="{20B9DA38-FE97-4753-ACD3-57591B7B50EC}">
      <dgm:prSet/>
      <dgm:spPr/>
      <dgm:t>
        <a:bodyPr/>
        <a:lstStyle/>
        <a:p>
          <a:endParaRPr lang="en-US"/>
        </a:p>
      </dgm:t>
    </dgm:pt>
    <dgm:pt modelId="{1C1BC1D3-1298-4757-AED2-458BE27989FC}" type="sibTrans" cxnId="{20B9DA38-FE97-4753-ACD3-57591B7B50EC}">
      <dgm:prSet/>
      <dgm:spPr/>
      <dgm:t>
        <a:bodyPr/>
        <a:lstStyle/>
        <a:p>
          <a:endParaRPr lang="en-US"/>
        </a:p>
      </dgm:t>
    </dgm:pt>
    <dgm:pt modelId="{F9F88495-17F2-46CE-B3C9-C511AA4EBF0C}" type="pres">
      <dgm:prSet presAssocID="{7B66F7FB-CF81-47F5-B4B8-91F5F14A2AF5}" presName="root" presStyleCnt="0">
        <dgm:presLayoutVars>
          <dgm:dir/>
          <dgm:resizeHandles val="exact"/>
        </dgm:presLayoutVars>
      </dgm:prSet>
      <dgm:spPr/>
    </dgm:pt>
    <dgm:pt modelId="{A3BF920E-7881-4838-816D-373B704B48C7}" type="pres">
      <dgm:prSet presAssocID="{A7ECECFA-1048-44BE-892A-617070B4D73A}" presName="compNode" presStyleCnt="0"/>
      <dgm:spPr/>
    </dgm:pt>
    <dgm:pt modelId="{10B01ABA-7883-4406-BFC2-81B7A56B9ACD}" type="pres">
      <dgm:prSet presAssocID="{A7ECECFA-1048-44BE-892A-617070B4D73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1F70FA4-DEAB-4232-9FE5-D53E25840CEA}" type="pres">
      <dgm:prSet presAssocID="{A7ECECFA-1048-44BE-892A-617070B4D73A}" presName="spaceRect" presStyleCnt="0"/>
      <dgm:spPr/>
    </dgm:pt>
    <dgm:pt modelId="{BD018498-5F45-4AF1-80AE-7C587D756A70}" type="pres">
      <dgm:prSet presAssocID="{A7ECECFA-1048-44BE-892A-617070B4D73A}" presName="textRect" presStyleLbl="revTx" presStyleIdx="0" presStyleCnt="4">
        <dgm:presLayoutVars>
          <dgm:chMax val="1"/>
          <dgm:chPref val="1"/>
        </dgm:presLayoutVars>
      </dgm:prSet>
      <dgm:spPr/>
    </dgm:pt>
    <dgm:pt modelId="{A9D37B1F-8E89-405E-8E09-6AB7BDCF6923}" type="pres">
      <dgm:prSet presAssocID="{C52CC922-050F-4298-8F86-E9A140A7EE66}" presName="sibTrans" presStyleCnt="0"/>
      <dgm:spPr/>
    </dgm:pt>
    <dgm:pt modelId="{232E5084-0022-4844-A15D-347545D9313E}" type="pres">
      <dgm:prSet presAssocID="{760EA4A4-311E-4CBE-AC9B-4B1498DA20E5}" presName="compNode" presStyleCnt="0"/>
      <dgm:spPr/>
    </dgm:pt>
    <dgm:pt modelId="{E88082E4-8B1F-4A54-87C0-1588C590FB6F}" type="pres">
      <dgm:prSet presAssocID="{760EA4A4-311E-4CBE-AC9B-4B1498DA20E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1765EBED-2027-488A-9ED2-B0A6FCBCC069}" type="pres">
      <dgm:prSet presAssocID="{760EA4A4-311E-4CBE-AC9B-4B1498DA20E5}" presName="spaceRect" presStyleCnt="0"/>
      <dgm:spPr/>
    </dgm:pt>
    <dgm:pt modelId="{106362BD-7192-431E-AE4F-1406942CCFF1}" type="pres">
      <dgm:prSet presAssocID="{760EA4A4-311E-4CBE-AC9B-4B1498DA20E5}" presName="textRect" presStyleLbl="revTx" presStyleIdx="1" presStyleCnt="4">
        <dgm:presLayoutVars>
          <dgm:chMax val="1"/>
          <dgm:chPref val="1"/>
        </dgm:presLayoutVars>
      </dgm:prSet>
      <dgm:spPr/>
    </dgm:pt>
    <dgm:pt modelId="{D923505A-7339-47BE-BA12-B13D26F8A671}" type="pres">
      <dgm:prSet presAssocID="{60404C06-909B-432A-B75E-252184E5CCBC}" presName="sibTrans" presStyleCnt="0"/>
      <dgm:spPr/>
    </dgm:pt>
    <dgm:pt modelId="{847ED34E-BD06-4367-8F61-B7B5974F112E}" type="pres">
      <dgm:prSet presAssocID="{83379193-4E7F-4AA7-A9F5-7A1045B9EF76}" presName="compNode" presStyleCnt="0"/>
      <dgm:spPr/>
    </dgm:pt>
    <dgm:pt modelId="{43A1D4B6-6B4D-4BEE-A8D6-230891B42FD3}" type="pres">
      <dgm:prSet presAssocID="{83379193-4E7F-4AA7-A9F5-7A1045B9EF7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7163A63D-9701-4054-9883-211EEA84EDBF}" type="pres">
      <dgm:prSet presAssocID="{83379193-4E7F-4AA7-A9F5-7A1045B9EF76}" presName="spaceRect" presStyleCnt="0"/>
      <dgm:spPr/>
    </dgm:pt>
    <dgm:pt modelId="{DA75D175-5CBE-422A-8B13-239F09A9C439}" type="pres">
      <dgm:prSet presAssocID="{83379193-4E7F-4AA7-A9F5-7A1045B9EF76}" presName="textRect" presStyleLbl="revTx" presStyleIdx="2" presStyleCnt="4">
        <dgm:presLayoutVars>
          <dgm:chMax val="1"/>
          <dgm:chPref val="1"/>
        </dgm:presLayoutVars>
      </dgm:prSet>
      <dgm:spPr/>
    </dgm:pt>
    <dgm:pt modelId="{D56612C8-FEE0-401E-9E8D-5F6DB356B96D}" type="pres">
      <dgm:prSet presAssocID="{033C2123-4C46-465B-8A44-B48DA7CE13B1}" presName="sibTrans" presStyleCnt="0"/>
      <dgm:spPr/>
    </dgm:pt>
    <dgm:pt modelId="{427D1C2E-4811-40A9-86F6-29F1A7A117F8}" type="pres">
      <dgm:prSet presAssocID="{93AB34FD-3F47-47B7-86F5-641C7B3E2549}" presName="compNode" presStyleCnt="0"/>
      <dgm:spPr/>
    </dgm:pt>
    <dgm:pt modelId="{A6579F0E-850F-4891-B6E2-B45A7BC624BD}" type="pres">
      <dgm:prSet presAssocID="{93AB34FD-3F47-47B7-86F5-641C7B3E254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B297A91-004C-4F93-867E-98955E82C377}" type="pres">
      <dgm:prSet presAssocID="{93AB34FD-3F47-47B7-86F5-641C7B3E2549}" presName="spaceRect" presStyleCnt="0"/>
      <dgm:spPr/>
    </dgm:pt>
    <dgm:pt modelId="{B3C2E7AF-1008-471A-8EAD-592EA2E5D59C}" type="pres">
      <dgm:prSet presAssocID="{93AB34FD-3F47-47B7-86F5-641C7B3E254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0B9DA38-FE97-4753-ACD3-57591B7B50EC}" srcId="{7B66F7FB-CF81-47F5-B4B8-91F5F14A2AF5}" destId="{93AB34FD-3F47-47B7-86F5-641C7B3E2549}" srcOrd="3" destOrd="0" parTransId="{CD055C1B-2B45-4B58-BAFE-280C1E3FD3AF}" sibTransId="{1C1BC1D3-1298-4757-AED2-458BE27989FC}"/>
    <dgm:cxn modelId="{EEFD397F-2018-4995-A451-569813DE5A9B}" type="presOf" srcId="{A7ECECFA-1048-44BE-892A-617070B4D73A}" destId="{BD018498-5F45-4AF1-80AE-7C587D756A70}" srcOrd="0" destOrd="0" presId="urn:microsoft.com/office/officeart/2018/2/layout/IconLabelList"/>
    <dgm:cxn modelId="{86750D93-9689-4A05-B94C-243AE8B7D4A2}" srcId="{7B66F7FB-CF81-47F5-B4B8-91F5F14A2AF5}" destId="{A7ECECFA-1048-44BE-892A-617070B4D73A}" srcOrd="0" destOrd="0" parTransId="{4D0B392B-1F56-4F33-BB78-09204E81CFEB}" sibTransId="{C52CC922-050F-4298-8F86-E9A140A7EE66}"/>
    <dgm:cxn modelId="{A31AC493-CA54-42D3-A152-F02FF1D15C92}" type="presOf" srcId="{7B66F7FB-CF81-47F5-B4B8-91F5F14A2AF5}" destId="{F9F88495-17F2-46CE-B3C9-C511AA4EBF0C}" srcOrd="0" destOrd="0" presId="urn:microsoft.com/office/officeart/2018/2/layout/IconLabelList"/>
    <dgm:cxn modelId="{29658899-7744-41FE-A434-E91FD2B43EFC}" type="presOf" srcId="{93AB34FD-3F47-47B7-86F5-641C7B3E2549}" destId="{B3C2E7AF-1008-471A-8EAD-592EA2E5D59C}" srcOrd="0" destOrd="0" presId="urn:microsoft.com/office/officeart/2018/2/layout/IconLabelList"/>
    <dgm:cxn modelId="{A4FC349C-E54B-4459-96A3-937611FB9F37}" type="presOf" srcId="{760EA4A4-311E-4CBE-AC9B-4B1498DA20E5}" destId="{106362BD-7192-431E-AE4F-1406942CCFF1}" srcOrd="0" destOrd="0" presId="urn:microsoft.com/office/officeart/2018/2/layout/IconLabelList"/>
    <dgm:cxn modelId="{96F723CA-FD24-4C46-83C7-D5F016874AC2}" srcId="{7B66F7FB-CF81-47F5-B4B8-91F5F14A2AF5}" destId="{83379193-4E7F-4AA7-A9F5-7A1045B9EF76}" srcOrd="2" destOrd="0" parTransId="{F5C07339-1DF5-407C-904F-FB60CDE9EAC9}" sibTransId="{033C2123-4C46-465B-8A44-B48DA7CE13B1}"/>
    <dgm:cxn modelId="{7EF059CE-311E-4AF5-83F8-5308CE46AF05}" srcId="{7B66F7FB-CF81-47F5-B4B8-91F5F14A2AF5}" destId="{760EA4A4-311E-4CBE-AC9B-4B1498DA20E5}" srcOrd="1" destOrd="0" parTransId="{5143FCBE-973D-42CD-87F7-DBB1324BD835}" sibTransId="{60404C06-909B-432A-B75E-252184E5CCBC}"/>
    <dgm:cxn modelId="{8C9BB3F6-B219-44E2-9CC2-FC6E85FB879B}" type="presOf" srcId="{83379193-4E7F-4AA7-A9F5-7A1045B9EF76}" destId="{DA75D175-5CBE-422A-8B13-239F09A9C439}" srcOrd="0" destOrd="0" presId="urn:microsoft.com/office/officeart/2018/2/layout/IconLabelList"/>
    <dgm:cxn modelId="{7DEADA87-467C-4EFD-8A34-10CAC5DECEA0}" type="presParOf" srcId="{F9F88495-17F2-46CE-B3C9-C511AA4EBF0C}" destId="{A3BF920E-7881-4838-816D-373B704B48C7}" srcOrd="0" destOrd="0" presId="urn:microsoft.com/office/officeart/2018/2/layout/IconLabelList"/>
    <dgm:cxn modelId="{9B0A73E7-6CE3-45D8-AC70-51EB58AF7FAE}" type="presParOf" srcId="{A3BF920E-7881-4838-816D-373B704B48C7}" destId="{10B01ABA-7883-4406-BFC2-81B7A56B9ACD}" srcOrd="0" destOrd="0" presId="urn:microsoft.com/office/officeart/2018/2/layout/IconLabelList"/>
    <dgm:cxn modelId="{0C09710D-33D4-4E86-A3C4-CB7B2C8F70B0}" type="presParOf" srcId="{A3BF920E-7881-4838-816D-373B704B48C7}" destId="{41F70FA4-DEAB-4232-9FE5-D53E25840CEA}" srcOrd="1" destOrd="0" presId="urn:microsoft.com/office/officeart/2018/2/layout/IconLabelList"/>
    <dgm:cxn modelId="{9B02CFB4-F095-48D8-B623-9AD4E35D7B68}" type="presParOf" srcId="{A3BF920E-7881-4838-816D-373B704B48C7}" destId="{BD018498-5F45-4AF1-80AE-7C587D756A70}" srcOrd="2" destOrd="0" presId="urn:microsoft.com/office/officeart/2018/2/layout/IconLabelList"/>
    <dgm:cxn modelId="{D588F37E-EA62-494D-9F44-2025A65D3F13}" type="presParOf" srcId="{F9F88495-17F2-46CE-B3C9-C511AA4EBF0C}" destId="{A9D37B1F-8E89-405E-8E09-6AB7BDCF6923}" srcOrd="1" destOrd="0" presId="urn:microsoft.com/office/officeart/2018/2/layout/IconLabelList"/>
    <dgm:cxn modelId="{69BACDE9-63BA-44CE-B123-01843E357D2B}" type="presParOf" srcId="{F9F88495-17F2-46CE-B3C9-C511AA4EBF0C}" destId="{232E5084-0022-4844-A15D-347545D9313E}" srcOrd="2" destOrd="0" presId="urn:microsoft.com/office/officeart/2018/2/layout/IconLabelList"/>
    <dgm:cxn modelId="{560F4E0C-C192-465B-842C-781D11456A8E}" type="presParOf" srcId="{232E5084-0022-4844-A15D-347545D9313E}" destId="{E88082E4-8B1F-4A54-87C0-1588C590FB6F}" srcOrd="0" destOrd="0" presId="urn:microsoft.com/office/officeart/2018/2/layout/IconLabelList"/>
    <dgm:cxn modelId="{1DE53DFF-C993-4473-A1BB-6C96A68FAFD6}" type="presParOf" srcId="{232E5084-0022-4844-A15D-347545D9313E}" destId="{1765EBED-2027-488A-9ED2-B0A6FCBCC069}" srcOrd="1" destOrd="0" presId="urn:microsoft.com/office/officeart/2018/2/layout/IconLabelList"/>
    <dgm:cxn modelId="{C68FD961-19A1-45BC-A662-4BDE6A43F377}" type="presParOf" srcId="{232E5084-0022-4844-A15D-347545D9313E}" destId="{106362BD-7192-431E-AE4F-1406942CCFF1}" srcOrd="2" destOrd="0" presId="urn:microsoft.com/office/officeart/2018/2/layout/IconLabelList"/>
    <dgm:cxn modelId="{8065F770-DE25-41E9-AE13-A0137C945D87}" type="presParOf" srcId="{F9F88495-17F2-46CE-B3C9-C511AA4EBF0C}" destId="{D923505A-7339-47BE-BA12-B13D26F8A671}" srcOrd="3" destOrd="0" presId="urn:microsoft.com/office/officeart/2018/2/layout/IconLabelList"/>
    <dgm:cxn modelId="{66439005-6596-436D-90CA-56B40E4BB2E9}" type="presParOf" srcId="{F9F88495-17F2-46CE-B3C9-C511AA4EBF0C}" destId="{847ED34E-BD06-4367-8F61-B7B5974F112E}" srcOrd="4" destOrd="0" presId="urn:microsoft.com/office/officeart/2018/2/layout/IconLabelList"/>
    <dgm:cxn modelId="{AC2E90ED-3C5F-424E-A0BE-89305C5B3241}" type="presParOf" srcId="{847ED34E-BD06-4367-8F61-B7B5974F112E}" destId="{43A1D4B6-6B4D-4BEE-A8D6-230891B42FD3}" srcOrd="0" destOrd="0" presId="urn:microsoft.com/office/officeart/2018/2/layout/IconLabelList"/>
    <dgm:cxn modelId="{71F79DD8-1D68-4E95-8B95-30E4426BEF94}" type="presParOf" srcId="{847ED34E-BD06-4367-8F61-B7B5974F112E}" destId="{7163A63D-9701-4054-9883-211EEA84EDBF}" srcOrd="1" destOrd="0" presId="urn:microsoft.com/office/officeart/2018/2/layout/IconLabelList"/>
    <dgm:cxn modelId="{CAC57A4D-E35F-41C2-8916-BE1B16B0BC31}" type="presParOf" srcId="{847ED34E-BD06-4367-8F61-B7B5974F112E}" destId="{DA75D175-5CBE-422A-8B13-239F09A9C439}" srcOrd="2" destOrd="0" presId="urn:microsoft.com/office/officeart/2018/2/layout/IconLabelList"/>
    <dgm:cxn modelId="{6D966143-2920-4CD1-B6B4-2631747AC5DD}" type="presParOf" srcId="{F9F88495-17F2-46CE-B3C9-C511AA4EBF0C}" destId="{D56612C8-FEE0-401E-9E8D-5F6DB356B96D}" srcOrd="5" destOrd="0" presId="urn:microsoft.com/office/officeart/2018/2/layout/IconLabelList"/>
    <dgm:cxn modelId="{791A722E-BF5A-47D1-B781-5B078DA6D322}" type="presParOf" srcId="{F9F88495-17F2-46CE-B3C9-C511AA4EBF0C}" destId="{427D1C2E-4811-40A9-86F6-29F1A7A117F8}" srcOrd="6" destOrd="0" presId="urn:microsoft.com/office/officeart/2018/2/layout/IconLabelList"/>
    <dgm:cxn modelId="{84E2FD05-0A2F-4756-8D1F-039F3587AEF4}" type="presParOf" srcId="{427D1C2E-4811-40A9-86F6-29F1A7A117F8}" destId="{A6579F0E-850F-4891-B6E2-B45A7BC624BD}" srcOrd="0" destOrd="0" presId="urn:microsoft.com/office/officeart/2018/2/layout/IconLabelList"/>
    <dgm:cxn modelId="{75AF49CF-250B-4F4F-9913-4FB1617021E2}" type="presParOf" srcId="{427D1C2E-4811-40A9-86F6-29F1A7A117F8}" destId="{FB297A91-004C-4F93-867E-98955E82C377}" srcOrd="1" destOrd="0" presId="urn:microsoft.com/office/officeart/2018/2/layout/IconLabelList"/>
    <dgm:cxn modelId="{A1DC42EC-FB0C-4950-8503-2FDE12E1099E}" type="presParOf" srcId="{427D1C2E-4811-40A9-86F6-29F1A7A117F8}" destId="{B3C2E7AF-1008-471A-8EAD-592EA2E5D59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AA7A94-1540-4BE5-A126-ED6B524FB13A}" type="doc">
      <dgm:prSet loTypeId="urn:microsoft.com/office/officeart/2005/8/layout/process5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5170627-DDA8-4A02-A637-1501335C3A4F}">
      <dgm:prSet/>
      <dgm:spPr/>
      <dgm:t>
        <a:bodyPr/>
        <a:lstStyle/>
        <a:p>
          <a:r>
            <a:rPr lang="en-US" dirty="0"/>
            <a:t>Table 1 - Standardized Vitals Table (Converted all the Temperatures in Fahrenheit to Celsius)</a:t>
          </a:r>
        </a:p>
      </dgm:t>
    </dgm:pt>
    <dgm:pt modelId="{8A9E346A-7E34-406B-8915-B9EFFD90241A}" type="parTrans" cxnId="{128A0150-4C52-40EC-A864-814430AFABDA}">
      <dgm:prSet/>
      <dgm:spPr/>
      <dgm:t>
        <a:bodyPr/>
        <a:lstStyle/>
        <a:p>
          <a:endParaRPr lang="en-US"/>
        </a:p>
      </dgm:t>
    </dgm:pt>
    <dgm:pt modelId="{AC5564D8-44D4-4CCF-873A-0094DBB9812F}" type="sibTrans" cxnId="{128A0150-4C52-40EC-A864-814430AFABDA}">
      <dgm:prSet/>
      <dgm:spPr/>
      <dgm:t>
        <a:bodyPr/>
        <a:lstStyle/>
        <a:p>
          <a:endParaRPr lang="en-US"/>
        </a:p>
      </dgm:t>
    </dgm:pt>
    <dgm:pt modelId="{96F69C95-52DF-41C3-B1B2-4E87CB24F9E4}">
      <dgm:prSet/>
      <dgm:spPr/>
      <dgm:t>
        <a:bodyPr/>
        <a:lstStyle/>
        <a:p>
          <a:r>
            <a:rPr lang="en-US"/>
            <a:t>Table 2 - Joining the Step1 Temp, Admissions &amp; callout tables</a:t>
          </a:r>
        </a:p>
      </dgm:t>
    </dgm:pt>
    <dgm:pt modelId="{35027090-C073-4901-B9AF-786A85FE2D02}" type="parTrans" cxnId="{24B51475-7F72-46B8-ABFE-A042EC5BE8D7}">
      <dgm:prSet/>
      <dgm:spPr/>
      <dgm:t>
        <a:bodyPr/>
        <a:lstStyle/>
        <a:p>
          <a:endParaRPr lang="en-US"/>
        </a:p>
      </dgm:t>
    </dgm:pt>
    <dgm:pt modelId="{EBF87655-470E-4D1B-87FC-AB10F94BB80A}" type="sibTrans" cxnId="{24B51475-7F72-46B8-ABFE-A042EC5BE8D7}">
      <dgm:prSet/>
      <dgm:spPr/>
      <dgm:t>
        <a:bodyPr/>
        <a:lstStyle/>
        <a:p>
          <a:endParaRPr lang="en-US"/>
        </a:p>
      </dgm:t>
    </dgm:pt>
    <dgm:pt modelId="{1E819FE8-55CF-4765-8EB7-043E9E32AF2F}">
      <dgm:prSet/>
      <dgm:spPr/>
      <dgm:t>
        <a:bodyPr/>
        <a:lstStyle/>
        <a:p>
          <a:r>
            <a:rPr lang="en-US"/>
            <a:t>Table 3 - Created an age &amp; Length of stay table </a:t>
          </a:r>
        </a:p>
      </dgm:t>
    </dgm:pt>
    <dgm:pt modelId="{AA768631-BC53-4227-815B-ABA533D5BD89}" type="parTrans" cxnId="{A0AE5D49-E968-456A-A94C-25574A4036F5}">
      <dgm:prSet/>
      <dgm:spPr/>
      <dgm:t>
        <a:bodyPr/>
        <a:lstStyle/>
        <a:p>
          <a:endParaRPr lang="en-US"/>
        </a:p>
      </dgm:t>
    </dgm:pt>
    <dgm:pt modelId="{BF9DE1E5-3C01-42AB-90DD-E9745D460E93}" type="sibTrans" cxnId="{A0AE5D49-E968-456A-A94C-25574A4036F5}">
      <dgm:prSet/>
      <dgm:spPr/>
      <dgm:t>
        <a:bodyPr/>
        <a:lstStyle/>
        <a:p>
          <a:endParaRPr lang="en-US"/>
        </a:p>
      </dgm:t>
    </dgm:pt>
    <dgm:pt modelId="{9C2AA6C5-1997-44BF-946F-32D7053B7EB5}">
      <dgm:prSet/>
      <dgm:spPr/>
      <dgm:t>
        <a:bodyPr/>
        <a:lstStyle/>
        <a:p>
          <a:r>
            <a:rPr lang="en-US"/>
            <a:t>Table 4 -  Joining the above 2 tables</a:t>
          </a:r>
        </a:p>
      </dgm:t>
    </dgm:pt>
    <dgm:pt modelId="{804F3E09-A452-4200-A28D-62D7D824C04E}" type="parTrans" cxnId="{394DA8F3-7EB7-434A-8292-F19A8A780FC2}">
      <dgm:prSet/>
      <dgm:spPr/>
      <dgm:t>
        <a:bodyPr/>
        <a:lstStyle/>
        <a:p>
          <a:endParaRPr lang="en-US"/>
        </a:p>
      </dgm:t>
    </dgm:pt>
    <dgm:pt modelId="{F4493CE8-A573-4BA0-8D44-E52D067AE7CC}" type="sibTrans" cxnId="{394DA8F3-7EB7-434A-8292-F19A8A780FC2}">
      <dgm:prSet/>
      <dgm:spPr/>
      <dgm:t>
        <a:bodyPr/>
        <a:lstStyle/>
        <a:p>
          <a:endParaRPr lang="en-US"/>
        </a:p>
      </dgm:t>
    </dgm:pt>
    <dgm:pt modelId="{D80BAF69-D726-4902-B6C8-6A41074FC3B6}">
      <dgm:prSet/>
      <dgm:spPr/>
      <dgm:t>
        <a:bodyPr/>
        <a:lstStyle/>
        <a:p>
          <a:r>
            <a:rPr lang="en-US"/>
            <a:t>Table 5 - Joining Step3 with Lab events (we have limited the results to 39000000 due to limitations in BigQuery.)</a:t>
          </a:r>
        </a:p>
      </dgm:t>
    </dgm:pt>
    <dgm:pt modelId="{8E343DB0-E513-4DD7-9B5A-D7C1F9C03734}" type="parTrans" cxnId="{56FEFADC-F0FB-4828-8BB9-82F5B65AEBDD}">
      <dgm:prSet/>
      <dgm:spPr/>
      <dgm:t>
        <a:bodyPr/>
        <a:lstStyle/>
        <a:p>
          <a:endParaRPr lang="en-US"/>
        </a:p>
      </dgm:t>
    </dgm:pt>
    <dgm:pt modelId="{4BC112F1-A322-4492-BA5A-1E48762BF684}" type="sibTrans" cxnId="{56FEFADC-F0FB-4828-8BB9-82F5B65AEBDD}">
      <dgm:prSet/>
      <dgm:spPr/>
      <dgm:t>
        <a:bodyPr/>
        <a:lstStyle/>
        <a:p>
          <a:endParaRPr lang="en-US"/>
        </a:p>
      </dgm:t>
    </dgm:pt>
    <dgm:pt modelId="{4593BD21-91EF-4EA4-91FF-A4E8A4E402C9}" type="pres">
      <dgm:prSet presAssocID="{66AA7A94-1540-4BE5-A126-ED6B524FB13A}" presName="diagram" presStyleCnt="0">
        <dgm:presLayoutVars>
          <dgm:dir/>
          <dgm:resizeHandles val="exact"/>
        </dgm:presLayoutVars>
      </dgm:prSet>
      <dgm:spPr/>
    </dgm:pt>
    <dgm:pt modelId="{A223F888-70F2-4CE1-9568-E1483591D569}" type="pres">
      <dgm:prSet presAssocID="{B5170627-DDA8-4A02-A637-1501335C3A4F}" presName="node" presStyleLbl="node1" presStyleIdx="0" presStyleCnt="5">
        <dgm:presLayoutVars>
          <dgm:bulletEnabled val="1"/>
        </dgm:presLayoutVars>
      </dgm:prSet>
      <dgm:spPr/>
    </dgm:pt>
    <dgm:pt modelId="{EDC19C45-9865-4C3F-9B44-ED61BDCDBD58}" type="pres">
      <dgm:prSet presAssocID="{AC5564D8-44D4-4CCF-873A-0094DBB9812F}" presName="sibTrans" presStyleLbl="sibTrans2D1" presStyleIdx="0" presStyleCnt="4"/>
      <dgm:spPr/>
    </dgm:pt>
    <dgm:pt modelId="{420A40F8-CE0D-4B02-8795-71AAA9259758}" type="pres">
      <dgm:prSet presAssocID="{AC5564D8-44D4-4CCF-873A-0094DBB9812F}" presName="connectorText" presStyleLbl="sibTrans2D1" presStyleIdx="0" presStyleCnt="4"/>
      <dgm:spPr/>
    </dgm:pt>
    <dgm:pt modelId="{1226C8DC-B4D8-4B3B-AFCC-C043C8BBF333}" type="pres">
      <dgm:prSet presAssocID="{96F69C95-52DF-41C3-B1B2-4E87CB24F9E4}" presName="node" presStyleLbl="node1" presStyleIdx="1" presStyleCnt="5">
        <dgm:presLayoutVars>
          <dgm:bulletEnabled val="1"/>
        </dgm:presLayoutVars>
      </dgm:prSet>
      <dgm:spPr/>
    </dgm:pt>
    <dgm:pt modelId="{1A8B3FE9-47F8-41BB-B81A-3EE321BAB29B}" type="pres">
      <dgm:prSet presAssocID="{EBF87655-470E-4D1B-87FC-AB10F94BB80A}" presName="sibTrans" presStyleLbl="sibTrans2D1" presStyleIdx="1" presStyleCnt="4"/>
      <dgm:spPr/>
    </dgm:pt>
    <dgm:pt modelId="{B168A7D6-F00E-49C0-929B-79A5E8FBFC19}" type="pres">
      <dgm:prSet presAssocID="{EBF87655-470E-4D1B-87FC-AB10F94BB80A}" presName="connectorText" presStyleLbl="sibTrans2D1" presStyleIdx="1" presStyleCnt="4"/>
      <dgm:spPr/>
    </dgm:pt>
    <dgm:pt modelId="{6FB15214-8704-4891-8B62-19BDB52A1354}" type="pres">
      <dgm:prSet presAssocID="{1E819FE8-55CF-4765-8EB7-043E9E32AF2F}" presName="node" presStyleLbl="node1" presStyleIdx="2" presStyleCnt="5">
        <dgm:presLayoutVars>
          <dgm:bulletEnabled val="1"/>
        </dgm:presLayoutVars>
      </dgm:prSet>
      <dgm:spPr/>
    </dgm:pt>
    <dgm:pt modelId="{E3F644DD-D32A-4EB2-912C-89231AF5B7DD}" type="pres">
      <dgm:prSet presAssocID="{BF9DE1E5-3C01-42AB-90DD-E9745D460E93}" presName="sibTrans" presStyleLbl="sibTrans2D1" presStyleIdx="2" presStyleCnt="4"/>
      <dgm:spPr/>
    </dgm:pt>
    <dgm:pt modelId="{FDB7F8CD-E4AA-4433-8F23-976FEA7D0A13}" type="pres">
      <dgm:prSet presAssocID="{BF9DE1E5-3C01-42AB-90DD-E9745D460E93}" presName="connectorText" presStyleLbl="sibTrans2D1" presStyleIdx="2" presStyleCnt="4"/>
      <dgm:spPr/>
    </dgm:pt>
    <dgm:pt modelId="{B57DE06C-460A-42B3-B559-C06EFF84F092}" type="pres">
      <dgm:prSet presAssocID="{9C2AA6C5-1997-44BF-946F-32D7053B7EB5}" presName="node" presStyleLbl="node1" presStyleIdx="3" presStyleCnt="5">
        <dgm:presLayoutVars>
          <dgm:bulletEnabled val="1"/>
        </dgm:presLayoutVars>
      </dgm:prSet>
      <dgm:spPr/>
    </dgm:pt>
    <dgm:pt modelId="{D1C4C9AE-21F3-40B3-89E3-A08597E2B8B5}" type="pres">
      <dgm:prSet presAssocID="{F4493CE8-A573-4BA0-8D44-E52D067AE7CC}" presName="sibTrans" presStyleLbl="sibTrans2D1" presStyleIdx="3" presStyleCnt="4"/>
      <dgm:spPr/>
    </dgm:pt>
    <dgm:pt modelId="{AD40C8EA-F375-41B6-BA36-D8D12ED5F7B1}" type="pres">
      <dgm:prSet presAssocID="{F4493CE8-A573-4BA0-8D44-E52D067AE7CC}" presName="connectorText" presStyleLbl="sibTrans2D1" presStyleIdx="3" presStyleCnt="4"/>
      <dgm:spPr/>
    </dgm:pt>
    <dgm:pt modelId="{83F41CD8-84EB-496B-9AF2-D988AC63BB60}" type="pres">
      <dgm:prSet presAssocID="{D80BAF69-D726-4902-B6C8-6A41074FC3B6}" presName="node" presStyleLbl="node1" presStyleIdx="4" presStyleCnt="5">
        <dgm:presLayoutVars>
          <dgm:bulletEnabled val="1"/>
        </dgm:presLayoutVars>
      </dgm:prSet>
      <dgm:spPr/>
    </dgm:pt>
  </dgm:ptLst>
  <dgm:cxnLst>
    <dgm:cxn modelId="{F34BF00B-4372-40C8-8717-45FD2D5E34FE}" type="presOf" srcId="{F4493CE8-A573-4BA0-8D44-E52D067AE7CC}" destId="{D1C4C9AE-21F3-40B3-89E3-A08597E2B8B5}" srcOrd="0" destOrd="0" presId="urn:microsoft.com/office/officeart/2005/8/layout/process5"/>
    <dgm:cxn modelId="{7C0F3916-3897-48B5-8009-DF5C262BC303}" type="presOf" srcId="{66AA7A94-1540-4BE5-A126-ED6B524FB13A}" destId="{4593BD21-91EF-4EA4-91FF-A4E8A4E402C9}" srcOrd="0" destOrd="0" presId="urn:microsoft.com/office/officeart/2005/8/layout/process5"/>
    <dgm:cxn modelId="{35E0CD1F-A7E0-438E-AE06-02FC9F15CEDE}" type="presOf" srcId="{9C2AA6C5-1997-44BF-946F-32D7053B7EB5}" destId="{B57DE06C-460A-42B3-B559-C06EFF84F092}" srcOrd="0" destOrd="0" presId="urn:microsoft.com/office/officeart/2005/8/layout/process5"/>
    <dgm:cxn modelId="{9F5B9A2F-A306-4221-B2FD-1DEB4EF7A114}" type="presOf" srcId="{BF9DE1E5-3C01-42AB-90DD-E9745D460E93}" destId="{FDB7F8CD-E4AA-4433-8F23-976FEA7D0A13}" srcOrd="1" destOrd="0" presId="urn:microsoft.com/office/officeart/2005/8/layout/process5"/>
    <dgm:cxn modelId="{D042DF40-7767-4BE2-98EB-0D81BA22CBEE}" type="presOf" srcId="{EBF87655-470E-4D1B-87FC-AB10F94BB80A}" destId="{B168A7D6-F00E-49C0-929B-79A5E8FBFC19}" srcOrd="1" destOrd="0" presId="urn:microsoft.com/office/officeart/2005/8/layout/process5"/>
    <dgm:cxn modelId="{A0AE5D49-E968-456A-A94C-25574A4036F5}" srcId="{66AA7A94-1540-4BE5-A126-ED6B524FB13A}" destId="{1E819FE8-55CF-4765-8EB7-043E9E32AF2F}" srcOrd="2" destOrd="0" parTransId="{AA768631-BC53-4227-815B-ABA533D5BD89}" sibTransId="{BF9DE1E5-3C01-42AB-90DD-E9745D460E93}"/>
    <dgm:cxn modelId="{128A0150-4C52-40EC-A864-814430AFABDA}" srcId="{66AA7A94-1540-4BE5-A126-ED6B524FB13A}" destId="{B5170627-DDA8-4A02-A637-1501335C3A4F}" srcOrd="0" destOrd="0" parTransId="{8A9E346A-7E34-406B-8915-B9EFFD90241A}" sibTransId="{AC5564D8-44D4-4CCF-873A-0094DBB9812F}"/>
    <dgm:cxn modelId="{24B51475-7F72-46B8-ABFE-A042EC5BE8D7}" srcId="{66AA7A94-1540-4BE5-A126-ED6B524FB13A}" destId="{96F69C95-52DF-41C3-B1B2-4E87CB24F9E4}" srcOrd="1" destOrd="0" parTransId="{35027090-C073-4901-B9AF-786A85FE2D02}" sibTransId="{EBF87655-470E-4D1B-87FC-AB10F94BB80A}"/>
    <dgm:cxn modelId="{6AF1C276-538C-476C-9121-7FC30CCD6CA4}" type="presOf" srcId="{F4493CE8-A573-4BA0-8D44-E52D067AE7CC}" destId="{AD40C8EA-F375-41B6-BA36-D8D12ED5F7B1}" srcOrd="1" destOrd="0" presId="urn:microsoft.com/office/officeart/2005/8/layout/process5"/>
    <dgm:cxn modelId="{9C75435A-4588-4E94-98DC-68D0B8C26981}" type="presOf" srcId="{B5170627-DDA8-4A02-A637-1501335C3A4F}" destId="{A223F888-70F2-4CE1-9568-E1483591D569}" srcOrd="0" destOrd="0" presId="urn:microsoft.com/office/officeart/2005/8/layout/process5"/>
    <dgm:cxn modelId="{6B69B57D-38D8-41CE-AB4F-AAFAC1212017}" type="presOf" srcId="{BF9DE1E5-3C01-42AB-90DD-E9745D460E93}" destId="{E3F644DD-D32A-4EB2-912C-89231AF5B7DD}" srcOrd="0" destOrd="0" presId="urn:microsoft.com/office/officeart/2005/8/layout/process5"/>
    <dgm:cxn modelId="{F73BB8A7-586C-4E2A-A3DB-8CFDA0DF63B8}" type="presOf" srcId="{D80BAF69-D726-4902-B6C8-6A41074FC3B6}" destId="{83F41CD8-84EB-496B-9AF2-D988AC63BB60}" srcOrd="0" destOrd="0" presId="urn:microsoft.com/office/officeart/2005/8/layout/process5"/>
    <dgm:cxn modelId="{F9A69DB2-7CE3-44D9-BF08-C810DE3D65F4}" type="presOf" srcId="{AC5564D8-44D4-4CCF-873A-0094DBB9812F}" destId="{EDC19C45-9865-4C3F-9B44-ED61BDCDBD58}" srcOrd="0" destOrd="0" presId="urn:microsoft.com/office/officeart/2005/8/layout/process5"/>
    <dgm:cxn modelId="{049199C9-A344-439E-833E-DBE4511F1DC6}" type="presOf" srcId="{96F69C95-52DF-41C3-B1B2-4E87CB24F9E4}" destId="{1226C8DC-B4D8-4B3B-AFCC-C043C8BBF333}" srcOrd="0" destOrd="0" presId="urn:microsoft.com/office/officeart/2005/8/layout/process5"/>
    <dgm:cxn modelId="{56FEFADC-F0FB-4828-8BB9-82F5B65AEBDD}" srcId="{66AA7A94-1540-4BE5-A126-ED6B524FB13A}" destId="{D80BAF69-D726-4902-B6C8-6A41074FC3B6}" srcOrd="4" destOrd="0" parTransId="{8E343DB0-E513-4DD7-9B5A-D7C1F9C03734}" sibTransId="{4BC112F1-A322-4492-BA5A-1E48762BF684}"/>
    <dgm:cxn modelId="{B7BF08DD-5D57-4209-814B-F85AA7E6D931}" type="presOf" srcId="{1E819FE8-55CF-4765-8EB7-043E9E32AF2F}" destId="{6FB15214-8704-4891-8B62-19BDB52A1354}" srcOrd="0" destOrd="0" presId="urn:microsoft.com/office/officeart/2005/8/layout/process5"/>
    <dgm:cxn modelId="{9C9661F0-55C1-4967-8E2C-8144E078C5B5}" type="presOf" srcId="{EBF87655-470E-4D1B-87FC-AB10F94BB80A}" destId="{1A8B3FE9-47F8-41BB-B81A-3EE321BAB29B}" srcOrd="0" destOrd="0" presId="urn:microsoft.com/office/officeart/2005/8/layout/process5"/>
    <dgm:cxn modelId="{394DA8F3-7EB7-434A-8292-F19A8A780FC2}" srcId="{66AA7A94-1540-4BE5-A126-ED6B524FB13A}" destId="{9C2AA6C5-1997-44BF-946F-32D7053B7EB5}" srcOrd="3" destOrd="0" parTransId="{804F3E09-A452-4200-A28D-62D7D824C04E}" sibTransId="{F4493CE8-A573-4BA0-8D44-E52D067AE7CC}"/>
    <dgm:cxn modelId="{674354F6-335A-48DC-B381-1F0EA0D99708}" type="presOf" srcId="{AC5564D8-44D4-4CCF-873A-0094DBB9812F}" destId="{420A40F8-CE0D-4B02-8795-71AAA9259758}" srcOrd="1" destOrd="0" presId="urn:microsoft.com/office/officeart/2005/8/layout/process5"/>
    <dgm:cxn modelId="{77F46476-0B48-4351-B5DE-980906DB2F23}" type="presParOf" srcId="{4593BD21-91EF-4EA4-91FF-A4E8A4E402C9}" destId="{A223F888-70F2-4CE1-9568-E1483591D569}" srcOrd="0" destOrd="0" presId="urn:microsoft.com/office/officeart/2005/8/layout/process5"/>
    <dgm:cxn modelId="{9DCA2428-E102-4719-A3AC-B1C9FDFDB4F0}" type="presParOf" srcId="{4593BD21-91EF-4EA4-91FF-A4E8A4E402C9}" destId="{EDC19C45-9865-4C3F-9B44-ED61BDCDBD58}" srcOrd="1" destOrd="0" presId="urn:microsoft.com/office/officeart/2005/8/layout/process5"/>
    <dgm:cxn modelId="{D4652F46-56A1-47B5-A6E2-CF1EE1165248}" type="presParOf" srcId="{EDC19C45-9865-4C3F-9B44-ED61BDCDBD58}" destId="{420A40F8-CE0D-4B02-8795-71AAA9259758}" srcOrd="0" destOrd="0" presId="urn:microsoft.com/office/officeart/2005/8/layout/process5"/>
    <dgm:cxn modelId="{283DE411-6FCB-4E16-9C64-867EBE2175DE}" type="presParOf" srcId="{4593BD21-91EF-4EA4-91FF-A4E8A4E402C9}" destId="{1226C8DC-B4D8-4B3B-AFCC-C043C8BBF333}" srcOrd="2" destOrd="0" presId="urn:microsoft.com/office/officeart/2005/8/layout/process5"/>
    <dgm:cxn modelId="{C5C85B8C-466D-413E-8F10-836DC586562B}" type="presParOf" srcId="{4593BD21-91EF-4EA4-91FF-A4E8A4E402C9}" destId="{1A8B3FE9-47F8-41BB-B81A-3EE321BAB29B}" srcOrd="3" destOrd="0" presId="urn:microsoft.com/office/officeart/2005/8/layout/process5"/>
    <dgm:cxn modelId="{7E3BBFA6-5DB6-47B2-BAA3-913B087D9FAD}" type="presParOf" srcId="{1A8B3FE9-47F8-41BB-B81A-3EE321BAB29B}" destId="{B168A7D6-F00E-49C0-929B-79A5E8FBFC19}" srcOrd="0" destOrd="0" presId="urn:microsoft.com/office/officeart/2005/8/layout/process5"/>
    <dgm:cxn modelId="{66690BDD-ABFD-4E9F-AB7F-D8947F3B1F52}" type="presParOf" srcId="{4593BD21-91EF-4EA4-91FF-A4E8A4E402C9}" destId="{6FB15214-8704-4891-8B62-19BDB52A1354}" srcOrd="4" destOrd="0" presId="urn:microsoft.com/office/officeart/2005/8/layout/process5"/>
    <dgm:cxn modelId="{5F137BFD-9FD3-442B-842A-5D3C239B1BD7}" type="presParOf" srcId="{4593BD21-91EF-4EA4-91FF-A4E8A4E402C9}" destId="{E3F644DD-D32A-4EB2-912C-89231AF5B7DD}" srcOrd="5" destOrd="0" presId="urn:microsoft.com/office/officeart/2005/8/layout/process5"/>
    <dgm:cxn modelId="{BDDE5C6F-C22B-49F6-AD06-FFA3A4568242}" type="presParOf" srcId="{E3F644DD-D32A-4EB2-912C-89231AF5B7DD}" destId="{FDB7F8CD-E4AA-4433-8F23-976FEA7D0A13}" srcOrd="0" destOrd="0" presId="urn:microsoft.com/office/officeart/2005/8/layout/process5"/>
    <dgm:cxn modelId="{4B5A40F0-6F7E-43A1-B3C8-F3854AA9763A}" type="presParOf" srcId="{4593BD21-91EF-4EA4-91FF-A4E8A4E402C9}" destId="{B57DE06C-460A-42B3-B559-C06EFF84F092}" srcOrd="6" destOrd="0" presId="urn:microsoft.com/office/officeart/2005/8/layout/process5"/>
    <dgm:cxn modelId="{2A4FE12C-000A-4918-8B7B-DFCA0FC10AFA}" type="presParOf" srcId="{4593BD21-91EF-4EA4-91FF-A4E8A4E402C9}" destId="{D1C4C9AE-21F3-40B3-89E3-A08597E2B8B5}" srcOrd="7" destOrd="0" presId="urn:microsoft.com/office/officeart/2005/8/layout/process5"/>
    <dgm:cxn modelId="{D9C06EBE-C3B2-4DD6-8AE7-14451456F3EA}" type="presParOf" srcId="{D1C4C9AE-21F3-40B3-89E3-A08597E2B8B5}" destId="{AD40C8EA-F375-41B6-BA36-D8D12ED5F7B1}" srcOrd="0" destOrd="0" presId="urn:microsoft.com/office/officeart/2005/8/layout/process5"/>
    <dgm:cxn modelId="{34572728-46CC-4F18-812D-C6C23FC9FE8C}" type="presParOf" srcId="{4593BD21-91EF-4EA4-91FF-A4E8A4E402C9}" destId="{83F41CD8-84EB-496B-9AF2-D988AC63BB60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CEAFD5-63CF-4AFC-B46F-BE086C5D447C}">
      <dgm:prSet phldrT="[Text]"/>
      <dgm:spPr/>
      <dgm:t>
        <a:bodyPr/>
        <a:lstStyle/>
        <a:p>
          <a:r>
            <a:rPr lang="en-CA" b="1"/>
            <a:t>“Systolic BP”</a:t>
          </a:r>
          <a:endParaRPr lang="en-US" b="1"/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/>
        </a:p>
      </dgm:t>
    </dgm:pt>
    <dgm:pt modelId="{349299C9-846E-4827-813A-349CCCE20782}">
      <dgm:prSet phldrT="[Text]"/>
      <dgm:spPr/>
      <dgm:t>
        <a:bodyPr/>
        <a:lstStyle/>
        <a:p>
          <a:r>
            <a:rPr lang="en-US" b="0" i="0" u="none" dirty="0"/>
            <a:t>All the below Vital Readings are renamed to “Systolic BP”.</a:t>
          </a:r>
          <a:endParaRPr lang="en-US" dirty="0"/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/>
        </a:p>
      </dgm:t>
    </dgm:pt>
    <dgm:pt modelId="{D07AD3FD-84FF-467E-9693-752776549C61}">
      <dgm:prSet phldrT="[Text]" phldr="0"/>
      <dgm:spPr/>
      <dgm:t>
        <a:bodyPr/>
        <a:lstStyle/>
        <a:p>
          <a:r>
            <a:rPr lang="en-CA" b="1"/>
            <a:t>“Diastolic BP”</a:t>
          </a:r>
          <a:endParaRPr lang="en-US" b="1"/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/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/>
        </a:p>
      </dgm:t>
    </dgm:pt>
    <dgm:pt modelId="{5D70EFF5-8B31-4A1F-AE44-51E4CF0013EB}">
      <dgm:prSet phldrT="[Text]"/>
      <dgm:spPr/>
      <dgm:t>
        <a:bodyPr/>
        <a:lstStyle/>
        <a:p>
          <a:r>
            <a:rPr lang="en-US" b="0" i="0" u="none" dirty="0"/>
            <a:t>All the below Vital Readings are renamed to “Diastolic BP”.</a:t>
          </a:r>
          <a:endParaRPr lang="en-US" dirty="0"/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/>
        </a:p>
      </dgm:t>
    </dgm:pt>
    <dgm:pt modelId="{D71FC021-6A65-44D1-95B9-0E6C89079866}">
      <dgm:prSet phldrT="[Text]" phldr="0"/>
      <dgm:spPr/>
      <dgm:t>
        <a:bodyPr/>
        <a:lstStyle/>
        <a:p>
          <a:r>
            <a:rPr lang="en-CA" b="1"/>
            <a:t>“Respiratory Rate”</a:t>
          </a:r>
          <a:endParaRPr lang="en-US" b="1"/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/>
        </a:p>
      </dgm:t>
    </dgm:pt>
    <dgm:pt modelId="{4A6BB192-9983-4F48-BBC5-6E384EED7EC5}">
      <dgm:prSet phldrT="[Text]"/>
      <dgm:spPr/>
      <dgm:t>
        <a:bodyPr/>
        <a:lstStyle/>
        <a:p>
          <a:r>
            <a:rPr lang="en-US" b="0" i="0" u="none" dirty="0"/>
            <a:t>All the below Vital Readings are renamed to “Respiratory Rate”.</a:t>
          </a:r>
          <a:endParaRPr lang="en-US" dirty="0"/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endParaRPr lang="en-US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endParaRPr lang="en-US"/>
        </a:p>
      </dgm:t>
    </dgm:pt>
    <dgm:pt modelId="{74045C00-D6AB-40F4-A0EC-3849807FC88D}">
      <dgm:prSet phldrT="[Text]"/>
      <dgm:spPr/>
      <dgm:t>
        <a:bodyPr/>
        <a:lstStyle/>
        <a:p>
          <a:r>
            <a:rPr lang="en-CA" b="1"/>
            <a:t>“Temperature C“</a:t>
          </a:r>
          <a:endParaRPr lang="en-US" b="1"/>
        </a:p>
      </dgm:t>
    </dgm:pt>
    <dgm:pt modelId="{A2CB37B5-FB6A-4368-A045-E1C65615D546}" type="parTrans" cxnId="{8EF80596-2994-4771-892F-2C4772D8D458}">
      <dgm:prSet/>
      <dgm:spPr/>
      <dgm:t>
        <a:bodyPr/>
        <a:lstStyle/>
        <a:p>
          <a:endParaRPr lang="en-US"/>
        </a:p>
      </dgm:t>
    </dgm:pt>
    <dgm:pt modelId="{559D8C62-0929-418F-8097-53D2F0DBCF2B}" type="sibTrans" cxnId="{8EF80596-2994-4771-892F-2C4772D8D458}">
      <dgm:prSet/>
      <dgm:spPr/>
      <dgm:t>
        <a:bodyPr/>
        <a:lstStyle/>
        <a:p>
          <a:endParaRPr lang="en-US"/>
        </a:p>
      </dgm:t>
    </dgm:pt>
    <dgm:pt modelId="{02FFBBB1-DBC1-448B-B0B3-D48D66FE7872}">
      <dgm:prSet phldrT="[Text]"/>
      <dgm:spPr/>
      <dgm:t>
        <a:bodyPr/>
        <a:lstStyle/>
        <a:p>
          <a:r>
            <a:rPr lang="en-US" b="0" i="0" u="none" dirty="0"/>
            <a:t>All the below Vital Readings are renamed to “Temperature C”.</a:t>
          </a:r>
          <a:endParaRPr lang="en-US" dirty="0"/>
        </a:p>
      </dgm:t>
    </dgm:pt>
    <dgm:pt modelId="{98A22385-858C-4F07-A4D6-9A0E8D8E5927}" type="parTrans" cxnId="{56818DCB-8127-41B3-A8FA-9BB3C4AEEF60}">
      <dgm:prSet/>
      <dgm:spPr/>
      <dgm:t>
        <a:bodyPr/>
        <a:lstStyle/>
        <a:p>
          <a:endParaRPr lang="en-US"/>
        </a:p>
      </dgm:t>
    </dgm:pt>
    <dgm:pt modelId="{FC134796-1658-4344-B009-E1D5A472B390}" type="sibTrans" cxnId="{56818DCB-8127-41B3-A8FA-9BB3C4AEEF60}">
      <dgm:prSet/>
      <dgm:spPr/>
      <dgm:t>
        <a:bodyPr/>
        <a:lstStyle/>
        <a:p>
          <a:endParaRPr lang="en-US"/>
        </a:p>
      </dgm:t>
    </dgm:pt>
    <dgm:pt modelId="{23A33862-4085-4A09-A14A-75AEDD37E72B}">
      <dgm:prSet phldrT="[Text]"/>
      <dgm:spPr/>
      <dgm:t>
        <a:bodyPr/>
        <a:lstStyle/>
        <a:p>
          <a:r>
            <a:rPr lang="en-CA" b="1"/>
            <a:t>“Oxygen Saturation”</a:t>
          </a:r>
          <a:endParaRPr lang="en-US" b="1"/>
        </a:p>
      </dgm:t>
    </dgm:pt>
    <dgm:pt modelId="{A87FE2E2-B4D6-47F3-83D4-856209CC555E}" type="parTrans" cxnId="{A6BD7522-AA01-4096-98F0-44139441042F}">
      <dgm:prSet/>
      <dgm:spPr/>
      <dgm:t>
        <a:bodyPr/>
        <a:lstStyle/>
        <a:p>
          <a:endParaRPr lang="en-US"/>
        </a:p>
      </dgm:t>
    </dgm:pt>
    <dgm:pt modelId="{2DC7D52A-6B36-4926-8DB7-F6C46779CA12}" type="sibTrans" cxnId="{A6BD7522-AA01-4096-98F0-44139441042F}">
      <dgm:prSet/>
      <dgm:spPr/>
      <dgm:t>
        <a:bodyPr/>
        <a:lstStyle/>
        <a:p>
          <a:endParaRPr lang="en-US"/>
        </a:p>
      </dgm:t>
    </dgm:pt>
    <dgm:pt modelId="{185715AF-C7AC-49BC-808F-832AF009BC16}">
      <dgm:prSet phldrT="[Text]"/>
      <dgm:spPr/>
      <dgm:t>
        <a:bodyPr/>
        <a:lstStyle/>
        <a:p>
          <a:r>
            <a:rPr lang="en-US" b="0" i="0" u="none" dirty="0"/>
            <a:t>All the below Vital Readings are renamed to “Oxygen Saturation”</a:t>
          </a:r>
          <a:endParaRPr lang="en-US" dirty="0"/>
        </a:p>
      </dgm:t>
    </dgm:pt>
    <dgm:pt modelId="{9E11DB47-DD4B-437F-B986-74C561DC4972}" type="parTrans" cxnId="{0F607307-CADE-4580-ACA9-6C59B0A40BF6}">
      <dgm:prSet/>
      <dgm:spPr/>
      <dgm:t>
        <a:bodyPr/>
        <a:lstStyle/>
        <a:p>
          <a:endParaRPr lang="en-US"/>
        </a:p>
      </dgm:t>
    </dgm:pt>
    <dgm:pt modelId="{929CFB55-1C99-4F60-AA4A-3F3C0CC2D9C5}" type="sibTrans" cxnId="{0F607307-CADE-4580-ACA9-6C59B0A40BF6}">
      <dgm:prSet/>
      <dgm:spPr/>
      <dgm:t>
        <a:bodyPr/>
        <a:lstStyle/>
        <a:p>
          <a:endParaRPr lang="en-US"/>
        </a:p>
      </dgm:t>
    </dgm:pt>
    <dgm:pt modelId="{12C33756-1A16-402D-9FCD-24F6C4CC0B1A}">
      <dgm:prSet/>
      <dgm:spPr/>
      <dgm:t>
        <a:bodyPr/>
        <a:lstStyle/>
        <a:p>
          <a:r>
            <a:rPr lang="en-CA" b="0" i="0" u="none" dirty="0"/>
            <a:t>'Arterial Blood Pressure diastolic', 'ART BP Diastolic', 'ABP [Diastolic]', 'Arterial BP [Diastolic]', 'Arterial BP #2 [Diastolic]', 'Manual Blood Pressure Diastolic Right', 'Manual Blood Pressure Diastolic Left', 'Manual BP [Diastolic]'</a:t>
          </a:r>
        </a:p>
      </dgm:t>
    </dgm:pt>
    <dgm:pt modelId="{37913B01-F542-4F8C-89F5-E70EFAC83847}" type="parTrans" cxnId="{334B6D2A-7035-46D3-9F9F-ECF4E45728AF}">
      <dgm:prSet/>
      <dgm:spPr/>
      <dgm:t>
        <a:bodyPr/>
        <a:lstStyle/>
        <a:p>
          <a:endParaRPr lang="en-CA"/>
        </a:p>
      </dgm:t>
    </dgm:pt>
    <dgm:pt modelId="{3F95D55C-FE77-4385-90C0-0B278A113D44}" type="sibTrans" cxnId="{334B6D2A-7035-46D3-9F9F-ECF4E45728AF}">
      <dgm:prSet/>
      <dgm:spPr/>
      <dgm:t>
        <a:bodyPr/>
        <a:lstStyle/>
        <a:p>
          <a:endParaRPr lang="en-CA"/>
        </a:p>
      </dgm:t>
    </dgm:pt>
    <dgm:pt modelId="{5BEDE75E-A471-415D-A1A3-804101368B4B}">
      <dgm:prSet/>
      <dgm:spPr/>
      <dgm:t>
        <a:bodyPr/>
        <a:lstStyle/>
        <a:p>
          <a:r>
            <a:rPr lang="en-US" b="0" i="0" u="none" dirty="0"/>
            <a:t>'Resp Rate (Total)', 'Respiratory Rate', 'Respiratory Rate (Total)', ‘Spont RR’, ‘Breath Rate’</a:t>
          </a:r>
          <a:endParaRPr lang="en-CA" b="0" i="0" u="none" dirty="0"/>
        </a:p>
      </dgm:t>
    </dgm:pt>
    <dgm:pt modelId="{F4B9ECC5-F414-4ACA-93CA-CDE81436A58E}" type="parTrans" cxnId="{698061CF-FD9D-47FE-9E2B-9D0CF6C70406}">
      <dgm:prSet/>
      <dgm:spPr/>
      <dgm:t>
        <a:bodyPr/>
        <a:lstStyle/>
        <a:p>
          <a:endParaRPr lang="en-CA"/>
        </a:p>
      </dgm:t>
    </dgm:pt>
    <dgm:pt modelId="{52E607BB-F12F-4DCE-9DE7-D783CBBDDDAB}" type="sibTrans" cxnId="{698061CF-FD9D-47FE-9E2B-9D0CF6C70406}">
      <dgm:prSet/>
      <dgm:spPr/>
      <dgm:t>
        <a:bodyPr/>
        <a:lstStyle/>
        <a:p>
          <a:endParaRPr lang="en-CA"/>
        </a:p>
      </dgm:t>
    </dgm:pt>
    <dgm:pt modelId="{BB756535-A521-46FB-924A-F668F3590400}">
      <dgm:prSet/>
      <dgm:spPr/>
      <dgm:t>
        <a:bodyPr/>
        <a:lstStyle/>
        <a:p>
          <a:r>
            <a:rPr lang="en-CA" b="0" i="0" u="none" dirty="0"/>
            <a:t>'Arterial BP [Systolic]', 'Arterial BP #2 [Systolic]', 'Arterial Blood Pressure systolic', 'ART BP Systolic', 'Manual BP [Systolic]', 'Manual Blood Pressure Systolic Left', 'Manual Blood Pressure Systolic Right'</a:t>
          </a:r>
        </a:p>
      </dgm:t>
    </dgm:pt>
    <dgm:pt modelId="{F300CA68-0ABC-415B-B9EC-F52B642BFE51}" type="parTrans" cxnId="{DC2041C7-3D57-4D5D-AA24-D649448E7B13}">
      <dgm:prSet/>
      <dgm:spPr/>
      <dgm:t>
        <a:bodyPr/>
        <a:lstStyle/>
        <a:p>
          <a:endParaRPr lang="en-CA"/>
        </a:p>
      </dgm:t>
    </dgm:pt>
    <dgm:pt modelId="{D1AA7B96-2C2E-4045-BF2A-24FBA00CC071}" type="sibTrans" cxnId="{DC2041C7-3D57-4D5D-AA24-D649448E7B13}">
      <dgm:prSet/>
      <dgm:spPr/>
      <dgm:t>
        <a:bodyPr/>
        <a:lstStyle/>
        <a:p>
          <a:endParaRPr lang="en-CA"/>
        </a:p>
      </dgm:t>
    </dgm:pt>
    <dgm:pt modelId="{D65FDF67-4A6C-41DE-8A9A-C30829CAF25C}">
      <dgm:prSet/>
      <dgm:spPr/>
      <dgm:t>
        <a:bodyPr/>
        <a:lstStyle/>
        <a:p>
          <a:endParaRPr lang="en-CA" b="0" i="0" u="none" dirty="0"/>
        </a:p>
      </dgm:t>
    </dgm:pt>
    <dgm:pt modelId="{3B587794-9921-40AC-B25A-195BE4549BC3}" type="parTrans" cxnId="{2653B19E-A575-4513-84B9-EB19945A923F}">
      <dgm:prSet/>
      <dgm:spPr/>
      <dgm:t>
        <a:bodyPr/>
        <a:lstStyle/>
        <a:p>
          <a:endParaRPr lang="en-CA"/>
        </a:p>
      </dgm:t>
    </dgm:pt>
    <dgm:pt modelId="{91789970-15F8-41F5-8BC3-47414527C3EF}" type="sibTrans" cxnId="{2653B19E-A575-4513-84B9-EB19945A923F}">
      <dgm:prSet/>
      <dgm:spPr/>
      <dgm:t>
        <a:bodyPr/>
        <a:lstStyle/>
        <a:p>
          <a:endParaRPr lang="en-CA"/>
        </a:p>
      </dgm:t>
    </dgm:pt>
    <dgm:pt modelId="{C4149185-23CD-4286-87D6-F29A6639379F}">
      <dgm:prSet/>
      <dgm:spPr/>
      <dgm:t>
        <a:bodyPr/>
        <a:lstStyle/>
        <a:p>
          <a:r>
            <a:rPr lang="en-CA" b="0" i="0" u="none" dirty="0"/>
            <a:t>'Temperature Celsius', 'Temperature Fahrenheit', 'Temperature F', 'Temperature C’, ‘Temperature C (calc)', 'Temperature F (calc)'</a:t>
          </a:r>
        </a:p>
      </dgm:t>
    </dgm:pt>
    <dgm:pt modelId="{8E44F5F5-4C79-4203-9692-00B43FC60E8E}" type="parTrans" cxnId="{C2AEFF61-0E10-401B-992C-DEA8408909F4}">
      <dgm:prSet/>
      <dgm:spPr/>
      <dgm:t>
        <a:bodyPr/>
        <a:lstStyle/>
        <a:p>
          <a:endParaRPr lang="en-CA"/>
        </a:p>
      </dgm:t>
    </dgm:pt>
    <dgm:pt modelId="{44DBFF64-F2EF-40C4-A3A3-6787EE0B8699}" type="sibTrans" cxnId="{C2AEFF61-0E10-401B-992C-DEA8408909F4}">
      <dgm:prSet/>
      <dgm:spPr/>
      <dgm:t>
        <a:bodyPr/>
        <a:lstStyle/>
        <a:p>
          <a:endParaRPr lang="en-CA"/>
        </a:p>
      </dgm:t>
    </dgm:pt>
    <dgm:pt modelId="{E97674DE-876B-4F62-BDDE-37B042347C0F}">
      <dgm:prSet/>
      <dgm:spPr/>
      <dgm:t>
        <a:bodyPr/>
        <a:lstStyle/>
        <a:p>
          <a:r>
            <a:rPr lang="en-CA" b="1"/>
            <a:t>“Heart Rate”</a:t>
          </a:r>
          <a:endParaRPr lang="en-CA"/>
        </a:p>
      </dgm:t>
    </dgm:pt>
    <dgm:pt modelId="{CE7D4668-DA07-49D7-B260-504933DAB26D}" type="parTrans" cxnId="{4F88A6D5-E359-436D-BA41-EC732189EF64}">
      <dgm:prSet/>
      <dgm:spPr/>
      <dgm:t>
        <a:bodyPr/>
        <a:lstStyle/>
        <a:p>
          <a:endParaRPr lang="en-CA"/>
        </a:p>
      </dgm:t>
    </dgm:pt>
    <dgm:pt modelId="{74C741BB-4F2B-4726-B14C-CF84B8821A37}" type="sibTrans" cxnId="{4F88A6D5-E359-436D-BA41-EC732189EF64}">
      <dgm:prSet/>
      <dgm:spPr/>
      <dgm:t>
        <a:bodyPr/>
        <a:lstStyle/>
        <a:p>
          <a:endParaRPr lang="en-CA"/>
        </a:p>
      </dgm:t>
    </dgm:pt>
    <dgm:pt modelId="{CDE0A35C-F604-4150-8975-65FD7A3A5045}">
      <dgm:prSet/>
      <dgm:spPr/>
      <dgm:t>
        <a:bodyPr/>
        <a:lstStyle/>
        <a:p>
          <a:r>
            <a:rPr lang="en-US" dirty="0"/>
            <a:t>Vital Readings which are PULSE &amp; Heart Rate are renamed to “Heart Rate”</a:t>
          </a:r>
          <a:endParaRPr lang="en-CA" dirty="0"/>
        </a:p>
      </dgm:t>
    </dgm:pt>
    <dgm:pt modelId="{7DCA7D34-6030-4538-AAF2-6BAA70FEE62B}" type="parTrans" cxnId="{F294FA0A-C696-49AA-8D11-FBE42D09221C}">
      <dgm:prSet/>
      <dgm:spPr/>
      <dgm:t>
        <a:bodyPr/>
        <a:lstStyle/>
        <a:p>
          <a:endParaRPr lang="en-CA"/>
        </a:p>
      </dgm:t>
    </dgm:pt>
    <dgm:pt modelId="{19283169-B23D-431E-B768-ADA6ED21F847}" type="sibTrans" cxnId="{F294FA0A-C696-49AA-8D11-FBE42D09221C}">
      <dgm:prSet/>
      <dgm:spPr/>
      <dgm:t>
        <a:bodyPr/>
        <a:lstStyle/>
        <a:p>
          <a:endParaRPr lang="en-CA"/>
        </a:p>
      </dgm:t>
    </dgm:pt>
    <dgm:pt modelId="{71BB0F4A-A1B8-4815-BD73-2FD5EB0E7C6D}">
      <dgm:prSet/>
      <dgm:spPr/>
      <dgm:t>
        <a:bodyPr/>
        <a:lstStyle/>
        <a:p>
          <a:r>
            <a:rPr lang="en-CA" b="0" i="0" u="none" dirty="0"/>
            <a:t>'Oxygen Saturation', 'SpO2', 'SaO2', 'Arterial O2 Saturation','O2 saturation pulseoxymetry'</a:t>
          </a:r>
        </a:p>
      </dgm:t>
    </dgm:pt>
    <dgm:pt modelId="{0ADBC50A-E3AD-47A4-9F5A-2B533CF4966A}" type="parTrans" cxnId="{E29393D1-A34B-4637-BC32-46B1C32299E7}">
      <dgm:prSet/>
      <dgm:spPr/>
      <dgm:t>
        <a:bodyPr/>
        <a:lstStyle/>
        <a:p>
          <a:endParaRPr lang="en-CA"/>
        </a:p>
      </dgm:t>
    </dgm:pt>
    <dgm:pt modelId="{4C918BBA-10FB-43EA-B6FB-23A9FE205C3E}" type="sibTrans" cxnId="{E29393D1-A34B-4637-BC32-46B1C32299E7}">
      <dgm:prSet/>
      <dgm:spPr/>
      <dgm:t>
        <a:bodyPr/>
        <a:lstStyle/>
        <a:p>
          <a:endParaRPr lang="en-CA"/>
        </a:p>
      </dgm:t>
    </dgm:pt>
    <dgm:pt modelId="{57893C99-B1D4-45AB-9FC9-523B5B23F682}" type="pres">
      <dgm:prSet presAssocID="{55C0B14E-AEA6-48D3-A387-ED4A3A3BF840}" presName="Name0" presStyleCnt="0">
        <dgm:presLayoutVars>
          <dgm:dir/>
          <dgm:animLvl val="lvl"/>
          <dgm:resizeHandles val="exact"/>
        </dgm:presLayoutVars>
      </dgm:prSet>
      <dgm:spPr/>
    </dgm:pt>
    <dgm:pt modelId="{0B31C48F-3953-4495-B47E-0CB014F92A95}" type="pres">
      <dgm:prSet presAssocID="{AACEAFD5-63CF-4AFC-B46F-BE086C5D447C}" presName="composite" presStyleCnt="0"/>
      <dgm:spPr/>
    </dgm:pt>
    <dgm:pt modelId="{32D8FB72-9498-4B99-AA8F-53025EF0FE92}" type="pres">
      <dgm:prSet presAssocID="{AACEAFD5-63CF-4AFC-B46F-BE086C5D447C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B48F103F-881F-458E-AB03-16E3A351B4E1}" type="pres">
      <dgm:prSet presAssocID="{AACEAFD5-63CF-4AFC-B46F-BE086C5D447C}" presName="desTx" presStyleLbl="alignAccFollowNode1" presStyleIdx="0" presStyleCnt="6">
        <dgm:presLayoutVars>
          <dgm:bulletEnabled val="1"/>
        </dgm:presLayoutVars>
      </dgm:prSet>
      <dgm:spPr/>
    </dgm:pt>
    <dgm:pt modelId="{9A29F03B-B647-48D2-9416-54F7922C1D8A}" type="pres">
      <dgm:prSet presAssocID="{7A8D4B4D-06E9-4958-810D-A6226B6AC588}" presName="space" presStyleCnt="0"/>
      <dgm:spPr/>
    </dgm:pt>
    <dgm:pt modelId="{B8DC9784-515A-4D6D-A113-69E89433307F}" type="pres">
      <dgm:prSet presAssocID="{D07AD3FD-84FF-467E-9693-752776549C61}" presName="composite" presStyleCnt="0"/>
      <dgm:spPr/>
    </dgm:pt>
    <dgm:pt modelId="{3BDAFF4D-C5F8-4C9D-A717-BE906055E381}" type="pres">
      <dgm:prSet presAssocID="{D07AD3FD-84FF-467E-9693-752776549C61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8D796967-3C99-4D28-B382-E4DA4A801B0E}" type="pres">
      <dgm:prSet presAssocID="{D07AD3FD-84FF-467E-9693-752776549C61}" presName="desTx" presStyleLbl="alignAccFollowNode1" presStyleIdx="1" presStyleCnt="6">
        <dgm:presLayoutVars>
          <dgm:bulletEnabled val="1"/>
        </dgm:presLayoutVars>
      </dgm:prSet>
      <dgm:spPr/>
    </dgm:pt>
    <dgm:pt modelId="{6B8D1F34-A472-47F6-A5F8-AC54A8709426}" type="pres">
      <dgm:prSet presAssocID="{A8C9B7A9-BC2A-4753-B7F0-F2E361D95520}" presName="space" presStyleCnt="0"/>
      <dgm:spPr/>
    </dgm:pt>
    <dgm:pt modelId="{D4B92BBE-24CF-4F7F-9396-EF3F73D8FB05}" type="pres">
      <dgm:prSet presAssocID="{D71FC021-6A65-44D1-95B9-0E6C89079866}" presName="composite" presStyleCnt="0"/>
      <dgm:spPr/>
    </dgm:pt>
    <dgm:pt modelId="{54927CC9-16D1-47EE-BA4A-04180E53877F}" type="pres">
      <dgm:prSet presAssocID="{D71FC021-6A65-44D1-95B9-0E6C89079866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72403531-0A6D-452A-B50E-2607FA3E628A}" type="pres">
      <dgm:prSet presAssocID="{D71FC021-6A65-44D1-95B9-0E6C89079866}" presName="desTx" presStyleLbl="alignAccFollowNode1" presStyleIdx="2" presStyleCnt="6">
        <dgm:presLayoutVars>
          <dgm:bulletEnabled val="1"/>
        </dgm:presLayoutVars>
      </dgm:prSet>
      <dgm:spPr/>
    </dgm:pt>
    <dgm:pt modelId="{2E3183EF-7195-4564-B35F-0A2F606EAD30}" type="pres">
      <dgm:prSet presAssocID="{9B090D9D-470E-46E2-AABB-0368A52481AA}" presName="space" presStyleCnt="0"/>
      <dgm:spPr/>
    </dgm:pt>
    <dgm:pt modelId="{DF821767-749B-4CF6-A559-0E717A9EE5C7}" type="pres">
      <dgm:prSet presAssocID="{74045C00-D6AB-40F4-A0EC-3849807FC88D}" presName="composite" presStyleCnt="0"/>
      <dgm:spPr/>
    </dgm:pt>
    <dgm:pt modelId="{FA5765F0-390A-4284-B32C-1E97D9460794}" type="pres">
      <dgm:prSet presAssocID="{74045C00-D6AB-40F4-A0EC-3849807FC88D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38ACE35F-E7C6-4B7A-B85F-62B0FA968C04}" type="pres">
      <dgm:prSet presAssocID="{74045C00-D6AB-40F4-A0EC-3849807FC88D}" presName="desTx" presStyleLbl="alignAccFollowNode1" presStyleIdx="3" presStyleCnt="6">
        <dgm:presLayoutVars>
          <dgm:bulletEnabled val="1"/>
        </dgm:presLayoutVars>
      </dgm:prSet>
      <dgm:spPr/>
    </dgm:pt>
    <dgm:pt modelId="{66ACCCC5-62C0-4517-AFE9-66ECB410272E}" type="pres">
      <dgm:prSet presAssocID="{559D8C62-0929-418F-8097-53D2F0DBCF2B}" presName="space" presStyleCnt="0"/>
      <dgm:spPr/>
    </dgm:pt>
    <dgm:pt modelId="{AFF4A0A2-C355-4E02-8906-ABA9CC275DC9}" type="pres">
      <dgm:prSet presAssocID="{23A33862-4085-4A09-A14A-75AEDD37E72B}" presName="composite" presStyleCnt="0"/>
      <dgm:spPr/>
    </dgm:pt>
    <dgm:pt modelId="{7B32EC58-0643-4D87-AB18-E16B11DCD844}" type="pres">
      <dgm:prSet presAssocID="{23A33862-4085-4A09-A14A-75AEDD37E72B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89952075-842E-48BE-BAB1-BCA8E9346778}" type="pres">
      <dgm:prSet presAssocID="{23A33862-4085-4A09-A14A-75AEDD37E72B}" presName="desTx" presStyleLbl="alignAccFollowNode1" presStyleIdx="4" presStyleCnt="6">
        <dgm:presLayoutVars>
          <dgm:bulletEnabled val="1"/>
        </dgm:presLayoutVars>
      </dgm:prSet>
      <dgm:spPr/>
    </dgm:pt>
    <dgm:pt modelId="{14AEAC49-6EFE-42C5-A9E6-6D9575C06DE0}" type="pres">
      <dgm:prSet presAssocID="{2DC7D52A-6B36-4926-8DB7-F6C46779CA12}" presName="space" presStyleCnt="0"/>
      <dgm:spPr/>
    </dgm:pt>
    <dgm:pt modelId="{F9F61906-3F04-4A2C-B21C-A416857F3C1C}" type="pres">
      <dgm:prSet presAssocID="{E97674DE-876B-4F62-BDDE-37B042347C0F}" presName="composite" presStyleCnt="0"/>
      <dgm:spPr/>
    </dgm:pt>
    <dgm:pt modelId="{215D1302-4654-4E97-BC6A-8594D3D1494B}" type="pres">
      <dgm:prSet presAssocID="{E97674DE-876B-4F62-BDDE-37B042347C0F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A3374566-46B9-471D-88F9-240975BE5A14}" type="pres">
      <dgm:prSet presAssocID="{E97674DE-876B-4F62-BDDE-37B042347C0F}" presName="desTx" presStyleLbl="alignAccFollowNode1" presStyleIdx="5" presStyleCnt="6">
        <dgm:presLayoutVars>
          <dgm:bulletEnabled val="1"/>
        </dgm:presLayoutVars>
      </dgm:prSet>
      <dgm:spPr/>
    </dgm:pt>
  </dgm:ptLst>
  <dgm:cxnLst>
    <dgm:cxn modelId="{AAED6402-A972-4B2E-99EF-37BD0CD40641}" type="presOf" srcId="{AACEAFD5-63CF-4AFC-B46F-BE086C5D447C}" destId="{32D8FB72-9498-4B99-AA8F-53025EF0FE92}" srcOrd="0" destOrd="0" presId="urn:microsoft.com/office/officeart/2005/8/layout/hList1"/>
    <dgm:cxn modelId="{0F607307-CADE-4580-ACA9-6C59B0A40BF6}" srcId="{23A33862-4085-4A09-A14A-75AEDD37E72B}" destId="{185715AF-C7AC-49BC-808F-832AF009BC16}" srcOrd="0" destOrd="0" parTransId="{9E11DB47-DD4B-437F-B986-74C561DC4972}" sibTransId="{929CFB55-1C99-4F60-AA4A-3F3C0CC2D9C5}"/>
    <dgm:cxn modelId="{7A8BFD07-056D-42DB-87F5-A22F6D349048}" type="presOf" srcId="{4A6BB192-9983-4F48-BBC5-6E384EED7EC5}" destId="{72403531-0A6D-452A-B50E-2607FA3E628A}" srcOrd="0" destOrd="0" presId="urn:microsoft.com/office/officeart/2005/8/layout/hList1"/>
    <dgm:cxn modelId="{F294FA0A-C696-49AA-8D11-FBE42D09221C}" srcId="{E97674DE-876B-4F62-BDDE-37B042347C0F}" destId="{CDE0A35C-F604-4150-8975-65FD7A3A5045}" srcOrd="0" destOrd="0" parTransId="{7DCA7D34-6030-4538-AAF2-6BAA70FEE62B}" sibTransId="{19283169-B23D-431E-B768-ADA6ED21F847}"/>
    <dgm:cxn modelId="{528D4A11-C100-4569-872D-D84BE45C8DAB}" type="presOf" srcId="{D07AD3FD-84FF-467E-9693-752776549C61}" destId="{3BDAFF4D-C5F8-4C9D-A717-BE906055E381}" srcOrd="0" destOrd="0" presId="urn:microsoft.com/office/officeart/2005/8/layout/hList1"/>
    <dgm:cxn modelId="{A6BD7522-AA01-4096-98F0-44139441042F}" srcId="{55C0B14E-AEA6-48D3-A387-ED4A3A3BF840}" destId="{23A33862-4085-4A09-A14A-75AEDD37E72B}" srcOrd="4" destOrd="0" parTransId="{A87FE2E2-B4D6-47F3-83D4-856209CC555E}" sibTransId="{2DC7D52A-6B36-4926-8DB7-F6C46779CA12}"/>
    <dgm:cxn modelId="{8FBA7C22-8FB2-4D5E-A4CB-D72AC0CED4FD}" type="presOf" srcId="{23A33862-4085-4A09-A14A-75AEDD37E72B}" destId="{7B32EC58-0643-4D87-AB18-E16B11DCD844}" srcOrd="0" destOrd="0" presId="urn:microsoft.com/office/officeart/2005/8/layout/hList1"/>
    <dgm:cxn modelId="{C3ADC522-FF5E-4BE0-A035-9CCDB660A986}" type="presOf" srcId="{71BB0F4A-A1B8-4815-BD73-2FD5EB0E7C6D}" destId="{89952075-842E-48BE-BAB1-BCA8E9346778}" srcOrd="0" destOrd="1" presId="urn:microsoft.com/office/officeart/2005/8/layout/hList1"/>
    <dgm:cxn modelId="{B918A329-C33B-4404-B6DB-2303BB809160}" type="presOf" srcId="{C4149185-23CD-4286-87D6-F29A6639379F}" destId="{38ACE35F-E7C6-4B7A-B85F-62B0FA968C04}" srcOrd="0" destOrd="1" presId="urn:microsoft.com/office/officeart/2005/8/layout/hList1"/>
    <dgm:cxn modelId="{334B6D2A-7035-46D3-9F9F-ECF4E45728AF}" srcId="{D07AD3FD-84FF-467E-9693-752776549C61}" destId="{12C33756-1A16-402D-9FCD-24F6C4CC0B1A}" srcOrd="1" destOrd="0" parTransId="{37913B01-F542-4F8C-89F5-E70EFAC83847}" sibTransId="{3F95D55C-FE77-4385-90C0-0B278A113D44}"/>
    <dgm:cxn modelId="{5317702D-5D9C-40B3-99FD-C8806E723591}" type="presOf" srcId="{349299C9-846E-4827-813A-349CCCE20782}" destId="{B48F103F-881F-458E-AB03-16E3A351B4E1}" srcOrd="0" destOrd="0" presId="urn:microsoft.com/office/officeart/2005/8/layout/hList1"/>
    <dgm:cxn modelId="{A598C92F-FF9B-47BA-9BFA-78B2C0BFAA65}" type="presOf" srcId="{12C33756-1A16-402D-9FCD-24F6C4CC0B1A}" destId="{8D796967-3C99-4D28-B382-E4DA4A801B0E}" srcOrd="0" destOrd="1" presId="urn:microsoft.com/office/officeart/2005/8/layout/hList1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173DCA5C-E6FC-48DB-A372-4544B17AF848}" type="presOf" srcId="{E97674DE-876B-4F62-BDDE-37B042347C0F}" destId="{215D1302-4654-4E97-BC6A-8594D3D1494B}" srcOrd="0" destOrd="0" presId="urn:microsoft.com/office/officeart/2005/8/layout/hList1"/>
    <dgm:cxn modelId="{C2AEFF61-0E10-401B-992C-DEA8408909F4}" srcId="{74045C00-D6AB-40F4-A0EC-3849807FC88D}" destId="{C4149185-23CD-4286-87D6-F29A6639379F}" srcOrd="1" destOrd="0" parTransId="{8E44F5F5-4C79-4203-9692-00B43FC60E8E}" sibTransId="{44DBFF64-F2EF-40C4-A3A3-6787EE0B8699}"/>
    <dgm:cxn modelId="{7CC7F444-0C08-4F94-A9F5-FB5E540D2C64}" type="presOf" srcId="{BB756535-A521-46FB-924A-F668F3590400}" destId="{B48F103F-881F-458E-AB03-16E3A351B4E1}" srcOrd="0" destOrd="1" presId="urn:microsoft.com/office/officeart/2005/8/layout/hList1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4AFFCE7A-A868-4D7F-8166-6236B7CEEFCD}" type="presOf" srcId="{74045C00-D6AB-40F4-A0EC-3849807FC88D}" destId="{FA5765F0-390A-4284-B32C-1E97D9460794}" srcOrd="0" destOrd="0" presId="urn:microsoft.com/office/officeart/2005/8/layout/hList1"/>
    <dgm:cxn modelId="{AB89D789-E2D0-482F-815D-56BA2CA392F5}" type="presOf" srcId="{5D70EFF5-8B31-4A1F-AE44-51E4CF0013EB}" destId="{8D796967-3C99-4D28-B382-E4DA4A801B0E}" srcOrd="0" destOrd="0" presId="urn:microsoft.com/office/officeart/2005/8/layout/hList1"/>
    <dgm:cxn modelId="{1B961590-5226-46FA-A547-1104C91F6AEA}" type="presOf" srcId="{CDE0A35C-F604-4150-8975-65FD7A3A5045}" destId="{A3374566-46B9-471D-88F9-240975BE5A14}" srcOrd="0" destOrd="0" presId="urn:microsoft.com/office/officeart/2005/8/layout/hList1"/>
    <dgm:cxn modelId="{8EF80596-2994-4771-892F-2C4772D8D458}" srcId="{55C0B14E-AEA6-48D3-A387-ED4A3A3BF840}" destId="{74045C00-D6AB-40F4-A0EC-3849807FC88D}" srcOrd="3" destOrd="0" parTransId="{A2CB37B5-FB6A-4368-A045-E1C65615D546}" sibTransId="{559D8C62-0929-418F-8097-53D2F0DBCF2B}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653B19E-A575-4513-84B9-EB19945A923F}" srcId="{AACEAFD5-63CF-4AFC-B46F-BE086C5D447C}" destId="{D65FDF67-4A6C-41DE-8A9A-C30829CAF25C}" srcOrd="2" destOrd="0" parTransId="{3B587794-9921-40AC-B25A-195BE4549BC3}" sibTransId="{91789970-15F8-41F5-8BC3-47414527C3EF}"/>
    <dgm:cxn modelId="{6FAE89A7-12FE-4E5D-A517-D32D1E04EF1B}" type="presOf" srcId="{D65FDF67-4A6C-41DE-8A9A-C30829CAF25C}" destId="{B48F103F-881F-458E-AB03-16E3A351B4E1}" srcOrd="0" destOrd="2" presId="urn:microsoft.com/office/officeart/2005/8/layout/hList1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FCE3BFBE-F1CD-465F-856A-2FF6EA12A44E}" type="presOf" srcId="{55C0B14E-AEA6-48D3-A387-ED4A3A3BF840}" destId="{57893C99-B1D4-45AB-9FC9-523B5B23F682}" srcOrd="0" destOrd="0" presId="urn:microsoft.com/office/officeart/2005/8/layout/hList1"/>
    <dgm:cxn modelId="{DC2041C7-3D57-4D5D-AA24-D649448E7B13}" srcId="{AACEAFD5-63CF-4AFC-B46F-BE086C5D447C}" destId="{BB756535-A521-46FB-924A-F668F3590400}" srcOrd="1" destOrd="0" parTransId="{F300CA68-0ABC-415B-B9EC-F52B642BFE51}" sibTransId="{D1AA7B96-2C2E-4045-BF2A-24FBA00CC071}"/>
    <dgm:cxn modelId="{56818DCB-8127-41B3-A8FA-9BB3C4AEEF60}" srcId="{74045C00-D6AB-40F4-A0EC-3849807FC88D}" destId="{02FFBBB1-DBC1-448B-B0B3-D48D66FE7872}" srcOrd="0" destOrd="0" parTransId="{98A22385-858C-4F07-A4D6-9A0E8D8E5927}" sibTransId="{FC134796-1658-4344-B009-E1D5A472B390}"/>
    <dgm:cxn modelId="{698061CF-FD9D-47FE-9E2B-9D0CF6C70406}" srcId="{D71FC021-6A65-44D1-95B9-0E6C89079866}" destId="{5BEDE75E-A471-415D-A1A3-804101368B4B}" srcOrd="1" destOrd="0" parTransId="{F4B9ECC5-F414-4ACA-93CA-CDE81436A58E}" sibTransId="{52E607BB-F12F-4DCE-9DE7-D783CBBDDDAB}"/>
    <dgm:cxn modelId="{E29393D1-A34B-4637-BC32-46B1C32299E7}" srcId="{185715AF-C7AC-49BC-808F-832AF009BC16}" destId="{71BB0F4A-A1B8-4815-BD73-2FD5EB0E7C6D}" srcOrd="0" destOrd="0" parTransId="{0ADBC50A-E3AD-47A4-9F5A-2B533CF4966A}" sibTransId="{4C918BBA-10FB-43EA-B6FB-23A9FE205C3E}"/>
    <dgm:cxn modelId="{4F88A6D5-E359-436D-BA41-EC732189EF64}" srcId="{55C0B14E-AEA6-48D3-A387-ED4A3A3BF840}" destId="{E97674DE-876B-4F62-BDDE-37B042347C0F}" srcOrd="5" destOrd="0" parTransId="{CE7D4668-DA07-49D7-B260-504933DAB26D}" sibTransId="{74C741BB-4F2B-4726-B14C-CF84B8821A37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C14E55F4-AEAF-4090-9468-834FFB965338}" type="presOf" srcId="{185715AF-C7AC-49BC-808F-832AF009BC16}" destId="{89952075-842E-48BE-BAB1-BCA8E9346778}" srcOrd="0" destOrd="0" presId="urn:microsoft.com/office/officeart/2005/8/layout/hList1"/>
    <dgm:cxn modelId="{6FEF95F4-703B-464C-8671-04EA9F81FB53}" type="presOf" srcId="{02FFBBB1-DBC1-448B-B0B3-D48D66FE7872}" destId="{38ACE35F-E7C6-4B7A-B85F-62B0FA968C04}" srcOrd="0" destOrd="0" presId="urn:microsoft.com/office/officeart/2005/8/layout/hList1"/>
    <dgm:cxn modelId="{506EADF7-07D1-4202-A459-6D4B25FB7864}" type="presOf" srcId="{D71FC021-6A65-44D1-95B9-0E6C89079866}" destId="{54927CC9-16D1-47EE-BA4A-04180E53877F}" srcOrd="0" destOrd="0" presId="urn:microsoft.com/office/officeart/2005/8/layout/hList1"/>
    <dgm:cxn modelId="{E223CFF8-6758-41B9-AF14-5DBC9E0DF84C}" type="presOf" srcId="{5BEDE75E-A471-415D-A1A3-804101368B4B}" destId="{72403531-0A6D-452A-B50E-2607FA3E628A}" srcOrd="0" destOrd="1" presId="urn:microsoft.com/office/officeart/2005/8/layout/hList1"/>
    <dgm:cxn modelId="{85F7E290-2913-4485-A6CA-09FA474870D4}" type="presParOf" srcId="{57893C99-B1D4-45AB-9FC9-523B5B23F682}" destId="{0B31C48F-3953-4495-B47E-0CB014F92A95}" srcOrd="0" destOrd="0" presId="urn:microsoft.com/office/officeart/2005/8/layout/hList1"/>
    <dgm:cxn modelId="{74EE5D99-A472-41AD-A5AE-C8EE04CB6245}" type="presParOf" srcId="{0B31C48F-3953-4495-B47E-0CB014F92A95}" destId="{32D8FB72-9498-4B99-AA8F-53025EF0FE92}" srcOrd="0" destOrd="0" presId="urn:microsoft.com/office/officeart/2005/8/layout/hList1"/>
    <dgm:cxn modelId="{6F5BA48A-6D22-462E-9CBA-2BC1793877D3}" type="presParOf" srcId="{0B31C48F-3953-4495-B47E-0CB014F92A95}" destId="{B48F103F-881F-458E-AB03-16E3A351B4E1}" srcOrd="1" destOrd="0" presId="urn:microsoft.com/office/officeart/2005/8/layout/hList1"/>
    <dgm:cxn modelId="{F75A3C9E-EEF6-4862-8CE3-F11B1115C406}" type="presParOf" srcId="{57893C99-B1D4-45AB-9FC9-523B5B23F682}" destId="{9A29F03B-B647-48D2-9416-54F7922C1D8A}" srcOrd="1" destOrd="0" presId="urn:microsoft.com/office/officeart/2005/8/layout/hList1"/>
    <dgm:cxn modelId="{F4881EAD-6AF5-432E-A345-317C181241C0}" type="presParOf" srcId="{57893C99-B1D4-45AB-9FC9-523B5B23F682}" destId="{B8DC9784-515A-4D6D-A113-69E89433307F}" srcOrd="2" destOrd="0" presId="urn:microsoft.com/office/officeart/2005/8/layout/hList1"/>
    <dgm:cxn modelId="{41DD1587-8F2B-40A0-AED6-9D2429138172}" type="presParOf" srcId="{B8DC9784-515A-4D6D-A113-69E89433307F}" destId="{3BDAFF4D-C5F8-4C9D-A717-BE906055E381}" srcOrd="0" destOrd="0" presId="urn:microsoft.com/office/officeart/2005/8/layout/hList1"/>
    <dgm:cxn modelId="{C717F615-414F-488C-8B6B-209368B9FC01}" type="presParOf" srcId="{B8DC9784-515A-4D6D-A113-69E89433307F}" destId="{8D796967-3C99-4D28-B382-E4DA4A801B0E}" srcOrd="1" destOrd="0" presId="urn:microsoft.com/office/officeart/2005/8/layout/hList1"/>
    <dgm:cxn modelId="{2679F40F-7289-4E87-8FF6-7C86F7DCFFC3}" type="presParOf" srcId="{57893C99-B1D4-45AB-9FC9-523B5B23F682}" destId="{6B8D1F34-A472-47F6-A5F8-AC54A8709426}" srcOrd="3" destOrd="0" presId="urn:microsoft.com/office/officeart/2005/8/layout/hList1"/>
    <dgm:cxn modelId="{EBECB6F6-457E-4BD1-B002-D19BBD4569F2}" type="presParOf" srcId="{57893C99-B1D4-45AB-9FC9-523B5B23F682}" destId="{D4B92BBE-24CF-4F7F-9396-EF3F73D8FB05}" srcOrd="4" destOrd="0" presId="urn:microsoft.com/office/officeart/2005/8/layout/hList1"/>
    <dgm:cxn modelId="{1CBD160C-AD6C-47DE-8B86-DBADB466D69B}" type="presParOf" srcId="{D4B92BBE-24CF-4F7F-9396-EF3F73D8FB05}" destId="{54927CC9-16D1-47EE-BA4A-04180E53877F}" srcOrd="0" destOrd="0" presId="urn:microsoft.com/office/officeart/2005/8/layout/hList1"/>
    <dgm:cxn modelId="{2ECE08CE-A00E-4AFB-BED4-0624A1D963C9}" type="presParOf" srcId="{D4B92BBE-24CF-4F7F-9396-EF3F73D8FB05}" destId="{72403531-0A6D-452A-B50E-2607FA3E628A}" srcOrd="1" destOrd="0" presId="urn:microsoft.com/office/officeart/2005/8/layout/hList1"/>
    <dgm:cxn modelId="{EDAB4B5F-5028-456A-90F5-34D40213AB91}" type="presParOf" srcId="{57893C99-B1D4-45AB-9FC9-523B5B23F682}" destId="{2E3183EF-7195-4564-B35F-0A2F606EAD30}" srcOrd="5" destOrd="0" presId="urn:microsoft.com/office/officeart/2005/8/layout/hList1"/>
    <dgm:cxn modelId="{44A95A5A-1576-4B6E-A529-52A0245AA6F1}" type="presParOf" srcId="{57893C99-B1D4-45AB-9FC9-523B5B23F682}" destId="{DF821767-749B-4CF6-A559-0E717A9EE5C7}" srcOrd="6" destOrd="0" presId="urn:microsoft.com/office/officeart/2005/8/layout/hList1"/>
    <dgm:cxn modelId="{0C72CA38-E174-43BC-A491-95061CAF6E61}" type="presParOf" srcId="{DF821767-749B-4CF6-A559-0E717A9EE5C7}" destId="{FA5765F0-390A-4284-B32C-1E97D9460794}" srcOrd="0" destOrd="0" presId="urn:microsoft.com/office/officeart/2005/8/layout/hList1"/>
    <dgm:cxn modelId="{004B79F4-FEE2-4495-A836-CE3561A6AC67}" type="presParOf" srcId="{DF821767-749B-4CF6-A559-0E717A9EE5C7}" destId="{38ACE35F-E7C6-4B7A-B85F-62B0FA968C04}" srcOrd="1" destOrd="0" presId="urn:microsoft.com/office/officeart/2005/8/layout/hList1"/>
    <dgm:cxn modelId="{9A66565A-C92D-48C3-BE81-5EAB632D0CAB}" type="presParOf" srcId="{57893C99-B1D4-45AB-9FC9-523B5B23F682}" destId="{66ACCCC5-62C0-4517-AFE9-66ECB410272E}" srcOrd="7" destOrd="0" presId="urn:microsoft.com/office/officeart/2005/8/layout/hList1"/>
    <dgm:cxn modelId="{CE080AAB-323C-4AA5-AB0A-E7C7620FF64E}" type="presParOf" srcId="{57893C99-B1D4-45AB-9FC9-523B5B23F682}" destId="{AFF4A0A2-C355-4E02-8906-ABA9CC275DC9}" srcOrd="8" destOrd="0" presId="urn:microsoft.com/office/officeart/2005/8/layout/hList1"/>
    <dgm:cxn modelId="{C666AFB1-4143-4FB3-BD94-3A1289FFC921}" type="presParOf" srcId="{AFF4A0A2-C355-4E02-8906-ABA9CC275DC9}" destId="{7B32EC58-0643-4D87-AB18-E16B11DCD844}" srcOrd="0" destOrd="0" presId="urn:microsoft.com/office/officeart/2005/8/layout/hList1"/>
    <dgm:cxn modelId="{BD76AB23-1BAB-437F-8A3E-42B2F2F58F46}" type="presParOf" srcId="{AFF4A0A2-C355-4E02-8906-ABA9CC275DC9}" destId="{89952075-842E-48BE-BAB1-BCA8E9346778}" srcOrd="1" destOrd="0" presId="urn:microsoft.com/office/officeart/2005/8/layout/hList1"/>
    <dgm:cxn modelId="{F793609B-33C4-49F5-8FDA-15D647B443BD}" type="presParOf" srcId="{57893C99-B1D4-45AB-9FC9-523B5B23F682}" destId="{14AEAC49-6EFE-42C5-A9E6-6D9575C06DE0}" srcOrd="9" destOrd="0" presId="urn:microsoft.com/office/officeart/2005/8/layout/hList1"/>
    <dgm:cxn modelId="{C679402A-7622-405F-B0B7-2EF65E80F08F}" type="presParOf" srcId="{57893C99-B1D4-45AB-9FC9-523B5B23F682}" destId="{F9F61906-3F04-4A2C-B21C-A416857F3C1C}" srcOrd="10" destOrd="0" presId="urn:microsoft.com/office/officeart/2005/8/layout/hList1"/>
    <dgm:cxn modelId="{1BE0D427-9F87-4F72-A77B-D46DFBEC2DDD}" type="presParOf" srcId="{F9F61906-3F04-4A2C-B21C-A416857F3C1C}" destId="{215D1302-4654-4E97-BC6A-8594D3D1494B}" srcOrd="0" destOrd="0" presId="urn:microsoft.com/office/officeart/2005/8/layout/hList1"/>
    <dgm:cxn modelId="{86195680-2E7B-4D77-AD2A-A155F124FA6F}" type="presParOf" srcId="{F9F61906-3F04-4A2C-B21C-A416857F3C1C}" destId="{A3374566-46B9-471D-88F9-240975BE5A1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B01ABA-7883-4406-BFC2-81B7A56B9ACD}">
      <dsp:nvSpPr>
        <dsp:cNvPr id="0" name=""/>
        <dsp:cNvSpPr/>
      </dsp:nvSpPr>
      <dsp:spPr>
        <a:xfrm>
          <a:off x="752566" y="1135105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018498-5F45-4AF1-80AE-7C587D756A70}">
      <dsp:nvSpPr>
        <dsp:cNvPr id="0" name=""/>
        <dsp:cNvSpPr/>
      </dsp:nvSpPr>
      <dsp:spPr>
        <a:xfrm>
          <a:off x="100682" y="2612615"/>
          <a:ext cx="2370489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Our primary goal is to use machine learning modules to forecast a patient's criticality (Criticality Index).</a:t>
          </a:r>
        </a:p>
      </dsp:txBody>
      <dsp:txXfrm>
        <a:off x="100682" y="2612615"/>
        <a:ext cx="2370489" cy="1260000"/>
      </dsp:txXfrm>
    </dsp:sp>
    <dsp:sp modelId="{E88082E4-8B1F-4A54-87C0-1588C590FB6F}">
      <dsp:nvSpPr>
        <dsp:cNvPr id="0" name=""/>
        <dsp:cNvSpPr/>
      </dsp:nvSpPr>
      <dsp:spPr>
        <a:xfrm>
          <a:off x="3537891" y="1135105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6362BD-7192-431E-AE4F-1406942CCFF1}">
      <dsp:nvSpPr>
        <dsp:cNvPr id="0" name=""/>
        <dsp:cNvSpPr/>
      </dsp:nvSpPr>
      <dsp:spPr>
        <a:xfrm>
          <a:off x="2886007" y="2612615"/>
          <a:ext cx="2370489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probability of ICU care is termed the Criticality Index</a:t>
          </a:r>
        </a:p>
      </dsp:txBody>
      <dsp:txXfrm>
        <a:off x="2886007" y="2612615"/>
        <a:ext cx="2370489" cy="1260000"/>
      </dsp:txXfrm>
    </dsp:sp>
    <dsp:sp modelId="{43A1D4B6-6B4D-4BEE-A8D6-230891B42FD3}">
      <dsp:nvSpPr>
        <dsp:cNvPr id="0" name=""/>
        <dsp:cNvSpPr/>
      </dsp:nvSpPr>
      <dsp:spPr>
        <a:xfrm>
          <a:off x="6323216" y="1135105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75D175-5CBE-422A-8B13-239F09A9C439}">
      <dsp:nvSpPr>
        <dsp:cNvPr id="0" name=""/>
        <dsp:cNvSpPr/>
      </dsp:nvSpPr>
      <dsp:spPr>
        <a:xfrm>
          <a:off x="5671332" y="2612615"/>
          <a:ext cx="2370489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This model supports the doctors with the best decision-making in any given situation. </a:t>
          </a:r>
        </a:p>
      </dsp:txBody>
      <dsp:txXfrm>
        <a:off x="5671332" y="2612615"/>
        <a:ext cx="2370489" cy="1260000"/>
      </dsp:txXfrm>
    </dsp:sp>
    <dsp:sp modelId="{A6579F0E-850F-4891-B6E2-B45A7BC624BD}">
      <dsp:nvSpPr>
        <dsp:cNvPr id="0" name=""/>
        <dsp:cNvSpPr/>
      </dsp:nvSpPr>
      <dsp:spPr>
        <a:xfrm>
          <a:off x="9108541" y="1135105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2E7AF-1008-471A-8EAD-592EA2E5D59C}">
      <dsp:nvSpPr>
        <dsp:cNvPr id="0" name=""/>
        <dsp:cNvSpPr/>
      </dsp:nvSpPr>
      <dsp:spPr>
        <a:xfrm>
          <a:off x="8456657" y="2612615"/>
          <a:ext cx="2370489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we are using the data from the Mimic Clinical dataset </a:t>
          </a:r>
        </a:p>
      </dsp:txBody>
      <dsp:txXfrm>
        <a:off x="8456657" y="2612615"/>
        <a:ext cx="2370489" cy="126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23F888-70F2-4CE1-9568-E1483591D569}">
      <dsp:nvSpPr>
        <dsp:cNvPr id="0" name=""/>
        <dsp:cNvSpPr/>
      </dsp:nvSpPr>
      <dsp:spPr>
        <a:xfrm>
          <a:off x="97043" y="3321"/>
          <a:ext cx="2716187" cy="16297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Table 1 - Standardized Vitals Table (Converted all the Temperatures in Fahrenheit to Celsius)</a:t>
          </a:r>
        </a:p>
      </dsp:txBody>
      <dsp:txXfrm>
        <a:off x="144776" y="51054"/>
        <a:ext cx="2620721" cy="1534246"/>
      </dsp:txXfrm>
    </dsp:sp>
    <dsp:sp modelId="{EDC19C45-9865-4C3F-9B44-ED61BDCDBD58}">
      <dsp:nvSpPr>
        <dsp:cNvPr id="0" name=""/>
        <dsp:cNvSpPr/>
      </dsp:nvSpPr>
      <dsp:spPr>
        <a:xfrm>
          <a:off x="3052255" y="481370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052255" y="616093"/>
        <a:ext cx="403082" cy="404168"/>
      </dsp:txXfrm>
    </dsp:sp>
    <dsp:sp modelId="{1226C8DC-B4D8-4B3B-AFCC-C043C8BBF333}">
      <dsp:nvSpPr>
        <dsp:cNvPr id="0" name=""/>
        <dsp:cNvSpPr/>
      </dsp:nvSpPr>
      <dsp:spPr>
        <a:xfrm>
          <a:off x="3899706" y="3321"/>
          <a:ext cx="2716187" cy="16297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Table 2 - Joining the Step1 Temp, Admissions &amp; callout tables</a:t>
          </a:r>
        </a:p>
      </dsp:txBody>
      <dsp:txXfrm>
        <a:off x="3947439" y="51054"/>
        <a:ext cx="2620721" cy="1534246"/>
      </dsp:txXfrm>
    </dsp:sp>
    <dsp:sp modelId="{1A8B3FE9-47F8-41BB-B81A-3EE321BAB29B}">
      <dsp:nvSpPr>
        <dsp:cNvPr id="0" name=""/>
        <dsp:cNvSpPr/>
      </dsp:nvSpPr>
      <dsp:spPr>
        <a:xfrm>
          <a:off x="6854918" y="481370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6854918" y="616093"/>
        <a:ext cx="403082" cy="404168"/>
      </dsp:txXfrm>
    </dsp:sp>
    <dsp:sp modelId="{6FB15214-8704-4891-8B62-19BDB52A1354}">
      <dsp:nvSpPr>
        <dsp:cNvPr id="0" name=""/>
        <dsp:cNvSpPr/>
      </dsp:nvSpPr>
      <dsp:spPr>
        <a:xfrm>
          <a:off x="7702368" y="3321"/>
          <a:ext cx="2716187" cy="16297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Table 3 - Created an age &amp; Length of stay table </a:t>
          </a:r>
        </a:p>
      </dsp:txBody>
      <dsp:txXfrm>
        <a:off x="7750101" y="51054"/>
        <a:ext cx="2620721" cy="1534246"/>
      </dsp:txXfrm>
    </dsp:sp>
    <dsp:sp modelId="{E3F644DD-D32A-4EB2-912C-89231AF5B7DD}">
      <dsp:nvSpPr>
        <dsp:cNvPr id="0" name=""/>
        <dsp:cNvSpPr/>
      </dsp:nvSpPr>
      <dsp:spPr>
        <a:xfrm rot="5400000">
          <a:off x="8772546" y="18231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8858378" y="1872059"/>
        <a:ext cx="404168" cy="403082"/>
      </dsp:txXfrm>
    </dsp:sp>
    <dsp:sp modelId="{B57DE06C-460A-42B3-B559-C06EFF84F092}">
      <dsp:nvSpPr>
        <dsp:cNvPr id="0" name=""/>
        <dsp:cNvSpPr/>
      </dsp:nvSpPr>
      <dsp:spPr>
        <a:xfrm>
          <a:off x="7702368" y="2719509"/>
          <a:ext cx="2716187" cy="16297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Table 4 -  Joining the above 2 tables</a:t>
          </a:r>
        </a:p>
      </dsp:txBody>
      <dsp:txXfrm>
        <a:off x="7750101" y="2767242"/>
        <a:ext cx="2620721" cy="1534246"/>
      </dsp:txXfrm>
    </dsp:sp>
    <dsp:sp modelId="{D1C4C9AE-21F3-40B3-89E3-A08597E2B8B5}">
      <dsp:nvSpPr>
        <dsp:cNvPr id="0" name=""/>
        <dsp:cNvSpPr/>
      </dsp:nvSpPr>
      <dsp:spPr>
        <a:xfrm rot="10800000">
          <a:off x="6887512" y="3197558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7060261" y="3332281"/>
        <a:ext cx="403082" cy="404168"/>
      </dsp:txXfrm>
    </dsp:sp>
    <dsp:sp modelId="{83F41CD8-84EB-496B-9AF2-D988AC63BB60}">
      <dsp:nvSpPr>
        <dsp:cNvPr id="0" name=""/>
        <dsp:cNvSpPr/>
      </dsp:nvSpPr>
      <dsp:spPr>
        <a:xfrm>
          <a:off x="3899706" y="2719509"/>
          <a:ext cx="2716187" cy="16297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Table 5 - Joining Step3 with Lab events (we have limited the results to 39000000 due to limitations in BigQuery.)</a:t>
          </a:r>
        </a:p>
      </dsp:txBody>
      <dsp:txXfrm>
        <a:off x="3947439" y="2767242"/>
        <a:ext cx="2620721" cy="1534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8FB72-9498-4B99-AA8F-53025EF0FE92}">
      <dsp:nvSpPr>
        <dsp:cNvPr id="0" name=""/>
        <dsp:cNvSpPr/>
      </dsp:nvSpPr>
      <dsp:spPr>
        <a:xfrm>
          <a:off x="2228" y="621576"/>
          <a:ext cx="1183990" cy="4000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1" kern="1200"/>
            <a:t>“Systolic BP”</a:t>
          </a:r>
          <a:endParaRPr lang="en-US" sz="1100" b="1" kern="1200"/>
        </a:p>
      </dsp:txBody>
      <dsp:txXfrm>
        <a:off x="2228" y="621576"/>
        <a:ext cx="1183990" cy="400097"/>
      </dsp:txXfrm>
    </dsp:sp>
    <dsp:sp modelId="{B48F103F-881F-458E-AB03-16E3A351B4E1}">
      <dsp:nvSpPr>
        <dsp:cNvPr id="0" name=""/>
        <dsp:cNvSpPr/>
      </dsp:nvSpPr>
      <dsp:spPr>
        <a:xfrm>
          <a:off x="2228" y="1021674"/>
          <a:ext cx="1183990" cy="34346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u="none" kern="1200" dirty="0"/>
            <a:t>All the below Vital Readings are renamed to “Systolic BP”.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b="0" i="0" u="none" kern="1200" dirty="0"/>
            <a:t>'Arterial BP [Systolic]', 'Arterial BP #2 [Systolic]', 'Arterial Blood Pressure systolic', 'ART BP Systolic', 'Manual BP [Systolic]', 'Manual Blood Pressure Systolic Left', 'Manual Blood Pressure Systolic Right'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100" b="0" i="0" u="none" kern="1200" dirty="0"/>
        </a:p>
      </dsp:txBody>
      <dsp:txXfrm>
        <a:off x="2228" y="1021674"/>
        <a:ext cx="1183990" cy="3434681"/>
      </dsp:txXfrm>
    </dsp:sp>
    <dsp:sp modelId="{3BDAFF4D-C5F8-4C9D-A717-BE906055E381}">
      <dsp:nvSpPr>
        <dsp:cNvPr id="0" name=""/>
        <dsp:cNvSpPr/>
      </dsp:nvSpPr>
      <dsp:spPr>
        <a:xfrm>
          <a:off x="1351977" y="621576"/>
          <a:ext cx="1183990" cy="4000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1" kern="1200"/>
            <a:t>“Diastolic BP”</a:t>
          </a:r>
          <a:endParaRPr lang="en-US" sz="1100" b="1" kern="1200"/>
        </a:p>
      </dsp:txBody>
      <dsp:txXfrm>
        <a:off x="1351977" y="621576"/>
        <a:ext cx="1183990" cy="400097"/>
      </dsp:txXfrm>
    </dsp:sp>
    <dsp:sp modelId="{8D796967-3C99-4D28-B382-E4DA4A801B0E}">
      <dsp:nvSpPr>
        <dsp:cNvPr id="0" name=""/>
        <dsp:cNvSpPr/>
      </dsp:nvSpPr>
      <dsp:spPr>
        <a:xfrm>
          <a:off x="1351977" y="1021674"/>
          <a:ext cx="1183990" cy="34346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u="none" kern="1200" dirty="0"/>
            <a:t>All the below Vital Readings are renamed to “Diastolic BP”.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b="0" i="0" u="none" kern="1200" dirty="0"/>
            <a:t>'Arterial Blood Pressure diastolic', 'ART BP Diastolic', 'ABP [Diastolic]', 'Arterial BP [Diastolic]', 'Arterial BP #2 [Diastolic]', 'Manual Blood Pressure Diastolic Right', 'Manual Blood Pressure Diastolic Left', 'Manual BP [Diastolic]'</a:t>
          </a:r>
        </a:p>
      </dsp:txBody>
      <dsp:txXfrm>
        <a:off x="1351977" y="1021674"/>
        <a:ext cx="1183990" cy="3434681"/>
      </dsp:txXfrm>
    </dsp:sp>
    <dsp:sp modelId="{54927CC9-16D1-47EE-BA4A-04180E53877F}">
      <dsp:nvSpPr>
        <dsp:cNvPr id="0" name=""/>
        <dsp:cNvSpPr/>
      </dsp:nvSpPr>
      <dsp:spPr>
        <a:xfrm>
          <a:off x="2701726" y="621576"/>
          <a:ext cx="1183990" cy="4000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1" kern="1200"/>
            <a:t>“Respiratory Rate”</a:t>
          </a:r>
          <a:endParaRPr lang="en-US" sz="1100" b="1" kern="1200"/>
        </a:p>
      </dsp:txBody>
      <dsp:txXfrm>
        <a:off x="2701726" y="621576"/>
        <a:ext cx="1183990" cy="400097"/>
      </dsp:txXfrm>
    </dsp:sp>
    <dsp:sp modelId="{72403531-0A6D-452A-B50E-2607FA3E628A}">
      <dsp:nvSpPr>
        <dsp:cNvPr id="0" name=""/>
        <dsp:cNvSpPr/>
      </dsp:nvSpPr>
      <dsp:spPr>
        <a:xfrm>
          <a:off x="2701726" y="1021674"/>
          <a:ext cx="1183990" cy="34346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u="none" kern="1200" dirty="0"/>
            <a:t>All the below Vital Readings are renamed to “Respiratory Rate”.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u="none" kern="1200" dirty="0"/>
            <a:t>'Resp Rate (Total)', 'Respiratory Rate', 'Respiratory Rate (Total)', ‘Spont RR’, ‘Breath Rate’</a:t>
          </a:r>
          <a:endParaRPr lang="en-CA" sz="1100" b="0" i="0" u="none" kern="1200" dirty="0"/>
        </a:p>
      </dsp:txBody>
      <dsp:txXfrm>
        <a:off x="2701726" y="1021674"/>
        <a:ext cx="1183990" cy="3434681"/>
      </dsp:txXfrm>
    </dsp:sp>
    <dsp:sp modelId="{FA5765F0-390A-4284-B32C-1E97D9460794}">
      <dsp:nvSpPr>
        <dsp:cNvPr id="0" name=""/>
        <dsp:cNvSpPr/>
      </dsp:nvSpPr>
      <dsp:spPr>
        <a:xfrm>
          <a:off x="4051475" y="621576"/>
          <a:ext cx="1183990" cy="4000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1" kern="1200"/>
            <a:t>“Temperature C“</a:t>
          </a:r>
          <a:endParaRPr lang="en-US" sz="1100" b="1" kern="1200"/>
        </a:p>
      </dsp:txBody>
      <dsp:txXfrm>
        <a:off x="4051475" y="621576"/>
        <a:ext cx="1183990" cy="400097"/>
      </dsp:txXfrm>
    </dsp:sp>
    <dsp:sp modelId="{38ACE35F-E7C6-4B7A-B85F-62B0FA968C04}">
      <dsp:nvSpPr>
        <dsp:cNvPr id="0" name=""/>
        <dsp:cNvSpPr/>
      </dsp:nvSpPr>
      <dsp:spPr>
        <a:xfrm>
          <a:off x="4051475" y="1021674"/>
          <a:ext cx="1183990" cy="34346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u="none" kern="1200" dirty="0"/>
            <a:t>All the below Vital Readings are renamed to “Temperature C”.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b="0" i="0" u="none" kern="1200" dirty="0"/>
            <a:t>'Temperature Celsius', 'Temperature Fahrenheit', 'Temperature F', 'Temperature C’, ‘Temperature C (calc)', 'Temperature F (calc)'</a:t>
          </a:r>
        </a:p>
      </dsp:txBody>
      <dsp:txXfrm>
        <a:off x="4051475" y="1021674"/>
        <a:ext cx="1183990" cy="3434681"/>
      </dsp:txXfrm>
    </dsp:sp>
    <dsp:sp modelId="{7B32EC58-0643-4D87-AB18-E16B11DCD844}">
      <dsp:nvSpPr>
        <dsp:cNvPr id="0" name=""/>
        <dsp:cNvSpPr/>
      </dsp:nvSpPr>
      <dsp:spPr>
        <a:xfrm>
          <a:off x="5401224" y="621576"/>
          <a:ext cx="1183990" cy="4000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1" kern="1200"/>
            <a:t>“Oxygen Saturation”</a:t>
          </a:r>
          <a:endParaRPr lang="en-US" sz="1100" b="1" kern="1200"/>
        </a:p>
      </dsp:txBody>
      <dsp:txXfrm>
        <a:off x="5401224" y="621576"/>
        <a:ext cx="1183990" cy="400097"/>
      </dsp:txXfrm>
    </dsp:sp>
    <dsp:sp modelId="{89952075-842E-48BE-BAB1-BCA8E9346778}">
      <dsp:nvSpPr>
        <dsp:cNvPr id="0" name=""/>
        <dsp:cNvSpPr/>
      </dsp:nvSpPr>
      <dsp:spPr>
        <a:xfrm>
          <a:off x="5401224" y="1021674"/>
          <a:ext cx="1183990" cy="34346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u="none" kern="1200" dirty="0"/>
            <a:t>All the below Vital Readings are renamed to “Oxygen Saturation”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b="0" i="0" u="none" kern="1200" dirty="0"/>
            <a:t>'Oxygen Saturation', 'SpO2', 'SaO2', 'Arterial O2 Saturation','O2 saturation pulseoxymetry'</a:t>
          </a:r>
        </a:p>
      </dsp:txBody>
      <dsp:txXfrm>
        <a:off x="5401224" y="1021674"/>
        <a:ext cx="1183990" cy="3434681"/>
      </dsp:txXfrm>
    </dsp:sp>
    <dsp:sp modelId="{215D1302-4654-4E97-BC6A-8594D3D1494B}">
      <dsp:nvSpPr>
        <dsp:cNvPr id="0" name=""/>
        <dsp:cNvSpPr/>
      </dsp:nvSpPr>
      <dsp:spPr>
        <a:xfrm>
          <a:off x="6750974" y="621576"/>
          <a:ext cx="1183990" cy="4000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1" kern="1200"/>
            <a:t>“Heart Rate”</a:t>
          </a:r>
          <a:endParaRPr lang="en-CA" sz="1100" kern="1200"/>
        </a:p>
      </dsp:txBody>
      <dsp:txXfrm>
        <a:off x="6750974" y="621576"/>
        <a:ext cx="1183990" cy="400097"/>
      </dsp:txXfrm>
    </dsp:sp>
    <dsp:sp modelId="{A3374566-46B9-471D-88F9-240975BE5A14}">
      <dsp:nvSpPr>
        <dsp:cNvPr id="0" name=""/>
        <dsp:cNvSpPr/>
      </dsp:nvSpPr>
      <dsp:spPr>
        <a:xfrm>
          <a:off x="6750974" y="1021674"/>
          <a:ext cx="1183990" cy="34346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Vital Readings which are PULSE &amp; Heart Rate are renamed to “Heart Rate”</a:t>
          </a:r>
          <a:endParaRPr lang="en-CA" sz="1100" kern="1200" dirty="0"/>
        </a:p>
      </dsp:txBody>
      <dsp:txXfrm>
        <a:off x="6750974" y="1021674"/>
        <a:ext cx="1183990" cy="3434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05A9-3F76-A00A-99AC-4A795EBF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23528-336B-9FBF-E282-1481FBA9E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AFB6B-5AC1-4B41-FC08-749AAF9F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8C461-0A3B-6D7F-EBD4-5ED4D456A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60235-DA41-A597-1B64-9C9489744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3918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85DF-8AE7-9740-9C44-6E3AF8A83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30475-E5F2-2182-2DDC-9117959EC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20E1B-898D-AEEF-0EA6-437F7ED0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24777-FF51-5E53-98E7-353236F16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63185-C0FB-C8F9-00E5-E2F80B44E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5431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8D819D-00FC-87A9-3122-1033408D4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AF921-A66C-B675-0B08-AF77675F1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46D97-5B72-B191-DAB2-9BE7FBDA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677F1-92C7-7011-9659-2010255C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568F2-35B0-D456-6265-3086B6221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08398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04088"/>
            <a:ext cx="10993549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3507450D-E801-41C1-9FD7-923530A06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3081528"/>
            <a:ext cx="11265408" cy="331012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60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3424138" cy="15001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249B4-F572-49E8-9B53-CB4E629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14788"/>
            <a:ext cx="3424138" cy="397577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6C12940-675F-4BDC-8733-71FEBC2FDC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42815" y="640080"/>
            <a:ext cx="3703320" cy="5751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63AD391F-F462-4773-B9C7-B512F55F68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46720" y="640080"/>
            <a:ext cx="3703320" cy="5751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394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9CC542F-D03C-4537-9B6E-7F653B65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30730"/>
            <a:ext cx="3475915" cy="147834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Click to edit Master title style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Content Placeholder 2" descr="Tag=AccentColor&#10;Flavor=Light&#10;Target=Bullets">
            <a:extLst>
              <a:ext uri="{FF2B5EF4-FFF2-40B4-BE49-F238E27FC236}">
                <a16:creationId xmlns:a16="http://schemas.microsoft.com/office/drawing/2014/main" id="{C768CCB8-0718-4D4E-8EE1-1D2875500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475915" cy="3678303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C3A8825-378F-41FE-A716-644287762A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41800" y="630936"/>
            <a:ext cx="7504113" cy="352044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E6B2055-B099-48CF-84C8-2AF6D56186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42816" y="4234252"/>
            <a:ext cx="3703320" cy="213969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EED74C29-FF8A-4470-8221-FD11E7FB7D7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46720" y="4233672"/>
            <a:ext cx="3703320" cy="213969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67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E787D40-90B5-470E-95A2-784F1CB47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322102"/>
            <a:ext cx="10993549" cy="1153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DD90A03-8871-46F6-B527-27A279CAF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712"/>
            <a:ext cx="10993546" cy="5903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C0DC8A-3006-4A75-A9BA-FCA96D2C38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9580" y="603504"/>
            <a:ext cx="11292840" cy="355701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58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E7D0488-B202-4F7B-9F3C-5F354044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986411"/>
            <a:ext cx="3568661" cy="1872388"/>
          </a:xfrm>
        </p:spPr>
        <p:txBody>
          <a:bodyPr anchor="ctr"/>
          <a:lstStyle/>
          <a:p>
            <a:pPr algn="r"/>
            <a:r>
              <a:rPr lang="en-US">
                <a:solidFill>
                  <a:schemeClr val="tx2"/>
                </a:solidFill>
              </a:rPr>
              <a:t>Click to edit Master title style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972A87D-479C-4157-A7C5-33D8FC7B29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78EE581A-A98D-4A1B-B826-3C60801D66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52800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16AE88BE-E502-4D34-AAE9-6EE48F1ACE2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57544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9FD0C6B3-E0D9-4177-8079-178D1B0F530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62288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3AD8A25-150B-42DF-B6CC-FB1E5225D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392" y="3956050"/>
            <a:ext cx="7225075" cy="190274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61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20F9CA6-0CB1-4A9E-96E4-67800B107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826FB8-73AC-4F8B-BD9C-B5E87FC9C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F196A1-2430-4797-B656-A38302FA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6"/>
            <a:ext cx="3568661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AE5FA5-AF50-4B00-8E20-1B20A667A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3237575-909D-45C0-B594-0B7A40F04B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57344" y="0"/>
            <a:ext cx="7534656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60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AD7E45-24A5-4020-858E-57CFA0955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C213B6D-04F4-4E9D-AD86-E50884CB4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2DB8B62-62C2-4723-85AF-F5D87B489A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3081528"/>
            <a:ext cx="5486400" cy="331012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329640-D9D1-44D4-8E40-04E753A2B8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496" y="3081528"/>
            <a:ext cx="5486400" cy="331012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57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martArt Placeholder 14">
            <a:extLst>
              <a:ext uri="{FF2B5EF4-FFF2-40B4-BE49-F238E27FC236}">
                <a16:creationId xmlns:a16="http://schemas.microsoft.com/office/drawing/2014/main" id="{1A07AFA2-B97F-4965-B3E3-0399F8696B92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576263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16" name="SmartArt Placeholder 14">
            <a:extLst>
              <a:ext uri="{FF2B5EF4-FFF2-40B4-BE49-F238E27FC236}">
                <a16:creationId xmlns:a16="http://schemas.microsoft.com/office/drawing/2014/main" id="{FBD83F25-25EA-4FCB-9180-B7567885BE7A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3486759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17" name="SmartArt Placeholder 14">
            <a:extLst>
              <a:ext uri="{FF2B5EF4-FFF2-40B4-BE49-F238E27FC236}">
                <a16:creationId xmlns:a16="http://schemas.microsoft.com/office/drawing/2014/main" id="{C19AF1FD-578A-4AC1-8006-BF395C098188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6397255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18" name="SmartArt Placeholder 14">
            <a:extLst>
              <a:ext uri="{FF2B5EF4-FFF2-40B4-BE49-F238E27FC236}">
                <a16:creationId xmlns:a16="http://schemas.microsoft.com/office/drawing/2014/main" id="{A30FAB41-D651-4537-9674-A090F9541E38}"/>
              </a:ext>
            </a:extLst>
          </p:cNvPr>
          <p:cNvSpPr>
            <a:spLocks noGrp="1"/>
          </p:cNvSpPr>
          <p:nvPr>
            <p:ph type="dgm" sz="quarter" idx="16"/>
          </p:nvPr>
        </p:nvSpPr>
        <p:spPr>
          <a:xfrm>
            <a:off x="9307750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FF70985-87A5-4813-BB21-CD79732947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6263" y="4943475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F30C930-1919-4A13-98BD-6CB6119CC1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894" y="5447348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6E4126AC-7681-4156-8274-2A641489439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87128" y="4943475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03485ED-1755-41FA-942B-ED95B3913DB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86759" y="5447348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2AFEFC9-586E-4B97-AD51-F02AC6AC6A6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7624" y="4943475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E94B1769-BE23-4EBA-A0DA-9A01476DAC5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7255" y="5447348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9A7362AB-6137-4C5C-9219-392C3875AD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08119" y="4957131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DA6F45F2-E17A-4027-AAA9-B9B703C26A2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07750" y="5461004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91EB-53F2-067E-9D58-22525247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B474D-3F14-177A-4F8F-41B40DE6F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FC3DB-F0F1-A7BD-5348-97B27680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22D00-2A77-23E6-AA64-1E6C0BADE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2BFA4-9CA4-0C6F-06DA-409D4C2E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8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CF69C-62F6-0ACB-35A2-ECB90CB73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7EB21-F4E5-5926-FD89-34B33D484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5960C-134F-0ED4-7AA3-4E9CDF42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CCFCC-F369-CD3A-24AB-1851E070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0616D-C163-DBE5-810A-C363F3FA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5249-246E-7A84-3846-E0B35BFB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B6A38-BAE6-E89C-B920-F554EB38A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17596-C475-32F7-6321-D2F05CF5E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7E8BC-EA63-2D13-E479-1FDA62E91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E95A7-C776-8308-712C-31AFAC48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70E14-0A43-A936-EA52-5E3B3531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36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5DA20-08E0-3EB6-6EBF-024024396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0280B-EF03-D181-AC39-184199617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2C1ED-5F03-E266-1325-3B4CC3808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FC32F-C2C9-B4F2-89E1-4A99D23CB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DAF168-F450-0546-F25D-E0A1344168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0627F3-93B1-843A-8B29-65F03AF6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B71CB2-FE92-4D57-ADDB-9D656BFE5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01F622-5615-4920-2686-57819CA29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6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005A-44FC-B79C-7925-F90437A97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451F94-7CFC-17F1-D3F1-39FC83CF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C3AEE-F6D6-2E9C-2A24-96BBE827D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17747-E962-4C28-680D-92E2B73C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83662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BF49A-5221-6FFD-C89F-AC647EBCE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BAAA22-D1D1-43DE-E1A7-D114356AB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D89EA-EE8E-3DB0-96A1-601C58EB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7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C9343-17D4-32CA-FB23-03F731BC4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4CDB5-2D66-1011-260D-EC4FB66D8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CF075-0783-ACFC-3713-69F5825D4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45FD7-468E-C7CA-FACD-E504D613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611D5-93F5-6724-4D5A-2B17265D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5F495-AC0F-C4B6-9C42-41DC4FEC2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83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6907-F615-529F-BA1A-AFD6CB35E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994F3F-22DD-FEF3-67D9-4FD6B51CD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1657A-1F86-79CA-748F-23C33B7B8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CB8EE-EEC0-D36C-BC21-03A377E7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D4214-BD42-30E4-E3ED-74A13B0B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21EDE-3723-EB48-4146-47524E79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43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91B3E0-6B24-070F-0486-5199D4D8E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10C82-2815-BF0A-C696-FF313FB9F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6B1E7-4253-9BBC-C870-8E3194ABD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93A56-7E0B-16D6-D0D5-07BC14790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BC0DA-9D49-7BC1-8E0B-A0FFE6B82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756503-82F4-23FD-3765-7EAA370F5C9D}"/>
              </a:ext>
            </a:extLst>
          </p:cNvPr>
          <p:cNvCxnSpPr>
            <a:cxnSpLocks/>
          </p:cNvCxnSpPr>
          <p:nvPr userDrawn="1"/>
        </p:nvCxnSpPr>
        <p:spPr>
          <a:xfrm>
            <a:off x="4241830" y="495574"/>
            <a:ext cx="3703320" cy="0"/>
          </a:xfrm>
          <a:prstGeom prst="line">
            <a:avLst/>
          </a:prstGeom>
          <a:ln w="82550" cap="flat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5A32BB-02B4-0BAF-9434-F38C4375D15F}"/>
              </a:ext>
            </a:extLst>
          </p:cNvPr>
          <p:cNvCxnSpPr>
            <a:cxnSpLocks/>
          </p:cNvCxnSpPr>
          <p:nvPr userDrawn="1"/>
        </p:nvCxnSpPr>
        <p:spPr>
          <a:xfrm>
            <a:off x="8042147" y="495574"/>
            <a:ext cx="3703320" cy="0"/>
          </a:xfrm>
          <a:prstGeom prst="line">
            <a:avLst/>
          </a:prstGeom>
          <a:ln w="82550" cap="flat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9D0862-D8D8-9EFB-8165-90796B655E3D}"/>
              </a:ext>
            </a:extLst>
          </p:cNvPr>
          <p:cNvCxnSpPr>
            <a:cxnSpLocks/>
          </p:cNvCxnSpPr>
          <p:nvPr userDrawn="1"/>
        </p:nvCxnSpPr>
        <p:spPr>
          <a:xfrm>
            <a:off x="437009" y="495574"/>
            <a:ext cx="3703320" cy="0"/>
          </a:xfrm>
          <a:prstGeom prst="line">
            <a:avLst/>
          </a:prstGeom>
          <a:ln w="82550" cap="flat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638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90" r:id="rId16"/>
    <p:sldLayoutId id="2147483891" r:id="rId17"/>
    <p:sldLayoutId id="2147483783" r:id="rId18"/>
    <p:sldLayoutId id="214748378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hysionet.org/content/mimiciii/1.4/" TargetMode="External"/><Relationship Id="rId7" Type="http://schemas.openxmlformats.org/officeDocument/2006/relationships/hyperlink" Target="https://emoha.com/blogs/health/what-is-normal-bp-range-for-women-and-men" TargetMode="External"/><Relationship Id="rId2" Type="http://schemas.openxmlformats.org/officeDocument/2006/relationships/hyperlink" Target="https://mit-lcp.github.io/mimic-schema-spy/index.html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www.researchgate.net/figure/The-Group-age-range-of-age-and-the-normal-Respiratory-rate-table-type-styles-4_tbl1_342236322" TargetMode="External"/><Relationship Id="rId5" Type="http://schemas.openxmlformats.org/officeDocument/2006/relationships/hyperlink" Target="https://www.medicalnewstoday.com/articles/323819" TargetMode="External"/><Relationship Id="rId4" Type="http://schemas.openxmlformats.org/officeDocument/2006/relationships/hyperlink" Target="https://www.health.state.mn.us/diseases/coronavirus/pulseoximeter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59453A-78E9-42AE-AE23-C9D218CBC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b="1" kern="1200" dirty="0">
                <a:solidFill>
                  <a:schemeClr val="tx1"/>
                </a:solidFill>
                <a:latin typeface="Engravers MT" panose="02090707080505020304" pitchFamily="18" charset="0"/>
              </a:rPr>
              <a:t>Healthcare Analytics </a:t>
            </a:r>
            <a:br>
              <a:rPr lang="en-US" sz="3600" kern="1200" dirty="0">
                <a:solidFill>
                  <a:schemeClr val="tx1"/>
                </a:solidFill>
                <a:latin typeface="Engravers MT" panose="02090707080505020304" pitchFamily="18" charset="0"/>
              </a:rPr>
            </a:br>
            <a:br>
              <a:rPr lang="en-US" sz="3600" kern="1200" dirty="0">
                <a:solidFill>
                  <a:schemeClr val="tx1"/>
                </a:solidFill>
                <a:latin typeface="Engravers MT" panose="02090707080505020304" pitchFamily="18" charset="0"/>
              </a:rPr>
            </a:br>
            <a:br>
              <a:rPr lang="en-US" sz="3600" kern="1200" dirty="0">
                <a:solidFill>
                  <a:schemeClr val="tx1"/>
                </a:solidFill>
                <a:latin typeface="Engravers MT" panose="02090707080505020304" pitchFamily="18" charset="0"/>
              </a:rPr>
            </a:br>
            <a:r>
              <a:rPr lang="en-US" sz="3600" b="1" kern="1200" dirty="0">
                <a:solidFill>
                  <a:schemeClr val="tx1"/>
                </a:solidFill>
                <a:latin typeface="Engravers MT" panose="02090707080505020304" pitchFamily="18" charset="0"/>
              </a:rPr>
              <a:t>CRITICALITY INDEX PREDICTION USING MACHINE LEARNING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C271D-D3EB-4A78-9929-4B8E740B5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modeling</a:t>
            </a:r>
          </a:p>
        </p:txBody>
      </p:sp>
      <p:pic>
        <p:nvPicPr>
          <p:cNvPr id="50" name="Graphic 49" descr="Database">
            <a:extLst>
              <a:ext uri="{FF2B5EF4-FFF2-40B4-BE49-F238E27FC236}">
                <a16:creationId xmlns:a16="http://schemas.microsoft.com/office/drawing/2014/main" id="{29A2BBF7-3830-5F17-4281-D7F2D7B95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71" name="Group 5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72" name="Freeform: Shape 5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58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59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E05EE0A-8EAF-4145-9C58-570DD877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91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65">
            <a:extLst>
              <a:ext uri="{FF2B5EF4-FFF2-40B4-BE49-F238E27FC236}">
                <a16:creationId xmlns:a16="http://schemas.microsoft.com/office/drawing/2014/main" id="{88EB6E95-9C89-4CFF-A598-F278D0DFB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67">
            <a:extLst>
              <a:ext uri="{FF2B5EF4-FFF2-40B4-BE49-F238E27FC236}">
                <a16:creationId xmlns:a16="http://schemas.microsoft.com/office/drawing/2014/main" id="{474CD0F4-EA2A-4E5D-AE73-1112C1CA2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6BD39D7-7FFD-4EBE-34A5-A6CAA4541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6534" y="1784590"/>
            <a:ext cx="6196391" cy="4127194"/>
          </a:xfrm>
        </p:spPr>
        <p:txBody>
          <a:bodyPr anchor="ctr">
            <a:normAutofit/>
          </a:bodyPr>
          <a:lstStyle/>
          <a:p>
            <a:pPr algn="l"/>
            <a:r>
              <a:rPr lang="en-CA" sz="1300" dirty="0">
                <a:solidFill>
                  <a:schemeClr val="tx2"/>
                </a:solidFill>
              </a:rPr>
              <a:t>def </a:t>
            </a:r>
            <a:r>
              <a:rPr lang="en-CA" sz="1300" dirty="0" err="1">
                <a:solidFill>
                  <a:schemeClr val="tx2"/>
                </a:solidFill>
              </a:rPr>
              <a:t>xyz</a:t>
            </a:r>
            <a:r>
              <a:rPr lang="en-CA" sz="1300" dirty="0">
                <a:solidFill>
                  <a:schemeClr val="tx2"/>
                </a:solidFill>
              </a:rPr>
              <a:t>(proj2_rand_samp) :</a:t>
            </a:r>
            <a:br>
              <a:rPr lang="en-CA" sz="1300" dirty="0">
                <a:solidFill>
                  <a:schemeClr val="tx2"/>
                </a:solidFill>
              </a:rPr>
            </a:br>
            <a:r>
              <a:rPr lang="en-CA" sz="1300" dirty="0">
                <a:solidFill>
                  <a:schemeClr val="tx2"/>
                </a:solidFill>
              </a:rPr>
              <a:t>    </a:t>
            </a:r>
            <a:br>
              <a:rPr lang="en-CA" sz="1300" dirty="0">
                <a:solidFill>
                  <a:schemeClr val="tx2"/>
                </a:solidFill>
              </a:rPr>
            </a:br>
            <a:r>
              <a:rPr lang="en-CA" sz="1300" dirty="0">
                <a:solidFill>
                  <a:schemeClr val="tx2"/>
                </a:solidFill>
              </a:rPr>
              <a:t>    if (proj2_rand_samp["</a:t>
            </a:r>
            <a:r>
              <a:rPr lang="en-CA" sz="1300" dirty="0" err="1">
                <a:solidFill>
                  <a:schemeClr val="tx2"/>
                </a:solidFill>
              </a:rPr>
              <a:t>Systolic_BP</a:t>
            </a:r>
            <a:r>
              <a:rPr lang="en-CA" sz="1300" dirty="0">
                <a:solidFill>
                  <a:schemeClr val="tx2"/>
                </a:solidFill>
              </a:rPr>
              <a:t>"] &gt;= 120) &amp; (proj2_rand_samp["</a:t>
            </a:r>
            <a:r>
              <a:rPr lang="en-CA" sz="1300" dirty="0" err="1">
                <a:solidFill>
                  <a:schemeClr val="tx2"/>
                </a:solidFill>
              </a:rPr>
              <a:t>Systolic_BP</a:t>
            </a:r>
            <a:r>
              <a:rPr lang="en-CA" sz="1300" dirty="0">
                <a:solidFill>
                  <a:schemeClr val="tx2"/>
                </a:solidFill>
              </a:rPr>
              <a:t>"]&lt;= 129):</a:t>
            </a:r>
            <a:br>
              <a:rPr lang="en-CA" sz="1300" dirty="0">
                <a:solidFill>
                  <a:schemeClr val="tx2"/>
                </a:solidFill>
              </a:rPr>
            </a:br>
            <a:r>
              <a:rPr lang="en-CA" sz="1300" dirty="0">
                <a:solidFill>
                  <a:schemeClr val="tx2"/>
                </a:solidFill>
              </a:rPr>
              <a:t>        return "1"</a:t>
            </a:r>
            <a:br>
              <a:rPr lang="en-CA" sz="1300" dirty="0">
                <a:solidFill>
                  <a:schemeClr val="tx2"/>
                </a:solidFill>
              </a:rPr>
            </a:br>
            <a:r>
              <a:rPr lang="en-CA" sz="1300" dirty="0">
                <a:solidFill>
                  <a:schemeClr val="tx2"/>
                </a:solidFill>
              </a:rPr>
              <a:t>    </a:t>
            </a:r>
            <a:r>
              <a:rPr lang="en-CA" sz="1300" dirty="0" err="1">
                <a:solidFill>
                  <a:schemeClr val="tx2"/>
                </a:solidFill>
              </a:rPr>
              <a:t>elif</a:t>
            </a:r>
            <a:r>
              <a:rPr lang="en-CA" sz="1300" dirty="0">
                <a:solidFill>
                  <a:schemeClr val="tx2"/>
                </a:solidFill>
              </a:rPr>
              <a:t> (proj2_rand_samp["</a:t>
            </a:r>
            <a:r>
              <a:rPr lang="en-CA" sz="1300" dirty="0" err="1">
                <a:solidFill>
                  <a:schemeClr val="tx2"/>
                </a:solidFill>
              </a:rPr>
              <a:t>Systolic_BP</a:t>
            </a:r>
            <a:r>
              <a:rPr lang="en-CA" sz="1300" dirty="0">
                <a:solidFill>
                  <a:schemeClr val="tx2"/>
                </a:solidFill>
              </a:rPr>
              <a:t>"] &gt;= 130) &amp; (proj2_rand_samp["</a:t>
            </a:r>
            <a:r>
              <a:rPr lang="en-CA" sz="1300" dirty="0" err="1">
                <a:solidFill>
                  <a:schemeClr val="tx2"/>
                </a:solidFill>
              </a:rPr>
              <a:t>Systolic_BP</a:t>
            </a:r>
            <a:r>
              <a:rPr lang="en-CA" sz="1300" dirty="0">
                <a:solidFill>
                  <a:schemeClr val="tx2"/>
                </a:solidFill>
              </a:rPr>
              <a:t>"]&lt;= 139):</a:t>
            </a:r>
            <a:br>
              <a:rPr lang="en-CA" sz="1300" dirty="0">
                <a:solidFill>
                  <a:schemeClr val="tx2"/>
                </a:solidFill>
              </a:rPr>
            </a:br>
            <a:r>
              <a:rPr lang="en-CA" sz="1300" dirty="0">
                <a:solidFill>
                  <a:schemeClr val="tx2"/>
                </a:solidFill>
              </a:rPr>
              <a:t>        return "2"</a:t>
            </a:r>
            <a:br>
              <a:rPr lang="en-CA" sz="1300" dirty="0">
                <a:solidFill>
                  <a:schemeClr val="tx2"/>
                </a:solidFill>
              </a:rPr>
            </a:br>
            <a:r>
              <a:rPr lang="en-CA" sz="1300" dirty="0">
                <a:solidFill>
                  <a:schemeClr val="tx2"/>
                </a:solidFill>
              </a:rPr>
              <a:t>    </a:t>
            </a:r>
            <a:r>
              <a:rPr lang="en-CA" sz="1300" dirty="0" err="1">
                <a:solidFill>
                  <a:schemeClr val="tx2"/>
                </a:solidFill>
              </a:rPr>
              <a:t>elif</a:t>
            </a:r>
            <a:r>
              <a:rPr lang="en-CA" sz="1300" dirty="0">
                <a:solidFill>
                  <a:schemeClr val="tx2"/>
                </a:solidFill>
              </a:rPr>
              <a:t> (proj2_rand_samp["</a:t>
            </a:r>
            <a:r>
              <a:rPr lang="en-CA" sz="1300" dirty="0" err="1">
                <a:solidFill>
                  <a:schemeClr val="tx2"/>
                </a:solidFill>
              </a:rPr>
              <a:t>Systolic_BP</a:t>
            </a:r>
            <a:r>
              <a:rPr lang="en-CA" sz="1300" dirty="0">
                <a:solidFill>
                  <a:schemeClr val="tx2"/>
                </a:solidFill>
              </a:rPr>
              <a:t>"] &gt;= 140) &amp; (proj2_rand_samp["</a:t>
            </a:r>
            <a:r>
              <a:rPr lang="en-CA" sz="1300" dirty="0" err="1">
                <a:solidFill>
                  <a:schemeClr val="tx2"/>
                </a:solidFill>
              </a:rPr>
              <a:t>Systolic_BP</a:t>
            </a:r>
            <a:r>
              <a:rPr lang="en-CA" sz="1300" dirty="0">
                <a:solidFill>
                  <a:schemeClr val="tx2"/>
                </a:solidFill>
              </a:rPr>
              <a:t>"]&lt;= 179):</a:t>
            </a:r>
            <a:br>
              <a:rPr lang="en-CA" sz="1300" dirty="0">
                <a:solidFill>
                  <a:schemeClr val="tx2"/>
                </a:solidFill>
              </a:rPr>
            </a:br>
            <a:r>
              <a:rPr lang="en-CA" sz="1300" dirty="0">
                <a:solidFill>
                  <a:schemeClr val="tx2"/>
                </a:solidFill>
              </a:rPr>
              <a:t>        return "3"</a:t>
            </a:r>
            <a:br>
              <a:rPr lang="en-CA" sz="1300" dirty="0">
                <a:solidFill>
                  <a:schemeClr val="tx2"/>
                </a:solidFill>
              </a:rPr>
            </a:br>
            <a:r>
              <a:rPr lang="en-CA" sz="1300" dirty="0">
                <a:solidFill>
                  <a:schemeClr val="tx2"/>
                </a:solidFill>
              </a:rPr>
              <a:t>    </a:t>
            </a:r>
            <a:r>
              <a:rPr lang="en-CA" sz="1300" dirty="0" err="1">
                <a:solidFill>
                  <a:schemeClr val="tx2"/>
                </a:solidFill>
              </a:rPr>
              <a:t>elif</a:t>
            </a:r>
            <a:r>
              <a:rPr lang="en-CA" sz="1300" dirty="0">
                <a:solidFill>
                  <a:schemeClr val="tx2"/>
                </a:solidFill>
              </a:rPr>
              <a:t> (proj2_rand_samp["</a:t>
            </a:r>
            <a:r>
              <a:rPr lang="en-CA" sz="1300" dirty="0" err="1">
                <a:solidFill>
                  <a:schemeClr val="tx2"/>
                </a:solidFill>
              </a:rPr>
              <a:t>Systolic_BP</a:t>
            </a:r>
            <a:r>
              <a:rPr lang="en-CA" sz="1300" dirty="0">
                <a:solidFill>
                  <a:schemeClr val="tx2"/>
                </a:solidFill>
              </a:rPr>
              <a:t>"] &gt;= 180):</a:t>
            </a:r>
            <a:br>
              <a:rPr lang="en-CA" sz="1300" dirty="0">
                <a:solidFill>
                  <a:schemeClr val="tx2"/>
                </a:solidFill>
              </a:rPr>
            </a:br>
            <a:r>
              <a:rPr lang="en-CA" sz="1300" dirty="0">
                <a:solidFill>
                  <a:schemeClr val="tx2"/>
                </a:solidFill>
              </a:rPr>
              <a:t>        return "4"</a:t>
            </a:r>
            <a:br>
              <a:rPr lang="en-CA" sz="1300" dirty="0">
                <a:solidFill>
                  <a:schemeClr val="tx2"/>
                </a:solidFill>
              </a:rPr>
            </a:br>
            <a:r>
              <a:rPr lang="en-CA" sz="1300" dirty="0">
                <a:solidFill>
                  <a:schemeClr val="tx2"/>
                </a:solidFill>
              </a:rPr>
              <a:t>    </a:t>
            </a:r>
            <a:r>
              <a:rPr lang="en-CA" sz="1300" dirty="0" err="1">
                <a:solidFill>
                  <a:schemeClr val="tx2"/>
                </a:solidFill>
              </a:rPr>
              <a:t>elif</a:t>
            </a:r>
            <a:r>
              <a:rPr lang="en-CA" sz="1300" dirty="0">
                <a:solidFill>
                  <a:schemeClr val="tx2"/>
                </a:solidFill>
              </a:rPr>
              <a:t> (proj2_rand_samp["</a:t>
            </a:r>
            <a:r>
              <a:rPr lang="en-CA" sz="1300" dirty="0" err="1">
                <a:solidFill>
                  <a:schemeClr val="tx2"/>
                </a:solidFill>
              </a:rPr>
              <a:t>Systolic_BP</a:t>
            </a:r>
            <a:r>
              <a:rPr lang="en-CA" sz="1300" dirty="0">
                <a:solidFill>
                  <a:schemeClr val="tx2"/>
                </a:solidFill>
              </a:rPr>
              <a:t>"] &lt; 105):</a:t>
            </a:r>
            <a:br>
              <a:rPr lang="en-CA" sz="1300" dirty="0">
                <a:solidFill>
                  <a:schemeClr val="tx2"/>
                </a:solidFill>
              </a:rPr>
            </a:br>
            <a:r>
              <a:rPr lang="en-CA" sz="1300" dirty="0">
                <a:solidFill>
                  <a:schemeClr val="tx2"/>
                </a:solidFill>
              </a:rPr>
              <a:t>        return "3"</a:t>
            </a:r>
            <a:br>
              <a:rPr lang="en-CA" sz="1300" dirty="0">
                <a:solidFill>
                  <a:schemeClr val="tx2"/>
                </a:solidFill>
              </a:rPr>
            </a:br>
            <a:r>
              <a:rPr lang="en-CA" sz="1300" dirty="0">
                <a:solidFill>
                  <a:schemeClr val="tx2"/>
                </a:solidFill>
              </a:rPr>
              <a:t>    else :</a:t>
            </a:r>
            <a:br>
              <a:rPr lang="en-CA" sz="1300" dirty="0">
                <a:solidFill>
                  <a:schemeClr val="tx2"/>
                </a:solidFill>
              </a:rPr>
            </a:br>
            <a:r>
              <a:rPr lang="en-CA" sz="1300" dirty="0">
                <a:solidFill>
                  <a:schemeClr val="tx2"/>
                </a:solidFill>
              </a:rPr>
              <a:t>        return "0"</a:t>
            </a:r>
            <a:br>
              <a:rPr lang="en-CA" sz="1300" dirty="0">
                <a:solidFill>
                  <a:schemeClr val="tx2"/>
                </a:solidFill>
              </a:rPr>
            </a:br>
            <a:r>
              <a:rPr lang="en-CA" sz="1300" dirty="0">
                <a:solidFill>
                  <a:schemeClr val="tx2"/>
                </a:solidFill>
              </a:rPr>
              <a:t>    </a:t>
            </a:r>
            <a:br>
              <a:rPr lang="en-CA" sz="1300" dirty="0">
                <a:solidFill>
                  <a:schemeClr val="tx2"/>
                </a:solidFill>
              </a:rPr>
            </a:br>
            <a:r>
              <a:rPr lang="en-CA" sz="1300" dirty="0">
                <a:solidFill>
                  <a:schemeClr val="tx2"/>
                </a:solidFill>
              </a:rPr>
              <a:t>proj2_rand_samp["</a:t>
            </a:r>
            <a:r>
              <a:rPr lang="en-CA" sz="1300" dirty="0" err="1">
                <a:solidFill>
                  <a:schemeClr val="tx2"/>
                </a:solidFill>
              </a:rPr>
              <a:t>Systolic_BP_range</a:t>
            </a:r>
            <a:r>
              <a:rPr lang="en-CA" sz="1300" dirty="0">
                <a:solidFill>
                  <a:schemeClr val="tx2"/>
                </a:solidFill>
              </a:rPr>
              <a:t>"] = proj2_rand_samp.apply(lambda proj2_rand_samp:xyz(proj2_rand_samp),</a:t>
            </a:r>
            <a:br>
              <a:rPr lang="en-CA" sz="1300" dirty="0">
                <a:solidFill>
                  <a:schemeClr val="tx2"/>
                </a:solidFill>
              </a:rPr>
            </a:br>
            <a:r>
              <a:rPr lang="en-CA" sz="1300" dirty="0">
                <a:solidFill>
                  <a:schemeClr val="tx2"/>
                </a:solidFill>
              </a:rPr>
              <a:t>                                      axis = 1)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A0F93E13-9100-F130-F938-0A2FF22AC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685" y="979867"/>
            <a:ext cx="4114799" cy="4578082"/>
          </a:xfrm>
        </p:spPr>
        <p:txBody>
          <a:bodyPr anchor="ctr">
            <a:normAutofit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</a:rPr>
              <a:t>Created 6 vital items range columns and assigned the criticality weight between 0-4 based on the values found on the web (</a:t>
            </a:r>
            <a:r>
              <a:rPr lang="en-US" b="1" dirty="0">
                <a:solidFill>
                  <a:schemeClr val="tx2"/>
                </a:solidFill>
                <a:hlinkClick r:id="rId2" action="ppaction://hlinksldjump"/>
              </a:rPr>
              <a:t>Click Here for References</a:t>
            </a:r>
            <a:r>
              <a:rPr lang="en-US" b="1" dirty="0">
                <a:solidFill>
                  <a:schemeClr val="tx2"/>
                </a:solidFill>
              </a:rPr>
              <a:t>)</a:t>
            </a:r>
          </a:p>
          <a:p>
            <a:pPr algn="l"/>
            <a:endParaRPr lang="en-CA" dirty="0">
              <a:solidFill>
                <a:schemeClr val="tx2"/>
              </a:solidFill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1EDC8FC-C3D1-4FE4-8E66-29767478D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1638344-E7F0-4958-8208-ADCB82256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E1970FB-4D97-4834-84EC-E48B27CC1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EA7D5D6-1774-4826-A365-56CA591C9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9CE5CDD-EDFB-416F-889C-A7DB46AA9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75">
            <a:extLst>
              <a:ext uri="{FF2B5EF4-FFF2-40B4-BE49-F238E27FC236}">
                <a16:creationId xmlns:a16="http://schemas.microsoft.com/office/drawing/2014/main" id="{1BC136B2-4D8D-4561-95D5-56167F41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114799"/>
            <a:ext cx="3655725" cy="2743201"/>
            <a:chOff x="-305" y="-1"/>
            <a:chExt cx="3832880" cy="2876136"/>
          </a:xfrm>
        </p:grpSpPr>
        <p:sp>
          <p:nvSpPr>
            <p:cNvPr id="89" name="Freeform: Shape 76">
              <a:extLst>
                <a:ext uri="{FF2B5EF4-FFF2-40B4-BE49-F238E27FC236}">
                  <a16:creationId xmlns:a16="http://schemas.microsoft.com/office/drawing/2014/main" id="{2C3B060E-7597-4B31-9EBE-16DBC974C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: Shape 77">
              <a:extLst>
                <a:ext uri="{FF2B5EF4-FFF2-40B4-BE49-F238E27FC236}">
                  <a16:creationId xmlns:a16="http://schemas.microsoft.com/office/drawing/2014/main" id="{937A35E4-8449-4A65-9CFF-F87916203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: Shape 78">
              <a:extLst>
                <a:ext uri="{FF2B5EF4-FFF2-40B4-BE49-F238E27FC236}">
                  <a16:creationId xmlns:a16="http://schemas.microsoft.com/office/drawing/2014/main" id="{25774B36-1747-45AE-82C4-C5BA90C5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: Shape 79">
              <a:extLst>
                <a:ext uri="{FF2B5EF4-FFF2-40B4-BE49-F238E27FC236}">
                  <a16:creationId xmlns:a16="http://schemas.microsoft.com/office/drawing/2014/main" id="{0022F94E-D4FB-4369-A3EE-7D82330BA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29DBF-856B-A3B2-2025-A7FCC7C9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10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6BD39D7-7FFD-4EBE-34A5-A6CAA4541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70" y="3005443"/>
            <a:ext cx="10684151" cy="1991979"/>
          </a:xfrm>
        </p:spPr>
        <p:txBody>
          <a:bodyPr anchor="ctr">
            <a:normAutofit/>
          </a:bodyPr>
          <a:lstStyle/>
          <a:p>
            <a:r>
              <a:rPr lang="en-CA" sz="2400" dirty="0">
                <a:solidFill>
                  <a:schemeClr val="tx2"/>
                </a:solidFill>
              </a:rPr>
              <a:t>proj2_rand_samp['</a:t>
            </a:r>
            <a:r>
              <a:rPr lang="en-CA" sz="2400" dirty="0" err="1">
                <a:solidFill>
                  <a:schemeClr val="tx2"/>
                </a:solidFill>
              </a:rPr>
              <a:t>Criticality_Range</a:t>
            </a:r>
            <a:r>
              <a:rPr lang="en-CA" sz="2400" dirty="0">
                <a:solidFill>
                  <a:schemeClr val="tx2"/>
                </a:solidFill>
              </a:rPr>
              <a:t>'] = proj2_rand_samp.loc[:, 'Systolic_BP_range':'</a:t>
            </a:r>
            <a:r>
              <a:rPr lang="en-CA" sz="2400" dirty="0" err="1">
                <a:solidFill>
                  <a:schemeClr val="tx2"/>
                </a:solidFill>
              </a:rPr>
              <a:t>Temperature_C_range</a:t>
            </a:r>
            <a:r>
              <a:rPr lang="en-CA" sz="2400" dirty="0">
                <a:solidFill>
                  <a:schemeClr val="tx2"/>
                </a:solidFill>
              </a:rPr>
              <a:t>'].sum(1)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A0F93E13-9100-F130-F938-0A2FF22AC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1239" y="1896959"/>
            <a:ext cx="9469211" cy="1184857"/>
          </a:xfrm>
        </p:spPr>
        <p:txBody>
          <a:bodyPr anchor="t"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Created an index, </a:t>
            </a:r>
            <a:r>
              <a:rPr lang="en-US" sz="3200" b="1" dirty="0" err="1">
                <a:solidFill>
                  <a:schemeClr val="tx2"/>
                </a:solidFill>
              </a:rPr>
              <a:t>criticality_range</a:t>
            </a:r>
            <a:r>
              <a:rPr lang="en-US" sz="3200" b="1" dirty="0">
                <a:solidFill>
                  <a:schemeClr val="tx2"/>
                </a:solidFill>
              </a:rPr>
              <a:t> which is populated based on the six vital ranges.</a:t>
            </a:r>
          </a:p>
          <a:p>
            <a:endParaRPr lang="en-CA" dirty="0">
              <a:solidFill>
                <a:schemeClr val="tx2"/>
              </a:solidFill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29DBF-856B-A3B2-2025-A7FCC7C9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47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65">
            <a:extLst>
              <a:ext uri="{FF2B5EF4-FFF2-40B4-BE49-F238E27FC236}">
                <a16:creationId xmlns:a16="http://schemas.microsoft.com/office/drawing/2014/main" id="{88EB6E95-9C89-4CFF-A598-F278D0DFB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67">
            <a:extLst>
              <a:ext uri="{FF2B5EF4-FFF2-40B4-BE49-F238E27FC236}">
                <a16:creationId xmlns:a16="http://schemas.microsoft.com/office/drawing/2014/main" id="{474CD0F4-EA2A-4E5D-AE73-1112C1CA2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6BD39D7-7FFD-4EBE-34A5-A6CAA4541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2404" y="1465300"/>
            <a:ext cx="6196391" cy="4127194"/>
          </a:xfrm>
        </p:spPr>
        <p:txBody>
          <a:bodyPr anchor="ctr">
            <a:normAutofit/>
          </a:bodyPr>
          <a:lstStyle/>
          <a:p>
            <a:pPr algn="l"/>
            <a:r>
              <a:rPr lang="en-CA" sz="1300" dirty="0">
                <a:solidFill>
                  <a:schemeClr val="tx2"/>
                </a:solidFill>
              </a:rPr>
              <a:t>def </a:t>
            </a:r>
            <a:r>
              <a:rPr lang="en-CA" sz="1300" dirty="0" err="1">
                <a:solidFill>
                  <a:schemeClr val="tx2"/>
                </a:solidFill>
              </a:rPr>
              <a:t>xyz</a:t>
            </a:r>
            <a:r>
              <a:rPr lang="en-CA" sz="1300" dirty="0">
                <a:solidFill>
                  <a:schemeClr val="tx2"/>
                </a:solidFill>
              </a:rPr>
              <a:t>(</a:t>
            </a:r>
            <a:r>
              <a:rPr lang="en-CA" sz="1300" dirty="0" err="1">
                <a:solidFill>
                  <a:schemeClr val="tx2"/>
                </a:solidFill>
              </a:rPr>
              <a:t>df</a:t>
            </a:r>
            <a:r>
              <a:rPr lang="en-CA" sz="1300" dirty="0">
                <a:solidFill>
                  <a:schemeClr val="tx2"/>
                </a:solidFill>
              </a:rPr>
              <a:t>) :</a:t>
            </a:r>
            <a:br>
              <a:rPr lang="en-CA" sz="1300" dirty="0">
                <a:solidFill>
                  <a:schemeClr val="tx2"/>
                </a:solidFill>
              </a:rPr>
            </a:br>
            <a:r>
              <a:rPr lang="en-CA" sz="1300" dirty="0">
                <a:solidFill>
                  <a:schemeClr val="tx2"/>
                </a:solidFill>
              </a:rPr>
              <a:t>    </a:t>
            </a:r>
            <a:br>
              <a:rPr lang="en-CA" sz="1300" dirty="0">
                <a:solidFill>
                  <a:schemeClr val="tx2"/>
                </a:solidFill>
              </a:rPr>
            </a:br>
            <a:r>
              <a:rPr lang="en-CA" sz="1300" dirty="0">
                <a:solidFill>
                  <a:schemeClr val="tx2"/>
                </a:solidFill>
              </a:rPr>
              <a:t>    if (</a:t>
            </a:r>
            <a:r>
              <a:rPr lang="en-CA" sz="1300" dirty="0" err="1">
                <a:solidFill>
                  <a:schemeClr val="tx2"/>
                </a:solidFill>
              </a:rPr>
              <a:t>df</a:t>
            </a:r>
            <a:r>
              <a:rPr lang="en-CA" sz="1300" dirty="0">
                <a:solidFill>
                  <a:schemeClr val="tx2"/>
                </a:solidFill>
              </a:rPr>
              <a:t>["admission_type"] == 'EMERGENCY') | (</a:t>
            </a:r>
            <a:r>
              <a:rPr lang="en-CA" sz="1300" dirty="0" err="1">
                <a:solidFill>
                  <a:schemeClr val="tx2"/>
                </a:solidFill>
              </a:rPr>
              <a:t>df</a:t>
            </a:r>
            <a:r>
              <a:rPr lang="en-CA" sz="1300" dirty="0">
                <a:solidFill>
                  <a:schemeClr val="tx2"/>
                </a:solidFill>
              </a:rPr>
              <a:t>["diagnosis"] == diagnosis) &amp; (</a:t>
            </a:r>
            <a:r>
              <a:rPr lang="en-CA" sz="1300" dirty="0" err="1">
                <a:solidFill>
                  <a:schemeClr val="tx2"/>
                </a:solidFill>
              </a:rPr>
              <a:t>df</a:t>
            </a:r>
            <a:r>
              <a:rPr lang="en-CA" sz="1300" dirty="0">
                <a:solidFill>
                  <a:schemeClr val="tx2"/>
                </a:solidFill>
              </a:rPr>
              <a:t>["</a:t>
            </a:r>
            <a:r>
              <a:rPr lang="en-CA" sz="1300" dirty="0" err="1">
                <a:solidFill>
                  <a:schemeClr val="tx2"/>
                </a:solidFill>
              </a:rPr>
              <a:t>Criticality_Range</a:t>
            </a:r>
            <a:r>
              <a:rPr lang="en-CA" sz="1300" dirty="0">
                <a:solidFill>
                  <a:schemeClr val="tx2"/>
                </a:solidFill>
              </a:rPr>
              <a:t>"] &gt;3):</a:t>
            </a:r>
            <a:br>
              <a:rPr lang="en-CA" sz="1300" dirty="0">
                <a:solidFill>
                  <a:schemeClr val="tx2"/>
                </a:solidFill>
              </a:rPr>
            </a:br>
            <a:r>
              <a:rPr lang="en-CA" sz="1300" dirty="0">
                <a:solidFill>
                  <a:schemeClr val="tx2"/>
                </a:solidFill>
              </a:rPr>
              <a:t>        return "5"</a:t>
            </a:r>
            <a:br>
              <a:rPr lang="en-CA" sz="1300" dirty="0">
                <a:solidFill>
                  <a:schemeClr val="tx2"/>
                </a:solidFill>
              </a:rPr>
            </a:br>
            <a:r>
              <a:rPr lang="en-CA" sz="1300" dirty="0">
                <a:solidFill>
                  <a:schemeClr val="tx2"/>
                </a:solidFill>
              </a:rPr>
              <a:t>    </a:t>
            </a:r>
            <a:r>
              <a:rPr lang="en-CA" sz="1300" dirty="0" err="1">
                <a:solidFill>
                  <a:schemeClr val="tx2"/>
                </a:solidFill>
              </a:rPr>
              <a:t>elif</a:t>
            </a:r>
            <a:r>
              <a:rPr lang="en-CA" sz="1300" dirty="0">
                <a:solidFill>
                  <a:schemeClr val="tx2"/>
                </a:solidFill>
              </a:rPr>
              <a:t> (</a:t>
            </a:r>
            <a:r>
              <a:rPr lang="en-CA" sz="1300" dirty="0" err="1">
                <a:solidFill>
                  <a:schemeClr val="tx2"/>
                </a:solidFill>
              </a:rPr>
              <a:t>df</a:t>
            </a:r>
            <a:r>
              <a:rPr lang="en-CA" sz="1300" dirty="0">
                <a:solidFill>
                  <a:schemeClr val="tx2"/>
                </a:solidFill>
              </a:rPr>
              <a:t>["</a:t>
            </a:r>
            <a:r>
              <a:rPr lang="en-CA" sz="1300" dirty="0" err="1">
                <a:solidFill>
                  <a:schemeClr val="tx2"/>
                </a:solidFill>
              </a:rPr>
              <a:t>icustay_id</a:t>
            </a:r>
            <a:r>
              <a:rPr lang="en-CA" sz="1300" dirty="0">
                <a:solidFill>
                  <a:schemeClr val="tx2"/>
                </a:solidFill>
              </a:rPr>
              <a:t>"] != 'NULL') &amp; (</a:t>
            </a:r>
            <a:r>
              <a:rPr lang="en-CA" sz="1300" dirty="0" err="1">
                <a:solidFill>
                  <a:schemeClr val="tx2"/>
                </a:solidFill>
              </a:rPr>
              <a:t>df</a:t>
            </a:r>
            <a:r>
              <a:rPr lang="en-CA" sz="1300" dirty="0">
                <a:solidFill>
                  <a:schemeClr val="tx2"/>
                </a:solidFill>
              </a:rPr>
              <a:t>["</a:t>
            </a:r>
            <a:r>
              <a:rPr lang="en-CA" sz="1300" dirty="0" err="1">
                <a:solidFill>
                  <a:schemeClr val="tx2"/>
                </a:solidFill>
              </a:rPr>
              <a:t>Criticality_Range</a:t>
            </a:r>
            <a:r>
              <a:rPr lang="en-CA" sz="1300" dirty="0">
                <a:solidFill>
                  <a:schemeClr val="tx2"/>
                </a:solidFill>
              </a:rPr>
              <a:t>"] &gt;3):</a:t>
            </a:r>
            <a:br>
              <a:rPr lang="en-CA" sz="1300" dirty="0">
                <a:solidFill>
                  <a:schemeClr val="tx2"/>
                </a:solidFill>
              </a:rPr>
            </a:br>
            <a:r>
              <a:rPr lang="en-CA" sz="1300" dirty="0">
                <a:solidFill>
                  <a:schemeClr val="tx2"/>
                </a:solidFill>
              </a:rPr>
              <a:t>        return "4"</a:t>
            </a:r>
            <a:br>
              <a:rPr lang="en-CA" sz="1300" dirty="0">
                <a:solidFill>
                  <a:schemeClr val="tx2"/>
                </a:solidFill>
              </a:rPr>
            </a:br>
            <a:r>
              <a:rPr lang="en-CA" sz="1300" dirty="0">
                <a:solidFill>
                  <a:schemeClr val="tx2"/>
                </a:solidFill>
              </a:rPr>
              <a:t>    </a:t>
            </a:r>
            <a:r>
              <a:rPr lang="en-CA" sz="1300" dirty="0" err="1">
                <a:solidFill>
                  <a:schemeClr val="tx2"/>
                </a:solidFill>
              </a:rPr>
              <a:t>elif</a:t>
            </a:r>
            <a:r>
              <a:rPr lang="en-CA" sz="1300" dirty="0">
                <a:solidFill>
                  <a:schemeClr val="tx2"/>
                </a:solidFill>
              </a:rPr>
              <a:t> (</a:t>
            </a:r>
            <a:r>
              <a:rPr lang="en-CA" sz="1300" dirty="0" err="1">
                <a:solidFill>
                  <a:schemeClr val="tx2"/>
                </a:solidFill>
              </a:rPr>
              <a:t>df</a:t>
            </a:r>
            <a:r>
              <a:rPr lang="en-CA" sz="1300" dirty="0">
                <a:solidFill>
                  <a:schemeClr val="tx2"/>
                </a:solidFill>
              </a:rPr>
              <a:t>["admission_type"] == 'EMERGENCY') &amp; (</a:t>
            </a:r>
            <a:r>
              <a:rPr lang="en-CA" sz="1300" dirty="0" err="1">
                <a:solidFill>
                  <a:schemeClr val="tx2"/>
                </a:solidFill>
              </a:rPr>
              <a:t>df</a:t>
            </a:r>
            <a:r>
              <a:rPr lang="en-CA" sz="1300" dirty="0">
                <a:solidFill>
                  <a:schemeClr val="tx2"/>
                </a:solidFill>
              </a:rPr>
              <a:t>["</a:t>
            </a:r>
            <a:r>
              <a:rPr lang="en-CA" sz="1300" dirty="0" err="1">
                <a:solidFill>
                  <a:schemeClr val="tx2"/>
                </a:solidFill>
              </a:rPr>
              <a:t>Criticality_Range</a:t>
            </a:r>
            <a:r>
              <a:rPr lang="en-CA" sz="1300" dirty="0">
                <a:solidFill>
                  <a:schemeClr val="tx2"/>
                </a:solidFill>
              </a:rPr>
              <a:t>"]&lt;=3 ) &amp; (</a:t>
            </a:r>
            <a:r>
              <a:rPr lang="en-CA" sz="1300" dirty="0" err="1">
                <a:solidFill>
                  <a:schemeClr val="tx2"/>
                </a:solidFill>
              </a:rPr>
              <a:t>df</a:t>
            </a:r>
            <a:r>
              <a:rPr lang="en-CA" sz="1300" dirty="0">
                <a:solidFill>
                  <a:schemeClr val="tx2"/>
                </a:solidFill>
              </a:rPr>
              <a:t>["</a:t>
            </a:r>
            <a:r>
              <a:rPr lang="en-CA" sz="1300" dirty="0" err="1">
                <a:solidFill>
                  <a:schemeClr val="tx2"/>
                </a:solidFill>
              </a:rPr>
              <a:t>Criticality_Range</a:t>
            </a:r>
            <a:r>
              <a:rPr lang="en-CA" sz="1300" dirty="0">
                <a:solidFill>
                  <a:schemeClr val="tx2"/>
                </a:solidFill>
              </a:rPr>
              <a:t>"] &gt; 1):</a:t>
            </a:r>
            <a:br>
              <a:rPr lang="en-CA" sz="1300" dirty="0">
                <a:solidFill>
                  <a:schemeClr val="tx2"/>
                </a:solidFill>
              </a:rPr>
            </a:br>
            <a:r>
              <a:rPr lang="en-CA" sz="1300" dirty="0">
                <a:solidFill>
                  <a:schemeClr val="tx2"/>
                </a:solidFill>
              </a:rPr>
              <a:t>        return "2"</a:t>
            </a:r>
            <a:br>
              <a:rPr lang="en-CA" sz="1300" dirty="0">
                <a:solidFill>
                  <a:schemeClr val="tx2"/>
                </a:solidFill>
              </a:rPr>
            </a:br>
            <a:r>
              <a:rPr lang="en-CA" sz="1300" dirty="0">
                <a:solidFill>
                  <a:schemeClr val="tx2"/>
                </a:solidFill>
              </a:rPr>
              <a:t>    </a:t>
            </a:r>
            <a:r>
              <a:rPr lang="en-CA" sz="1300" dirty="0" err="1">
                <a:solidFill>
                  <a:schemeClr val="tx2"/>
                </a:solidFill>
              </a:rPr>
              <a:t>elif</a:t>
            </a:r>
            <a:r>
              <a:rPr lang="en-CA" sz="1300" dirty="0">
                <a:solidFill>
                  <a:schemeClr val="tx2"/>
                </a:solidFill>
              </a:rPr>
              <a:t> (</a:t>
            </a:r>
            <a:r>
              <a:rPr lang="en-CA" sz="1300" dirty="0" err="1">
                <a:solidFill>
                  <a:schemeClr val="tx2"/>
                </a:solidFill>
              </a:rPr>
              <a:t>df</a:t>
            </a:r>
            <a:r>
              <a:rPr lang="en-CA" sz="1300" dirty="0">
                <a:solidFill>
                  <a:schemeClr val="tx2"/>
                </a:solidFill>
              </a:rPr>
              <a:t>["</a:t>
            </a:r>
            <a:r>
              <a:rPr lang="en-CA" sz="1300" dirty="0" err="1">
                <a:solidFill>
                  <a:schemeClr val="tx2"/>
                </a:solidFill>
              </a:rPr>
              <a:t>Criticality_Range</a:t>
            </a:r>
            <a:r>
              <a:rPr lang="en-CA" sz="1300" dirty="0">
                <a:solidFill>
                  <a:schemeClr val="tx2"/>
                </a:solidFill>
              </a:rPr>
              <a:t>"] == 1):</a:t>
            </a:r>
            <a:br>
              <a:rPr lang="en-CA" sz="1300" dirty="0">
                <a:solidFill>
                  <a:schemeClr val="tx2"/>
                </a:solidFill>
              </a:rPr>
            </a:br>
            <a:r>
              <a:rPr lang="en-CA" sz="1300" dirty="0">
                <a:solidFill>
                  <a:schemeClr val="tx2"/>
                </a:solidFill>
              </a:rPr>
              <a:t>        return "1"</a:t>
            </a:r>
            <a:br>
              <a:rPr lang="en-CA" sz="1300" dirty="0">
                <a:solidFill>
                  <a:schemeClr val="tx2"/>
                </a:solidFill>
              </a:rPr>
            </a:br>
            <a:r>
              <a:rPr lang="en-CA" sz="1300" dirty="0">
                <a:solidFill>
                  <a:schemeClr val="tx2"/>
                </a:solidFill>
              </a:rPr>
              <a:t>    else:</a:t>
            </a:r>
            <a:br>
              <a:rPr lang="en-CA" sz="1300" dirty="0">
                <a:solidFill>
                  <a:schemeClr val="tx2"/>
                </a:solidFill>
              </a:rPr>
            </a:br>
            <a:r>
              <a:rPr lang="en-CA" sz="1300" dirty="0">
                <a:solidFill>
                  <a:schemeClr val="tx2"/>
                </a:solidFill>
              </a:rPr>
              <a:t>        return "0"</a:t>
            </a:r>
            <a:br>
              <a:rPr lang="en-CA" sz="1300" dirty="0">
                <a:solidFill>
                  <a:schemeClr val="tx2"/>
                </a:solidFill>
              </a:rPr>
            </a:br>
            <a:r>
              <a:rPr lang="en-CA" sz="1300" dirty="0">
                <a:solidFill>
                  <a:schemeClr val="tx2"/>
                </a:solidFill>
              </a:rPr>
              <a:t>    </a:t>
            </a:r>
            <a:br>
              <a:rPr lang="en-CA" sz="1300" dirty="0">
                <a:solidFill>
                  <a:schemeClr val="tx2"/>
                </a:solidFill>
              </a:rPr>
            </a:br>
            <a:r>
              <a:rPr lang="en-CA" sz="1300" dirty="0" err="1">
                <a:solidFill>
                  <a:schemeClr val="tx2"/>
                </a:solidFill>
              </a:rPr>
              <a:t>df</a:t>
            </a:r>
            <a:r>
              <a:rPr lang="en-CA" sz="1300" dirty="0">
                <a:solidFill>
                  <a:schemeClr val="tx2"/>
                </a:solidFill>
              </a:rPr>
              <a:t>["</a:t>
            </a:r>
            <a:r>
              <a:rPr lang="en-CA" sz="1300" dirty="0" err="1">
                <a:solidFill>
                  <a:schemeClr val="tx2"/>
                </a:solidFill>
              </a:rPr>
              <a:t>Avg_Criticality</a:t>
            </a:r>
            <a:r>
              <a:rPr lang="en-CA" sz="1300" dirty="0">
                <a:solidFill>
                  <a:schemeClr val="tx2"/>
                </a:solidFill>
              </a:rPr>
              <a:t>"] = </a:t>
            </a:r>
            <a:r>
              <a:rPr lang="en-CA" sz="1300" dirty="0" err="1">
                <a:solidFill>
                  <a:schemeClr val="tx2"/>
                </a:solidFill>
              </a:rPr>
              <a:t>df.apply</a:t>
            </a:r>
            <a:r>
              <a:rPr lang="en-CA" sz="1300" dirty="0">
                <a:solidFill>
                  <a:schemeClr val="tx2"/>
                </a:solidFill>
              </a:rPr>
              <a:t>(lambda </a:t>
            </a:r>
            <a:r>
              <a:rPr lang="en-CA" sz="1300" dirty="0" err="1">
                <a:solidFill>
                  <a:schemeClr val="tx2"/>
                </a:solidFill>
              </a:rPr>
              <a:t>df:xyz</a:t>
            </a:r>
            <a:r>
              <a:rPr lang="en-CA" sz="1300" dirty="0">
                <a:solidFill>
                  <a:schemeClr val="tx2"/>
                </a:solidFill>
              </a:rPr>
              <a:t>(</a:t>
            </a:r>
            <a:r>
              <a:rPr lang="en-CA" sz="1300" dirty="0" err="1">
                <a:solidFill>
                  <a:schemeClr val="tx2"/>
                </a:solidFill>
              </a:rPr>
              <a:t>df</a:t>
            </a:r>
            <a:r>
              <a:rPr lang="en-CA" sz="1300" dirty="0">
                <a:solidFill>
                  <a:schemeClr val="tx2"/>
                </a:solidFill>
              </a:rPr>
              <a:t>),  </a:t>
            </a:r>
            <a:br>
              <a:rPr lang="en-CA" sz="1300" dirty="0">
                <a:solidFill>
                  <a:schemeClr val="tx2"/>
                </a:solidFill>
              </a:rPr>
            </a:br>
            <a:r>
              <a:rPr lang="en-CA" sz="1300" dirty="0">
                <a:solidFill>
                  <a:schemeClr val="tx2"/>
                </a:solidFill>
              </a:rPr>
              <a:t>                                      axis = 1)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A0F93E13-9100-F130-F938-0A2FF22AC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512" y="889135"/>
            <a:ext cx="4702275" cy="4578082"/>
          </a:xfrm>
        </p:spPr>
        <p:txBody>
          <a:bodyPr anchor="ctr">
            <a:normAutofit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</a:rPr>
              <a:t>Populated </a:t>
            </a:r>
            <a:r>
              <a:rPr lang="en-US" b="1" dirty="0" err="1">
                <a:solidFill>
                  <a:schemeClr val="tx2"/>
                </a:solidFill>
              </a:rPr>
              <a:t>Avg_Criticality</a:t>
            </a:r>
            <a:r>
              <a:rPr lang="en-US" b="1" dirty="0">
                <a:solidFill>
                  <a:schemeClr val="tx2"/>
                </a:solidFill>
              </a:rPr>
              <a:t> column based on the independent variables </a:t>
            </a:r>
            <a:r>
              <a:rPr lang="en-US" b="1" dirty="0" err="1">
                <a:solidFill>
                  <a:schemeClr val="tx2"/>
                </a:solidFill>
              </a:rPr>
              <a:t>Admission_Type</a:t>
            </a:r>
            <a:r>
              <a:rPr lang="en-US" b="1" dirty="0">
                <a:solidFill>
                  <a:schemeClr val="tx2"/>
                </a:solidFill>
              </a:rPr>
              <a:t>, Diagnosis, Age, </a:t>
            </a:r>
            <a:r>
              <a:rPr lang="en-US" b="1" dirty="0" err="1">
                <a:solidFill>
                  <a:schemeClr val="tx2"/>
                </a:solidFill>
              </a:rPr>
              <a:t>Criticality_Range</a:t>
            </a:r>
            <a:r>
              <a:rPr lang="en-US" b="1" dirty="0">
                <a:solidFill>
                  <a:schemeClr val="tx2"/>
                </a:solidFill>
              </a:rPr>
              <a:t>.</a:t>
            </a:r>
            <a:endParaRPr lang="en-CA" b="1" dirty="0">
              <a:solidFill>
                <a:schemeClr val="tx2"/>
              </a:solidFill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1EDC8FC-C3D1-4FE4-8E66-29767478D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1638344-E7F0-4958-8208-ADCB82256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E1970FB-4D97-4834-84EC-E48B27CC1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EA7D5D6-1774-4826-A365-56CA591C9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9CE5CDD-EDFB-416F-889C-A7DB46AA9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75">
            <a:extLst>
              <a:ext uri="{FF2B5EF4-FFF2-40B4-BE49-F238E27FC236}">
                <a16:creationId xmlns:a16="http://schemas.microsoft.com/office/drawing/2014/main" id="{1BC136B2-4D8D-4561-95D5-56167F41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114799"/>
            <a:ext cx="3655725" cy="2743201"/>
            <a:chOff x="-305" y="-1"/>
            <a:chExt cx="3832880" cy="2876136"/>
          </a:xfrm>
        </p:grpSpPr>
        <p:sp>
          <p:nvSpPr>
            <p:cNvPr id="89" name="Freeform: Shape 76">
              <a:extLst>
                <a:ext uri="{FF2B5EF4-FFF2-40B4-BE49-F238E27FC236}">
                  <a16:creationId xmlns:a16="http://schemas.microsoft.com/office/drawing/2014/main" id="{2C3B060E-7597-4B31-9EBE-16DBC974C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: Shape 77">
              <a:extLst>
                <a:ext uri="{FF2B5EF4-FFF2-40B4-BE49-F238E27FC236}">
                  <a16:creationId xmlns:a16="http://schemas.microsoft.com/office/drawing/2014/main" id="{937A35E4-8449-4A65-9CFF-F87916203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: Shape 78">
              <a:extLst>
                <a:ext uri="{FF2B5EF4-FFF2-40B4-BE49-F238E27FC236}">
                  <a16:creationId xmlns:a16="http://schemas.microsoft.com/office/drawing/2014/main" id="{25774B36-1747-45AE-82C4-C5BA90C5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: Shape 79">
              <a:extLst>
                <a:ext uri="{FF2B5EF4-FFF2-40B4-BE49-F238E27FC236}">
                  <a16:creationId xmlns:a16="http://schemas.microsoft.com/office/drawing/2014/main" id="{0022F94E-D4FB-4369-A3EE-7D82330BA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29DBF-856B-A3B2-2025-A7FCC7C9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78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0FB38-0113-4F80-BBD4-A9C97FF4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Visualization </a:t>
            </a:r>
          </a:p>
        </p:txBody>
      </p:sp>
      <p:sp>
        <p:nvSpPr>
          <p:cNvPr id="5129" name="Freeform: Shape 5128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31" name="Freeform: Shape 5130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2" name="Picture 2" descr="Creating Data Visualizations Using Tableau Desktop (Beginner) | Map and  Data Library">
            <a:extLst>
              <a:ext uri="{FF2B5EF4-FFF2-40B4-BE49-F238E27FC236}">
                <a16:creationId xmlns:a16="http://schemas.microsoft.com/office/drawing/2014/main" id="{6267CA6D-E451-9E54-690E-CE162DFF9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10424" y="2658372"/>
            <a:ext cx="4691766" cy="293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286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48DE4E-F7AF-4563-B6F4-DD8C68986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7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Average of Criticality Range for each Admission </a:t>
            </a:r>
            <a:r>
              <a:rPr lang="en-US" sz="17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Average of Criticality Range for each Admission Type.  Details are shown for Admission Type.</a:t>
            </a:r>
            <a:br>
              <a:rPr lang="en-US" sz="1700" b="1" dirty="0">
                <a:solidFill>
                  <a:srgbClr val="FFFFFF"/>
                </a:solidFill>
              </a:rPr>
            </a:br>
            <a:r>
              <a:rPr lang="en-US" sz="1700" b="1" dirty="0">
                <a:solidFill>
                  <a:srgbClr val="FFFFFF"/>
                </a:solidFill>
              </a:rPr>
              <a:t>Detail</a:t>
            </a:r>
            <a:r>
              <a:rPr lang="en-US" sz="17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 are shown for Admission Type.</a:t>
            </a:r>
            <a:endParaRPr lang="en-US" sz="17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FDD4D593-879E-D34F-F151-041BC9EFF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19339" y="643466"/>
            <a:ext cx="6376806" cy="586280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D9EFA-1B10-4B11-9CB4-DF21A3A8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018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48DE4E-F7AF-4563-B6F4-DD8C68986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 VS AVG of Criticality range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8F056-C645-781D-6606-6F7ABF2C3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626" y="644631"/>
            <a:ext cx="5958590" cy="592675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D9EFA-1B10-4B11-9CB4-DF21A3A8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67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2" name="Rectangle 3101">
            <a:extLst>
              <a:ext uri="{FF2B5EF4-FFF2-40B4-BE49-F238E27FC236}">
                <a16:creationId xmlns:a16="http://schemas.microsoft.com/office/drawing/2014/main" id="{9A1F4656-FFDA-4BA3-8516-90E58C01A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04" name="Group 3103">
            <a:extLst>
              <a:ext uri="{FF2B5EF4-FFF2-40B4-BE49-F238E27FC236}">
                <a16:creationId xmlns:a16="http://schemas.microsoft.com/office/drawing/2014/main" id="{CB018903-3549-4A3B-A9DF-B26757CAA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05" name="Rectangle 3104">
              <a:extLst>
                <a:ext uri="{FF2B5EF4-FFF2-40B4-BE49-F238E27FC236}">
                  <a16:creationId xmlns:a16="http://schemas.microsoft.com/office/drawing/2014/main" id="{9E5D3F77-D07F-4F7D-97A2-E36683020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6" name="Rectangle 3105">
              <a:extLst>
                <a:ext uri="{FF2B5EF4-FFF2-40B4-BE49-F238E27FC236}">
                  <a16:creationId xmlns:a16="http://schemas.microsoft.com/office/drawing/2014/main" id="{DC6F5A2D-56A0-4ED7-A3E2-3CF67608F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87" name="Title 1">
            <a:extLst>
              <a:ext uri="{FF2B5EF4-FFF2-40B4-BE49-F238E27FC236}">
                <a16:creationId xmlns:a16="http://schemas.microsoft.com/office/drawing/2014/main" id="{8A5CA400-5178-6AA0-93ED-A3E347920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6" y="269823"/>
            <a:ext cx="10865733" cy="914434"/>
          </a:xfrm>
        </p:spPr>
        <p:txBody>
          <a:bodyPr vert="horz" wrap="square" lIns="91440" tIns="45720" rIns="91440" bIns="45720" rtlCol="0" anchor="ctr">
            <a:normAutofit fontScale="90000"/>
          </a:bodyPr>
          <a:lstStyle/>
          <a:p>
            <a:r>
              <a:rPr lang="en-US" sz="2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Count of Age for each Label.  Size shows average of the Criticality Range.  The marks are labeled by average of Criticality Range.</a:t>
            </a:r>
            <a:br>
              <a:rPr lang="en-US" sz="15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15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90" name="Date Placeholder 5">
            <a:extLst>
              <a:ext uri="{FF2B5EF4-FFF2-40B4-BE49-F238E27FC236}">
                <a16:creationId xmlns:a16="http://schemas.microsoft.com/office/drawing/2014/main" id="{A274B336-CCA3-27A3-B4A0-5CD53259F3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2605087" y="3154363"/>
            <a:ext cx="5759452" cy="5492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000"/>
              <a:t>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D9EFA-1B10-4B11-9CB4-DF21A3A8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9033635" y="3148837"/>
            <a:ext cx="5768976" cy="55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3A98EE3D-8CD1-4C3F-BD1C-C98C9596463C}" type="slidenum">
              <a:rPr lang="en-US" sz="1000"/>
              <a:pPr algn="ctr">
                <a:spcAft>
                  <a:spcPts val="600"/>
                </a:spcAft>
              </a:pPr>
              <a:t>17</a:t>
            </a:fld>
            <a:endParaRPr lang="en-US" sz="1000"/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A5DA5BDA-EBCC-8447-C358-9612A47CE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863" y="1184257"/>
            <a:ext cx="11090274" cy="5124467"/>
          </a:xfrm>
          <a:prstGeom prst="rect">
            <a:avLst/>
          </a:prstGeom>
          <a:solidFill>
            <a:srgbClr val="FFFFFF"/>
          </a:solidFill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8454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CED8483-A086-46D5-85D9-123592177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7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Admission Type, Diagnosis, average of Criticality Range and count of Criticality Range.  Color shows average of Criticality Range.  Size shows average of Criticality Range. </a:t>
            </a:r>
            <a:endParaRPr lang="en-US" sz="17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image">
            <a:extLst>
              <a:ext uri="{FF2B5EF4-FFF2-40B4-BE49-F238E27FC236}">
                <a16:creationId xmlns:a16="http://schemas.microsoft.com/office/drawing/2014/main" id="{3CB05F58-F7F2-D05C-5D6C-F7E8D4C21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00166" y="1129192"/>
            <a:ext cx="7598055" cy="506909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D9EFA-1B10-4B11-9CB4-DF21A3A8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961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B8BD6F7-7DE6-BA27-CEBC-508B069CF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160" y="4376508"/>
            <a:ext cx="9623404" cy="1257202"/>
          </a:xfrm>
        </p:spPr>
        <p:txBody>
          <a:bodyPr>
            <a:normAutofit/>
          </a:bodyPr>
          <a:lstStyle/>
          <a:p>
            <a:pPr algn="l"/>
            <a:r>
              <a:rPr lang="en-US" sz="4100"/>
              <a:t>Building a model</a:t>
            </a:r>
            <a:br>
              <a:rPr lang="en-US" sz="4100"/>
            </a:br>
            <a:endParaRPr lang="en-CA" sz="4100"/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A2555B16-BE1D-4C33-A27C-FF0671B6C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Azure Machine Learning Service: Part 1 — An Introduction | by Pankaj  Jainani | Towards Data Science">
            <a:extLst>
              <a:ext uri="{FF2B5EF4-FFF2-40B4-BE49-F238E27FC236}">
                <a16:creationId xmlns:a16="http://schemas.microsoft.com/office/drawing/2014/main" id="{EBA8F45F-06D7-9336-EFF3-AFE8130D3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5855" y="1010016"/>
            <a:ext cx="9934606" cy="2980381"/>
          </a:xfrm>
          <a:prstGeom prst="rect">
            <a:avLst/>
          </a:prstGeom>
          <a:noFill/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17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55072960-5C42-8EB9-F4C7-B36F682E21B6}"/>
              </a:ext>
            </a:extLst>
          </p:cNvPr>
          <p:cNvSpPr txBox="1">
            <a:spLocks/>
          </p:cNvSpPr>
          <p:nvPr/>
        </p:nvSpPr>
        <p:spPr>
          <a:xfrm>
            <a:off x="374755" y="629266"/>
            <a:ext cx="4264302" cy="1622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b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Group 6: Power mode on</a:t>
            </a:r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F726A30B-D4D4-9CFA-AA6A-026176582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755" y="2438400"/>
            <a:ext cx="4174760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Clr>
                <a:srgbClr val="23C5DD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Nikhil Reddy Konatham (0774384)</a:t>
            </a:r>
          </a:p>
          <a:p>
            <a:pPr indent="-228600">
              <a:buClr>
                <a:srgbClr val="23C5DD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Mounika  </a:t>
            </a:r>
            <a:r>
              <a:rPr lang="en-US" sz="2000" dirty="0" err="1"/>
              <a:t>Peddayerramreddygari</a:t>
            </a:r>
            <a:r>
              <a:rPr lang="en-US" sz="2000" dirty="0"/>
              <a:t> 	(0795661)</a:t>
            </a:r>
          </a:p>
          <a:p>
            <a:pPr indent="-228600">
              <a:buClr>
                <a:srgbClr val="23C5DD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Sai Satwik Bolisetti (0793105)</a:t>
            </a:r>
          </a:p>
          <a:p>
            <a:pPr indent="-228600">
              <a:buClr>
                <a:srgbClr val="23C5DD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Naga Vijaya Lakshmi Petchetti 	(0795708)</a:t>
            </a:r>
          </a:p>
          <a:p>
            <a:pPr indent="-228600">
              <a:buClr>
                <a:srgbClr val="23C5DD"/>
              </a:buClr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112" name="Rectangle 31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ow Healthcare Payers and Providers Can Harness Big Data for Big Results |">
            <a:extLst>
              <a:ext uri="{FF2B5EF4-FFF2-40B4-BE49-F238E27FC236}">
                <a16:creationId xmlns:a16="http://schemas.microsoft.com/office/drawing/2014/main" id="{68ACD15C-4514-077A-6773-89CE46AF1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581728"/>
            <a:ext cx="6019331" cy="369129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22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E592F8-8CA0-4216-808E-BCF1E34D3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Two-Class Boosted Decision Tree: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F5324B1-1FAF-47A8-BB9C-C1DC70D7A1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1" y="234289"/>
            <a:ext cx="3222169" cy="3484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20XX</a:t>
            </a:r>
          </a:p>
        </p:txBody>
      </p:sp>
      <p:pic>
        <p:nvPicPr>
          <p:cNvPr id="9" name="Content Placeholder 8" descr="Graphical user interface&#10;&#10;Description automatically generated">
            <a:extLst>
              <a:ext uri="{FF2B5EF4-FFF2-40B4-BE49-F238E27FC236}">
                <a16:creationId xmlns:a16="http://schemas.microsoft.com/office/drawing/2014/main" id="{A28E8B23-ED16-758A-3579-1E703E9DB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1477" y="825797"/>
            <a:ext cx="7263082" cy="4902580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F063B0D3-5484-4E9A-B4AE-2957B71E5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000000">
                    <a:alpha val="60000"/>
                  </a:srgb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015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E592F8-8CA0-4216-808E-BCF1E34D3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Columns Selected</a:t>
            </a: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7BDD36E-A518-B0DC-D1D3-A5E25CEAA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9593" y="1349115"/>
            <a:ext cx="7476745" cy="3957403"/>
          </a:xfrm>
          <a:prstGeom prst="rect">
            <a:avLst/>
          </a:prstGeom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F5324B1-1FAF-47A8-BB9C-C1DC70D7A1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20XX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F063B0D3-5484-4E9A-B4AE-2957B71E5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41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92F8-8CA0-4216-808E-BCF1E34D3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604264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/>
              <a:t>Score Model &amp; Evaluate Results</a:t>
            </a:r>
            <a:endParaRPr lang="en-US" sz="5400" b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C55FC41B-DAF4-DFF1-1A2C-CF064AEC0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48" y="2935698"/>
            <a:ext cx="4974336" cy="2905238"/>
          </a:xfrm>
          <a:prstGeom prst="rect">
            <a:avLst/>
          </a:prstGeom>
        </p:spPr>
      </p:pic>
      <p:sp>
        <p:nvSpPr>
          <p:cNvPr id="60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B2C7002E-E78A-347B-F812-7D6228424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516" y="3370912"/>
            <a:ext cx="4974336" cy="2039477"/>
          </a:xfrm>
          <a:prstGeom prst="rect">
            <a:avLst/>
          </a:prstGeom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F5324B1-1FAF-47A8-BB9C-C1DC70D7A1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898989"/>
                </a:solidFill>
              </a:rPr>
              <a:t>20XX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F063B0D3-5484-4E9A-B4AE-2957B71E5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160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!!BGRectangle">
            <a:extLst>
              <a:ext uri="{FF2B5EF4-FFF2-40B4-BE49-F238E27FC236}">
                <a16:creationId xmlns:a16="http://schemas.microsoft.com/office/drawing/2014/main" id="{F1611BA9-268A-49A6-84F8-FC9153668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Pen placed on top of a signature line">
            <a:extLst>
              <a:ext uri="{FF2B5EF4-FFF2-40B4-BE49-F238E27FC236}">
                <a16:creationId xmlns:a16="http://schemas.microsoft.com/office/drawing/2014/main" id="{630C7766-6C84-3EC1-B96A-504AD8A71F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CB10C40D-A83D-C1E4-829C-ABCBF9377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8000" b="1" dirty="0">
                <a:solidFill>
                  <a:srgbClr val="FFFFFF"/>
                </a:solidFill>
              </a:rPr>
              <a:t>CONCLUSION 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BD66DBDD-36B8-D8CF-4405-1648F1C27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318" y="788592"/>
            <a:ext cx="3249321" cy="5621311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342900" indent="-228600" algn="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From our Model, we conclude that the model’s prediction accuracy is 84.5% </a:t>
            </a:r>
          </a:p>
          <a:p>
            <a:pPr marL="342900" indent="-228600" algn="r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342900" indent="-228600" algn="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We would like to explore more to find underlying variables and useful insights to build the model to predict the Diagnosis/ ICD9 code used by doctors.</a:t>
            </a:r>
          </a:p>
          <a:p>
            <a:pPr marL="342900" indent="-228600" algn="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Also, we will need to build more different models to evaluate which model fits better. </a:t>
            </a:r>
          </a:p>
          <a:p>
            <a:pPr indent="-228600" algn="r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0" name="!!Line">
            <a:extLst>
              <a:ext uri="{FF2B5EF4-FFF2-40B4-BE49-F238E27FC236}">
                <a16:creationId xmlns:a16="http://schemas.microsoft.com/office/drawing/2014/main" id="{1825D5AF-D278-4D9A-A4F5-A1A1D3507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6" y="2286000"/>
            <a:ext cx="27432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76FAE99-50C3-7C14-0919-64547831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3254" y="6356350"/>
            <a:ext cx="900545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fld id="{3A98EE3D-8CD1-4C3F-BD1C-C98C9596463C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23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1838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26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64235" cy="6858000"/>
            <a:chOff x="651279" y="598259"/>
            <a:chExt cx="10889442" cy="5680742"/>
          </a:xfrm>
        </p:grpSpPr>
        <p:sp>
          <p:nvSpPr>
            <p:cNvPr id="40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" name="Group 30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Freeform: Shape 32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E592F8-8CA0-4216-808E-BCF1E34D3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065D3-BB45-4A0E-A1BC-1FAA24968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410" y="841247"/>
            <a:ext cx="4484536" cy="53400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</a:rPr>
              <a:t>All the entity relationships and database details in this project are taken from the Mimic-iii schema and Entity Relationship on the below page. </a:t>
            </a:r>
            <a:r>
              <a:rPr lang="en-US" sz="140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https://mit-lcp.github.io/mimic-schema-spy/index.html</a:t>
            </a:r>
            <a:endParaRPr lang="en-US" sz="1400">
              <a:solidFill>
                <a:schemeClr val="tx2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</a:rPr>
              <a:t>The dataset can be found using the below U : </a:t>
            </a:r>
            <a:r>
              <a:rPr lang="en-US" sz="140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https://physionet.org/content/mimiciii/1.4/</a:t>
            </a:r>
            <a:endParaRPr lang="en-US" sz="1400">
              <a:solidFill>
                <a:schemeClr val="tx2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400">
              <a:solidFill>
                <a:schemeClr val="tx2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https://www.health.state.mn.us/diseases/coronavirus/pulseoximeter.html</a:t>
            </a:r>
            <a:endParaRPr lang="en-US" sz="1400">
              <a:solidFill>
                <a:schemeClr val="tx2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400">
              <a:solidFill>
                <a:schemeClr val="tx2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https://www.medicalnewstoday.com/articles/323819</a:t>
            </a:r>
            <a:endParaRPr lang="en-US" sz="1400">
              <a:solidFill>
                <a:schemeClr val="tx2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400">
              <a:solidFill>
                <a:schemeClr val="tx2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https://www.researchgate.net/figure/The-Group-age-range-of-age-and-the-normal-Respiratory-rate-table-type-styles-4_tbl1_342236322</a:t>
            </a:r>
            <a:endParaRPr lang="en-US" sz="1400">
              <a:solidFill>
                <a:schemeClr val="tx2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400">
              <a:solidFill>
                <a:schemeClr val="tx2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https://emoha.com/blogs/health/what-is-normal-bp-range-for-women-and-men</a:t>
            </a:r>
            <a:endParaRPr lang="en-US" sz="1400">
              <a:solidFill>
                <a:schemeClr val="tx2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>
              <a:solidFill>
                <a:schemeClr val="tx2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>
              <a:solidFill>
                <a:schemeClr val="tx2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F063B0D3-5484-4E9A-B4AE-2957B71E5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8872" y="6217920"/>
            <a:ext cx="640080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3A98EE3D-8CD1-4C3F-BD1C-C98C9596463C}" type="slidenum">
              <a:rPr lang="en-US" sz="1600">
                <a:solidFill>
                  <a:schemeClr val="tx2"/>
                </a:solidFill>
              </a:rPr>
              <a:pPr algn="ctr">
                <a:spcAft>
                  <a:spcPts val="600"/>
                </a:spcAft>
              </a:pPr>
              <a:t>24</a:t>
            </a:fld>
            <a:endParaRPr lang="en-US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56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0FB38-0113-4F80-BBD4-A9C97FF4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1619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hree Data-Related Trends in Healthcare for 2021 - Future Healthcare Today">
            <a:extLst>
              <a:ext uri="{FF2B5EF4-FFF2-40B4-BE49-F238E27FC236}">
                <a16:creationId xmlns:a16="http://schemas.microsoft.com/office/drawing/2014/main" id="{DFFFC941-41C5-21AA-8279-366F63CAF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2" b="-1"/>
          <a:stretch/>
        </p:blipFill>
        <p:spPr bwMode="auto">
          <a:xfrm>
            <a:off x="2522358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3" name="Rectangle 205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BCEE0-AF33-4B8B-9622-2A50B4FD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Agenda</a:t>
            </a:r>
            <a:r>
              <a:rPr lang="en-US" sz="4000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5D9B-1C30-46A7-AC78-0AD00F70B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574"/>
            <a:ext cx="4370882" cy="4684415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Analysis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Data Cleaning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Data Modelling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Data V</a:t>
            </a:r>
            <a:r>
              <a:rPr lang="en-US" b="0" i="0" dirty="0">
                <a:effectLst/>
              </a:rPr>
              <a:t>isualization</a:t>
            </a:r>
            <a:r>
              <a:rPr lang="en-US" dirty="0"/>
              <a:t>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Building a model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A0B9DDD-5A75-438F-8748-02EC3B86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A98EE3D-8CD1-4C3F-BD1C-C98C9596463C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0516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C271D-D3EB-4A78-9929-4B8E740B5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C174766-9DFA-4FE2-802E-A1E9794571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20XX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E05EE0A-8EAF-4145-9C58-570DD877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2" name="Content Placeholder 2">
            <a:extLst>
              <a:ext uri="{FF2B5EF4-FFF2-40B4-BE49-F238E27FC236}">
                <a16:creationId xmlns:a16="http://schemas.microsoft.com/office/drawing/2014/main" id="{5D466E7A-F994-C6ED-18FF-AD16A25549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3962102"/>
              </p:ext>
            </p:extLst>
          </p:nvPr>
        </p:nvGraphicFramePr>
        <p:xfrm>
          <a:off x="644056" y="1656965"/>
          <a:ext cx="10927829" cy="5007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860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7AD45B37-2287-7A70-277B-4478738446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1632" b="140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Rectangle 23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18119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B4489-FC73-422D-B916-0D61046F5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0889" y="365758"/>
            <a:ext cx="6784259" cy="1828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>
                <a:solidFill>
                  <a:schemeClr val="tx1">
                    <a:lumMod val="85000"/>
                    <a:lumOff val="15000"/>
                  </a:schemeClr>
                </a:solidFill>
              </a:rPr>
              <a:t>Analysis : </a:t>
            </a:r>
            <a:br>
              <a:rPr lang="en-US" sz="48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7B5A0-5976-4FBC-9F15-908902EAE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0889" y="1701384"/>
            <a:ext cx="6784259" cy="4497803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We have used Big Query and GCP to download and load the data for analysis &amp; performed numerous analytics on the MIMIC III database to understand the relations, dependencies, correlations, and measurements.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There is no specific column for Criticality Index in the MIMIC dataset, So, we have built a Criticality Index variable using the most specific and important factors which can predict the criticality most accurately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We have many limitations to using Big Query without a Billing account, so we used only Select commands and Temporary Tables to acquire data.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184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7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F56A6-A0B7-4AD3-A4A4-9522F249B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step-by-step procedure used to obtain the necessary data</a:t>
            </a: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4A0150-AECF-4D8C-A650-1671E51D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13" name="Text Placeholder 2">
            <a:extLst>
              <a:ext uri="{FF2B5EF4-FFF2-40B4-BE49-F238E27FC236}">
                <a16:creationId xmlns:a16="http://schemas.microsoft.com/office/drawing/2014/main" id="{E166E175-5D62-D146-BAA0-8AABD2B72C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767620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5400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5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4E4ED-A01E-4EEE-BAB3-F66C86F2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SCHEMA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24AB9ED-E884-B28A-0CA8-06C47311B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107728"/>
            <a:ext cx="7225748" cy="464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56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6" descr="Glass flask with cylinder in blue science laboratory">
            <a:extLst>
              <a:ext uri="{FF2B5EF4-FFF2-40B4-BE49-F238E27FC236}">
                <a16:creationId xmlns:a16="http://schemas.microsoft.com/office/drawing/2014/main" id="{376B39EB-C353-E52F-3BC7-44A8DFD12A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1638" b="131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20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18119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C271D-D3EB-4A78-9929-4B8E740B5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>
                <a:solidFill>
                  <a:schemeClr val="tx1">
                    <a:lumMod val="85000"/>
                    <a:lumOff val="15000"/>
                  </a:schemeClr>
                </a:solidFill>
              </a:rPr>
              <a:t>Data Cleaning:</a:t>
            </a:r>
            <a:br>
              <a:rPr lang="en-US" sz="48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0F1C6-68F4-48F7-97E9-343EE7513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6410" y="1754474"/>
            <a:ext cx="6784259" cy="4331533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 dirty="0"/>
              <a:t>Standardization of Vitals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 dirty="0"/>
              <a:t>Arterial O2 Saturation, O2 saturation </a:t>
            </a:r>
            <a:r>
              <a:rPr lang="en-US" sz="2200" dirty="0" err="1"/>
              <a:t>pulseoxymetry</a:t>
            </a:r>
            <a:r>
              <a:rPr lang="en-US" sz="2200" dirty="0"/>
              <a:t>, SpO2,SaO2 is in %. Converted all percentage values into decimal values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 dirty="0"/>
              <a:t>Temperatures are in a combination of Fahrenheit and Celsius. Converted all the values to Celsius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 dirty="0"/>
              <a:t>Dropped all the rows which has patient age &gt;100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 dirty="0"/>
              <a:t>Combined all the various vital names into a single vital item.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 dirty="0"/>
              <a:t>Tools Used - Big Query and Python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E05EE0A-8EAF-4145-9C58-570DD877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5355" y="6356350"/>
            <a:ext cx="5186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A98EE3D-8CD1-4C3F-BD1C-C98C9596463C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8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</a:endParaRP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0136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548938D-4659-99E2-8D51-8CE6FB102C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0364" b="14419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A1E637-6C9C-485F-AF41-E8410EC7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2580059" cy="4727384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Top 6 vitals which play a crucial role in assessing a patient’s health in this project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C4556-246D-4E49-AEDB-521D1C50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3254" y="6356350"/>
            <a:ext cx="900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3" name="Content Placeholder 6" descr="Timeline placeholder ">
            <a:extLst>
              <a:ext uri="{FF2B5EF4-FFF2-40B4-BE49-F238E27FC236}">
                <a16:creationId xmlns:a16="http://schemas.microsoft.com/office/drawing/2014/main" id="{36CD7C1F-EB09-4D4A-B747-6E1FD459E5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572212"/>
              </p:ext>
            </p:extLst>
          </p:nvPr>
        </p:nvGraphicFramePr>
        <p:xfrm>
          <a:off x="3931596" y="966926"/>
          <a:ext cx="7937193" cy="5077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3985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cdb29794-fee5-4d20-8ad6-80c4eb1e25a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788D3F04158E45BD3DF5AECE77CB64" ma:contentTypeVersion="13" ma:contentTypeDescription="Create a new document." ma:contentTypeScope="" ma:versionID="d3bc160c17a0fdce8f1bdc9646163b20">
  <xsd:schema xmlns:xsd="http://www.w3.org/2001/XMLSchema" xmlns:xs="http://www.w3.org/2001/XMLSchema" xmlns:p="http://schemas.microsoft.com/office/2006/metadata/properties" xmlns:ns3="26561fbd-3f24-49d3-9674-46bf807c9a5d" xmlns:ns4="cdb29794-fee5-4d20-8ad6-80c4eb1e25a9" targetNamespace="http://schemas.microsoft.com/office/2006/metadata/properties" ma:root="true" ma:fieldsID="efb5d0458c2e94e1b60ea487d3b66fd1" ns3:_="" ns4:_="">
    <xsd:import namespace="26561fbd-3f24-49d3-9674-46bf807c9a5d"/>
    <xsd:import namespace="cdb29794-fee5-4d20-8ad6-80c4eb1e25a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561fbd-3f24-49d3-9674-46bf807c9a5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b29794-fee5-4d20-8ad6-80c4eb1e25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333985-6DEC-4BB6-B360-FFFEFA02249A}">
  <ds:schemaRefs>
    <ds:schemaRef ds:uri="http://schemas.microsoft.com/office/2006/documentManagement/types"/>
    <ds:schemaRef ds:uri="26561fbd-3f24-49d3-9674-46bf807c9a5d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cdb29794-fee5-4d20-8ad6-80c4eb1e25a9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470C9DA-ADC8-49D9-B223-6D54C6FB7B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87FCA8-FFDF-42BE-8187-D9F79C9DAB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561fbd-3f24-49d3-9674-46bf807c9a5d"/>
    <ds:schemaRef ds:uri="cdb29794-fee5-4d20-8ad6-80c4eb1e25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1288</TotalTime>
  <Words>1429</Words>
  <Application>Microsoft Office PowerPoint</Application>
  <PresentationFormat>Widescreen</PresentationFormat>
  <Paragraphs>113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Century Schoolbook</vt:lpstr>
      <vt:lpstr>Engravers MT</vt:lpstr>
      <vt:lpstr>Office Theme</vt:lpstr>
      <vt:lpstr>Healthcare Analytics    CRITICALITY INDEX PREDICTION USING MACHINE LEARNING</vt:lpstr>
      <vt:lpstr>PowerPoint Presentation</vt:lpstr>
      <vt:lpstr>Agenda </vt:lpstr>
      <vt:lpstr>Introduction</vt:lpstr>
      <vt:lpstr>Analysis :  </vt:lpstr>
      <vt:lpstr>A step-by-step procedure used to obtain the necessary data.</vt:lpstr>
      <vt:lpstr>SCHEMA</vt:lpstr>
      <vt:lpstr>Data Cleaning: </vt:lpstr>
      <vt:lpstr>Top 6 vitals which play a crucial role in assessing a patient’s health in this project</vt:lpstr>
      <vt:lpstr>Data modeling</vt:lpstr>
      <vt:lpstr>def xyz(proj2_rand_samp) :          if (proj2_rand_samp["Systolic_BP"] &gt;= 120) &amp; (proj2_rand_samp["Systolic_BP"]&lt;= 129):         return "1"     elif (proj2_rand_samp["Systolic_BP"] &gt;= 130) &amp; (proj2_rand_samp["Systolic_BP"]&lt;= 139):         return "2"     elif (proj2_rand_samp["Systolic_BP"] &gt;= 140) &amp; (proj2_rand_samp["Systolic_BP"]&lt;= 179):         return "3"     elif (proj2_rand_samp["Systolic_BP"] &gt;= 180):         return "4"     elif (proj2_rand_samp["Systolic_BP"] &lt; 105):         return "3"     else :         return "0"      proj2_rand_samp["Systolic_BP_range"] = proj2_rand_samp.apply(lambda proj2_rand_samp:xyz(proj2_rand_samp),                                       axis = 1)</vt:lpstr>
      <vt:lpstr>proj2_rand_samp['Criticality_Range'] = proj2_rand_samp.loc[:, 'Systolic_BP_range':'Temperature_C_range'].sum(1)</vt:lpstr>
      <vt:lpstr>def xyz(df) :          if (df["admission_type"] == 'EMERGENCY') | (df["diagnosis"] == diagnosis) &amp; (df["Criticality_Range"] &gt;3):         return "5"     elif (df["icustay_id"] != 'NULL') &amp; (df["Criticality_Range"] &gt;3):         return "4"     elif (df["admission_type"] == 'EMERGENCY') &amp; (df["Criticality_Range"]&lt;=3 ) &amp; (df["Criticality_Range"] &gt; 1):         return "2"     elif (df["Criticality_Range"] == 1):         return "1"     else:         return "0"      df["Avg_Criticality"] = df.apply(lambda df:xyz(df),                                         axis = 1)</vt:lpstr>
      <vt:lpstr>Data Visualization </vt:lpstr>
      <vt:lpstr>Average of Criticality Range for each Admission Average of Criticality Range for each Admission Type.  Details are shown for Admission Type. Details are shown for Admission Type.</vt:lpstr>
      <vt:lpstr>AGE VS AVG of Criticality range</vt:lpstr>
      <vt:lpstr>Count of Age for each Label.  Size shows average of the Criticality Range.  The marks are labeled by average of Criticality Range. </vt:lpstr>
      <vt:lpstr>Admission Type, Diagnosis, average of Criticality Range and count of Criticality Range.  Color shows average of Criticality Range.  Size shows average of Criticality Range. </vt:lpstr>
      <vt:lpstr>Building a model </vt:lpstr>
      <vt:lpstr>Two-Class Boosted Decision Tree:</vt:lpstr>
      <vt:lpstr>Columns Selected</vt:lpstr>
      <vt:lpstr>Score Model &amp; Evaluate Results</vt:lpstr>
      <vt:lpstr>CONCLUSION 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Analytics   CRITICALITY INDEX PREDICTION USING MACHINE LEARNING</dc:title>
  <dc:creator>Naga Vijaya Lakshmi Petchetti</dc:creator>
  <cp:lastModifiedBy>Sai Satwik Bolisetti</cp:lastModifiedBy>
  <cp:revision>25</cp:revision>
  <dcterms:created xsi:type="dcterms:W3CDTF">2022-12-07T23:54:59Z</dcterms:created>
  <dcterms:modified xsi:type="dcterms:W3CDTF">2022-12-09T04:34:51Z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0x01010012788D3F04158E45BD3DF5AECE77CB64</vt:lpwstr>
  </property>
</Properties>
</file>