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2" r:id="rId6"/>
    <p:sldId id="263" r:id="rId7"/>
    <p:sldId id="260" r:id="rId8"/>
    <p:sldId id="264"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3F2789-0A33-43E7-A5EB-815562A0BEEF}">
          <p14:sldIdLst>
            <p14:sldId id="256"/>
            <p14:sldId id="257"/>
            <p14:sldId id="258"/>
            <p14:sldId id="259"/>
            <p14:sldId id="262"/>
            <p14:sldId id="263"/>
            <p14:sldId id="260"/>
            <p14:sldId id="264"/>
            <p14:sldId id="266"/>
            <p14:sldId id="265"/>
            <p14:sldId id="267"/>
            <p14:sldId id="268"/>
            <p14:sldId id="269"/>
            <p14:sldId id="270"/>
            <p14:sldId id="271"/>
            <p14:sldId id="272"/>
            <p14:sldId id="273"/>
            <p14:sldId id="274"/>
            <p14:sldId id="275"/>
            <p14:sldId id="276"/>
            <p14:sldId id="277"/>
            <p14:sldId id="278"/>
            <p14:sldId id="279"/>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84C5B-868B-4E8E-B258-71F04C41FCA6}" type="datetimeFigureOut">
              <a:rPr lang="en-US" smtClean="0"/>
              <a:t>11/20/2018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F2D87-67D5-46D2-BCD8-DEF8F90D6851}" type="slidenum">
              <a:rPr lang="en-US" smtClean="0"/>
              <a:t>‹#›</a:t>
            </a:fld>
            <a:endParaRPr lang="en-US"/>
          </a:p>
        </p:txBody>
      </p:sp>
    </p:spTree>
    <p:extLst>
      <p:ext uri="{BB962C8B-B14F-4D97-AF65-F5344CB8AC3E}">
        <p14:creationId xmlns:p14="http://schemas.microsoft.com/office/powerpoint/2010/main" val="146437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AFD5A5-AC5C-445A-8D46-26FEB10257E5}" type="datetime1">
              <a:rPr lang="en-US" smtClean="0"/>
              <a:t>11/20/2018</a:t>
            </a:fld>
            <a:endParaRPr lang="en-US"/>
          </a:p>
        </p:txBody>
      </p:sp>
      <p:sp>
        <p:nvSpPr>
          <p:cNvPr id="5" name="Footer Placeholder 4"/>
          <p:cNvSpPr>
            <a:spLocks noGrp="1"/>
          </p:cNvSpPr>
          <p:nvPr>
            <p:ph type="ftr" sz="quarter" idx="11"/>
          </p:nvPr>
        </p:nvSpPr>
        <p:spPr/>
        <p:txBody>
          <a:bodyPr/>
          <a:lstStyle/>
          <a:p>
            <a:r>
              <a:rPr lang="fr-FR" smtClean="0"/>
              <a:t>Coursera Capstone Project: Restaurant Recommendation Engine</a:t>
            </a:r>
            <a:endParaRPr lang="en-US"/>
          </a:p>
        </p:txBody>
      </p:sp>
      <p:sp>
        <p:nvSpPr>
          <p:cNvPr id="6" name="Slide Number Placeholder 5"/>
          <p:cNvSpPr>
            <a:spLocks noGrp="1"/>
          </p:cNvSpPr>
          <p:nvPr>
            <p:ph type="sldNum" sz="quarter" idx="12"/>
          </p:nvPr>
        </p:nvSpPr>
        <p:spPr/>
        <p:txBody>
          <a:bodyPr/>
          <a:lstStyle/>
          <a:p>
            <a:fld id="{5D5A62E0-F87D-4CDE-BD57-A86B0304118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626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89DCEA-E894-4ADF-8265-C9D9020110DB}" type="datetime1">
              <a:rPr lang="en-US" smtClean="0"/>
              <a:t>11/20/2018</a:t>
            </a:fld>
            <a:endParaRPr lang="en-US"/>
          </a:p>
        </p:txBody>
      </p:sp>
      <p:sp>
        <p:nvSpPr>
          <p:cNvPr id="5" name="Footer Placeholder 4"/>
          <p:cNvSpPr>
            <a:spLocks noGrp="1"/>
          </p:cNvSpPr>
          <p:nvPr>
            <p:ph type="ftr" sz="quarter" idx="11"/>
          </p:nvPr>
        </p:nvSpPr>
        <p:spPr/>
        <p:txBody>
          <a:bodyPr/>
          <a:lstStyle/>
          <a:p>
            <a:r>
              <a:rPr lang="fr-FR" smtClean="0"/>
              <a:t>Coursera Capstone Project: Restaurant Recommendation Engine</a:t>
            </a:r>
            <a:endParaRPr lang="en-US"/>
          </a:p>
        </p:txBody>
      </p:sp>
      <p:sp>
        <p:nvSpPr>
          <p:cNvPr id="6" name="Slide Number Placeholder 5"/>
          <p:cNvSpPr>
            <a:spLocks noGrp="1"/>
          </p:cNvSpPr>
          <p:nvPr>
            <p:ph type="sldNum" sz="quarter" idx="12"/>
          </p:nvPr>
        </p:nvSpPr>
        <p:spPr/>
        <p:txBody>
          <a:bodyPr/>
          <a:lstStyle/>
          <a:p>
            <a:fld id="{5D5A62E0-F87D-4CDE-BD57-A86B03041185}" type="slidenum">
              <a:rPr lang="en-US" smtClean="0"/>
              <a:t>‹#›</a:t>
            </a:fld>
            <a:endParaRPr lang="en-US"/>
          </a:p>
        </p:txBody>
      </p:sp>
    </p:spTree>
    <p:extLst>
      <p:ext uri="{BB962C8B-B14F-4D97-AF65-F5344CB8AC3E}">
        <p14:creationId xmlns:p14="http://schemas.microsoft.com/office/powerpoint/2010/main" val="1377346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E92B8C-2316-465F-A869-40FA0AD1461D}" type="datetime1">
              <a:rPr lang="en-US" smtClean="0"/>
              <a:t>11/20/2018</a:t>
            </a:fld>
            <a:endParaRPr lang="en-US"/>
          </a:p>
        </p:txBody>
      </p:sp>
      <p:sp>
        <p:nvSpPr>
          <p:cNvPr id="5" name="Footer Placeholder 4"/>
          <p:cNvSpPr>
            <a:spLocks noGrp="1"/>
          </p:cNvSpPr>
          <p:nvPr>
            <p:ph type="ftr" sz="quarter" idx="11"/>
          </p:nvPr>
        </p:nvSpPr>
        <p:spPr/>
        <p:txBody>
          <a:bodyPr/>
          <a:lstStyle/>
          <a:p>
            <a:r>
              <a:rPr lang="fr-FR" smtClean="0"/>
              <a:t>Coursera Capstone Project: Restaurant Recommendation Engine</a:t>
            </a:r>
            <a:endParaRPr lang="en-US"/>
          </a:p>
        </p:txBody>
      </p:sp>
      <p:sp>
        <p:nvSpPr>
          <p:cNvPr id="6" name="Slide Number Placeholder 5"/>
          <p:cNvSpPr>
            <a:spLocks noGrp="1"/>
          </p:cNvSpPr>
          <p:nvPr>
            <p:ph type="sldNum" sz="quarter" idx="12"/>
          </p:nvPr>
        </p:nvSpPr>
        <p:spPr/>
        <p:txBody>
          <a:bodyPr/>
          <a:lstStyle/>
          <a:p>
            <a:fld id="{5D5A62E0-F87D-4CDE-BD57-A86B03041185}" type="slidenum">
              <a:rPr lang="en-US" smtClean="0"/>
              <a:t>‹#›</a:t>
            </a:fld>
            <a:endParaRPr lang="en-US"/>
          </a:p>
        </p:txBody>
      </p:sp>
    </p:spTree>
    <p:extLst>
      <p:ext uri="{BB962C8B-B14F-4D97-AF65-F5344CB8AC3E}">
        <p14:creationId xmlns:p14="http://schemas.microsoft.com/office/powerpoint/2010/main" val="190376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873C54-5C0D-4991-BA82-4DA42B17B1F2}" type="datetime1">
              <a:rPr lang="en-US" smtClean="0"/>
              <a:t>11/20/2018</a:t>
            </a:fld>
            <a:endParaRPr lang="en-US"/>
          </a:p>
        </p:txBody>
      </p:sp>
      <p:sp>
        <p:nvSpPr>
          <p:cNvPr id="5" name="Footer Placeholder 4"/>
          <p:cNvSpPr>
            <a:spLocks noGrp="1"/>
          </p:cNvSpPr>
          <p:nvPr>
            <p:ph type="ftr" sz="quarter" idx="11"/>
          </p:nvPr>
        </p:nvSpPr>
        <p:spPr/>
        <p:txBody>
          <a:bodyPr/>
          <a:lstStyle/>
          <a:p>
            <a:r>
              <a:rPr lang="fr-FR" smtClean="0"/>
              <a:t>Coursera Capstone Project: Restaurant Recommendation Engine</a:t>
            </a:r>
            <a:endParaRPr lang="en-US"/>
          </a:p>
        </p:txBody>
      </p:sp>
      <p:sp>
        <p:nvSpPr>
          <p:cNvPr id="6" name="Slide Number Placeholder 5"/>
          <p:cNvSpPr>
            <a:spLocks noGrp="1"/>
          </p:cNvSpPr>
          <p:nvPr>
            <p:ph type="sldNum" sz="quarter" idx="12"/>
          </p:nvPr>
        </p:nvSpPr>
        <p:spPr/>
        <p:txBody>
          <a:bodyPr/>
          <a:lstStyle/>
          <a:p>
            <a:fld id="{5D5A62E0-F87D-4CDE-BD57-A86B03041185}" type="slidenum">
              <a:rPr lang="en-US" smtClean="0"/>
              <a:t>‹#›</a:t>
            </a:fld>
            <a:endParaRPr lang="en-US"/>
          </a:p>
        </p:txBody>
      </p:sp>
    </p:spTree>
    <p:extLst>
      <p:ext uri="{BB962C8B-B14F-4D97-AF65-F5344CB8AC3E}">
        <p14:creationId xmlns:p14="http://schemas.microsoft.com/office/powerpoint/2010/main" val="223983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72D564-B2AD-40FF-9A88-5D1BE6A2841B}" type="datetime1">
              <a:rPr lang="en-US" smtClean="0"/>
              <a:t>11/20/2018</a:t>
            </a:fld>
            <a:endParaRPr lang="en-US"/>
          </a:p>
        </p:txBody>
      </p:sp>
      <p:sp>
        <p:nvSpPr>
          <p:cNvPr id="5" name="Footer Placeholder 4"/>
          <p:cNvSpPr>
            <a:spLocks noGrp="1"/>
          </p:cNvSpPr>
          <p:nvPr>
            <p:ph type="ftr" sz="quarter" idx="11"/>
          </p:nvPr>
        </p:nvSpPr>
        <p:spPr/>
        <p:txBody>
          <a:bodyPr/>
          <a:lstStyle/>
          <a:p>
            <a:r>
              <a:rPr lang="fr-FR" smtClean="0"/>
              <a:t>Coursera Capstone Project: Restaurant Recommendation Engine</a:t>
            </a:r>
            <a:endParaRPr lang="en-US"/>
          </a:p>
        </p:txBody>
      </p:sp>
      <p:sp>
        <p:nvSpPr>
          <p:cNvPr id="6" name="Slide Number Placeholder 5"/>
          <p:cNvSpPr>
            <a:spLocks noGrp="1"/>
          </p:cNvSpPr>
          <p:nvPr>
            <p:ph type="sldNum" sz="quarter" idx="12"/>
          </p:nvPr>
        </p:nvSpPr>
        <p:spPr/>
        <p:txBody>
          <a:bodyPr/>
          <a:lstStyle/>
          <a:p>
            <a:fld id="{5D5A62E0-F87D-4CDE-BD57-A86B0304118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661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EBD216-1E6D-46BC-A63F-C578D3BA2ED5}" type="datetime1">
              <a:rPr lang="en-US" smtClean="0"/>
              <a:t>11/20/2018</a:t>
            </a:fld>
            <a:endParaRPr lang="en-US"/>
          </a:p>
        </p:txBody>
      </p:sp>
      <p:sp>
        <p:nvSpPr>
          <p:cNvPr id="6" name="Footer Placeholder 5"/>
          <p:cNvSpPr>
            <a:spLocks noGrp="1"/>
          </p:cNvSpPr>
          <p:nvPr>
            <p:ph type="ftr" sz="quarter" idx="11"/>
          </p:nvPr>
        </p:nvSpPr>
        <p:spPr/>
        <p:txBody>
          <a:bodyPr/>
          <a:lstStyle/>
          <a:p>
            <a:r>
              <a:rPr lang="fr-FR" smtClean="0"/>
              <a:t>Coursera Capstone Project: Restaurant Recommendation Engine</a:t>
            </a:r>
            <a:endParaRPr lang="en-US"/>
          </a:p>
        </p:txBody>
      </p:sp>
      <p:sp>
        <p:nvSpPr>
          <p:cNvPr id="7" name="Slide Number Placeholder 6"/>
          <p:cNvSpPr>
            <a:spLocks noGrp="1"/>
          </p:cNvSpPr>
          <p:nvPr>
            <p:ph type="sldNum" sz="quarter" idx="12"/>
          </p:nvPr>
        </p:nvSpPr>
        <p:spPr/>
        <p:txBody>
          <a:bodyPr/>
          <a:lstStyle/>
          <a:p>
            <a:fld id="{5D5A62E0-F87D-4CDE-BD57-A86B03041185}" type="slidenum">
              <a:rPr lang="en-US" smtClean="0"/>
              <a:t>‹#›</a:t>
            </a:fld>
            <a:endParaRPr lang="en-US"/>
          </a:p>
        </p:txBody>
      </p:sp>
    </p:spTree>
    <p:extLst>
      <p:ext uri="{BB962C8B-B14F-4D97-AF65-F5344CB8AC3E}">
        <p14:creationId xmlns:p14="http://schemas.microsoft.com/office/powerpoint/2010/main" val="237521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CE5EBC-7C15-4343-92CC-792C6DCF7D5C}" type="datetime1">
              <a:rPr lang="en-US" smtClean="0"/>
              <a:t>11/20/2018</a:t>
            </a:fld>
            <a:endParaRPr lang="en-US"/>
          </a:p>
        </p:txBody>
      </p:sp>
      <p:sp>
        <p:nvSpPr>
          <p:cNvPr id="8" name="Footer Placeholder 7"/>
          <p:cNvSpPr>
            <a:spLocks noGrp="1"/>
          </p:cNvSpPr>
          <p:nvPr>
            <p:ph type="ftr" sz="quarter" idx="11"/>
          </p:nvPr>
        </p:nvSpPr>
        <p:spPr/>
        <p:txBody>
          <a:bodyPr/>
          <a:lstStyle/>
          <a:p>
            <a:r>
              <a:rPr lang="fr-FR" smtClean="0"/>
              <a:t>Coursera Capstone Project: Restaurant Recommendation Engine</a:t>
            </a:r>
            <a:endParaRPr lang="en-US"/>
          </a:p>
        </p:txBody>
      </p:sp>
      <p:sp>
        <p:nvSpPr>
          <p:cNvPr id="9" name="Slide Number Placeholder 8"/>
          <p:cNvSpPr>
            <a:spLocks noGrp="1"/>
          </p:cNvSpPr>
          <p:nvPr>
            <p:ph type="sldNum" sz="quarter" idx="12"/>
          </p:nvPr>
        </p:nvSpPr>
        <p:spPr/>
        <p:txBody>
          <a:bodyPr/>
          <a:lstStyle/>
          <a:p>
            <a:fld id="{5D5A62E0-F87D-4CDE-BD57-A86B03041185}" type="slidenum">
              <a:rPr lang="en-US" smtClean="0"/>
              <a:t>‹#›</a:t>
            </a:fld>
            <a:endParaRPr lang="en-US"/>
          </a:p>
        </p:txBody>
      </p:sp>
    </p:spTree>
    <p:extLst>
      <p:ext uri="{BB962C8B-B14F-4D97-AF65-F5344CB8AC3E}">
        <p14:creationId xmlns:p14="http://schemas.microsoft.com/office/powerpoint/2010/main" val="388155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D9CC61-1621-4BE4-A868-442866203C06}" type="datetime1">
              <a:rPr lang="en-US" smtClean="0"/>
              <a:t>11/20/2018</a:t>
            </a:fld>
            <a:endParaRPr lang="en-US"/>
          </a:p>
        </p:txBody>
      </p:sp>
      <p:sp>
        <p:nvSpPr>
          <p:cNvPr id="4" name="Footer Placeholder 3"/>
          <p:cNvSpPr>
            <a:spLocks noGrp="1"/>
          </p:cNvSpPr>
          <p:nvPr>
            <p:ph type="ftr" sz="quarter" idx="11"/>
          </p:nvPr>
        </p:nvSpPr>
        <p:spPr/>
        <p:txBody>
          <a:bodyPr/>
          <a:lstStyle/>
          <a:p>
            <a:r>
              <a:rPr lang="fr-FR" smtClean="0"/>
              <a:t>Coursera Capstone Project: Restaurant Recommendation Engine</a:t>
            </a:r>
            <a:endParaRPr lang="en-US"/>
          </a:p>
        </p:txBody>
      </p:sp>
      <p:sp>
        <p:nvSpPr>
          <p:cNvPr id="5" name="Slide Number Placeholder 4"/>
          <p:cNvSpPr>
            <a:spLocks noGrp="1"/>
          </p:cNvSpPr>
          <p:nvPr>
            <p:ph type="sldNum" sz="quarter" idx="12"/>
          </p:nvPr>
        </p:nvSpPr>
        <p:spPr/>
        <p:txBody>
          <a:bodyPr/>
          <a:lstStyle/>
          <a:p>
            <a:fld id="{5D5A62E0-F87D-4CDE-BD57-A86B03041185}" type="slidenum">
              <a:rPr lang="en-US" smtClean="0"/>
              <a:t>‹#›</a:t>
            </a:fld>
            <a:endParaRPr lang="en-US"/>
          </a:p>
        </p:txBody>
      </p:sp>
    </p:spTree>
    <p:extLst>
      <p:ext uri="{BB962C8B-B14F-4D97-AF65-F5344CB8AC3E}">
        <p14:creationId xmlns:p14="http://schemas.microsoft.com/office/powerpoint/2010/main" val="1568954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1C84EE3-FD74-4C6A-9B46-716510BA73E1}" type="datetime1">
              <a:rPr lang="en-US" smtClean="0"/>
              <a:t>11/20/2018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smtClean="0"/>
              <a:t>Coursera Capstone Project: Restaurant Recommendation Engine</a:t>
            </a:r>
            <a:endParaRPr lang="en-US"/>
          </a:p>
        </p:txBody>
      </p:sp>
      <p:sp>
        <p:nvSpPr>
          <p:cNvPr id="9" name="Slide Number Placeholder 8"/>
          <p:cNvSpPr>
            <a:spLocks noGrp="1"/>
          </p:cNvSpPr>
          <p:nvPr>
            <p:ph type="sldNum" sz="quarter" idx="12"/>
          </p:nvPr>
        </p:nvSpPr>
        <p:spPr/>
        <p:txBody>
          <a:bodyPr/>
          <a:lstStyle/>
          <a:p>
            <a:fld id="{5D5A62E0-F87D-4CDE-BD57-A86B03041185}" type="slidenum">
              <a:rPr lang="en-US" smtClean="0"/>
              <a:t>‹#›</a:t>
            </a:fld>
            <a:endParaRPr lang="en-US"/>
          </a:p>
        </p:txBody>
      </p:sp>
    </p:spTree>
    <p:extLst>
      <p:ext uri="{BB962C8B-B14F-4D97-AF65-F5344CB8AC3E}">
        <p14:creationId xmlns:p14="http://schemas.microsoft.com/office/powerpoint/2010/main" val="114458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B594A65-ECFC-42CD-96A8-D92B6BE2DF7B}" type="datetime1">
              <a:rPr lang="en-US" smtClean="0"/>
              <a:t>11/20/2018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FR" smtClean="0"/>
              <a:t>Coursera Capstone Project: Restaurant Recommendation Engine</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D5A62E0-F87D-4CDE-BD57-A86B03041185}" type="slidenum">
              <a:rPr lang="en-US" smtClean="0"/>
              <a:t>‹#›</a:t>
            </a:fld>
            <a:endParaRPr lang="en-US"/>
          </a:p>
        </p:txBody>
      </p:sp>
    </p:spTree>
    <p:extLst>
      <p:ext uri="{BB962C8B-B14F-4D97-AF65-F5344CB8AC3E}">
        <p14:creationId xmlns:p14="http://schemas.microsoft.com/office/powerpoint/2010/main" val="3075224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DF8A188-7C62-4CC7-AC9C-F11B3F7D225B}" type="datetime1">
              <a:rPr lang="en-US" smtClean="0"/>
              <a:t>11/20/2018</a:t>
            </a:fld>
            <a:endParaRPr lang="en-US"/>
          </a:p>
        </p:txBody>
      </p:sp>
      <p:sp>
        <p:nvSpPr>
          <p:cNvPr id="6" name="Footer Placeholder 5"/>
          <p:cNvSpPr>
            <a:spLocks noGrp="1"/>
          </p:cNvSpPr>
          <p:nvPr>
            <p:ph type="ftr" sz="quarter" idx="11"/>
          </p:nvPr>
        </p:nvSpPr>
        <p:spPr/>
        <p:txBody>
          <a:bodyPr/>
          <a:lstStyle/>
          <a:p>
            <a:r>
              <a:rPr lang="fr-FR" smtClean="0"/>
              <a:t>Coursera Capstone Project: Restaurant Recommendation Engine</a:t>
            </a:r>
            <a:endParaRPr lang="en-US"/>
          </a:p>
        </p:txBody>
      </p:sp>
      <p:sp>
        <p:nvSpPr>
          <p:cNvPr id="7" name="Slide Number Placeholder 6"/>
          <p:cNvSpPr>
            <a:spLocks noGrp="1"/>
          </p:cNvSpPr>
          <p:nvPr>
            <p:ph type="sldNum" sz="quarter" idx="12"/>
          </p:nvPr>
        </p:nvSpPr>
        <p:spPr/>
        <p:txBody>
          <a:bodyPr/>
          <a:lstStyle/>
          <a:p>
            <a:fld id="{5D5A62E0-F87D-4CDE-BD57-A86B03041185}" type="slidenum">
              <a:rPr lang="en-US" smtClean="0"/>
              <a:t>‹#›</a:t>
            </a:fld>
            <a:endParaRPr lang="en-US"/>
          </a:p>
        </p:txBody>
      </p:sp>
    </p:spTree>
    <p:extLst>
      <p:ext uri="{BB962C8B-B14F-4D97-AF65-F5344CB8AC3E}">
        <p14:creationId xmlns:p14="http://schemas.microsoft.com/office/powerpoint/2010/main" val="265757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8F0043E-2ECE-48BE-9957-198C69D7B1CE}" type="datetime1">
              <a:rPr lang="en-US" smtClean="0"/>
              <a:t>11/20/2018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smtClean="0"/>
              <a:t>Coursera Capstone Project: Restaurant Recommendation Engine</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D5A62E0-F87D-4CDE-BD57-A86B0304118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1494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444" y="628444"/>
            <a:ext cx="7099762" cy="2780740"/>
          </a:xfrm>
          <a:prstGeom prst="rect">
            <a:avLst/>
          </a:prstGeom>
          <a:ln>
            <a:noFill/>
          </a:ln>
          <a:effectLst>
            <a:softEdge rad="112500"/>
          </a:effectLst>
        </p:spPr>
      </p:pic>
      <p:sp>
        <p:nvSpPr>
          <p:cNvPr id="2" name="Title 1"/>
          <p:cNvSpPr>
            <a:spLocks noGrp="1"/>
          </p:cNvSpPr>
          <p:nvPr>
            <p:ph type="ctrTitle"/>
          </p:nvPr>
        </p:nvSpPr>
        <p:spPr/>
        <p:txBody>
          <a:bodyPr>
            <a:noAutofit/>
          </a:bodyPr>
          <a:lstStyle/>
          <a:p>
            <a:r>
              <a:rPr lang="en-US" b="1" dirty="0" smtClean="0">
                <a:solidFill>
                  <a:schemeClr val="accent2">
                    <a:lumMod val="75000"/>
                  </a:schemeClr>
                </a:solidFill>
              </a:rPr>
              <a:t>Restaurant </a:t>
            </a:r>
            <a:r>
              <a:rPr lang="en-US" b="1" dirty="0" smtClean="0">
                <a:solidFill>
                  <a:schemeClr val="accent5">
                    <a:lumMod val="50000"/>
                  </a:schemeClr>
                </a:solidFill>
              </a:rPr>
              <a:t/>
            </a:r>
            <a:br>
              <a:rPr lang="en-US" b="1" dirty="0" smtClean="0">
                <a:solidFill>
                  <a:schemeClr val="accent5">
                    <a:lumMod val="50000"/>
                  </a:schemeClr>
                </a:solidFill>
              </a:rPr>
            </a:br>
            <a:r>
              <a:rPr lang="en-US" sz="6600" b="1" dirty="0" smtClean="0">
                <a:solidFill>
                  <a:schemeClr val="accent5">
                    <a:lumMod val="50000"/>
                  </a:schemeClr>
                </a:solidFill>
              </a:rPr>
              <a:t>Recommendation Engine</a:t>
            </a:r>
            <a:endParaRPr lang="en-US" sz="6600" b="1" dirty="0">
              <a:solidFill>
                <a:schemeClr val="accent5">
                  <a:lumMod val="50000"/>
                </a:schemeClr>
              </a:solidFill>
            </a:endParaRPr>
          </a:p>
        </p:txBody>
      </p:sp>
      <p:sp>
        <p:nvSpPr>
          <p:cNvPr id="3" name="Subtitle 2"/>
          <p:cNvSpPr>
            <a:spLocks noGrp="1"/>
          </p:cNvSpPr>
          <p:nvPr>
            <p:ph type="subTitle" idx="1"/>
          </p:nvPr>
        </p:nvSpPr>
        <p:spPr/>
        <p:txBody>
          <a:bodyPr/>
          <a:lstStyle/>
          <a:p>
            <a:r>
              <a:rPr lang="en-US" dirty="0" smtClean="0">
                <a:solidFill>
                  <a:schemeClr val="tx2">
                    <a:lumMod val="75000"/>
                  </a:schemeClr>
                </a:solidFill>
              </a:rPr>
              <a:t>Using </a:t>
            </a:r>
            <a:r>
              <a:rPr lang="en-US" b="1" dirty="0" smtClean="0">
                <a:solidFill>
                  <a:srgbClr val="C00000"/>
                </a:solidFill>
              </a:rPr>
              <a:t>Collaborative Filtering </a:t>
            </a:r>
            <a:r>
              <a:rPr lang="en-US" dirty="0" smtClean="0">
                <a:solidFill>
                  <a:schemeClr val="tx2">
                    <a:lumMod val="75000"/>
                  </a:schemeClr>
                </a:solidFill>
              </a:rPr>
              <a:t>Technique</a:t>
            </a:r>
            <a:endParaRPr lang="en-US" dirty="0">
              <a:solidFill>
                <a:schemeClr val="tx2">
                  <a:lumMod val="75000"/>
                </a:schemeClr>
              </a:solidFill>
            </a:endParaRPr>
          </a:p>
        </p:txBody>
      </p:sp>
      <p:sp>
        <p:nvSpPr>
          <p:cNvPr id="5" name="Date Placeholder 4"/>
          <p:cNvSpPr>
            <a:spLocks noGrp="1"/>
          </p:cNvSpPr>
          <p:nvPr>
            <p:ph type="dt" sz="half" idx="10"/>
          </p:nvPr>
        </p:nvSpPr>
        <p:spPr/>
        <p:txBody>
          <a:bodyPr/>
          <a:lstStyle/>
          <a:p>
            <a:fld id="{521BA317-1451-4E53-BF72-6E32F8E2100A}" type="datetime1">
              <a:rPr lang="en-US" smtClean="0"/>
              <a:t>11/20/2018</a:t>
            </a:fld>
            <a:endParaRPr lang="en-US"/>
          </a:p>
        </p:txBody>
      </p:sp>
    </p:spTree>
    <p:extLst>
      <p:ext uri="{BB962C8B-B14F-4D97-AF65-F5344CB8AC3E}">
        <p14:creationId xmlns:p14="http://schemas.microsoft.com/office/powerpoint/2010/main" val="3664341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238596" y="3524596"/>
            <a:ext cx="9917084" cy="220287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Step-2: Defining the cost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1246601"/>
              </a:xfrm>
            </p:spPr>
            <p:txBody>
              <a:bodyPr/>
              <a:lstStyle/>
              <a:p>
                <a:pPr lvl="1"/>
                <a:r>
                  <a:rPr lang="en-US" dirty="0" smtClean="0"/>
                  <a:t>Variables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m:t>
                        </m:r>
                        <m:r>
                          <a:rPr lang="en-US" b="0" i="1" smtClean="0">
                            <a:latin typeface="Cambria Math" panose="02040503050406030204" pitchFamily="18" charset="0"/>
                          </a:rPr>
                          <m:t>𝑗</m:t>
                        </m:r>
                        <m:r>
                          <a:rPr lang="en-US" i="1">
                            <a:latin typeface="Cambria Math" panose="02040503050406030204" pitchFamily="18" charset="0"/>
                          </a:rPr>
                          <m:t>)</m:t>
                        </m:r>
                      </m:sup>
                    </m:sSup>
                  </m:oMath>
                </a14:m>
                <a:endParaRPr lang="en-US" dirty="0" smtClean="0"/>
              </a:p>
              <a:p>
                <a:pPr lvl="1"/>
                <a:r>
                  <a:rPr lang="en-US" dirty="0" smtClean="0"/>
                  <a:t>Cost function   </a:t>
                </a: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b="0" i="1" smtClean="0">
                                <a:latin typeface="Cambria Math" panose="02040503050406030204" pitchFamily="18" charset="0"/>
                              </a:rPr>
                              <m:t>2</m:t>
                            </m:r>
                          </m:e>
                        </m:d>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b="0" i="1" smtClean="0">
                                <a:latin typeface="Cambria Math" panose="02040503050406030204" pitchFamily="18" charset="0"/>
                              </a:rPr>
                              <m:t>3</m:t>
                            </m:r>
                          </m:e>
                        </m:d>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𝑟</m:t>
                            </m:r>
                          </m:sub>
                        </m:sSub>
                        <m:r>
                          <a:rPr lang="en-US" i="1">
                            <a:latin typeface="Cambria Math" panose="02040503050406030204" pitchFamily="18" charset="0"/>
                          </a:rPr>
                          <m:t>)</m:t>
                        </m:r>
                      </m:sup>
                    </m:sSup>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sup>
                    </m:sSup>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sup>
                    </m:sSup>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sup>
                    </m:sSup>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𝑢</m:t>
                            </m:r>
                          </m:sub>
                        </m:sSub>
                        <m:r>
                          <a:rPr lang="en-US" i="1">
                            <a:latin typeface="Cambria Math" panose="02040503050406030204" pitchFamily="18" charset="0"/>
                          </a:rPr>
                          <m:t>)</m:t>
                        </m:r>
                      </m:sup>
                    </m:sSup>
                    <m:r>
                      <a:rPr lang="en-US" b="0" i="1" smtClean="0">
                        <a:latin typeface="Cambria Math" panose="02040503050406030204" pitchFamily="18" charset="0"/>
                      </a:rPr>
                      <m:t>)</m:t>
                    </m:r>
                  </m:oMath>
                </a14:m>
                <a:endParaRPr lang="en-US" dirty="0" smtClean="0"/>
              </a:p>
              <a:p>
                <a:pPr lvl="1"/>
                <a:r>
                  <a:rPr lang="en-US" dirty="0" smtClean="0"/>
                  <a:t>Objective : </a:t>
                </a:r>
                <a14:m>
                  <m:oMath xmlns:m="http://schemas.openxmlformats.org/officeDocument/2006/math">
                    <m:r>
                      <m:rPr>
                        <m:sty m:val="p"/>
                      </m:rPr>
                      <a:rPr lang="en-US" b="0" i="0" smtClean="0">
                        <a:solidFill>
                          <a:schemeClr val="accent2">
                            <a:lumMod val="75000"/>
                          </a:schemeClr>
                        </a:solidFill>
                        <a:latin typeface="Cambria Math" panose="02040503050406030204" pitchFamily="18" charset="0"/>
                      </a:rPr>
                      <m:t>min</m:t>
                    </m:r>
                    <m:r>
                      <a:rPr lang="en-US" b="0" i="0" smtClean="0">
                        <a:latin typeface="Cambria Math" panose="02040503050406030204" pitchFamily="18" charset="0"/>
                      </a:rPr>
                      <m:t>(</m:t>
                    </m:r>
                    <m:r>
                      <a:rPr lang="en-US" b="0" i="1" smtClean="0">
                        <a:latin typeface="Cambria Math" panose="02040503050406030204" pitchFamily="18" charset="0"/>
                      </a:rPr>
                      <m:t>  </m:t>
                    </m:r>
                    <m:r>
                      <a:rPr lang="en-US" i="1" smtClean="0">
                        <a:latin typeface="Cambria Math" panose="02040503050406030204" pitchFamily="18" charset="0"/>
                      </a:rPr>
                      <m:t>𝐽</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1</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2</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3</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𝑟</m:t>
                                    </m:r>
                                  </m:sub>
                                </m:sSub>
                              </m:e>
                            </m:d>
                          </m:sup>
                        </m:sSup>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e>
                          <m:sup>
                            <m:d>
                              <m:dPr>
                                <m:ctrlPr>
                                  <a:rPr lang="en-US" i="1">
                                    <a:latin typeface="Cambria Math" panose="02040503050406030204" pitchFamily="18" charset="0"/>
                                  </a:rPr>
                                </m:ctrlPr>
                              </m:dPr>
                              <m:e>
                                <m:r>
                                  <a:rPr lang="en-US" i="1">
                                    <a:latin typeface="Cambria Math" panose="02040503050406030204" pitchFamily="18" charset="0"/>
                                  </a:rPr>
                                  <m:t>1</m:t>
                                </m:r>
                              </m:e>
                            </m:d>
                          </m:sup>
                        </m:sSup>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e>
                          <m:sup>
                            <m:d>
                              <m:dPr>
                                <m:ctrlPr>
                                  <a:rPr lang="en-US" i="1">
                                    <a:latin typeface="Cambria Math" panose="02040503050406030204" pitchFamily="18" charset="0"/>
                                  </a:rPr>
                                </m:ctrlPr>
                              </m:dPr>
                              <m:e>
                                <m:r>
                                  <a:rPr lang="en-US" i="1">
                                    <a:latin typeface="Cambria Math" panose="02040503050406030204" pitchFamily="18" charset="0"/>
                                  </a:rPr>
                                  <m:t>2</m:t>
                                </m:r>
                              </m:e>
                            </m:d>
                          </m:sup>
                        </m:sSup>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e>
                          <m:sup>
                            <m:d>
                              <m:dPr>
                                <m:ctrlPr>
                                  <a:rPr lang="en-US" i="1">
                                    <a:latin typeface="Cambria Math" panose="02040503050406030204" pitchFamily="18" charset="0"/>
                                  </a:rPr>
                                </m:ctrlPr>
                              </m:dPr>
                              <m:e>
                                <m:r>
                                  <a:rPr lang="en-US" i="1">
                                    <a:latin typeface="Cambria Math" panose="02040503050406030204" pitchFamily="18" charset="0"/>
                                  </a:rPr>
                                  <m:t>3</m:t>
                                </m:r>
                              </m:e>
                            </m:d>
                          </m:sup>
                        </m:sSup>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e>
                          <m: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𝑢</m:t>
                                    </m:r>
                                  </m:sub>
                                </m:sSub>
                              </m:e>
                            </m:d>
                          </m:sup>
                        </m:sSup>
                      </m:e>
                    </m:d>
                    <m:r>
                      <a:rPr lang="en-US" b="0" i="1" smtClean="0">
                        <a:latin typeface="Cambria Math" panose="02040503050406030204" pitchFamily="18" charset="0"/>
                      </a:rPr>
                      <m:t>  )</m:t>
                    </m:r>
                  </m:oMath>
                </a14:m>
                <a:endParaRPr lang="en-US" dirty="0" smtClean="0"/>
              </a:p>
              <a:p>
                <a:pPr lvl="1"/>
                <a:endParaRPr lang="en-US" dirty="0"/>
              </a:p>
              <a:p>
                <a:pPr marL="201168" lvl="1" indent="0">
                  <a:buNone/>
                </a:pPr>
                <a:endParaRPr lang="en-US" dirty="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1246601"/>
              </a:xfrm>
              <a:blipFill>
                <a:blip r:embed="rId2"/>
                <a:stretch>
                  <a:fillRect t="-39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1030740" y="3249010"/>
                <a:ext cx="11014402" cy="2052037"/>
              </a:xfrm>
              <a:prstGeom prst="rect">
                <a:avLst/>
              </a:prstGeom>
            </p:spPr>
            <p:txBody>
              <a:bodyPr wrap="square">
                <a:spAutoFit/>
              </a:bodyPr>
              <a:lstStyle/>
              <a:p>
                <a:pPr lvl="1"/>
                <a:endParaRPr lang="en-US" sz="2000" dirty="0" smtClean="0"/>
              </a:p>
              <a:p>
                <a:pPr lvl="1"/>
                <a:endParaRPr lang="en-US" sz="2000" dirty="0" smtClean="0"/>
              </a:p>
              <a:p>
                <a:pPr lvl="1"/>
                <a14:m>
                  <m:oMathPara xmlns:m="http://schemas.openxmlformats.org/officeDocument/2006/math">
                    <m:oMathParaPr>
                      <m:jc m:val="centerGroup"/>
                    </m:oMathParaPr>
                    <m:oMath xmlns:m="http://schemas.openxmlformats.org/officeDocument/2006/math">
                      <m:r>
                        <a:rPr lang="en-US" sz="2000" b="1" i="1" smtClean="0">
                          <a:solidFill>
                            <a:schemeClr val="tx1">
                              <a:lumMod val="95000"/>
                              <a:lumOff val="5000"/>
                            </a:schemeClr>
                          </a:solidFill>
                          <a:latin typeface="Cambria Math" panose="02040503050406030204" pitchFamily="18" charset="0"/>
                        </a:rPr>
                        <m:t>𝑱</m:t>
                      </m:r>
                      <m:d>
                        <m:dPr>
                          <m:ctrlPr>
                            <a:rPr lang="en-US" sz="2000" b="1" i="1">
                              <a:solidFill>
                                <a:schemeClr val="tx1">
                                  <a:lumMod val="95000"/>
                                  <a:lumOff val="5000"/>
                                </a:schemeClr>
                              </a:solidFill>
                              <a:latin typeface="Cambria Math" panose="02040503050406030204" pitchFamily="18" charset="0"/>
                            </a:rPr>
                          </m:ctrlPr>
                        </m:dPr>
                        <m:e>
                          <m:sSup>
                            <m:sSupPr>
                              <m:ctrlPr>
                                <a:rPr lang="en-US" sz="2000" b="1" i="1">
                                  <a:solidFill>
                                    <a:schemeClr val="tx1">
                                      <a:lumMod val="95000"/>
                                      <a:lumOff val="5000"/>
                                    </a:schemeClr>
                                  </a:solidFill>
                                  <a:latin typeface="Cambria Math" panose="02040503050406030204" pitchFamily="18" charset="0"/>
                                </a:rPr>
                              </m:ctrlPr>
                            </m:sSupPr>
                            <m:e>
                              <m:r>
                                <a:rPr lang="en-US" sz="2000" b="1" i="1">
                                  <a:solidFill>
                                    <a:schemeClr val="tx1">
                                      <a:lumMod val="95000"/>
                                      <a:lumOff val="5000"/>
                                    </a:schemeClr>
                                  </a:solidFill>
                                  <a:latin typeface="Cambria Math" panose="02040503050406030204" pitchFamily="18" charset="0"/>
                                </a:rPr>
                                <m:t>𝒙</m:t>
                              </m:r>
                            </m:e>
                            <m:sup>
                              <m:d>
                                <m:dPr>
                                  <m:ctrlPr>
                                    <a:rPr lang="en-US" sz="2000" b="1" i="1">
                                      <a:solidFill>
                                        <a:schemeClr val="tx1">
                                          <a:lumMod val="95000"/>
                                          <a:lumOff val="5000"/>
                                        </a:schemeClr>
                                      </a:solidFill>
                                      <a:latin typeface="Cambria Math" panose="02040503050406030204" pitchFamily="18" charset="0"/>
                                    </a:rPr>
                                  </m:ctrlPr>
                                </m:dPr>
                                <m:e>
                                  <m:r>
                                    <a:rPr lang="en-US" sz="2000" b="1" i="1">
                                      <a:solidFill>
                                        <a:schemeClr val="tx1">
                                          <a:lumMod val="95000"/>
                                          <a:lumOff val="5000"/>
                                        </a:schemeClr>
                                      </a:solidFill>
                                      <a:latin typeface="Cambria Math" panose="02040503050406030204" pitchFamily="18" charset="0"/>
                                    </a:rPr>
                                    <m:t>𝟏</m:t>
                                  </m:r>
                                </m:e>
                              </m:d>
                            </m:sup>
                          </m:sSup>
                          <m:r>
                            <a:rPr lang="en-US" sz="2000" b="1" i="1">
                              <a:solidFill>
                                <a:schemeClr val="tx1">
                                  <a:lumMod val="95000"/>
                                  <a:lumOff val="5000"/>
                                </a:schemeClr>
                              </a:solidFill>
                              <a:latin typeface="Cambria Math" panose="02040503050406030204" pitchFamily="18" charset="0"/>
                            </a:rPr>
                            <m:t>,</m:t>
                          </m:r>
                          <m:sSup>
                            <m:sSupPr>
                              <m:ctrlPr>
                                <a:rPr lang="en-US" sz="2000" b="1" i="1">
                                  <a:solidFill>
                                    <a:schemeClr val="tx1">
                                      <a:lumMod val="95000"/>
                                      <a:lumOff val="5000"/>
                                    </a:schemeClr>
                                  </a:solidFill>
                                  <a:latin typeface="Cambria Math" panose="02040503050406030204" pitchFamily="18" charset="0"/>
                                </a:rPr>
                              </m:ctrlPr>
                            </m:sSupPr>
                            <m:e>
                              <m:r>
                                <a:rPr lang="en-US" sz="2000" b="1" i="1">
                                  <a:solidFill>
                                    <a:schemeClr val="tx1">
                                      <a:lumMod val="95000"/>
                                      <a:lumOff val="5000"/>
                                    </a:schemeClr>
                                  </a:solidFill>
                                  <a:latin typeface="Cambria Math" panose="02040503050406030204" pitchFamily="18" charset="0"/>
                                </a:rPr>
                                <m:t>𝒙</m:t>
                              </m:r>
                            </m:e>
                            <m:sup>
                              <m:d>
                                <m:dPr>
                                  <m:ctrlPr>
                                    <a:rPr lang="en-US" sz="2000" b="1" i="1">
                                      <a:solidFill>
                                        <a:schemeClr val="tx1">
                                          <a:lumMod val="95000"/>
                                          <a:lumOff val="5000"/>
                                        </a:schemeClr>
                                      </a:solidFill>
                                      <a:latin typeface="Cambria Math" panose="02040503050406030204" pitchFamily="18" charset="0"/>
                                    </a:rPr>
                                  </m:ctrlPr>
                                </m:dPr>
                                <m:e>
                                  <m:r>
                                    <a:rPr lang="en-US" sz="2000" b="1" i="1">
                                      <a:solidFill>
                                        <a:schemeClr val="tx1">
                                          <a:lumMod val="95000"/>
                                          <a:lumOff val="5000"/>
                                        </a:schemeClr>
                                      </a:solidFill>
                                      <a:latin typeface="Cambria Math" panose="02040503050406030204" pitchFamily="18" charset="0"/>
                                    </a:rPr>
                                    <m:t>𝟐</m:t>
                                  </m:r>
                                </m:e>
                              </m:d>
                            </m:sup>
                          </m:sSup>
                          <m:r>
                            <a:rPr lang="en-US" sz="2000" b="1" i="1">
                              <a:solidFill>
                                <a:schemeClr val="tx1">
                                  <a:lumMod val="95000"/>
                                  <a:lumOff val="5000"/>
                                </a:schemeClr>
                              </a:solidFill>
                              <a:latin typeface="Cambria Math" panose="02040503050406030204" pitchFamily="18" charset="0"/>
                            </a:rPr>
                            <m:t>,</m:t>
                          </m:r>
                          <m:sSup>
                            <m:sSupPr>
                              <m:ctrlPr>
                                <a:rPr lang="en-US" sz="2000" b="1" i="1">
                                  <a:solidFill>
                                    <a:schemeClr val="tx1">
                                      <a:lumMod val="95000"/>
                                      <a:lumOff val="5000"/>
                                    </a:schemeClr>
                                  </a:solidFill>
                                  <a:latin typeface="Cambria Math" panose="02040503050406030204" pitchFamily="18" charset="0"/>
                                </a:rPr>
                              </m:ctrlPr>
                            </m:sSupPr>
                            <m:e>
                              <m:r>
                                <a:rPr lang="en-US" sz="2000" b="1" i="1">
                                  <a:solidFill>
                                    <a:schemeClr val="tx1">
                                      <a:lumMod val="95000"/>
                                      <a:lumOff val="5000"/>
                                    </a:schemeClr>
                                  </a:solidFill>
                                  <a:latin typeface="Cambria Math" panose="02040503050406030204" pitchFamily="18" charset="0"/>
                                </a:rPr>
                                <m:t>𝒙</m:t>
                              </m:r>
                            </m:e>
                            <m:sup>
                              <m:d>
                                <m:dPr>
                                  <m:ctrlPr>
                                    <a:rPr lang="en-US" sz="2000" b="1" i="1">
                                      <a:solidFill>
                                        <a:schemeClr val="tx1">
                                          <a:lumMod val="95000"/>
                                          <a:lumOff val="5000"/>
                                        </a:schemeClr>
                                      </a:solidFill>
                                      <a:latin typeface="Cambria Math" panose="02040503050406030204" pitchFamily="18" charset="0"/>
                                    </a:rPr>
                                  </m:ctrlPr>
                                </m:dPr>
                                <m:e>
                                  <m:r>
                                    <a:rPr lang="en-US" sz="2000" b="1" i="1">
                                      <a:solidFill>
                                        <a:schemeClr val="tx1">
                                          <a:lumMod val="95000"/>
                                          <a:lumOff val="5000"/>
                                        </a:schemeClr>
                                      </a:solidFill>
                                      <a:latin typeface="Cambria Math" panose="02040503050406030204" pitchFamily="18" charset="0"/>
                                    </a:rPr>
                                    <m:t>𝟑</m:t>
                                  </m:r>
                                </m:e>
                              </m:d>
                            </m:sup>
                          </m:sSup>
                          <m:r>
                            <a:rPr lang="en-US" sz="2000" b="1" i="1">
                              <a:solidFill>
                                <a:schemeClr val="tx1">
                                  <a:lumMod val="95000"/>
                                  <a:lumOff val="5000"/>
                                </a:schemeClr>
                              </a:solidFill>
                              <a:latin typeface="Cambria Math" panose="02040503050406030204" pitchFamily="18" charset="0"/>
                            </a:rPr>
                            <m:t>,…</m:t>
                          </m:r>
                          <m:sSup>
                            <m:sSupPr>
                              <m:ctrlPr>
                                <a:rPr lang="en-US" sz="2000" b="1" i="1">
                                  <a:solidFill>
                                    <a:schemeClr val="tx1">
                                      <a:lumMod val="95000"/>
                                      <a:lumOff val="5000"/>
                                    </a:schemeClr>
                                  </a:solidFill>
                                  <a:latin typeface="Cambria Math" panose="02040503050406030204" pitchFamily="18" charset="0"/>
                                </a:rPr>
                              </m:ctrlPr>
                            </m:sSupPr>
                            <m:e>
                              <m:r>
                                <a:rPr lang="en-US" sz="2000" b="1" i="1">
                                  <a:solidFill>
                                    <a:schemeClr val="tx1">
                                      <a:lumMod val="95000"/>
                                      <a:lumOff val="5000"/>
                                    </a:schemeClr>
                                  </a:solidFill>
                                  <a:latin typeface="Cambria Math" panose="02040503050406030204" pitchFamily="18" charset="0"/>
                                </a:rPr>
                                <m:t>𝒙</m:t>
                              </m:r>
                            </m:e>
                            <m:sup>
                              <m:d>
                                <m:dPr>
                                  <m:ctrlPr>
                                    <a:rPr lang="en-US" sz="2000" b="1" i="1">
                                      <a:solidFill>
                                        <a:schemeClr val="tx1">
                                          <a:lumMod val="95000"/>
                                          <a:lumOff val="5000"/>
                                        </a:schemeClr>
                                      </a:solidFill>
                                      <a:latin typeface="Cambria Math" panose="02040503050406030204" pitchFamily="18" charset="0"/>
                                    </a:rPr>
                                  </m:ctrlPr>
                                </m:dPr>
                                <m:e>
                                  <m:sSub>
                                    <m:sSubPr>
                                      <m:ctrlPr>
                                        <a:rPr lang="en-US" sz="2000" b="1" i="1">
                                          <a:solidFill>
                                            <a:schemeClr val="tx1">
                                              <a:lumMod val="95000"/>
                                              <a:lumOff val="5000"/>
                                            </a:schemeClr>
                                          </a:solidFill>
                                          <a:latin typeface="Cambria Math" panose="02040503050406030204" pitchFamily="18" charset="0"/>
                                        </a:rPr>
                                      </m:ctrlPr>
                                    </m:sSubPr>
                                    <m:e>
                                      <m:r>
                                        <a:rPr lang="en-US" sz="2000" b="1" i="1">
                                          <a:solidFill>
                                            <a:schemeClr val="tx1">
                                              <a:lumMod val="95000"/>
                                              <a:lumOff val="5000"/>
                                            </a:schemeClr>
                                          </a:solidFill>
                                          <a:latin typeface="Cambria Math" panose="02040503050406030204" pitchFamily="18" charset="0"/>
                                        </a:rPr>
                                        <m:t>𝒏</m:t>
                                      </m:r>
                                    </m:e>
                                    <m:sub>
                                      <m:r>
                                        <a:rPr lang="en-US" sz="2000" b="1" i="1">
                                          <a:solidFill>
                                            <a:schemeClr val="tx1">
                                              <a:lumMod val="95000"/>
                                              <a:lumOff val="5000"/>
                                            </a:schemeClr>
                                          </a:solidFill>
                                          <a:latin typeface="Cambria Math" panose="02040503050406030204" pitchFamily="18" charset="0"/>
                                        </a:rPr>
                                        <m:t>𝒓</m:t>
                                      </m:r>
                                    </m:sub>
                                  </m:sSub>
                                </m:e>
                              </m:d>
                            </m:sup>
                          </m:sSup>
                          <m:sSup>
                            <m:sSupPr>
                              <m:ctrlPr>
                                <a:rPr lang="en-US" sz="2000" b="1" i="1">
                                  <a:solidFill>
                                    <a:schemeClr val="tx1">
                                      <a:lumMod val="95000"/>
                                      <a:lumOff val="5000"/>
                                    </a:schemeClr>
                                  </a:solidFill>
                                  <a:latin typeface="Cambria Math" panose="02040503050406030204" pitchFamily="18" charset="0"/>
                                </a:rPr>
                              </m:ctrlPr>
                            </m:sSupPr>
                            <m:e>
                              <m:r>
                                <a:rPr lang="en-US" sz="2000" b="1" i="1">
                                  <a:solidFill>
                                    <a:schemeClr val="tx1">
                                      <a:lumMod val="95000"/>
                                      <a:lumOff val="5000"/>
                                    </a:schemeClr>
                                  </a:solidFill>
                                  <a:latin typeface="Cambria Math" panose="02040503050406030204" pitchFamily="18" charset="0"/>
                                </a:rPr>
                                <m:t>,</m:t>
                              </m:r>
                              <m:r>
                                <a:rPr lang="en-US" sz="2000" b="1" i="1">
                                  <a:solidFill>
                                    <a:schemeClr val="tx1">
                                      <a:lumMod val="95000"/>
                                      <a:lumOff val="5000"/>
                                    </a:schemeClr>
                                  </a:solidFill>
                                  <a:latin typeface="Cambria Math" panose="02040503050406030204" pitchFamily="18" charset="0"/>
                                  <a:ea typeface="Cambria Math" panose="02040503050406030204" pitchFamily="18" charset="0"/>
                                </a:rPr>
                                <m:t>𝜽</m:t>
                              </m:r>
                            </m:e>
                            <m:sup>
                              <m:d>
                                <m:dPr>
                                  <m:ctrlPr>
                                    <a:rPr lang="en-US" sz="2000" b="1" i="1">
                                      <a:solidFill>
                                        <a:schemeClr val="tx1">
                                          <a:lumMod val="95000"/>
                                          <a:lumOff val="5000"/>
                                        </a:schemeClr>
                                      </a:solidFill>
                                      <a:latin typeface="Cambria Math" panose="02040503050406030204" pitchFamily="18" charset="0"/>
                                    </a:rPr>
                                  </m:ctrlPr>
                                </m:dPr>
                                <m:e>
                                  <m:r>
                                    <a:rPr lang="en-US" sz="2000" b="1" i="1">
                                      <a:solidFill>
                                        <a:schemeClr val="tx1">
                                          <a:lumMod val="95000"/>
                                          <a:lumOff val="5000"/>
                                        </a:schemeClr>
                                      </a:solidFill>
                                      <a:latin typeface="Cambria Math" panose="02040503050406030204" pitchFamily="18" charset="0"/>
                                    </a:rPr>
                                    <m:t>𝟏</m:t>
                                  </m:r>
                                </m:e>
                              </m:d>
                            </m:sup>
                          </m:sSup>
                          <m:sSup>
                            <m:sSupPr>
                              <m:ctrlPr>
                                <a:rPr lang="en-US" sz="2000" b="1" i="1">
                                  <a:solidFill>
                                    <a:schemeClr val="tx1">
                                      <a:lumMod val="95000"/>
                                      <a:lumOff val="5000"/>
                                    </a:schemeClr>
                                  </a:solidFill>
                                  <a:latin typeface="Cambria Math" panose="02040503050406030204" pitchFamily="18" charset="0"/>
                                </a:rPr>
                              </m:ctrlPr>
                            </m:sSupPr>
                            <m:e>
                              <m:r>
                                <a:rPr lang="en-US" sz="2000" b="1" i="1">
                                  <a:solidFill>
                                    <a:schemeClr val="tx1">
                                      <a:lumMod val="95000"/>
                                      <a:lumOff val="5000"/>
                                    </a:schemeClr>
                                  </a:solidFill>
                                  <a:latin typeface="Cambria Math" panose="02040503050406030204" pitchFamily="18" charset="0"/>
                                </a:rPr>
                                <m:t>,</m:t>
                              </m:r>
                              <m:r>
                                <a:rPr lang="en-US" sz="2000" b="1" i="1">
                                  <a:solidFill>
                                    <a:schemeClr val="tx1">
                                      <a:lumMod val="95000"/>
                                      <a:lumOff val="5000"/>
                                    </a:schemeClr>
                                  </a:solidFill>
                                  <a:latin typeface="Cambria Math" panose="02040503050406030204" pitchFamily="18" charset="0"/>
                                  <a:ea typeface="Cambria Math" panose="02040503050406030204" pitchFamily="18" charset="0"/>
                                </a:rPr>
                                <m:t>𝜽</m:t>
                              </m:r>
                            </m:e>
                            <m:sup>
                              <m:d>
                                <m:dPr>
                                  <m:ctrlPr>
                                    <a:rPr lang="en-US" sz="2000" b="1" i="1">
                                      <a:solidFill>
                                        <a:schemeClr val="tx1">
                                          <a:lumMod val="95000"/>
                                          <a:lumOff val="5000"/>
                                        </a:schemeClr>
                                      </a:solidFill>
                                      <a:latin typeface="Cambria Math" panose="02040503050406030204" pitchFamily="18" charset="0"/>
                                    </a:rPr>
                                  </m:ctrlPr>
                                </m:dPr>
                                <m:e>
                                  <m:r>
                                    <a:rPr lang="en-US" sz="2000" b="1" i="1">
                                      <a:solidFill>
                                        <a:schemeClr val="tx1">
                                          <a:lumMod val="95000"/>
                                          <a:lumOff val="5000"/>
                                        </a:schemeClr>
                                      </a:solidFill>
                                      <a:latin typeface="Cambria Math" panose="02040503050406030204" pitchFamily="18" charset="0"/>
                                    </a:rPr>
                                    <m:t>𝟐</m:t>
                                  </m:r>
                                </m:e>
                              </m:d>
                            </m:sup>
                          </m:sSup>
                          <m:sSup>
                            <m:sSupPr>
                              <m:ctrlPr>
                                <a:rPr lang="en-US" sz="2000" b="1" i="1">
                                  <a:solidFill>
                                    <a:schemeClr val="tx1">
                                      <a:lumMod val="95000"/>
                                      <a:lumOff val="5000"/>
                                    </a:schemeClr>
                                  </a:solidFill>
                                  <a:latin typeface="Cambria Math" panose="02040503050406030204" pitchFamily="18" charset="0"/>
                                </a:rPr>
                              </m:ctrlPr>
                            </m:sSupPr>
                            <m:e>
                              <m:r>
                                <a:rPr lang="en-US" sz="2000" b="1" i="1">
                                  <a:solidFill>
                                    <a:schemeClr val="tx1">
                                      <a:lumMod val="95000"/>
                                      <a:lumOff val="5000"/>
                                    </a:schemeClr>
                                  </a:solidFill>
                                  <a:latin typeface="Cambria Math" panose="02040503050406030204" pitchFamily="18" charset="0"/>
                                </a:rPr>
                                <m:t>,</m:t>
                              </m:r>
                              <m:r>
                                <a:rPr lang="en-US" sz="2000" b="1" i="1">
                                  <a:solidFill>
                                    <a:schemeClr val="tx1">
                                      <a:lumMod val="95000"/>
                                      <a:lumOff val="5000"/>
                                    </a:schemeClr>
                                  </a:solidFill>
                                  <a:latin typeface="Cambria Math" panose="02040503050406030204" pitchFamily="18" charset="0"/>
                                  <a:ea typeface="Cambria Math" panose="02040503050406030204" pitchFamily="18" charset="0"/>
                                </a:rPr>
                                <m:t>𝜽</m:t>
                              </m:r>
                            </m:e>
                            <m:sup>
                              <m:d>
                                <m:dPr>
                                  <m:ctrlPr>
                                    <a:rPr lang="en-US" sz="2000" b="1" i="1">
                                      <a:solidFill>
                                        <a:schemeClr val="tx1">
                                          <a:lumMod val="95000"/>
                                          <a:lumOff val="5000"/>
                                        </a:schemeClr>
                                      </a:solidFill>
                                      <a:latin typeface="Cambria Math" panose="02040503050406030204" pitchFamily="18" charset="0"/>
                                    </a:rPr>
                                  </m:ctrlPr>
                                </m:dPr>
                                <m:e>
                                  <m:r>
                                    <a:rPr lang="en-US" sz="2000" b="1" i="1">
                                      <a:solidFill>
                                        <a:schemeClr val="tx1">
                                          <a:lumMod val="95000"/>
                                          <a:lumOff val="5000"/>
                                        </a:schemeClr>
                                      </a:solidFill>
                                      <a:latin typeface="Cambria Math" panose="02040503050406030204" pitchFamily="18" charset="0"/>
                                    </a:rPr>
                                    <m:t>𝟑</m:t>
                                  </m:r>
                                </m:e>
                              </m:d>
                            </m:sup>
                          </m:sSup>
                          <m:sSup>
                            <m:sSupPr>
                              <m:ctrlPr>
                                <a:rPr lang="en-US" sz="2000" b="1" i="1">
                                  <a:solidFill>
                                    <a:schemeClr val="tx1">
                                      <a:lumMod val="95000"/>
                                      <a:lumOff val="5000"/>
                                    </a:schemeClr>
                                  </a:solidFill>
                                  <a:latin typeface="Cambria Math" panose="02040503050406030204" pitchFamily="18" charset="0"/>
                                </a:rPr>
                              </m:ctrlPr>
                            </m:sSupPr>
                            <m:e>
                              <m:r>
                                <a:rPr lang="en-US" sz="2000" b="1" i="1">
                                  <a:solidFill>
                                    <a:schemeClr val="tx1">
                                      <a:lumMod val="95000"/>
                                      <a:lumOff val="5000"/>
                                    </a:schemeClr>
                                  </a:solidFill>
                                  <a:latin typeface="Cambria Math" panose="02040503050406030204" pitchFamily="18" charset="0"/>
                                </a:rPr>
                                <m:t>,….</m:t>
                              </m:r>
                              <m:r>
                                <a:rPr lang="en-US" sz="2000" b="1" i="1">
                                  <a:solidFill>
                                    <a:schemeClr val="tx1">
                                      <a:lumMod val="95000"/>
                                      <a:lumOff val="5000"/>
                                    </a:schemeClr>
                                  </a:solidFill>
                                  <a:latin typeface="Cambria Math" panose="02040503050406030204" pitchFamily="18" charset="0"/>
                                  <a:ea typeface="Cambria Math" panose="02040503050406030204" pitchFamily="18" charset="0"/>
                                </a:rPr>
                                <m:t>𝜽</m:t>
                              </m:r>
                            </m:e>
                            <m:sup>
                              <m:d>
                                <m:dPr>
                                  <m:ctrlPr>
                                    <a:rPr lang="en-US" sz="2000" b="1" i="1">
                                      <a:solidFill>
                                        <a:schemeClr val="tx1">
                                          <a:lumMod val="95000"/>
                                          <a:lumOff val="5000"/>
                                        </a:schemeClr>
                                      </a:solidFill>
                                      <a:latin typeface="Cambria Math" panose="02040503050406030204" pitchFamily="18" charset="0"/>
                                    </a:rPr>
                                  </m:ctrlPr>
                                </m:dPr>
                                <m:e>
                                  <m:sSub>
                                    <m:sSubPr>
                                      <m:ctrlPr>
                                        <a:rPr lang="en-US" sz="2000" b="1" i="1">
                                          <a:solidFill>
                                            <a:schemeClr val="tx1">
                                              <a:lumMod val="95000"/>
                                              <a:lumOff val="5000"/>
                                            </a:schemeClr>
                                          </a:solidFill>
                                          <a:latin typeface="Cambria Math" panose="02040503050406030204" pitchFamily="18" charset="0"/>
                                        </a:rPr>
                                      </m:ctrlPr>
                                    </m:sSubPr>
                                    <m:e>
                                      <m:r>
                                        <a:rPr lang="en-US" sz="2000" b="1" i="1">
                                          <a:solidFill>
                                            <a:schemeClr val="tx1">
                                              <a:lumMod val="95000"/>
                                              <a:lumOff val="5000"/>
                                            </a:schemeClr>
                                          </a:solidFill>
                                          <a:latin typeface="Cambria Math" panose="02040503050406030204" pitchFamily="18" charset="0"/>
                                        </a:rPr>
                                        <m:t>𝒏</m:t>
                                      </m:r>
                                    </m:e>
                                    <m:sub>
                                      <m:r>
                                        <a:rPr lang="en-US" sz="2000" b="1" i="1">
                                          <a:solidFill>
                                            <a:schemeClr val="tx1">
                                              <a:lumMod val="95000"/>
                                              <a:lumOff val="5000"/>
                                            </a:schemeClr>
                                          </a:solidFill>
                                          <a:latin typeface="Cambria Math" panose="02040503050406030204" pitchFamily="18" charset="0"/>
                                        </a:rPr>
                                        <m:t>𝒖</m:t>
                                      </m:r>
                                    </m:sub>
                                  </m:sSub>
                                </m:e>
                              </m:d>
                            </m:sup>
                          </m:sSup>
                        </m:e>
                      </m:d>
                      <m:r>
                        <a:rPr lang="en-US" sz="2000" b="0" i="1" smtClean="0">
                          <a:latin typeface="Cambria Math" panose="02040503050406030204" pitchFamily="18" charset="0"/>
                        </a:rPr>
                        <m:t>=</m:t>
                      </m:r>
                      <m:r>
                        <a:rPr lang="en-US" sz="2000" b="1" i="1" smtClean="0">
                          <a:solidFill>
                            <a:schemeClr val="tx1">
                              <a:lumMod val="95000"/>
                              <a:lumOff val="5000"/>
                            </a:schemeClr>
                          </a:solidFill>
                          <a:latin typeface="Cambria Math" panose="02040503050406030204" pitchFamily="18" charset="0"/>
                        </a:rPr>
                        <m:t>𝟏</m:t>
                      </m:r>
                      <m:r>
                        <a:rPr lang="en-US" sz="2000" b="1" i="1" smtClean="0">
                          <a:solidFill>
                            <a:schemeClr val="tx1">
                              <a:lumMod val="95000"/>
                              <a:lumOff val="5000"/>
                            </a:schemeClr>
                          </a:solidFill>
                          <a:latin typeface="Cambria Math" panose="02040503050406030204" pitchFamily="18" charset="0"/>
                        </a:rPr>
                        <m:t>/</m:t>
                      </m:r>
                      <m:r>
                        <a:rPr lang="en-US" sz="2000" b="1" i="1" smtClean="0">
                          <a:solidFill>
                            <a:schemeClr val="tx1">
                              <a:lumMod val="95000"/>
                              <a:lumOff val="5000"/>
                            </a:schemeClr>
                          </a:solidFill>
                          <a:latin typeface="Cambria Math" panose="02040503050406030204" pitchFamily="18" charset="0"/>
                        </a:rPr>
                        <m:t>𝟐</m:t>
                      </m:r>
                      <m:d>
                        <m:dPr>
                          <m:ctrlPr>
                            <a:rPr lang="en-US" sz="2000" b="1" i="1" smtClean="0">
                              <a:solidFill>
                                <a:schemeClr val="tx1">
                                  <a:lumMod val="95000"/>
                                  <a:lumOff val="5000"/>
                                </a:schemeClr>
                              </a:solidFill>
                              <a:latin typeface="Cambria Math" panose="02040503050406030204" pitchFamily="18" charset="0"/>
                            </a:rPr>
                          </m:ctrlPr>
                        </m:dPr>
                        <m:e>
                          <m:nary>
                            <m:naryPr>
                              <m:chr m:val="∑"/>
                              <m:supHide m:val="on"/>
                              <m:ctrlPr>
                                <a:rPr lang="en-US" sz="2000" b="1" i="1" smtClean="0">
                                  <a:solidFill>
                                    <a:schemeClr val="tx1">
                                      <a:lumMod val="95000"/>
                                      <a:lumOff val="5000"/>
                                    </a:schemeClr>
                                  </a:solidFill>
                                  <a:latin typeface="Cambria Math" panose="02040503050406030204" pitchFamily="18" charset="0"/>
                                </a:rPr>
                              </m:ctrlPr>
                            </m:naryPr>
                            <m:sub>
                              <m:d>
                                <m:dPr>
                                  <m:ctrlPr>
                                    <a:rPr lang="en-US" sz="2000" b="1" i="1" smtClean="0">
                                      <a:solidFill>
                                        <a:schemeClr val="tx1">
                                          <a:lumMod val="95000"/>
                                          <a:lumOff val="5000"/>
                                        </a:schemeClr>
                                      </a:solidFill>
                                      <a:latin typeface="Cambria Math" panose="02040503050406030204" pitchFamily="18" charset="0"/>
                                    </a:rPr>
                                  </m:ctrlPr>
                                </m:dPr>
                                <m:e>
                                  <m:r>
                                    <m:rPr>
                                      <m:brk m:alnAt="7"/>
                                    </m:rPr>
                                    <a:rPr lang="en-US" sz="2000" b="1" i="1" smtClean="0">
                                      <a:solidFill>
                                        <a:schemeClr val="tx1">
                                          <a:lumMod val="95000"/>
                                          <a:lumOff val="5000"/>
                                        </a:schemeClr>
                                      </a:solidFill>
                                      <a:latin typeface="Cambria Math" panose="02040503050406030204" pitchFamily="18" charset="0"/>
                                    </a:rPr>
                                    <m:t>𝒊</m:t>
                                  </m:r>
                                  <m:r>
                                    <a:rPr lang="en-US" sz="2000" b="1" i="1" smtClean="0">
                                      <a:solidFill>
                                        <a:schemeClr val="tx1">
                                          <a:lumMod val="95000"/>
                                          <a:lumOff val="5000"/>
                                        </a:schemeClr>
                                      </a:solidFill>
                                      <a:latin typeface="Cambria Math" panose="02040503050406030204" pitchFamily="18" charset="0"/>
                                    </a:rPr>
                                    <m:t>,</m:t>
                                  </m:r>
                                  <m:r>
                                    <a:rPr lang="en-US" sz="2000" b="1" i="1" smtClean="0">
                                      <a:solidFill>
                                        <a:schemeClr val="tx1">
                                          <a:lumMod val="95000"/>
                                          <a:lumOff val="5000"/>
                                        </a:schemeClr>
                                      </a:solidFill>
                                      <a:latin typeface="Cambria Math" panose="02040503050406030204" pitchFamily="18" charset="0"/>
                                    </a:rPr>
                                    <m:t>𝒋</m:t>
                                  </m:r>
                                </m:e>
                              </m:d>
                              <m:r>
                                <m:rPr>
                                  <m:brk m:alnAt="7"/>
                                </m:rPr>
                                <a:rPr lang="en-US" sz="2000" b="1" i="1" smtClean="0">
                                  <a:solidFill>
                                    <a:schemeClr val="tx1">
                                      <a:lumMod val="95000"/>
                                      <a:lumOff val="5000"/>
                                    </a:schemeClr>
                                  </a:solidFill>
                                  <a:latin typeface="Cambria Math" panose="02040503050406030204" pitchFamily="18" charset="0"/>
                                </a:rPr>
                                <m:t>:</m:t>
                              </m:r>
                              <m:r>
                                <a:rPr lang="en-US" sz="2000" b="1" i="1" smtClean="0">
                                  <a:solidFill>
                                    <a:schemeClr val="tx1">
                                      <a:lumMod val="95000"/>
                                      <a:lumOff val="5000"/>
                                    </a:schemeClr>
                                  </a:solidFill>
                                  <a:latin typeface="Cambria Math" panose="02040503050406030204" pitchFamily="18" charset="0"/>
                                </a:rPr>
                                <m:t>𝒓</m:t>
                              </m:r>
                              <m:d>
                                <m:dPr>
                                  <m:ctrlPr>
                                    <a:rPr lang="en-US" sz="2000" b="1" i="1" smtClean="0">
                                      <a:solidFill>
                                        <a:schemeClr val="tx1">
                                          <a:lumMod val="95000"/>
                                          <a:lumOff val="5000"/>
                                        </a:schemeClr>
                                      </a:solidFill>
                                      <a:latin typeface="Cambria Math" panose="02040503050406030204" pitchFamily="18" charset="0"/>
                                    </a:rPr>
                                  </m:ctrlPr>
                                </m:dPr>
                                <m:e>
                                  <m:r>
                                    <m:rPr>
                                      <m:brk m:alnAt="7"/>
                                    </m:rPr>
                                    <a:rPr lang="en-US" sz="2000" b="1" i="1" smtClean="0">
                                      <a:solidFill>
                                        <a:schemeClr val="tx1">
                                          <a:lumMod val="95000"/>
                                          <a:lumOff val="5000"/>
                                        </a:schemeClr>
                                      </a:solidFill>
                                      <a:latin typeface="Cambria Math" panose="02040503050406030204" pitchFamily="18" charset="0"/>
                                    </a:rPr>
                                    <m:t>𝒊</m:t>
                                  </m:r>
                                  <m:r>
                                    <a:rPr lang="en-US" sz="2000" b="1" i="1" smtClean="0">
                                      <a:solidFill>
                                        <a:schemeClr val="tx1">
                                          <a:lumMod val="95000"/>
                                          <a:lumOff val="5000"/>
                                        </a:schemeClr>
                                      </a:solidFill>
                                      <a:latin typeface="Cambria Math" panose="02040503050406030204" pitchFamily="18" charset="0"/>
                                    </a:rPr>
                                    <m:t>,</m:t>
                                  </m:r>
                                  <m:r>
                                    <a:rPr lang="en-US" sz="2000" b="1" i="1" smtClean="0">
                                      <a:solidFill>
                                        <a:schemeClr val="tx1">
                                          <a:lumMod val="95000"/>
                                          <a:lumOff val="5000"/>
                                        </a:schemeClr>
                                      </a:solidFill>
                                      <a:latin typeface="Cambria Math" panose="02040503050406030204" pitchFamily="18" charset="0"/>
                                    </a:rPr>
                                    <m:t>𝒋</m:t>
                                  </m:r>
                                </m:e>
                              </m:d>
                              <m:r>
                                <m:rPr>
                                  <m:brk m:alnAt="7"/>
                                </m:rPr>
                                <a:rPr lang="en-US" sz="2000" b="1" i="1" smtClean="0">
                                  <a:solidFill>
                                    <a:schemeClr val="tx1">
                                      <a:lumMod val="95000"/>
                                      <a:lumOff val="5000"/>
                                    </a:schemeClr>
                                  </a:solidFill>
                                  <a:latin typeface="Cambria Math" panose="02040503050406030204" pitchFamily="18" charset="0"/>
                                </a:rPr>
                                <m:t>=</m:t>
                              </m:r>
                              <m:r>
                                <a:rPr lang="en-US" sz="2000" b="1" i="1" smtClean="0">
                                  <a:solidFill>
                                    <a:schemeClr val="tx1">
                                      <a:lumMod val="95000"/>
                                      <a:lumOff val="5000"/>
                                    </a:schemeClr>
                                  </a:solidFill>
                                  <a:latin typeface="Cambria Math" panose="02040503050406030204" pitchFamily="18" charset="0"/>
                                </a:rPr>
                                <m:t>𝟏</m:t>
                              </m:r>
                            </m:sub>
                            <m:sup/>
                            <m:e>
                              <m:sSup>
                                <m:sSupPr>
                                  <m:ctrlPr>
                                    <a:rPr lang="en-US" sz="2000" b="1" i="1">
                                      <a:solidFill>
                                        <a:schemeClr val="tx1">
                                          <a:lumMod val="95000"/>
                                          <a:lumOff val="5000"/>
                                        </a:schemeClr>
                                      </a:solidFill>
                                      <a:latin typeface="Cambria Math" panose="02040503050406030204" pitchFamily="18" charset="0"/>
                                    </a:rPr>
                                  </m:ctrlPr>
                                </m:sSupPr>
                                <m:e>
                                  <m:sSup>
                                    <m:sSupPr>
                                      <m:ctrlPr>
                                        <a:rPr lang="en-US" sz="2000" b="1" i="1">
                                          <a:solidFill>
                                            <a:schemeClr val="tx1">
                                              <a:lumMod val="95000"/>
                                              <a:lumOff val="5000"/>
                                            </a:schemeClr>
                                          </a:solidFill>
                                          <a:latin typeface="Cambria Math" panose="02040503050406030204" pitchFamily="18" charset="0"/>
                                        </a:rPr>
                                      </m:ctrlPr>
                                    </m:sSupPr>
                                    <m:e>
                                      <m:sSup>
                                        <m:sSupPr>
                                          <m:ctrlPr>
                                            <a:rPr lang="en-US" sz="2000" b="1" i="1">
                                              <a:solidFill>
                                                <a:schemeClr val="tx1">
                                                  <a:lumMod val="95000"/>
                                                  <a:lumOff val="5000"/>
                                                </a:schemeClr>
                                              </a:solidFill>
                                              <a:latin typeface="Cambria Math" panose="02040503050406030204" pitchFamily="18" charset="0"/>
                                            </a:rPr>
                                          </m:ctrlPr>
                                        </m:sSupPr>
                                        <m:e>
                                          <m:r>
                                            <a:rPr lang="en-US" sz="2000" b="1" i="1">
                                              <a:solidFill>
                                                <a:schemeClr val="tx1">
                                                  <a:lumMod val="95000"/>
                                                  <a:lumOff val="5000"/>
                                                </a:schemeClr>
                                              </a:solidFill>
                                              <a:latin typeface="Cambria Math" panose="02040503050406030204" pitchFamily="18" charset="0"/>
                                            </a:rPr>
                                            <m:t>(</m:t>
                                          </m:r>
                                          <m:r>
                                            <a:rPr lang="en-US" sz="2000" b="1" i="1">
                                              <a:solidFill>
                                                <a:schemeClr val="tx1">
                                                  <a:lumMod val="95000"/>
                                                  <a:lumOff val="5000"/>
                                                </a:schemeClr>
                                              </a:solidFill>
                                              <a:latin typeface="Cambria Math" panose="02040503050406030204" pitchFamily="18" charset="0"/>
                                              <a:ea typeface="Cambria Math" panose="02040503050406030204" pitchFamily="18" charset="0"/>
                                            </a:rPr>
                                            <m:t>𝜽</m:t>
                                          </m:r>
                                        </m:e>
                                        <m:sup>
                                          <m:d>
                                            <m:dPr>
                                              <m:ctrlPr>
                                                <a:rPr lang="en-US" sz="2000" b="1" i="1">
                                                  <a:solidFill>
                                                    <a:schemeClr val="tx1">
                                                      <a:lumMod val="95000"/>
                                                      <a:lumOff val="5000"/>
                                                    </a:schemeClr>
                                                  </a:solidFill>
                                                  <a:latin typeface="Cambria Math" panose="02040503050406030204" pitchFamily="18" charset="0"/>
                                                </a:rPr>
                                              </m:ctrlPr>
                                            </m:dPr>
                                            <m:e>
                                              <m:r>
                                                <a:rPr lang="en-US" sz="2000" b="1" i="1">
                                                  <a:solidFill>
                                                    <a:schemeClr val="tx1">
                                                      <a:lumMod val="95000"/>
                                                      <a:lumOff val="5000"/>
                                                    </a:schemeClr>
                                                  </a:solidFill>
                                                  <a:latin typeface="Cambria Math" panose="02040503050406030204" pitchFamily="18" charset="0"/>
                                                </a:rPr>
                                                <m:t>𝒋</m:t>
                                              </m:r>
                                            </m:e>
                                          </m:d>
                                        </m:sup>
                                      </m:sSup>
                                    </m:e>
                                    <m:sup>
                                      <m:r>
                                        <a:rPr lang="en-US" sz="2000" b="1" i="1">
                                          <a:solidFill>
                                            <a:schemeClr val="tx1">
                                              <a:lumMod val="95000"/>
                                              <a:lumOff val="5000"/>
                                            </a:schemeClr>
                                          </a:solidFill>
                                          <a:latin typeface="Cambria Math" panose="02040503050406030204" pitchFamily="18" charset="0"/>
                                        </a:rPr>
                                        <m:t>𝑻</m:t>
                                      </m:r>
                                    </m:sup>
                                  </m:sSup>
                                  <m:sSup>
                                    <m:sSupPr>
                                      <m:ctrlPr>
                                        <a:rPr lang="en-US" sz="2000" b="1" i="1">
                                          <a:solidFill>
                                            <a:schemeClr val="tx1">
                                              <a:lumMod val="95000"/>
                                              <a:lumOff val="5000"/>
                                            </a:schemeClr>
                                          </a:solidFill>
                                          <a:latin typeface="Cambria Math" panose="02040503050406030204" pitchFamily="18" charset="0"/>
                                        </a:rPr>
                                      </m:ctrlPr>
                                    </m:sSupPr>
                                    <m:e>
                                      <m:r>
                                        <a:rPr lang="en-US" sz="2000" b="1" i="1">
                                          <a:solidFill>
                                            <a:schemeClr val="tx1">
                                              <a:lumMod val="95000"/>
                                              <a:lumOff val="5000"/>
                                            </a:schemeClr>
                                          </a:solidFill>
                                          <a:latin typeface="Cambria Math" panose="02040503050406030204" pitchFamily="18" charset="0"/>
                                        </a:rPr>
                                        <m:t>𝒙</m:t>
                                      </m:r>
                                    </m:e>
                                    <m:sup>
                                      <m:d>
                                        <m:dPr>
                                          <m:ctrlPr>
                                            <a:rPr lang="en-US" sz="2000" b="1" i="1">
                                              <a:solidFill>
                                                <a:schemeClr val="tx1">
                                                  <a:lumMod val="95000"/>
                                                  <a:lumOff val="5000"/>
                                                </a:schemeClr>
                                              </a:solidFill>
                                              <a:latin typeface="Cambria Math" panose="02040503050406030204" pitchFamily="18" charset="0"/>
                                            </a:rPr>
                                          </m:ctrlPr>
                                        </m:dPr>
                                        <m:e>
                                          <m:r>
                                            <a:rPr lang="en-US" sz="2000" b="1" i="1">
                                              <a:solidFill>
                                                <a:schemeClr val="tx1">
                                                  <a:lumMod val="95000"/>
                                                  <a:lumOff val="5000"/>
                                                </a:schemeClr>
                                              </a:solidFill>
                                              <a:latin typeface="Cambria Math" panose="02040503050406030204" pitchFamily="18" charset="0"/>
                                            </a:rPr>
                                            <m:t>𝒊</m:t>
                                          </m:r>
                                        </m:e>
                                      </m:d>
                                    </m:sup>
                                  </m:sSup>
                                  <m:r>
                                    <a:rPr lang="en-US" sz="2000" b="1" i="1">
                                      <a:solidFill>
                                        <a:schemeClr val="tx1">
                                          <a:lumMod val="95000"/>
                                          <a:lumOff val="5000"/>
                                        </a:schemeClr>
                                      </a:solidFill>
                                      <a:latin typeface="Cambria Math" panose="02040503050406030204" pitchFamily="18" charset="0"/>
                                    </a:rPr>
                                    <m:t> −</m:t>
                                  </m:r>
                                  <m:sSup>
                                    <m:sSupPr>
                                      <m:ctrlPr>
                                        <a:rPr lang="en-US" sz="2000" b="1" i="1">
                                          <a:solidFill>
                                            <a:schemeClr val="tx1">
                                              <a:lumMod val="95000"/>
                                              <a:lumOff val="5000"/>
                                            </a:schemeClr>
                                          </a:solidFill>
                                          <a:latin typeface="Cambria Math" panose="02040503050406030204" pitchFamily="18" charset="0"/>
                                        </a:rPr>
                                      </m:ctrlPr>
                                    </m:sSupPr>
                                    <m:e>
                                      <m:r>
                                        <a:rPr lang="en-US" sz="2000" b="1" i="1">
                                          <a:solidFill>
                                            <a:schemeClr val="tx1">
                                              <a:lumMod val="95000"/>
                                              <a:lumOff val="5000"/>
                                            </a:schemeClr>
                                          </a:solidFill>
                                          <a:latin typeface="Cambria Math" panose="02040503050406030204" pitchFamily="18" charset="0"/>
                                        </a:rPr>
                                        <m:t>𝒚</m:t>
                                      </m:r>
                                    </m:e>
                                    <m:sup>
                                      <m:d>
                                        <m:dPr>
                                          <m:ctrlPr>
                                            <a:rPr lang="en-US" sz="2000" b="1" i="1">
                                              <a:solidFill>
                                                <a:schemeClr val="tx1">
                                                  <a:lumMod val="95000"/>
                                                  <a:lumOff val="5000"/>
                                                </a:schemeClr>
                                              </a:solidFill>
                                              <a:latin typeface="Cambria Math" panose="02040503050406030204" pitchFamily="18" charset="0"/>
                                            </a:rPr>
                                          </m:ctrlPr>
                                        </m:dPr>
                                        <m:e>
                                          <m:r>
                                            <a:rPr lang="en-US" sz="2000" b="1" i="1">
                                              <a:solidFill>
                                                <a:schemeClr val="tx1">
                                                  <a:lumMod val="95000"/>
                                                  <a:lumOff val="5000"/>
                                                </a:schemeClr>
                                              </a:solidFill>
                                              <a:latin typeface="Cambria Math" panose="02040503050406030204" pitchFamily="18" charset="0"/>
                                            </a:rPr>
                                            <m:t>𝒊</m:t>
                                          </m:r>
                                          <m:r>
                                            <a:rPr lang="en-US" sz="2000" b="1" i="1">
                                              <a:solidFill>
                                                <a:schemeClr val="tx1">
                                                  <a:lumMod val="95000"/>
                                                  <a:lumOff val="5000"/>
                                                </a:schemeClr>
                                              </a:solidFill>
                                              <a:latin typeface="Cambria Math" panose="02040503050406030204" pitchFamily="18" charset="0"/>
                                            </a:rPr>
                                            <m:t>,</m:t>
                                          </m:r>
                                          <m:r>
                                            <a:rPr lang="en-US" sz="2000" b="1" i="1">
                                              <a:solidFill>
                                                <a:schemeClr val="tx1">
                                                  <a:lumMod val="95000"/>
                                                  <a:lumOff val="5000"/>
                                                </a:schemeClr>
                                              </a:solidFill>
                                              <a:latin typeface="Cambria Math" panose="02040503050406030204" pitchFamily="18" charset="0"/>
                                            </a:rPr>
                                            <m:t>𝒋</m:t>
                                          </m:r>
                                        </m:e>
                                      </m:d>
                                    </m:sup>
                                  </m:sSup>
                                  <m:r>
                                    <a:rPr lang="en-US" sz="2000" b="1" i="1">
                                      <a:solidFill>
                                        <a:schemeClr val="tx1">
                                          <a:lumMod val="95000"/>
                                          <a:lumOff val="5000"/>
                                        </a:schemeClr>
                                      </a:solidFill>
                                      <a:latin typeface="Cambria Math" panose="02040503050406030204" pitchFamily="18" charset="0"/>
                                    </a:rPr>
                                    <m:t>)</m:t>
                                  </m:r>
                                </m:e>
                                <m:sup>
                                  <m:r>
                                    <a:rPr lang="en-US" sz="2000" b="1" i="1">
                                      <a:solidFill>
                                        <a:schemeClr val="tx1">
                                          <a:lumMod val="95000"/>
                                          <a:lumOff val="5000"/>
                                        </a:schemeClr>
                                      </a:solidFill>
                                      <a:latin typeface="Cambria Math" panose="02040503050406030204" pitchFamily="18" charset="0"/>
                                    </a:rPr>
                                    <m:t>𝟐</m:t>
                                  </m:r>
                                </m:sup>
                              </m:sSup>
                            </m:e>
                          </m:nary>
                          <m:r>
                            <a:rPr lang="en-US" sz="2000" b="1" i="1" smtClean="0">
                              <a:solidFill>
                                <a:schemeClr val="tx1">
                                  <a:lumMod val="95000"/>
                                  <a:lumOff val="5000"/>
                                </a:schemeClr>
                              </a:solidFill>
                              <a:latin typeface="Cambria Math" panose="02040503050406030204" pitchFamily="18" charset="0"/>
                            </a:rPr>
                            <m:t>  +  </m:t>
                          </m:r>
                          <m:f>
                            <m:fPr>
                              <m:ctrlP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ctrlPr>
                            </m:fPr>
                            <m:num>
                              <m:r>
                                <a:rPr lang="en-US" sz="2000" b="1" i="1">
                                  <a:solidFill>
                                    <a:schemeClr val="tx1">
                                      <a:lumMod val="95000"/>
                                      <a:lumOff val="5000"/>
                                    </a:schemeClr>
                                  </a:solidFill>
                                  <a:latin typeface="Cambria Math" panose="02040503050406030204" pitchFamily="18" charset="0"/>
                                  <a:ea typeface="Cambria Math" panose="02040503050406030204" pitchFamily="18" charset="0"/>
                                </a:rPr>
                                <m:t>𝝀</m:t>
                              </m:r>
                            </m:num>
                            <m:den>
                              <m: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t>𝟐</m:t>
                              </m:r>
                            </m:den>
                          </m:f>
                          <m:nary>
                            <m:naryPr>
                              <m:chr m:val="∑"/>
                              <m:ctrlP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ctrlPr>
                            </m:naryPr>
                            <m:sub>
                              <m:r>
                                <m:rPr>
                                  <m:brk m:alnAt="23"/>
                                </m:rP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t>𝒊</m:t>
                              </m:r>
                              <m: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t>=</m:t>
                              </m:r>
                              <m: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t>𝟏</m:t>
                              </m:r>
                            </m:sub>
                            <m:sup>
                              <m:sSub>
                                <m:sSubPr>
                                  <m:ctrlP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ctrlPr>
                                </m:sSubPr>
                                <m:e>
                                  <m: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t>𝒏</m:t>
                                  </m:r>
                                </m:e>
                                <m:sub>
                                  <m: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t>𝒓</m:t>
                                  </m:r>
                                </m:sub>
                              </m:sSub>
                            </m:sup>
                            <m:e>
                              <m:nary>
                                <m:naryPr>
                                  <m:chr m:val="∑"/>
                                  <m:ctrlP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ctrlPr>
                                </m:naryPr>
                                <m:sub>
                                  <m:r>
                                    <a:rPr lang="en-US" sz="2000" b="1" i="1">
                                      <a:solidFill>
                                        <a:schemeClr val="tx1">
                                          <a:lumMod val="95000"/>
                                          <a:lumOff val="5000"/>
                                        </a:schemeClr>
                                      </a:solidFill>
                                      <a:latin typeface="Cambria Math" panose="02040503050406030204" pitchFamily="18" charset="0"/>
                                      <a:ea typeface="Cambria Math" panose="02040503050406030204" pitchFamily="18" charset="0"/>
                                    </a:rPr>
                                    <m:t>𝒌</m:t>
                                  </m:r>
                                  <m:r>
                                    <a:rPr lang="en-US" sz="2000" b="1" i="1">
                                      <a:solidFill>
                                        <a:schemeClr val="tx1">
                                          <a:lumMod val="95000"/>
                                          <a:lumOff val="5000"/>
                                        </a:schemeClr>
                                      </a:solidFill>
                                      <a:latin typeface="Cambria Math" panose="02040503050406030204" pitchFamily="18" charset="0"/>
                                      <a:ea typeface="Cambria Math" panose="02040503050406030204" pitchFamily="18" charset="0"/>
                                    </a:rPr>
                                    <m:t>=</m:t>
                                  </m:r>
                                  <m:r>
                                    <a:rPr lang="en-US" sz="2000" b="1" i="1">
                                      <a:solidFill>
                                        <a:schemeClr val="tx1">
                                          <a:lumMod val="95000"/>
                                          <a:lumOff val="5000"/>
                                        </a:schemeClr>
                                      </a:solidFill>
                                      <a:latin typeface="Cambria Math" panose="02040503050406030204" pitchFamily="18" charset="0"/>
                                      <a:ea typeface="Cambria Math" panose="02040503050406030204" pitchFamily="18" charset="0"/>
                                    </a:rPr>
                                    <m:t>𝟏</m:t>
                                  </m:r>
                                </m:sub>
                                <m:sup>
                                  <m: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t>𝒏</m:t>
                                  </m:r>
                                </m:sup>
                                <m:e>
                                  <m:sSup>
                                    <m:sSupPr>
                                      <m:ctrlP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ctrlPr>
                                    </m:sSupPr>
                                    <m:e>
                                      <m:sSubSup>
                                        <m:sSubSupPr>
                                          <m:ctrlP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ctrlPr>
                                        </m:sSubSupPr>
                                        <m:e>
                                          <m: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t>(</m:t>
                                          </m:r>
                                          <m: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t>𝒙</m:t>
                                          </m:r>
                                        </m:e>
                                        <m:sub>
                                          <m: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t>𝒌</m:t>
                                          </m:r>
                                        </m:sub>
                                        <m:sup>
                                          <m: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t>(</m:t>
                                          </m:r>
                                          <m: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t>𝒊</m:t>
                                          </m:r>
                                          <m: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t>)</m:t>
                                          </m:r>
                                        </m:sup>
                                      </m:sSubSup>
                                      <m: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t>)</m:t>
                                      </m:r>
                                    </m:e>
                                    <m:sup>
                                      <m: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t>𝟐</m:t>
                                      </m:r>
                                    </m:sup>
                                  </m:sSup>
                                </m:e>
                              </m:nary>
                            </m:e>
                          </m:nary>
                          <m:r>
                            <a:rPr lang="en-US" sz="2000" b="1" i="1">
                              <a:solidFill>
                                <a:schemeClr val="tx1">
                                  <a:lumMod val="95000"/>
                                  <a:lumOff val="5000"/>
                                </a:schemeClr>
                              </a:solidFill>
                              <a:latin typeface="Cambria Math" panose="02040503050406030204" pitchFamily="18" charset="0"/>
                            </a:rPr>
                            <m:t>+  </m:t>
                          </m:r>
                          <m:f>
                            <m:fPr>
                              <m:ctrlPr>
                                <a:rPr lang="en-US" sz="2000" b="1" i="1">
                                  <a:solidFill>
                                    <a:schemeClr val="tx1">
                                      <a:lumMod val="95000"/>
                                      <a:lumOff val="5000"/>
                                    </a:schemeClr>
                                  </a:solidFill>
                                  <a:latin typeface="Cambria Math" panose="02040503050406030204" pitchFamily="18" charset="0"/>
                                  <a:ea typeface="Cambria Math" panose="02040503050406030204" pitchFamily="18" charset="0"/>
                                </a:rPr>
                              </m:ctrlPr>
                            </m:fPr>
                            <m:num>
                              <m:r>
                                <a:rPr lang="en-US" sz="2000" b="1" i="1">
                                  <a:solidFill>
                                    <a:schemeClr val="tx1">
                                      <a:lumMod val="95000"/>
                                      <a:lumOff val="5000"/>
                                    </a:schemeClr>
                                  </a:solidFill>
                                  <a:latin typeface="Cambria Math" panose="02040503050406030204" pitchFamily="18" charset="0"/>
                                  <a:ea typeface="Cambria Math" panose="02040503050406030204" pitchFamily="18" charset="0"/>
                                </a:rPr>
                                <m:t>𝝀</m:t>
                              </m:r>
                            </m:num>
                            <m:den>
                              <m:r>
                                <a:rPr lang="en-US" sz="2000" b="1" i="1">
                                  <a:solidFill>
                                    <a:schemeClr val="tx1">
                                      <a:lumMod val="95000"/>
                                      <a:lumOff val="5000"/>
                                    </a:schemeClr>
                                  </a:solidFill>
                                  <a:latin typeface="Cambria Math" panose="02040503050406030204" pitchFamily="18" charset="0"/>
                                  <a:ea typeface="Cambria Math" panose="02040503050406030204" pitchFamily="18" charset="0"/>
                                </a:rPr>
                                <m:t>𝟐</m:t>
                              </m:r>
                            </m:den>
                          </m:f>
                          <m:nary>
                            <m:naryPr>
                              <m:chr m:val="∑"/>
                              <m:ctrlPr>
                                <a:rPr lang="en-US" sz="2000" b="1" i="1">
                                  <a:solidFill>
                                    <a:schemeClr val="tx1">
                                      <a:lumMod val="95000"/>
                                      <a:lumOff val="5000"/>
                                    </a:schemeClr>
                                  </a:solidFill>
                                  <a:latin typeface="Cambria Math" panose="02040503050406030204" pitchFamily="18" charset="0"/>
                                  <a:ea typeface="Cambria Math" panose="02040503050406030204" pitchFamily="18" charset="0"/>
                                </a:rPr>
                              </m:ctrlPr>
                            </m:naryPr>
                            <m:sub>
                              <m: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t>𝒋</m:t>
                              </m:r>
                              <m:r>
                                <a:rPr lang="en-US" sz="2000" b="1" i="1">
                                  <a:solidFill>
                                    <a:schemeClr val="tx1">
                                      <a:lumMod val="95000"/>
                                      <a:lumOff val="5000"/>
                                    </a:schemeClr>
                                  </a:solidFill>
                                  <a:latin typeface="Cambria Math" panose="02040503050406030204" pitchFamily="18" charset="0"/>
                                  <a:ea typeface="Cambria Math" panose="02040503050406030204" pitchFamily="18" charset="0"/>
                                </a:rPr>
                                <m:t>=</m:t>
                              </m:r>
                              <m:r>
                                <a:rPr lang="en-US" sz="2000" b="1" i="1">
                                  <a:solidFill>
                                    <a:schemeClr val="tx1">
                                      <a:lumMod val="95000"/>
                                      <a:lumOff val="5000"/>
                                    </a:schemeClr>
                                  </a:solidFill>
                                  <a:latin typeface="Cambria Math" panose="02040503050406030204" pitchFamily="18" charset="0"/>
                                  <a:ea typeface="Cambria Math" panose="02040503050406030204" pitchFamily="18" charset="0"/>
                                </a:rPr>
                                <m:t>𝟏</m:t>
                              </m:r>
                            </m:sub>
                            <m:sup>
                              <m:sSub>
                                <m:sSubPr>
                                  <m:ctrlPr>
                                    <a:rPr lang="en-US" sz="2000" b="1" i="1">
                                      <a:solidFill>
                                        <a:schemeClr val="tx1">
                                          <a:lumMod val="95000"/>
                                          <a:lumOff val="5000"/>
                                        </a:schemeClr>
                                      </a:solidFill>
                                      <a:latin typeface="Cambria Math" panose="02040503050406030204" pitchFamily="18" charset="0"/>
                                      <a:ea typeface="Cambria Math" panose="02040503050406030204" pitchFamily="18" charset="0"/>
                                    </a:rPr>
                                  </m:ctrlPr>
                                </m:sSubPr>
                                <m:e>
                                  <m:r>
                                    <a:rPr lang="en-US" sz="2000" b="1" i="1">
                                      <a:solidFill>
                                        <a:schemeClr val="tx1">
                                          <a:lumMod val="95000"/>
                                          <a:lumOff val="5000"/>
                                        </a:schemeClr>
                                      </a:solidFill>
                                      <a:latin typeface="Cambria Math" panose="02040503050406030204" pitchFamily="18" charset="0"/>
                                      <a:ea typeface="Cambria Math" panose="02040503050406030204" pitchFamily="18" charset="0"/>
                                    </a:rPr>
                                    <m:t>𝒏</m:t>
                                  </m:r>
                                </m:e>
                                <m:sub>
                                  <m:r>
                                    <a:rPr lang="en-US" sz="2000" b="1" i="1">
                                      <a:solidFill>
                                        <a:schemeClr val="tx1">
                                          <a:lumMod val="95000"/>
                                          <a:lumOff val="5000"/>
                                        </a:schemeClr>
                                      </a:solidFill>
                                      <a:latin typeface="Cambria Math" panose="02040503050406030204" pitchFamily="18" charset="0"/>
                                      <a:ea typeface="Cambria Math" panose="02040503050406030204" pitchFamily="18" charset="0"/>
                                    </a:rPr>
                                    <m:t>𝒓</m:t>
                                  </m:r>
                                </m:sub>
                              </m:sSub>
                            </m:sup>
                            <m:e>
                              <m:nary>
                                <m:naryPr>
                                  <m:chr m:val="∑"/>
                                  <m:ctrlPr>
                                    <a:rPr lang="en-US" sz="2000" b="1" i="1">
                                      <a:solidFill>
                                        <a:schemeClr val="tx1">
                                          <a:lumMod val="95000"/>
                                          <a:lumOff val="5000"/>
                                        </a:schemeClr>
                                      </a:solidFill>
                                      <a:latin typeface="Cambria Math" panose="02040503050406030204" pitchFamily="18" charset="0"/>
                                      <a:ea typeface="Cambria Math" panose="02040503050406030204" pitchFamily="18" charset="0"/>
                                    </a:rPr>
                                  </m:ctrlPr>
                                </m:naryPr>
                                <m:sub>
                                  <m:r>
                                    <a:rPr lang="en-US" sz="2000" b="1" i="1">
                                      <a:solidFill>
                                        <a:schemeClr val="tx1">
                                          <a:lumMod val="95000"/>
                                          <a:lumOff val="5000"/>
                                        </a:schemeClr>
                                      </a:solidFill>
                                      <a:latin typeface="Cambria Math" panose="02040503050406030204" pitchFamily="18" charset="0"/>
                                      <a:ea typeface="Cambria Math" panose="02040503050406030204" pitchFamily="18" charset="0"/>
                                    </a:rPr>
                                    <m:t>𝒌</m:t>
                                  </m:r>
                                  <m:r>
                                    <a:rPr lang="en-US" sz="2000" b="1" i="1">
                                      <a:solidFill>
                                        <a:schemeClr val="tx1">
                                          <a:lumMod val="95000"/>
                                          <a:lumOff val="5000"/>
                                        </a:schemeClr>
                                      </a:solidFill>
                                      <a:latin typeface="Cambria Math" panose="02040503050406030204" pitchFamily="18" charset="0"/>
                                      <a:ea typeface="Cambria Math" panose="02040503050406030204" pitchFamily="18" charset="0"/>
                                    </a:rPr>
                                    <m:t>=</m:t>
                                  </m:r>
                                  <m:r>
                                    <a:rPr lang="en-US" sz="2000" b="1" i="1">
                                      <a:solidFill>
                                        <a:schemeClr val="tx1">
                                          <a:lumMod val="95000"/>
                                          <a:lumOff val="5000"/>
                                        </a:schemeClr>
                                      </a:solidFill>
                                      <a:latin typeface="Cambria Math" panose="02040503050406030204" pitchFamily="18" charset="0"/>
                                      <a:ea typeface="Cambria Math" panose="02040503050406030204" pitchFamily="18" charset="0"/>
                                    </a:rPr>
                                    <m:t>𝟏</m:t>
                                  </m:r>
                                </m:sub>
                                <m:sup>
                                  <m:r>
                                    <a:rPr lang="en-US" sz="2000" b="1" i="1">
                                      <a:solidFill>
                                        <a:schemeClr val="tx1">
                                          <a:lumMod val="95000"/>
                                          <a:lumOff val="5000"/>
                                        </a:schemeClr>
                                      </a:solidFill>
                                      <a:latin typeface="Cambria Math" panose="02040503050406030204" pitchFamily="18" charset="0"/>
                                      <a:ea typeface="Cambria Math" panose="02040503050406030204" pitchFamily="18" charset="0"/>
                                    </a:rPr>
                                    <m:t>𝒏</m:t>
                                  </m:r>
                                </m:sup>
                                <m:e>
                                  <m:sSup>
                                    <m:sSupPr>
                                      <m:ctrlPr>
                                        <a:rPr lang="en-US" sz="2000" b="1" i="1">
                                          <a:solidFill>
                                            <a:schemeClr val="tx1">
                                              <a:lumMod val="95000"/>
                                              <a:lumOff val="5000"/>
                                            </a:schemeClr>
                                          </a:solidFill>
                                          <a:latin typeface="Cambria Math" panose="02040503050406030204" pitchFamily="18" charset="0"/>
                                          <a:ea typeface="Cambria Math" panose="02040503050406030204" pitchFamily="18" charset="0"/>
                                        </a:rPr>
                                      </m:ctrlPr>
                                    </m:sSupPr>
                                    <m:e>
                                      <m:sSubSup>
                                        <m:sSubSupPr>
                                          <m:ctrlPr>
                                            <a:rPr lang="en-US" sz="2000" b="1" i="1">
                                              <a:solidFill>
                                                <a:schemeClr val="tx1">
                                                  <a:lumMod val="95000"/>
                                                  <a:lumOff val="5000"/>
                                                </a:schemeClr>
                                              </a:solidFill>
                                              <a:latin typeface="Cambria Math" panose="02040503050406030204" pitchFamily="18" charset="0"/>
                                              <a:ea typeface="Cambria Math" panose="02040503050406030204" pitchFamily="18" charset="0"/>
                                            </a:rPr>
                                          </m:ctrlPr>
                                        </m:sSubSupPr>
                                        <m:e>
                                          <m:r>
                                            <a:rPr lang="en-US" sz="2000" b="1" i="1">
                                              <a:solidFill>
                                                <a:schemeClr val="tx1">
                                                  <a:lumMod val="95000"/>
                                                  <a:lumOff val="5000"/>
                                                </a:schemeClr>
                                              </a:solidFill>
                                              <a:latin typeface="Cambria Math" panose="02040503050406030204" pitchFamily="18" charset="0"/>
                                              <a:ea typeface="Cambria Math" panose="02040503050406030204" pitchFamily="18" charset="0"/>
                                            </a:rPr>
                                            <m:t>(</m:t>
                                          </m:r>
                                          <m: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t>𝜽</m:t>
                                          </m:r>
                                        </m:e>
                                        <m:sub>
                                          <m:r>
                                            <a:rPr lang="en-US" sz="2000" b="1" i="1">
                                              <a:solidFill>
                                                <a:schemeClr val="tx1">
                                                  <a:lumMod val="95000"/>
                                                  <a:lumOff val="5000"/>
                                                </a:schemeClr>
                                              </a:solidFill>
                                              <a:latin typeface="Cambria Math" panose="02040503050406030204" pitchFamily="18" charset="0"/>
                                              <a:ea typeface="Cambria Math" panose="02040503050406030204" pitchFamily="18" charset="0"/>
                                            </a:rPr>
                                            <m:t>𝒌</m:t>
                                          </m:r>
                                        </m:sub>
                                        <m:sup>
                                          <m:r>
                                            <a:rPr lang="en-US" sz="2000" b="1" i="1">
                                              <a:solidFill>
                                                <a:schemeClr val="tx1">
                                                  <a:lumMod val="95000"/>
                                                  <a:lumOff val="5000"/>
                                                </a:schemeClr>
                                              </a:solidFill>
                                              <a:latin typeface="Cambria Math" panose="02040503050406030204" pitchFamily="18" charset="0"/>
                                              <a:ea typeface="Cambria Math" panose="02040503050406030204" pitchFamily="18" charset="0"/>
                                            </a:rPr>
                                            <m:t>(</m:t>
                                          </m:r>
                                          <m: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t>𝒋</m:t>
                                          </m:r>
                                          <m:r>
                                            <a:rPr lang="en-US" sz="2000" b="1" i="1">
                                              <a:solidFill>
                                                <a:schemeClr val="tx1">
                                                  <a:lumMod val="95000"/>
                                                  <a:lumOff val="5000"/>
                                                </a:schemeClr>
                                              </a:solidFill>
                                              <a:latin typeface="Cambria Math" panose="02040503050406030204" pitchFamily="18" charset="0"/>
                                              <a:ea typeface="Cambria Math" panose="02040503050406030204" pitchFamily="18" charset="0"/>
                                            </a:rPr>
                                            <m:t>)</m:t>
                                          </m:r>
                                        </m:sup>
                                      </m:sSubSup>
                                      <m:r>
                                        <a:rPr lang="en-US" sz="2000" b="1" i="1">
                                          <a:solidFill>
                                            <a:schemeClr val="tx1">
                                              <a:lumMod val="95000"/>
                                              <a:lumOff val="5000"/>
                                            </a:schemeClr>
                                          </a:solidFill>
                                          <a:latin typeface="Cambria Math" panose="02040503050406030204" pitchFamily="18" charset="0"/>
                                          <a:ea typeface="Cambria Math" panose="02040503050406030204" pitchFamily="18" charset="0"/>
                                        </a:rPr>
                                        <m:t>)</m:t>
                                      </m:r>
                                    </m:e>
                                    <m:sup>
                                      <m:r>
                                        <a:rPr lang="en-US" sz="2000" b="1" i="1">
                                          <a:solidFill>
                                            <a:schemeClr val="tx1">
                                              <a:lumMod val="95000"/>
                                              <a:lumOff val="5000"/>
                                            </a:schemeClr>
                                          </a:solidFill>
                                          <a:latin typeface="Cambria Math" panose="02040503050406030204" pitchFamily="18" charset="0"/>
                                          <a:ea typeface="Cambria Math" panose="02040503050406030204" pitchFamily="18" charset="0"/>
                                        </a:rPr>
                                        <m:t>𝟐</m:t>
                                      </m:r>
                                    </m:sup>
                                  </m:sSup>
                                </m:e>
                              </m:nary>
                            </m:e>
                          </m:nary>
                        </m:e>
                      </m:d>
                      <m:r>
                        <a:rPr lang="en-US" sz="2000" b="0" i="1" smtClean="0">
                          <a:latin typeface="Cambria Math" panose="02040503050406030204" pitchFamily="18" charset="0"/>
                        </a:rPr>
                        <m:t>                              </m:t>
                      </m:r>
                    </m:oMath>
                  </m:oMathPara>
                </a14:m>
                <a:endParaRPr lang="en-US" sz="2000" dirty="0"/>
              </a:p>
            </p:txBody>
          </p:sp>
        </mc:Choice>
        <mc:Fallback>
          <p:sp>
            <p:nvSpPr>
              <p:cNvPr id="4" name="Rectangle 3"/>
              <p:cNvSpPr>
                <a:spLocks noRot="1" noChangeAspect="1" noMove="1" noResize="1" noEditPoints="1" noAdjustHandles="1" noChangeArrowheads="1" noChangeShapeType="1" noTextEdit="1"/>
              </p:cNvSpPr>
              <p:nvPr/>
            </p:nvSpPr>
            <p:spPr>
              <a:xfrm>
                <a:off x="1030740" y="3249010"/>
                <a:ext cx="11014402" cy="2052037"/>
              </a:xfrm>
              <a:prstGeom prst="rect">
                <a:avLst/>
              </a:prstGeom>
              <a:blipFill>
                <a:blip r:embed="rId3"/>
                <a:stretch>
                  <a:fillRect/>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fld id="{C9B5664B-E3EB-4D41-8373-A153995D74C9}" type="datetime1">
              <a:rPr lang="en-US" smtClean="0"/>
              <a:t>11/20/2018</a:t>
            </a:fld>
            <a:endParaRPr lang="en-US"/>
          </a:p>
        </p:txBody>
      </p:sp>
      <p:sp>
        <p:nvSpPr>
          <p:cNvPr id="7" name="Footer Placeholder 6"/>
          <p:cNvSpPr>
            <a:spLocks noGrp="1"/>
          </p:cNvSpPr>
          <p:nvPr>
            <p:ph type="ftr" sz="quarter" idx="11"/>
          </p:nvPr>
        </p:nvSpPr>
        <p:spPr/>
        <p:txBody>
          <a:bodyPr/>
          <a:lstStyle/>
          <a:p>
            <a:r>
              <a:rPr lang="fr-FR" smtClean="0"/>
              <a:t>Coursera Capstone Project: Restaurant Recommendation Engine</a:t>
            </a:r>
            <a:endParaRPr lang="en-US"/>
          </a:p>
        </p:txBody>
      </p:sp>
      <p:sp>
        <p:nvSpPr>
          <p:cNvPr id="8" name="Slide Number Placeholder 7"/>
          <p:cNvSpPr>
            <a:spLocks noGrp="1"/>
          </p:cNvSpPr>
          <p:nvPr>
            <p:ph type="sldNum" sz="quarter" idx="12"/>
          </p:nvPr>
        </p:nvSpPr>
        <p:spPr/>
        <p:txBody>
          <a:bodyPr/>
          <a:lstStyle/>
          <a:p>
            <a:fld id="{5D5A62E0-F87D-4CDE-BD57-A86B03041185}" type="slidenum">
              <a:rPr lang="en-US" smtClean="0"/>
              <a:t>10</a:t>
            </a:fld>
            <a:endParaRPr lang="en-US"/>
          </a:p>
        </p:txBody>
      </p:sp>
      <mc:AlternateContent xmlns:mc="http://schemas.openxmlformats.org/markup-compatibility/2006">
        <mc:Choice xmlns:a14="http://schemas.microsoft.com/office/drawing/2010/main" Requires="a14">
          <p:sp>
            <p:nvSpPr>
              <p:cNvPr id="9" name="Rectangle 8"/>
              <p:cNvSpPr/>
              <p:nvPr/>
            </p:nvSpPr>
            <p:spPr>
              <a:xfrm>
                <a:off x="8888252" y="5734515"/>
                <a:ext cx="2195729" cy="307777"/>
              </a:xfrm>
              <a:prstGeom prst="rect">
                <a:avLst/>
              </a:prstGeom>
            </p:spPr>
            <p:txBody>
              <a:bodyPr wrap="none">
                <a:spAutoFit/>
              </a:bodyPr>
              <a:lstStyle/>
              <a:p>
                <a14:m>
                  <m:oMath xmlns:m="http://schemas.openxmlformats.org/officeDocument/2006/math">
                    <m:r>
                      <a:rPr lang="en-US" sz="1400" b="1" i="1" smtClean="0">
                        <a:solidFill>
                          <a:schemeClr val="tx1">
                            <a:lumMod val="95000"/>
                            <a:lumOff val="5000"/>
                          </a:schemeClr>
                        </a:solidFill>
                        <a:latin typeface="Cambria Math" panose="02040503050406030204" pitchFamily="18" charset="0"/>
                        <a:ea typeface="Cambria Math" panose="02040503050406030204" pitchFamily="18" charset="0"/>
                      </a:rPr>
                      <m:t>𝝀</m:t>
                    </m:r>
                  </m:oMath>
                </a14:m>
                <a:r>
                  <a:rPr lang="en-US" sz="1400" dirty="0" smtClean="0"/>
                  <a:t>- regularization parameter</a:t>
                </a:r>
                <a:endParaRPr lang="en-US" sz="1400" dirty="0"/>
              </a:p>
            </p:txBody>
          </p:sp>
        </mc:Choice>
        <mc:Fallback>
          <p:sp>
            <p:nvSpPr>
              <p:cNvPr id="9" name="Rectangle 8"/>
              <p:cNvSpPr>
                <a:spLocks noRot="1" noChangeAspect="1" noMove="1" noResize="1" noEditPoints="1" noAdjustHandles="1" noChangeArrowheads="1" noChangeShapeType="1" noTextEdit="1"/>
              </p:cNvSpPr>
              <p:nvPr/>
            </p:nvSpPr>
            <p:spPr>
              <a:xfrm>
                <a:off x="8888252" y="5734515"/>
                <a:ext cx="2195729" cy="307777"/>
              </a:xfrm>
              <a:prstGeom prst="rect">
                <a:avLst/>
              </a:prstGeom>
              <a:blipFill>
                <a:blip r:embed="rId4"/>
                <a:stretch>
                  <a:fillRect t="-4000" b="-20000"/>
                </a:stretch>
              </a:blipFill>
            </p:spPr>
            <p:txBody>
              <a:bodyPr/>
              <a:lstStyle/>
              <a:p>
                <a:r>
                  <a:rPr lang="en-US">
                    <a:noFill/>
                  </a:rPr>
                  <a:t> </a:t>
                </a:r>
              </a:p>
            </p:txBody>
          </p:sp>
        </mc:Fallback>
      </mc:AlternateContent>
    </p:spTree>
    <p:extLst>
      <p:ext uri="{BB962C8B-B14F-4D97-AF65-F5344CB8AC3E}">
        <p14:creationId xmlns:p14="http://schemas.microsoft.com/office/powerpoint/2010/main" val="3668767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Step-3: Defining Gradient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1446106"/>
              </a:xfrm>
            </p:spPr>
            <p:txBody>
              <a:bodyPr/>
              <a:lstStyle/>
              <a:p>
                <a:pPr marL="457200" indent="-457200">
                  <a:buFont typeface="+mj-lt"/>
                  <a:buAutoNum type="arabicPeriod"/>
                </a:pPr>
                <a:r>
                  <a:rPr lang="en-US" dirty="0" smtClean="0"/>
                  <a:t>Initialize </a:t>
                </a:r>
                <a14:m>
                  <m:oMath xmlns:m="http://schemas.openxmlformats.org/officeDocument/2006/math">
                    <m:sSup>
                      <m:sSupPr>
                        <m:ctrlPr>
                          <a:rPr lang="en-US" i="1" smtClean="0">
                            <a:solidFill>
                              <a:schemeClr val="accent6">
                                <a:lumMod val="75000"/>
                              </a:schemeClr>
                            </a:solidFill>
                            <a:latin typeface="Cambria Math" panose="02040503050406030204" pitchFamily="18" charset="0"/>
                          </a:rPr>
                        </m:ctrlPr>
                      </m:sSupPr>
                      <m:e>
                        <m:r>
                          <a:rPr lang="en-US" i="1">
                            <a:solidFill>
                              <a:schemeClr val="accent6">
                                <a:lumMod val="75000"/>
                              </a:schemeClr>
                            </a:solidFill>
                            <a:latin typeface="Cambria Math" panose="02040503050406030204" pitchFamily="18" charset="0"/>
                          </a:rPr>
                          <m:t>𝑥</m:t>
                        </m:r>
                      </m:e>
                      <m:sup>
                        <m:d>
                          <m:dPr>
                            <m:ctrlPr>
                              <a:rPr lang="en-US" i="1">
                                <a:solidFill>
                                  <a:schemeClr val="accent6">
                                    <a:lumMod val="75000"/>
                                  </a:schemeClr>
                                </a:solidFill>
                                <a:latin typeface="Cambria Math" panose="02040503050406030204" pitchFamily="18" charset="0"/>
                              </a:rPr>
                            </m:ctrlPr>
                          </m:dPr>
                          <m:e>
                            <m:r>
                              <a:rPr lang="en-US" i="1">
                                <a:solidFill>
                                  <a:schemeClr val="accent6">
                                    <a:lumMod val="75000"/>
                                  </a:schemeClr>
                                </a:solidFill>
                                <a:latin typeface="Cambria Math" panose="02040503050406030204" pitchFamily="18" charset="0"/>
                              </a:rPr>
                              <m:t>1</m:t>
                            </m:r>
                          </m:e>
                        </m:d>
                      </m:sup>
                    </m:sSup>
                    <m:r>
                      <a:rPr lang="en-US" i="1">
                        <a:solidFill>
                          <a:schemeClr val="accent6">
                            <a:lumMod val="75000"/>
                          </a:schemeClr>
                        </a:solidFill>
                        <a:latin typeface="Cambria Math" panose="02040503050406030204" pitchFamily="18" charset="0"/>
                      </a:rPr>
                      <m:t>,</m:t>
                    </m:r>
                    <m:sSup>
                      <m:sSupPr>
                        <m:ctrlPr>
                          <a:rPr lang="en-US" i="1">
                            <a:solidFill>
                              <a:schemeClr val="accent6">
                                <a:lumMod val="75000"/>
                              </a:schemeClr>
                            </a:solidFill>
                            <a:latin typeface="Cambria Math" panose="02040503050406030204" pitchFamily="18" charset="0"/>
                          </a:rPr>
                        </m:ctrlPr>
                      </m:sSupPr>
                      <m:e>
                        <m:r>
                          <a:rPr lang="en-US" i="1">
                            <a:solidFill>
                              <a:schemeClr val="accent6">
                                <a:lumMod val="75000"/>
                              </a:schemeClr>
                            </a:solidFill>
                            <a:latin typeface="Cambria Math" panose="02040503050406030204" pitchFamily="18" charset="0"/>
                          </a:rPr>
                          <m:t>𝑥</m:t>
                        </m:r>
                      </m:e>
                      <m:sup>
                        <m:d>
                          <m:dPr>
                            <m:ctrlPr>
                              <a:rPr lang="en-US" i="1">
                                <a:solidFill>
                                  <a:schemeClr val="accent6">
                                    <a:lumMod val="75000"/>
                                  </a:schemeClr>
                                </a:solidFill>
                                <a:latin typeface="Cambria Math" panose="02040503050406030204" pitchFamily="18" charset="0"/>
                              </a:rPr>
                            </m:ctrlPr>
                          </m:dPr>
                          <m:e>
                            <m:r>
                              <a:rPr lang="en-US" i="1">
                                <a:solidFill>
                                  <a:schemeClr val="accent6">
                                    <a:lumMod val="75000"/>
                                  </a:schemeClr>
                                </a:solidFill>
                                <a:latin typeface="Cambria Math" panose="02040503050406030204" pitchFamily="18" charset="0"/>
                              </a:rPr>
                              <m:t>2</m:t>
                            </m:r>
                          </m:e>
                        </m:d>
                      </m:sup>
                    </m:sSup>
                    <m:r>
                      <a:rPr lang="en-US" i="1">
                        <a:solidFill>
                          <a:schemeClr val="accent6">
                            <a:lumMod val="75000"/>
                          </a:schemeClr>
                        </a:solidFill>
                        <a:latin typeface="Cambria Math" panose="02040503050406030204" pitchFamily="18" charset="0"/>
                      </a:rPr>
                      <m:t>,</m:t>
                    </m:r>
                    <m:sSup>
                      <m:sSupPr>
                        <m:ctrlPr>
                          <a:rPr lang="en-US" i="1">
                            <a:solidFill>
                              <a:schemeClr val="accent6">
                                <a:lumMod val="75000"/>
                              </a:schemeClr>
                            </a:solidFill>
                            <a:latin typeface="Cambria Math" panose="02040503050406030204" pitchFamily="18" charset="0"/>
                          </a:rPr>
                        </m:ctrlPr>
                      </m:sSupPr>
                      <m:e>
                        <m:r>
                          <a:rPr lang="en-US" i="1">
                            <a:solidFill>
                              <a:schemeClr val="accent6">
                                <a:lumMod val="75000"/>
                              </a:schemeClr>
                            </a:solidFill>
                            <a:latin typeface="Cambria Math" panose="02040503050406030204" pitchFamily="18" charset="0"/>
                          </a:rPr>
                          <m:t>𝑥</m:t>
                        </m:r>
                      </m:e>
                      <m:sup>
                        <m:d>
                          <m:dPr>
                            <m:ctrlPr>
                              <a:rPr lang="en-US" i="1">
                                <a:solidFill>
                                  <a:schemeClr val="accent6">
                                    <a:lumMod val="75000"/>
                                  </a:schemeClr>
                                </a:solidFill>
                                <a:latin typeface="Cambria Math" panose="02040503050406030204" pitchFamily="18" charset="0"/>
                              </a:rPr>
                            </m:ctrlPr>
                          </m:dPr>
                          <m:e>
                            <m:r>
                              <a:rPr lang="en-US" i="1">
                                <a:solidFill>
                                  <a:schemeClr val="accent6">
                                    <a:lumMod val="75000"/>
                                  </a:schemeClr>
                                </a:solidFill>
                                <a:latin typeface="Cambria Math" panose="02040503050406030204" pitchFamily="18" charset="0"/>
                              </a:rPr>
                              <m:t>3</m:t>
                            </m:r>
                          </m:e>
                        </m:d>
                      </m:sup>
                    </m:sSup>
                    <m:r>
                      <a:rPr lang="en-US" i="1">
                        <a:solidFill>
                          <a:schemeClr val="accent6">
                            <a:lumMod val="75000"/>
                          </a:schemeClr>
                        </a:solidFill>
                        <a:latin typeface="Cambria Math" panose="02040503050406030204" pitchFamily="18" charset="0"/>
                      </a:rPr>
                      <m:t>,…</m:t>
                    </m:r>
                    <m:sSup>
                      <m:sSupPr>
                        <m:ctrlPr>
                          <a:rPr lang="en-US" i="1">
                            <a:solidFill>
                              <a:schemeClr val="accent6">
                                <a:lumMod val="75000"/>
                              </a:schemeClr>
                            </a:solidFill>
                            <a:latin typeface="Cambria Math" panose="02040503050406030204" pitchFamily="18" charset="0"/>
                          </a:rPr>
                        </m:ctrlPr>
                      </m:sSupPr>
                      <m:e>
                        <m:r>
                          <a:rPr lang="en-US" i="1">
                            <a:solidFill>
                              <a:schemeClr val="accent6">
                                <a:lumMod val="75000"/>
                              </a:schemeClr>
                            </a:solidFill>
                            <a:latin typeface="Cambria Math" panose="02040503050406030204" pitchFamily="18" charset="0"/>
                          </a:rPr>
                          <m:t>𝑥</m:t>
                        </m:r>
                      </m:e>
                      <m:sup>
                        <m:r>
                          <a:rPr lang="en-US" i="1">
                            <a:solidFill>
                              <a:schemeClr val="accent6">
                                <a:lumMod val="75000"/>
                              </a:schemeClr>
                            </a:solidFill>
                            <a:latin typeface="Cambria Math" panose="02040503050406030204" pitchFamily="18" charset="0"/>
                          </a:rPr>
                          <m:t>(</m:t>
                        </m:r>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rPr>
                              <m:t>𝑛</m:t>
                            </m:r>
                          </m:e>
                          <m:sub>
                            <m:r>
                              <a:rPr lang="en-US" i="1">
                                <a:solidFill>
                                  <a:schemeClr val="accent6">
                                    <a:lumMod val="75000"/>
                                  </a:schemeClr>
                                </a:solidFill>
                                <a:latin typeface="Cambria Math" panose="02040503050406030204" pitchFamily="18" charset="0"/>
                              </a:rPr>
                              <m:t>𝑟</m:t>
                            </m:r>
                          </m:sub>
                        </m:sSub>
                        <m:r>
                          <a:rPr lang="en-US" i="1">
                            <a:solidFill>
                              <a:schemeClr val="accent6">
                                <a:lumMod val="75000"/>
                              </a:schemeClr>
                            </a:solidFill>
                            <a:latin typeface="Cambria Math" panose="02040503050406030204" pitchFamily="18" charset="0"/>
                          </a:rPr>
                          <m:t>)</m:t>
                        </m:r>
                      </m:sup>
                    </m:sSup>
                    <m:sSup>
                      <m:sSupPr>
                        <m:ctrlPr>
                          <a:rPr lang="en-US" i="1">
                            <a:solidFill>
                              <a:schemeClr val="accent6">
                                <a:lumMod val="75000"/>
                              </a:schemeClr>
                            </a:solidFill>
                            <a:latin typeface="Cambria Math" panose="02040503050406030204" pitchFamily="18" charset="0"/>
                          </a:rPr>
                        </m:ctrlPr>
                      </m:sSupPr>
                      <m:e>
                        <m:r>
                          <a:rPr lang="en-US" i="1">
                            <a:solidFill>
                              <a:schemeClr val="accent6">
                                <a:lumMod val="75000"/>
                              </a:schemeClr>
                            </a:solidFill>
                            <a:latin typeface="Cambria Math" panose="02040503050406030204" pitchFamily="18" charset="0"/>
                          </a:rPr>
                          <m:t>,</m:t>
                        </m:r>
                        <m:r>
                          <a:rPr lang="en-US" i="1">
                            <a:solidFill>
                              <a:schemeClr val="accent6">
                                <a:lumMod val="75000"/>
                              </a:schemeClr>
                            </a:solidFill>
                            <a:latin typeface="Cambria Math" panose="02040503050406030204" pitchFamily="18" charset="0"/>
                            <a:ea typeface="Cambria Math" panose="02040503050406030204" pitchFamily="18" charset="0"/>
                          </a:rPr>
                          <m:t>𝜃</m:t>
                        </m:r>
                      </m:e>
                      <m:sup>
                        <m:r>
                          <a:rPr lang="en-US" i="1">
                            <a:solidFill>
                              <a:schemeClr val="accent6">
                                <a:lumMod val="75000"/>
                              </a:schemeClr>
                            </a:solidFill>
                            <a:latin typeface="Cambria Math" panose="02040503050406030204" pitchFamily="18" charset="0"/>
                          </a:rPr>
                          <m:t>(1)</m:t>
                        </m:r>
                      </m:sup>
                    </m:sSup>
                    <m:sSup>
                      <m:sSupPr>
                        <m:ctrlPr>
                          <a:rPr lang="en-US" i="1">
                            <a:solidFill>
                              <a:schemeClr val="accent6">
                                <a:lumMod val="75000"/>
                              </a:schemeClr>
                            </a:solidFill>
                            <a:latin typeface="Cambria Math" panose="02040503050406030204" pitchFamily="18" charset="0"/>
                          </a:rPr>
                        </m:ctrlPr>
                      </m:sSupPr>
                      <m:e>
                        <m:r>
                          <a:rPr lang="en-US" i="1">
                            <a:solidFill>
                              <a:schemeClr val="accent6">
                                <a:lumMod val="75000"/>
                              </a:schemeClr>
                            </a:solidFill>
                            <a:latin typeface="Cambria Math" panose="02040503050406030204" pitchFamily="18" charset="0"/>
                          </a:rPr>
                          <m:t>,</m:t>
                        </m:r>
                        <m:r>
                          <a:rPr lang="en-US" i="1">
                            <a:solidFill>
                              <a:schemeClr val="accent6">
                                <a:lumMod val="75000"/>
                              </a:schemeClr>
                            </a:solidFill>
                            <a:latin typeface="Cambria Math" panose="02040503050406030204" pitchFamily="18" charset="0"/>
                            <a:ea typeface="Cambria Math" panose="02040503050406030204" pitchFamily="18" charset="0"/>
                          </a:rPr>
                          <m:t>𝜃</m:t>
                        </m:r>
                      </m:e>
                      <m:sup>
                        <m:r>
                          <a:rPr lang="en-US" i="1">
                            <a:solidFill>
                              <a:schemeClr val="accent6">
                                <a:lumMod val="75000"/>
                              </a:schemeClr>
                            </a:solidFill>
                            <a:latin typeface="Cambria Math" panose="02040503050406030204" pitchFamily="18" charset="0"/>
                          </a:rPr>
                          <m:t>(2)</m:t>
                        </m:r>
                      </m:sup>
                    </m:sSup>
                    <m:sSup>
                      <m:sSupPr>
                        <m:ctrlPr>
                          <a:rPr lang="en-US" i="1">
                            <a:solidFill>
                              <a:schemeClr val="accent6">
                                <a:lumMod val="75000"/>
                              </a:schemeClr>
                            </a:solidFill>
                            <a:latin typeface="Cambria Math" panose="02040503050406030204" pitchFamily="18" charset="0"/>
                          </a:rPr>
                        </m:ctrlPr>
                      </m:sSupPr>
                      <m:e>
                        <m:r>
                          <a:rPr lang="en-US" i="1">
                            <a:solidFill>
                              <a:schemeClr val="accent6">
                                <a:lumMod val="75000"/>
                              </a:schemeClr>
                            </a:solidFill>
                            <a:latin typeface="Cambria Math" panose="02040503050406030204" pitchFamily="18" charset="0"/>
                          </a:rPr>
                          <m:t>,</m:t>
                        </m:r>
                        <m:r>
                          <a:rPr lang="en-US" i="1">
                            <a:solidFill>
                              <a:schemeClr val="accent6">
                                <a:lumMod val="75000"/>
                              </a:schemeClr>
                            </a:solidFill>
                            <a:latin typeface="Cambria Math" panose="02040503050406030204" pitchFamily="18" charset="0"/>
                            <a:ea typeface="Cambria Math" panose="02040503050406030204" pitchFamily="18" charset="0"/>
                          </a:rPr>
                          <m:t>𝜃</m:t>
                        </m:r>
                      </m:e>
                      <m:sup>
                        <m:r>
                          <a:rPr lang="en-US" i="1">
                            <a:solidFill>
                              <a:schemeClr val="accent6">
                                <a:lumMod val="75000"/>
                              </a:schemeClr>
                            </a:solidFill>
                            <a:latin typeface="Cambria Math" panose="02040503050406030204" pitchFamily="18" charset="0"/>
                          </a:rPr>
                          <m:t>(3)</m:t>
                        </m:r>
                      </m:sup>
                    </m:sSup>
                    <m:sSup>
                      <m:sSupPr>
                        <m:ctrlPr>
                          <a:rPr lang="en-US" i="1">
                            <a:solidFill>
                              <a:schemeClr val="accent6">
                                <a:lumMod val="75000"/>
                              </a:schemeClr>
                            </a:solidFill>
                            <a:latin typeface="Cambria Math" panose="02040503050406030204" pitchFamily="18" charset="0"/>
                          </a:rPr>
                        </m:ctrlPr>
                      </m:sSupPr>
                      <m:e>
                        <m:r>
                          <a:rPr lang="en-US" i="1">
                            <a:solidFill>
                              <a:schemeClr val="accent6">
                                <a:lumMod val="75000"/>
                              </a:schemeClr>
                            </a:solidFill>
                            <a:latin typeface="Cambria Math" panose="02040503050406030204" pitchFamily="18" charset="0"/>
                          </a:rPr>
                          <m:t>,….</m:t>
                        </m:r>
                        <m:r>
                          <a:rPr lang="en-US" i="1">
                            <a:solidFill>
                              <a:schemeClr val="accent6">
                                <a:lumMod val="75000"/>
                              </a:schemeClr>
                            </a:solidFill>
                            <a:latin typeface="Cambria Math" panose="02040503050406030204" pitchFamily="18" charset="0"/>
                            <a:ea typeface="Cambria Math" panose="02040503050406030204" pitchFamily="18" charset="0"/>
                          </a:rPr>
                          <m:t>𝜃</m:t>
                        </m:r>
                      </m:e>
                      <m:sup>
                        <m:r>
                          <a:rPr lang="en-US" i="1">
                            <a:solidFill>
                              <a:schemeClr val="accent6">
                                <a:lumMod val="75000"/>
                              </a:schemeClr>
                            </a:solidFill>
                            <a:latin typeface="Cambria Math" panose="02040503050406030204" pitchFamily="18" charset="0"/>
                          </a:rPr>
                          <m:t>(</m:t>
                        </m:r>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rPr>
                              <m:t>𝑛</m:t>
                            </m:r>
                          </m:e>
                          <m:sub>
                            <m:r>
                              <a:rPr lang="en-US" i="1">
                                <a:solidFill>
                                  <a:schemeClr val="accent6">
                                    <a:lumMod val="75000"/>
                                  </a:schemeClr>
                                </a:solidFill>
                                <a:latin typeface="Cambria Math" panose="02040503050406030204" pitchFamily="18" charset="0"/>
                              </a:rPr>
                              <m:t>𝑢</m:t>
                            </m:r>
                          </m:sub>
                        </m:sSub>
                        <m:r>
                          <a:rPr lang="en-US" i="1">
                            <a:solidFill>
                              <a:schemeClr val="accent6">
                                <a:lumMod val="75000"/>
                              </a:schemeClr>
                            </a:solidFill>
                            <a:latin typeface="Cambria Math" panose="02040503050406030204" pitchFamily="18" charset="0"/>
                          </a:rPr>
                          <m:t>)</m:t>
                        </m:r>
                      </m:sup>
                    </m:sSup>
                  </m:oMath>
                </a14:m>
                <a:r>
                  <a:rPr lang="en-US" dirty="0" smtClean="0"/>
                  <a:t> with small random values </a:t>
                </a:r>
              </a:p>
              <a:p>
                <a:pPr marL="457200" indent="-457200">
                  <a:buFont typeface="+mj-lt"/>
                  <a:buAutoNum type="arabicPeriod"/>
                </a:pPr>
                <a:r>
                  <a:rPr lang="en-US" dirty="0" smtClean="0"/>
                  <a:t>Minimize cost function using Gradient Descent Algorithm</a:t>
                </a:r>
              </a:p>
              <a:p>
                <a:pPr marL="457200" indent="-457200">
                  <a:buFont typeface="+mj-lt"/>
                  <a:buAutoNum type="arabicPeriod"/>
                </a:pPr>
                <a:r>
                  <a:rPr lang="en-US" dirty="0" smtClean="0"/>
                  <a:t>Update </a:t>
                </a:r>
                <a14:m>
                  <m:oMath xmlns:m="http://schemas.openxmlformats.org/officeDocument/2006/math">
                    <m:sSup>
                      <m:sSupPr>
                        <m:ctrlPr>
                          <a:rPr lang="en-US" i="1">
                            <a:solidFill>
                              <a:schemeClr val="accent6">
                                <a:lumMod val="75000"/>
                              </a:schemeClr>
                            </a:solidFill>
                            <a:latin typeface="Cambria Math" panose="02040503050406030204" pitchFamily="18" charset="0"/>
                          </a:rPr>
                        </m:ctrlPr>
                      </m:sSupPr>
                      <m:e>
                        <m:r>
                          <a:rPr lang="en-US" i="1">
                            <a:solidFill>
                              <a:schemeClr val="accent6">
                                <a:lumMod val="75000"/>
                              </a:schemeClr>
                            </a:solidFill>
                            <a:latin typeface="Cambria Math" panose="02040503050406030204" pitchFamily="18" charset="0"/>
                          </a:rPr>
                          <m:t>𝑥</m:t>
                        </m:r>
                      </m:e>
                      <m:sup>
                        <m:d>
                          <m:dPr>
                            <m:ctrlPr>
                              <a:rPr lang="en-US" i="1">
                                <a:solidFill>
                                  <a:schemeClr val="accent6">
                                    <a:lumMod val="75000"/>
                                  </a:schemeClr>
                                </a:solidFill>
                                <a:latin typeface="Cambria Math" panose="02040503050406030204" pitchFamily="18" charset="0"/>
                              </a:rPr>
                            </m:ctrlPr>
                          </m:dPr>
                          <m:e>
                            <m:r>
                              <a:rPr lang="en-US" i="1">
                                <a:solidFill>
                                  <a:schemeClr val="accent6">
                                    <a:lumMod val="75000"/>
                                  </a:schemeClr>
                                </a:solidFill>
                                <a:latin typeface="Cambria Math" panose="02040503050406030204" pitchFamily="18" charset="0"/>
                              </a:rPr>
                              <m:t>1</m:t>
                            </m:r>
                          </m:e>
                        </m:d>
                      </m:sup>
                    </m:sSup>
                    <m:r>
                      <a:rPr lang="en-US" i="1">
                        <a:solidFill>
                          <a:schemeClr val="accent6">
                            <a:lumMod val="75000"/>
                          </a:schemeClr>
                        </a:solidFill>
                        <a:latin typeface="Cambria Math" panose="02040503050406030204" pitchFamily="18" charset="0"/>
                      </a:rPr>
                      <m:t>,</m:t>
                    </m:r>
                    <m:sSup>
                      <m:sSupPr>
                        <m:ctrlPr>
                          <a:rPr lang="en-US" i="1">
                            <a:solidFill>
                              <a:schemeClr val="accent6">
                                <a:lumMod val="75000"/>
                              </a:schemeClr>
                            </a:solidFill>
                            <a:latin typeface="Cambria Math" panose="02040503050406030204" pitchFamily="18" charset="0"/>
                          </a:rPr>
                        </m:ctrlPr>
                      </m:sSupPr>
                      <m:e>
                        <m:r>
                          <a:rPr lang="en-US" i="1">
                            <a:solidFill>
                              <a:schemeClr val="accent6">
                                <a:lumMod val="75000"/>
                              </a:schemeClr>
                            </a:solidFill>
                            <a:latin typeface="Cambria Math" panose="02040503050406030204" pitchFamily="18" charset="0"/>
                          </a:rPr>
                          <m:t>𝑥</m:t>
                        </m:r>
                      </m:e>
                      <m:sup>
                        <m:d>
                          <m:dPr>
                            <m:ctrlPr>
                              <a:rPr lang="en-US" i="1">
                                <a:solidFill>
                                  <a:schemeClr val="accent6">
                                    <a:lumMod val="75000"/>
                                  </a:schemeClr>
                                </a:solidFill>
                                <a:latin typeface="Cambria Math" panose="02040503050406030204" pitchFamily="18" charset="0"/>
                              </a:rPr>
                            </m:ctrlPr>
                          </m:dPr>
                          <m:e>
                            <m:r>
                              <a:rPr lang="en-US" i="1">
                                <a:solidFill>
                                  <a:schemeClr val="accent6">
                                    <a:lumMod val="75000"/>
                                  </a:schemeClr>
                                </a:solidFill>
                                <a:latin typeface="Cambria Math" panose="02040503050406030204" pitchFamily="18" charset="0"/>
                              </a:rPr>
                              <m:t>2</m:t>
                            </m:r>
                          </m:e>
                        </m:d>
                      </m:sup>
                    </m:sSup>
                    <m:r>
                      <a:rPr lang="en-US" i="1">
                        <a:solidFill>
                          <a:schemeClr val="accent6">
                            <a:lumMod val="75000"/>
                          </a:schemeClr>
                        </a:solidFill>
                        <a:latin typeface="Cambria Math" panose="02040503050406030204" pitchFamily="18" charset="0"/>
                      </a:rPr>
                      <m:t>,</m:t>
                    </m:r>
                    <m:sSup>
                      <m:sSupPr>
                        <m:ctrlPr>
                          <a:rPr lang="en-US" i="1">
                            <a:solidFill>
                              <a:schemeClr val="accent6">
                                <a:lumMod val="75000"/>
                              </a:schemeClr>
                            </a:solidFill>
                            <a:latin typeface="Cambria Math" panose="02040503050406030204" pitchFamily="18" charset="0"/>
                          </a:rPr>
                        </m:ctrlPr>
                      </m:sSupPr>
                      <m:e>
                        <m:r>
                          <a:rPr lang="en-US" i="1">
                            <a:solidFill>
                              <a:schemeClr val="accent6">
                                <a:lumMod val="75000"/>
                              </a:schemeClr>
                            </a:solidFill>
                            <a:latin typeface="Cambria Math" panose="02040503050406030204" pitchFamily="18" charset="0"/>
                          </a:rPr>
                          <m:t>𝑥</m:t>
                        </m:r>
                      </m:e>
                      <m:sup>
                        <m:d>
                          <m:dPr>
                            <m:ctrlPr>
                              <a:rPr lang="en-US" i="1">
                                <a:solidFill>
                                  <a:schemeClr val="accent6">
                                    <a:lumMod val="75000"/>
                                  </a:schemeClr>
                                </a:solidFill>
                                <a:latin typeface="Cambria Math" panose="02040503050406030204" pitchFamily="18" charset="0"/>
                              </a:rPr>
                            </m:ctrlPr>
                          </m:dPr>
                          <m:e>
                            <m:r>
                              <a:rPr lang="en-US" i="1">
                                <a:solidFill>
                                  <a:schemeClr val="accent6">
                                    <a:lumMod val="75000"/>
                                  </a:schemeClr>
                                </a:solidFill>
                                <a:latin typeface="Cambria Math" panose="02040503050406030204" pitchFamily="18" charset="0"/>
                              </a:rPr>
                              <m:t>3</m:t>
                            </m:r>
                          </m:e>
                        </m:d>
                      </m:sup>
                    </m:sSup>
                    <m:r>
                      <a:rPr lang="en-US" i="1">
                        <a:solidFill>
                          <a:schemeClr val="accent6">
                            <a:lumMod val="75000"/>
                          </a:schemeClr>
                        </a:solidFill>
                        <a:latin typeface="Cambria Math" panose="02040503050406030204" pitchFamily="18" charset="0"/>
                      </a:rPr>
                      <m:t>,…</m:t>
                    </m:r>
                    <m:sSup>
                      <m:sSupPr>
                        <m:ctrlPr>
                          <a:rPr lang="en-US" i="1">
                            <a:solidFill>
                              <a:schemeClr val="accent6">
                                <a:lumMod val="75000"/>
                              </a:schemeClr>
                            </a:solidFill>
                            <a:latin typeface="Cambria Math" panose="02040503050406030204" pitchFamily="18" charset="0"/>
                          </a:rPr>
                        </m:ctrlPr>
                      </m:sSupPr>
                      <m:e>
                        <m:r>
                          <a:rPr lang="en-US" i="1">
                            <a:solidFill>
                              <a:schemeClr val="accent6">
                                <a:lumMod val="75000"/>
                              </a:schemeClr>
                            </a:solidFill>
                            <a:latin typeface="Cambria Math" panose="02040503050406030204" pitchFamily="18" charset="0"/>
                          </a:rPr>
                          <m:t>𝑥</m:t>
                        </m:r>
                      </m:e>
                      <m:sup>
                        <m:r>
                          <a:rPr lang="en-US" i="1">
                            <a:solidFill>
                              <a:schemeClr val="accent6">
                                <a:lumMod val="75000"/>
                              </a:schemeClr>
                            </a:solidFill>
                            <a:latin typeface="Cambria Math" panose="02040503050406030204" pitchFamily="18" charset="0"/>
                          </a:rPr>
                          <m:t>(</m:t>
                        </m:r>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rPr>
                              <m:t>𝑛</m:t>
                            </m:r>
                          </m:e>
                          <m:sub>
                            <m:r>
                              <a:rPr lang="en-US" i="1">
                                <a:solidFill>
                                  <a:schemeClr val="accent6">
                                    <a:lumMod val="75000"/>
                                  </a:schemeClr>
                                </a:solidFill>
                                <a:latin typeface="Cambria Math" panose="02040503050406030204" pitchFamily="18" charset="0"/>
                              </a:rPr>
                              <m:t>𝑟</m:t>
                            </m:r>
                          </m:sub>
                        </m:sSub>
                        <m:r>
                          <a:rPr lang="en-US" i="1">
                            <a:solidFill>
                              <a:schemeClr val="accent6">
                                <a:lumMod val="75000"/>
                              </a:schemeClr>
                            </a:solidFill>
                            <a:latin typeface="Cambria Math" panose="02040503050406030204" pitchFamily="18" charset="0"/>
                          </a:rPr>
                          <m:t>)</m:t>
                        </m:r>
                      </m:sup>
                    </m:sSup>
                    <m:sSup>
                      <m:sSupPr>
                        <m:ctrlPr>
                          <a:rPr lang="en-US" i="1">
                            <a:solidFill>
                              <a:schemeClr val="accent6">
                                <a:lumMod val="75000"/>
                              </a:schemeClr>
                            </a:solidFill>
                            <a:latin typeface="Cambria Math" panose="02040503050406030204" pitchFamily="18" charset="0"/>
                          </a:rPr>
                        </m:ctrlPr>
                      </m:sSupPr>
                      <m:e>
                        <m:r>
                          <a:rPr lang="en-US" i="1">
                            <a:solidFill>
                              <a:schemeClr val="accent6">
                                <a:lumMod val="75000"/>
                              </a:schemeClr>
                            </a:solidFill>
                            <a:latin typeface="Cambria Math" panose="02040503050406030204" pitchFamily="18" charset="0"/>
                          </a:rPr>
                          <m:t>,</m:t>
                        </m:r>
                        <m:r>
                          <a:rPr lang="en-US" i="1">
                            <a:solidFill>
                              <a:schemeClr val="accent6">
                                <a:lumMod val="75000"/>
                              </a:schemeClr>
                            </a:solidFill>
                            <a:latin typeface="Cambria Math" panose="02040503050406030204" pitchFamily="18" charset="0"/>
                            <a:ea typeface="Cambria Math" panose="02040503050406030204" pitchFamily="18" charset="0"/>
                          </a:rPr>
                          <m:t>𝜃</m:t>
                        </m:r>
                      </m:e>
                      <m:sup>
                        <m:r>
                          <a:rPr lang="en-US" i="1">
                            <a:solidFill>
                              <a:schemeClr val="accent6">
                                <a:lumMod val="75000"/>
                              </a:schemeClr>
                            </a:solidFill>
                            <a:latin typeface="Cambria Math" panose="02040503050406030204" pitchFamily="18" charset="0"/>
                          </a:rPr>
                          <m:t>(1)</m:t>
                        </m:r>
                      </m:sup>
                    </m:sSup>
                    <m:sSup>
                      <m:sSupPr>
                        <m:ctrlPr>
                          <a:rPr lang="en-US" i="1">
                            <a:solidFill>
                              <a:schemeClr val="accent6">
                                <a:lumMod val="75000"/>
                              </a:schemeClr>
                            </a:solidFill>
                            <a:latin typeface="Cambria Math" panose="02040503050406030204" pitchFamily="18" charset="0"/>
                          </a:rPr>
                        </m:ctrlPr>
                      </m:sSupPr>
                      <m:e>
                        <m:r>
                          <a:rPr lang="en-US" i="1">
                            <a:solidFill>
                              <a:schemeClr val="accent6">
                                <a:lumMod val="75000"/>
                              </a:schemeClr>
                            </a:solidFill>
                            <a:latin typeface="Cambria Math" panose="02040503050406030204" pitchFamily="18" charset="0"/>
                          </a:rPr>
                          <m:t>,</m:t>
                        </m:r>
                        <m:r>
                          <a:rPr lang="en-US" i="1">
                            <a:solidFill>
                              <a:schemeClr val="accent6">
                                <a:lumMod val="75000"/>
                              </a:schemeClr>
                            </a:solidFill>
                            <a:latin typeface="Cambria Math" panose="02040503050406030204" pitchFamily="18" charset="0"/>
                            <a:ea typeface="Cambria Math" panose="02040503050406030204" pitchFamily="18" charset="0"/>
                          </a:rPr>
                          <m:t>𝜃</m:t>
                        </m:r>
                      </m:e>
                      <m:sup>
                        <m:r>
                          <a:rPr lang="en-US" i="1">
                            <a:solidFill>
                              <a:schemeClr val="accent6">
                                <a:lumMod val="75000"/>
                              </a:schemeClr>
                            </a:solidFill>
                            <a:latin typeface="Cambria Math" panose="02040503050406030204" pitchFamily="18" charset="0"/>
                          </a:rPr>
                          <m:t>(2)</m:t>
                        </m:r>
                      </m:sup>
                    </m:sSup>
                    <m:sSup>
                      <m:sSupPr>
                        <m:ctrlPr>
                          <a:rPr lang="en-US" i="1">
                            <a:solidFill>
                              <a:schemeClr val="accent6">
                                <a:lumMod val="75000"/>
                              </a:schemeClr>
                            </a:solidFill>
                            <a:latin typeface="Cambria Math" panose="02040503050406030204" pitchFamily="18" charset="0"/>
                          </a:rPr>
                        </m:ctrlPr>
                      </m:sSupPr>
                      <m:e>
                        <m:r>
                          <a:rPr lang="en-US" i="1">
                            <a:solidFill>
                              <a:schemeClr val="accent6">
                                <a:lumMod val="75000"/>
                              </a:schemeClr>
                            </a:solidFill>
                            <a:latin typeface="Cambria Math" panose="02040503050406030204" pitchFamily="18" charset="0"/>
                          </a:rPr>
                          <m:t>,</m:t>
                        </m:r>
                        <m:r>
                          <a:rPr lang="en-US" i="1">
                            <a:solidFill>
                              <a:schemeClr val="accent6">
                                <a:lumMod val="75000"/>
                              </a:schemeClr>
                            </a:solidFill>
                            <a:latin typeface="Cambria Math" panose="02040503050406030204" pitchFamily="18" charset="0"/>
                            <a:ea typeface="Cambria Math" panose="02040503050406030204" pitchFamily="18" charset="0"/>
                          </a:rPr>
                          <m:t>𝜃</m:t>
                        </m:r>
                      </m:e>
                      <m:sup>
                        <m:r>
                          <a:rPr lang="en-US" i="1">
                            <a:solidFill>
                              <a:schemeClr val="accent6">
                                <a:lumMod val="75000"/>
                              </a:schemeClr>
                            </a:solidFill>
                            <a:latin typeface="Cambria Math" panose="02040503050406030204" pitchFamily="18" charset="0"/>
                          </a:rPr>
                          <m:t>(3)</m:t>
                        </m:r>
                      </m:sup>
                    </m:sSup>
                    <m:sSup>
                      <m:sSupPr>
                        <m:ctrlPr>
                          <a:rPr lang="en-US" i="1">
                            <a:solidFill>
                              <a:schemeClr val="accent6">
                                <a:lumMod val="75000"/>
                              </a:schemeClr>
                            </a:solidFill>
                            <a:latin typeface="Cambria Math" panose="02040503050406030204" pitchFamily="18" charset="0"/>
                          </a:rPr>
                        </m:ctrlPr>
                      </m:sSupPr>
                      <m:e>
                        <m:r>
                          <a:rPr lang="en-US" i="1">
                            <a:solidFill>
                              <a:schemeClr val="accent6">
                                <a:lumMod val="75000"/>
                              </a:schemeClr>
                            </a:solidFill>
                            <a:latin typeface="Cambria Math" panose="02040503050406030204" pitchFamily="18" charset="0"/>
                          </a:rPr>
                          <m:t>,….</m:t>
                        </m:r>
                        <m:r>
                          <a:rPr lang="en-US" i="1">
                            <a:solidFill>
                              <a:schemeClr val="accent6">
                                <a:lumMod val="75000"/>
                              </a:schemeClr>
                            </a:solidFill>
                            <a:latin typeface="Cambria Math" panose="02040503050406030204" pitchFamily="18" charset="0"/>
                            <a:ea typeface="Cambria Math" panose="02040503050406030204" pitchFamily="18" charset="0"/>
                          </a:rPr>
                          <m:t>𝜃</m:t>
                        </m:r>
                      </m:e>
                      <m:sup>
                        <m:r>
                          <a:rPr lang="en-US" i="1">
                            <a:solidFill>
                              <a:schemeClr val="accent6">
                                <a:lumMod val="75000"/>
                              </a:schemeClr>
                            </a:solidFill>
                            <a:latin typeface="Cambria Math" panose="02040503050406030204" pitchFamily="18" charset="0"/>
                          </a:rPr>
                          <m:t>(</m:t>
                        </m:r>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rPr>
                              <m:t>𝑛</m:t>
                            </m:r>
                          </m:e>
                          <m:sub>
                            <m:r>
                              <a:rPr lang="en-US" i="1">
                                <a:solidFill>
                                  <a:schemeClr val="accent6">
                                    <a:lumMod val="75000"/>
                                  </a:schemeClr>
                                </a:solidFill>
                                <a:latin typeface="Cambria Math" panose="02040503050406030204" pitchFamily="18" charset="0"/>
                              </a:rPr>
                              <m:t>𝑢</m:t>
                            </m:r>
                          </m:sub>
                        </m:sSub>
                        <m:r>
                          <a:rPr lang="en-US" i="1">
                            <a:solidFill>
                              <a:schemeClr val="accent6">
                                <a:lumMod val="75000"/>
                              </a:schemeClr>
                            </a:solidFill>
                            <a:latin typeface="Cambria Math" panose="02040503050406030204" pitchFamily="18" charset="0"/>
                          </a:rPr>
                          <m:t>)</m:t>
                        </m:r>
                      </m:sup>
                    </m:sSup>
                  </m:oMath>
                </a14:m>
                <a:r>
                  <a:rPr lang="en-US" dirty="0" smtClean="0"/>
                  <a:t> using grad function</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1446106"/>
              </a:xfrm>
              <a:blipFill>
                <a:blip r:embed="rId2"/>
                <a:stretch>
                  <a:fillRect l="-1576" t="-3797"/>
                </a:stretch>
              </a:blipFill>
            </p:spPr>
            <p:txBody>
              <a:bodyPr/>
              <a:lstStyle/>
              <a:p>
                <a:r>
                  <a:rPr lang="en-US">
                    <a:noFill/>
                  </a:rPr>
                  <a:t> </a:t>
                </a:r>
              </a:p>
            </p:txBody>
          </p:sp>
        </mc:Fallback>
      </mc:AlternateContent>
      <p:sp>
        <p:nvSpPr>
          <p:cNvPr id="4" name="Rounded Rectangle 3"/>
          <p:cNvSpPr/>
          <p:nvPr/>
        </p:nvSpPr>
        <p:spPr>
          <a:xfrm>
            <a:off x="1238595" y="3524596"/>
            <a:ext cx="10108277" cy="253538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Rectangle 4"/>
              <p:cNvSpPr/>
              <p:nvPr/>
            </p:nvSpPr>
            <p:spPr>
              <a:xfrm>
                <a:off x="1030740" y="3249010"/>
                <a:ext cx="11014402" cy="2914388"/>
              </a:xfrm>
              <a:prstGeom prst="rect">
                <a:avLst/>
              </a:prstGeom>
            </p:spPr>
            <p:txBody>
              <a:bodyPr wrap="square">
                <a:spAutoFit/>
              </a:bodyPr>
              <a:lstStyle/>
              <a:p>
                <a:pPr lvl="1"/>
                <a:endParaRPr lang="en-US" sz="2000" dirty="0" smtClean="0"/>
              </a:p>
              <a:p>
                <a:pPr lvl="1"/>
                <a:endParaRPr lang="en-US" sz="2000" dirty="0" smtClean="0"/>
              </a:p>
              <a:p>
                <a:pPr lvl="1"/>
                <a14:m>
                  <m:oMathPara xmlns:m="http://schemas.openxmlformats.org/officeDocument/2006/math">
                    <m:oMathParaPr>
                      <m:jc m:val="centerGroup"/>
                    </m:oMathParaPr>
                    <m:oMath xmlns:m="http://schemas.openxmlformats.org/officeDocument/2006/math">
                      <m:sSubSup>
                        <m:sSubSupPr>
                          <m:ctrlPr>
                            <a:rPr lang="en-US" sz="2000" b="1" i="1" smtClean="0">
                              <a:solidFill>
                                <a:schemeClr val="tx1">
                                  <a:lumMod val="95000"/>
                                  <a:lumOff val="5000"/>
                                </a:schemeClr>
                              </a:solidFill>
                              <a:latin typeface="Cambria Math" panose="02040503050406030204" pitchFamily="18" charset="0"/>
                            </a:rPr>
                          </m:ctrlPr>
                        </m:sSubSupPr>
                        <m:e>
                          <m:r>
                            <a:rPr lang="en-US" sz="2000" b="1" i="1" smtClean="0">
                              <a:solidFill>
                                <a:schemeClr val="tx1">
                                  <a:lumMod val="95000"/>
                                  <a:lumOff val="5000"/>
                                </a:schemeClr>
                              </a:solidFill>
                              <a:latin typeface="Cambria Math" panose="02040503050406030204" pitchFamily="18" charset="0"/>
                            </a:rPr>
                            <m:t>𝒙</m:t>
                          </m:r>
                        </m:e>
                        <m:sub>
                          <m:r>
                            <a:rPr lang="en-US" sz="2000" b="1" i="1" smtClean="0">
                              <a:solidFill>
                                <a:schemeClr val="tx1">
                                  <a:lumMod val="95000"/>
                                  <a:lumOff val="5000"/>
                                </a:schemeClr>
                              </a:solidFill>
                              <a:latin typeface="Cambria Math" panose="02040503050406030204" pitchFamily="18" charset="0"/>
                            </a:rPr>
                            <m:t>𝒌</m:t>
                          </m:r>
                        </m:sub>
                        <m:sup>
                          <m:r>
                            <a:rPr lang="en-US" sz="2000" b="1" i="1" smtClean="0">
                              <a:solidFill>
                                <a:schemeClr val="tx1">
                                  <a:lumMod val="95000"/>
                                  <a:lumOff val="5000"/>
                                </a:schemeClr>
                              </a:solidFill>
                              <a:latin typeface="Cambria Math" panose="02040503050406030204" pitchFamily="18" charset="0"/>
                            </a:rPr>
                            <m:t>(</m:t>
                          </m:r>
                          <m:r>
                            <a:rPr lang="en-US" sz="2000" b="1" i="1" smtClean="0">
                              <a:solidFill>
                                <a:schemeClr val="tx1">
                                  <a:lumMod val="95000"/>
                                  <a:lumOff val="5000"/>
                                </a:schemeClr>
                              </a:solidFill>
                              <a:latin typeface="Cambria Math" panose="02040503050406030204" pitchFamily="18" charset="0"/>
                            </a:rPr>
                            <m:t>𝒊</m:t>
                          </m:r>
                          <m:r>
                            <a:rPr lang="en-US" sz="2000" b="1" i="1" smtClean="0">
                              <a:solidFill>
                                <a:schemeClr val="tx1">
                                  <a:lumMod val="95000"/>
                                  <a:lumOff val="5000"/>
                                </a:schemeClr>
                              </a:solidFill>
                              <a:latin typeface="Cambria Math" panose="02040503050406030204" pitchFamily="18" charset="0"/>
                            </a:rPr>
                            <m:t>)</m:t>
                          </m:r>
                        </m:sup>
                      </m:sSubSup>
                      <m:r>
                        <a:rPr lang="en-US" sz="2000" b="1" i="1" smtClean="0">
                          <a:solidFill>
                            <a:schemeClr val="tx1">
                              <a:lumMod val="95000"/>
                              <a:lumOff val="5000"/>
                            </a:schemeClr>
                          </a:solidFill>
                          <a:latin typeface="Cambria Math" panose="02040503050406030204" pitchFamily="18" charset="0"/>
                        </a:rPr>
                        <m:t>=</m:t>
                      </m:r>
                      <m:sSubSup>
                        <m:sSubSupPr>
                          <m:ctrlPr>
                            <a:rPr lang="en-US" sz="2000" b="1" i="1">
                              <a:solidFill>
                                <a:schemeClr val="tx1">
                                  <a:lumMod val="95000"/>
                                  <a:lumOff val="5000"/>
                                </a:schemeClr>
                              </a:solidFill>
                              <a:latin typeface="Cambria Math" panose="02040503050406030204" pitchFamily="18" charset="0"/>
                            </a:rPr>
                          </m:ctrlPr>
                        </m:sSubSupPr>
                        <m:e>
                          <m:r>
                            <a:rPr lang="en-US" sz="2000" b="1" i="1">
                              <a:solidFill>
                                <a:schemeClr val="tx1">
                                  <a:lumMod val="95000"/>
                                  <a:lumOff val="5000"/>
                                </a:schemeClr>
                              </a:solidFill>
                              <a:latin typeface="Cambria Math" panose="02040503050406030204" pitchFamily="18" charset="0"/>
                            </a:rPr>
                            <m:t>𝒙</m:t>
                          </m:r>
                        </m:e>
                        <m:sub>
                          <m:r>
                            <a:rPr lang="en-US" sz="2000" b="1" i="1">
                              <a:solidFill>
                                <a:schemeClr val="tx1">
                                  <a:lumMod val="95000"/>
                                  <a:lumOff val="5000"/>
                                </a:schemeClr>
                              </a:solidFill>
                              <a:latin typeface="Cambria Math" panose="02040503050406030204" pitchFamily="18" charset="0"/>
                            </a:rPr>
                            <m:t>𝒌</m:t>
                          </m:r>
                        </m:sub>
                        <m:sup>
                          <m:r>
                            <a:rPr lang="en-US" sz="2000" b="1" i="1">
                              <a:solidFill>
                                <a:schemeClr val="tx1">
                                  <a:lumMod val="95000"/>
                                  <a:lumOff val="5000"/>
                                </a:schemeClr>
                              </a:solidFill>
                              <a:latin typeface="Cambria Math" panose="02040503050406030204" pitchFamily="18" charset="0"/>
                            </a:rPr>
                            <m:t>(</m:t>
                          </m:r>
                          <m:r>
                            <a:rPr lang="en-US" sz="2000" b="1" i="1">
                              <a:solidFill>
                                <a:schemeClr val="tx1">
                                  <a:lumMod val="95000"/>
                                  <a:lumOff val="5000"/>
                                </a:schemeClr>
                              </a:solidFill>
                              <a:latin typeface="Cambria Math" panose="02040503050406030204" pitchFamily="18" charset="0"/>
                            </a:rPr>
                            <m:t>𝒊</m:t>
                          </m:r>
                          <m:r>
                            <a:rPr lang="en-US" sz="2000" b="1" i="1">
                              <a:solidFill>
                                <a:schemeClr val="tx1">
                                  <a:lumMod val="95000"/>
                                  <a:lumOff val="5000"/>
                                </a:schemeClr>
                              </a:solidFill>
                              <a:latin typeface="Cambria Math" panose="02040503050406030204" pitchFamily="18" charset="0"/>
                            </a:rPr>
                            <m:t>)</m:t>
                          </m:r>
                        </m:sup>
                      </m:sSubSup>
                      <m:r>
                        <a:rPr lang="en-US" sz="2000" b="0" i="1" smtClean="0">
                          <a:solidFill>
                            <a:schemeClr val="tx1">
                              <a:lumMod val="95000"/>
                              <a:lumOff val="5000"/>
                            </a:schemeClr>
                          </a:solidFill>
                          <a:latin typeface="Cambria Math" panose="02040503050406030204" pitchFamily="18" charset="0"/>
                        </a:rPr>
                        <m:t> − </m:t>
                      </m:r>
                      <m:r>
                        <a:rPr lang="en-US" sz="2000" b="0" i="1" smtClean="0">
                          <a:solidFill>
                            <a:schemeClr val="tx1">
                              <a:lumMod val="95000"/>
                              <a:lumOff val="5000"/>
                            </a:schemeClr>
                          </a:solidFill>
                          <a:latin typeface="Cambria Math" panose="02040503050406030204" pitchFamily="18" charset="0"/>
                          <a:ea typeface="Cambria Math" panose="02040503050406030204" pitchFamily="18" charset="0"/>
                        </a:rPr>
                        <m:t>𝛼</m:t>
                      </m:r>
                      <m:r>
                        <a:rPr lang="en-US" sz="2000" b="0" i="1" smtClean="0">
                          <a:solidFill>
                            <a:schemeClr val="tx1">
                              <a:lumMod val="95000"/>
                              <a:lumOff val="5000"/>
                            </a:schemeClr>
                          </a:solidFill>
                          <a:latin typeface="Cambria Math" panose="02040503050406030204" pitchFamily="18" charset="0"/>
                          <a:ea typeface="Cambria Math" panose="02040503050406030204" pitchFamily="18" charset="0"/>
                        </a:rPr>
                        <m:t> </m:t>
                      </m:r>
                      <m:d>
                        <m:dPr>
                          <m:ctrlPr>
                            <a:rPr lang="en-US" sz="2000" b="0" i="1" smtClean="0">
                              <a:solidFill>
                                <a:schemeClr val="tx1">
                                  <a:lumMod val="95000"/>
                                  <a:lumOff val="5000"/>
                                </a:schemeClr>
                              </a:solidFill>
                              <a:latin typeface="Cambria Math" panose="02040503050406030204" pitchFamily="18" charset="0"/>
                              <a:ea typeface="Cambria Math" panose="02040503050406030204" pitchFamily="18" charset="0"/>
                            </a:rPr>
                          </m:ctrlPr>
                        </m:dPr>
                        <m:e>
                          <m:nary>
                            <m:naryPr>
                              <m:chr m:val="∑"/>
                              <m:supHide m:val="on"/>
                              <m:ctrlPr>
                                <a:rPr lang="en-US" sz="2000" b="1" i="1">
                                  <a:solidFill>
                                    <a:schemeClr val="tx1">
                                      <a:lumMod val="95000"/>
                                      <a:lumOff val="5000"/>
                                    </a:schemeClr>
                                  </a:solidFill>
                                  <a:latin typeface="Cambria Math" panose="02040503050406030204" pitchFamily="18" charset="0"/>
                                </a:rPr>
                              </m:ctrlPr>
                            </m:naryPr>
                            <m:sub>
                              <m:r>
                                <a:rPr lang="en-US" sz="2000" b="1" i="1" smtClean="0">
                                  <a:solidFill>
                                    <a:schemeClr val="tx1">
                                      <a:lumMod val="95000"/>
                                      <a:lumOff val="5000"/>
                                    </a:schemeClr>
                                  </a:solidFill>
                                  <a:latin typeface="Cambria Math" panose="02040503050406030204" pitchFamily="18" charset="0"/>
                                </a:rPr>
                                <m:t>𝒋</m:t>
                              </m:r>
                              <m:r>
                                <m:rPr>
                                  <m:brk m:alnAt="7"/>
                                </m:rPr>
                                <a:rPr lang="en-US" sz="2000" b="1" i="1">
                                  <a:solidFill>
                                    <a:schemeClr val="tx1">
                                      <a:lumMod val="95000"/>
                                      <a:lumOff val="5000"/>
                                    </a:schemeClr>
                                  </a:solidFill>
                                  <a:latin typeface="Cambria Math" panose="02040503050406030204" pitchFamily="18" charset="0"/>
                                </a:rPr>
                                <m:t>:</m:t>
                              </m:r>
                              <m:r>
                                <a:rPr lang="en-US" sz="2000" b="1" i="1">
                                  <a:solidFill>
                                    <a:schemeClr val="tx1">
                                      <a:lumMod val="95000"/>
                                      <a:lumOff val="5000"/>
                                    </a:schemeClr>
                                  </a:solidFill>
                                  <a:latin typeface="Cambria Math" panose="02040503050406030204" pitchFamily="18" charset="0"/>
                                </a:rPr>
                                <m:t>𝒓</m:t>
                              </m:r>
                              <m:d>
                                <m:dPr>
                                  <m:ctrlPr>
                                    <a:rPr lang="en-US" sz="2000" b="1" i="1">
                                      <a:solidFill>
                                        <a:schemeClr val="tx1">
                                          <a:lumMod val="95000"/>
                                          <a:lumOff val="5000"/>
                                        </a:schemeClr>
                                      </a:solidFill>
                                      <a:latin typeface="Cambria Math" panose="02040503050406030204" pitchFamily="18" charset="0"/>
                                    </a:rPr>
                                  </m:ctrlPr>
                                </m:dPr>
                                <m:e>
                                  <m:r>
                                    <m:rPr>
                                      <m:brk m:alnAt="7"/>
                                    </m:rPr>
                                    <a:rPr lang="en-US" sz="2000" b="1" i="1">
                                      <a:solidFill>
                                        <a:schemeClr val="tx1">
                                          <a:lumMod val="95000"/>
                                          <a:lumOff val="5000"/>
                                        </a:schemeClr>
                                      </a:solidFill>
                                      <a:latin typeface="Cambria Math" panose="02040503050406030204" pitchFamily="18" charset="0"/>
                                    </a:rPr>
                                    <m:t>𝒊</m:t>
                                  </m:r>
                                  <m:r>
                                    <a:rPr lang="en-US" sz="2000" b="1" i="1">
                                      <a:solidFill>
                                        <a:schemeClr val="tx1">
                                          <a:lumMod val="95000"/>
                                          <a:lumOff val="5000"/>
                                        </a:schemeClr>
                                      </a:solidFill>
                                      <a:latin typeface="Cambria Math" panose="02040503050406030204" pitchFamily="18" charset="0"/>
                                    </a:rPr>
                                    <m:t>,</m:t>
                                  </m:r>
                                  <m:r>
                                    <a:rPr lang="en-US" sz="2000" b="1" i="1">
                                      <a:solidFill>
                                        <a:schemeClr val="tx1">
                                          <a:lumMod val="95000"/>
                                          <a:lumOff val="5000"/>
                                        </a:schemeClr>
                                      </a:solidFill>
                                      <a:latin typeface="Cambria Math" panose="02040503050406030204" pitchFamily="18" charset="0"/>
                                    </a:rPr>
                                    <m:t>𝒋</m:t>
                                  </m:r>
                                </m:e>
                              </m:d>
                              <m:r>
                                <m:rPr>
                                  <m:brk m:alnAt="7"/>
                                </m:rPr>
                                <a:rPr lang="en-US" sz="2000" b="1" i="1">
                                  <a:solidFill>
                                    <a:schemeClr val="tx1">
                                      <a:lumMod val="95000"/>
                                      <a:lumOff val="5000"/>
                                    </a:schemeClr>
                                  </a:solidFill>
                                  <a:latin typeface="Cambria Math" panose="02040503050406030204" pitchFamily="18" charset="0"/>
                                </a:rPr>
                                <m:t>=</m:t>
                              </m:r>
                              <m:r>
                                <a:rPr lang="en-US" sz="2000" b="1" i="1">
                                  <a:solidFill>
                                    <a:schemeClr val="tx1">
                                      <a:lumMod val="95000"/>
                                      <a:lumOff val="5000"/>
                                    </a:schemeClr>
                                  </a:solidFill>
                                  <a:latin typeface="Cambria Math" panose="02040503050406030204" pitchFamily="18" charset="0"/>
                                </a:rPr>
                                <m:t>𝟏</m:t>
                              </m:r>
                            </m:sub>
                            <m:sup/>
                            <m:e>
                              <m:sSup>
                                <m:sSupPr>
                                  <m:ctrlPr>
                                    <a:rPr lang="en-US" sz="2000" b="1" i="1">
                                      <a:solidFill>
                                        <a:schemeClr val="tx1">
                                          <a:lumMod val="95000"/>
                                          <a:lumOff val="5000"/>
                                        </a:schemeClr>
                                      </a:solidFill>
                                      <a:latin typeface="Cambria Math" panose="02040503050406030204" pitchFamily="18" charset="0"/>
                                    </a:rPr>
                                  </m:ctrlPr>
                                </m:sSupPr>
                                <m:e>
                                  <m:sSup>
                                    <m:sSupPr>
                                      <m:ctrlPr>
                                        <a:rPr lang="en-US" sz="2000" b="1" i="1">
                                          <a:solidFill>
                                            <a:schemeClr val="tx1">
                                              <a:lumMod val="95000"/>
                                              <a:lumOff val="5000"/>
                                            </a:schemeClr>
                                          </a:solidFill>
                                          <a:latin typeface="Cambria Math" panose="02040503050406030204" pitchFamily="18" charset="0"/>
                                        </a:rPr>
                                      </m:ctrlPr>
                                    </m:sSupPr>
                                    <m:e>
                                      <m:r>
                                        <a:rPr lang="en-US" sz="2000" b="1" i="1">
                                          <a:solidFill>
                                            <a:schemeClr val="tx1">
                                              <a:lumMod val="95000"/>
                                              <a:lumOff val="5000"/>
                                            </a:schemeClr>
                                          </a:solidFill>
                                          <a:latin typeface="Cambria Math" panose="02040503050406030204" pitchFamily="18" charset="0"/>
                                        </a:rPr>
                                        <m:t>(</m:t>
                                      </m:r>
                                      <m:r>
                                        <a:rPr lang="en-US" sz="2000" b="1" i="1">
                                          <a:solidFill>
                                            <a:schemeClr val="tx1">
                                              <a:lumMod val="95000"/>
                                              <a:lumOff val="5000"/>
                                            </a:schemeClr>
                                          </a:solidFill>
                                          <a:latin typeface="Cambria Math" panose="02040503050406030204" pitchFamily="18" charset="0"/>
                                          <a:ea typeface="Cambria Math" panose="02040503050406030204" pitchFamily="18" charset="0"/>
                                        </a:rPr>
                                        <m:t>𝜽</m:t>
                                      </m:r>
                                    </m:e>
                                    <m:sup>
                                      <m:d>
                                        <m:dPr>
                                          <m:ctrlPr>
                                            <a:rPr lang="en-US" sz="2000" b="1" i="1">
                                              <a:solidFill>
                                                <a:schemeClr val="tx1">
                                                  <a:lumMod val="95000"/>
                                                  <a:lumOff val="5000"/>
                                                </a:schemeClr>
                                              </a:solidFill>
                                              <a:latin typeface="Cambria Math" panose="02040503050406030204" pitchFamily="18" charset="0"/>
                                            </a:rPr>
                                          </m:ctrlPr>
                                        </m:dPr>
                                        <m:e>
                                          <m:r>
                                            <a:rPr lang="en-US" sz="2000" b="1" i="1">
                                              <a:solidFill>
                                                <a:schemeClr val="tx1">
                                                  <a:lumMod val="95000"/>
                                                  <a:lumOff val="5000"/>
                                                </a:schemeClr>
                                              </a:solidFill>
                                              <a:latin typeface="Cambria Math" panose="02040503050406030204" pitchFamily="18" charset="0"/>
                                            </a:rPr>
                                            <m:t>𝒋</m:t>
                                          </m:r>
                                        </m:e>
                                      </m:d>
                                    </m:sup>
                                  </m:sSup>
                                </m:e>
                                <m:sup>
                                  <m:r>
                                    <a:rPr lang="en-US" sz="2000" b="1" i="1">
                                      <a:solidFill>
                                        <a:schemeClr val="tx1">
                                          <a:lumMod val="95000"/>
                                          <a:lumOff val="5000"/>
                                        </a:schemeClr>
                                      </a:solidFill>
                                      <a:latin typeface="Cambria Math" panose="02040503050406030204" pitchFamily="18" charset="0"/>
                                    </a:rPr>
                                    <m:t>𝑻</m:t>
                                  </m:r>
                                </m:sup>
                              </m:sSup>
                              <m:sSup>
                                <m:sSupPr>
                                  <m:ctrlPr>
                                    <a:rPr lang="en-US" sz="2000" b="1" i="1">
                                      <a:solidFill>
                                        <a:schemeClr val="tx1">
                                          <a:lumMod val="95000"/>
                                          <a:lumOff val="5000"/>
                                        </a:schemeClr>
                                      </a:solidFill>
                                      <a:latin typeface="Cambria Math" panose="02040503050406030204" pitchFamily="18" charset="0"/>
                                    </a:rPr>
                                  </m:ctrlPr>
                                </m:sSupPr>
                                <m:e>
                                  <m:r>
                                    <a:rPr lang="en-US" sz="2000" b="1" i="1">
                                      <a:solidFill>
                                        <a:schemeClr val="tx1">
                                          <a:lumMod val="95000"/>
                                          <a:lumOff val="5000"/>
                                        </a:schemeClr>
                                      </a:solidFill>
                                      <a:latin typeface="Cambria Math" panose="02040503050406030204" pitchFamily="18" charset="0"/>
                                    </a:rPr>
                                    <m:t>𝒙</m:t>
                                  </m:r>
                                </m:e>
                                <m:sup>
                                  <m:d>
                                    <m:dPr>
                                      <m:ctrlPr>
                                        <a:rPr lang="en-US" sz="2000" b="1" i="1">
                                          <a:solidFill>
                                            <a:schemeClr val="tx1">
                                              <a:lumMod val="95000"/>
                                              <a:lumOff val="5000"/>
                                            </a:schemeClr>
                                          </a:solidFill>
                                          <a:latin typeface="Cambria Math" panose="02040503050406030204" pitchFamily="18" charset="0"/>
                                        </a:rPr>
                                      </m:ctrlPr>
                                    </m:dPr>
                                    <m:e>
                                      <m:r>
                                        <a:rPr lang="en-US" sz="2000" b="1" i="1">
                                          <a:solidFill>
                                            <a:schemeClr val="tx1">
                                              <a:lumMod val="95000"/>
                                              <a:lumOff val="5000"/>
                                            </a:schemeClr>
                                          </a:solidFill>
                                          <a:latin typeface="Cambria Math" panose="02040503050406030204" pitchFamily="18" charset="0"/>
                                        </a:rPr>
                                        <m:t>𝒊</m:t>
                                      </m:r>
                                    </m:e>
                                  </m:d>
                                </m:sup>
                              </m:sSup>
                              <m:r>
                                <a:rPr lang="en-US" sz="2000" b="1" i="1">
                                  <a:solidFill>
                                    <a:schemeClr val="tx1">
                                      <a:lumMod val="95000"/>
                                      <a:lumOff val="5000"/>
                                    </a:schemeClr>
                                  </a:solidFill>
                                  <a:latin typeface="Cambria Math" panose="02040503050406030204" pitchFamily="18" charset="0"/>
                                </a:rPr>
                                <m:t> −</m:t>
                              </m:r>
                              <m:sSup>
                                <m:sSupPr>
                                  <m:ctrlPr>
                                    <a:rPr lang="en-US" sz="2000" b="1" i="1">
                                      <a:solidFill>
                                        <a:schemeClr val="tx1">
                                          <a:lumMod val="95000"/>
                                          <a:lumOff val="5000"/>
                                        </a:schemeClr>
                                      </a:solidFill>
                                      <a:latin typeface="Cambria Math" panose="02040503050406030204" pitchFamily="18" charset="0"/>
                                    </a:rPr>
                                  </m:ctrlPr>
                                </m:sSupPr>
                                <m:e>
                                  <m:r>
                                    <a:rPr lang="en-US" sz="2000" b="1" i="1">
                                      <a:solidFill>
                                        <a:schemeClr val="tx1">
                                          <a:lumMod val="95000"/>
                                          <a:lumOff val="5000"/>
                                        </a:schemeClr>
                                      </a:solidFill>
                                      <a:latin typeface="Cambria Math" panose="02040503050406030204" pitchFamily="18" charset="0"/>
                                    </a:rPr>
                                    <m:t>𝒚</m:t>
                                  </m:r>
                                </m:e>
                                <m:sup>
                                  <m:d>
                                    <m:dPr>
                                      <m:ctrlPr>
                                        <a:rPr lang="en-US" sz="2000" b="1" i="1">
                                          <a:solidFill>
                                            <a:schemeClr val="tx1">
                                              <a:lumMod val="95000"/>
                                              <a:lumOff val="5000"/>
                                            </a:schemeClr>
                                          </a:solidFill>
                                          <a:latin typeface="Cambria Math" panose="02040503050406030204" pitchFamily="18" charset="0"/>
                                        </a:rPr>
                                      </m:ctrlPr>
                                    </m:dPr>
                                    <m:e>
                                      <m:r>
                                        <a:rPr lang="en-US" sz="2000" b="1" i="1">
                                          <a:solidFill>
                                            <a:schemeClr val="tx1">
                                              <a:lumMod val="95000"/>
                                              <a:lumOff val="5000"/>
                                            </a:schemeClr>
                                          </a:solidFill>
                                          <a:latin typeface="Cambria Math" panose="02040503050406030204" pitchFamily="18" charset="0"/>
                                        </a:rPr>
                                        <m:t>𝒊</m:t>
                                      </m:r>
                                      <m:r>
                                        <a:rPr lang="en-US" sz="2000" b="1" i="1">
                                          <a:solidFill>
                                            <a:schemeClr val="tx1">
                                              <a:lumMod val="95000"/>
                                              <a:lumOff val="5000"/>
                                            </a:schemeClr>
                                          </a:solidFill>
                                          <a:latin typeface="Cambria Math" panose="02040503050406030204" pitchFamily="18" charset="0"/>
                                        </a:rPr>
                                        <m:t>,</m:t>
                                      </m:r>
                                      <m:r>
                                        <a:rPr lang="en-US" sz="2000" b="1" i="1">
                                          <a:solidFill>
                                            <a:schemeClr val="tx1">
                                              <a:lumMod val="95000"/>
                                              <a:lumOff val="5000"/>
                                            </a:schemeClr>
                                          </a:solidFill>
                                          <a:latin typeface="Cambria Math" panose="02040503050406030204" pitchFamily="18" charset="0"/>
                                        </a:rPr>
                                        <m:t>𝒋</m:t>
                                      </m:r>
                                    </m:e>
                                  </m:d>
                                </m:sup>
                              </m:sSup>
                              <m:r>
                                <a:rPr lang="en-US" sz="2000" b="1" i="1">
                                  <a:solidFill>
                                    <a:schemeClr val="tx1">
                                      <a:lumMod val="95000"/>
                                      <a:lumOff val="5000"/>
                                    </a:schemeClr>
                                  </a:solidFill>
                                  <a:latin typeface="Cambria Math" panose="02040503050406030204" pitchFamily="18" charset="0"/>
                                </a:rPr>
                                <m:t>)</m:t>
                              </m:r>
                              <m:r>
                                <a:rPr lang="en-US" sz="2000" b="1" i="1" smtClean="0">
                                  <a:solidFill>
                                    <a:schemeClr val="tx1">
                                      <a:lumMod val="95000"/>
                                      <a:lumOff val="5000"/>
                                    </a:schemeClr>
                                  </a:solidFill>
                                  <a:latin typeface="Cambria Math" panose="02040503050406030204" pitchFamily="18" charset="0"/>
                                </a:rPr>
                                <m:t> </m:t>
                              </m:r>
                            </m:e>
                          </m:nary>
                          <m:sSup>
                            <m:sSupPr>
                              <m:ctrlPr>
                                <a:rPr lang="en-US" sz="2000" b="1" i="1">
                                  <a:solidFill>
                                    <a:schemeClr val="tx1">
                                      <a:lumMod val="95000"/>
                                      <a:lumOff val="5000"/>
                                    </a:schemeClr>
                                  </a:solidFill>
                                  <a:latin typeface="Cambria Math" panose="02040503050406030204" pitchFamily="18" charset="0"/>
                                </a:rPr>
                              </m:ctrlPr>
                            </m:sSupPr>
                            <m:e>
                              <m:sSub>
                                <m:sSubPr>
                                  <m:ctrlPr>
                                    <a:rPr lang="en-US" sz="2000" b="1" i="1">
                                      <a:solidFill>
                                        <a:schemeClr val="tx1">
                                          <a:lumMod val="95000"/>
                                          <a:lumOff val="5000"/>
                                        </a:schemeClr>
                                      </a:solidFill>
                                      <a:latin typeface="Cambria Math" panose="02040503050406030204" pitchFamily="18" charset="0"/>
                                      <a:ea typeface="Cambria Math" panose="02040503050406030204" pitchFamily="18" charset="0"/>
                                    </a:rPr>
                                  </m:ctrlPr>
                                </m:sSubPr>
                                <m:e>
                                  <m:r>
                                    <a:rPr lang="en-US" sz="2000" b="1" i="1">
                                      <a:solidFill>
                                        <a:schemeClr val="tx1">
                                          <a:lumMod val="95000"/>
                                          <a:lumOff val="5000"/>
                                        </a:schemeClr>
                                      </a:solidFill>
                                      <a:latin typeface="Cambria Math" panose="02040503050406030204" pitchFamily="18" charset="0"/>
                                      <a:ea typeface="Cambria Math" panose="02040503050406030204" pitchFamily="18" charset="0"/>
                                    </a:rPr>
                                    <m:t>𝜽</m:t>
                                  </m:r>
                                </m:e>
                                <m:sub>
                                  <m:r>
                                    <a:rPr lang="en-US" sz="2000" b="1" i="1">
                                      <a:solidFill>
                                        <a:schemeClr val="tx1">
                                          <a:lumMod val="95000"/>
                                          <a:lumOff val="5000"/>
                                        </a:schemeClr>
                                      </a:solidFill>
                                      <a:latin typeface="Cambria Math" panose="02040503050406030204" pitchFamily="18" charset="0"/>
                                      <a:ea typeface="Cambria Math" panose="02040503050406030204" pitchFamily="18" charset="0"/>
                                    </a:rPr>
                                    <m:t>𝒌</m:t>
                                  </m:r>
                                </m:sub>
                              </m:sSub>
                            </m:e>
                            <m:sup>
                              <m:d>
                                <m:dPr>
                                  <m:ctrlPr>
                                    <a:rPr lang="en-US" sz="2000" b="1" i="1">
                                      <a:solidFill>
                                        <a:schemeClr val="tx1">
                                          <a:lumMod val="95000"/>
                                          <a:lumOff val="5000"/>
                                        </a:schemeClr>
                                      </a:solidFill>
                                      <a:latin typeface="Cambria Math" panose="02040503050406030204" pitchFamily="18" charset="0"/>
                                    </a:rPr>
                                  </m:ctrlPr>
                                </m:dPr>
                                <m:e>
                                  <m:r>
                                    <a:rPr lang="en-US" sz="2000" b="1" i="1" smtClean="0">
                                      <a:solidFill>
                                        <a:schemeClr val="tx1">
                                          <a:lumMod val="95000"/>
                                          <a:lumOff val="5000"/>
                                        </a:schemeClr>
                                      </a:solidFill>
                                      <a:latin typeface="Cambria Math" panose="02040503050406030204" pitchFamily="18" charset="0"/>
                                    </a:rPr>
                                    <m:t>𝒋</m:t>
                                  </m:r>
                                </m:e>
                              </m:d>
                            </m:sup>
                          </m:sSup>
                          <m:r>
                            <a:rPr lang="en-US" sz="2000" b="0" i="1" smtClean="0">
                              <a:solidFill>
                                <a:schemeClr val="tx1">
                                  <a:lumMod val="95000"/>
                                  <a:lumOff val="5000"/>
                                </a:schemeClr>
                              </a:solidFill>
                              <a:latin typeface="Cambria Math" panose="02040503050406030204" pitchFamily="18" charset="0"/>
                            </a:rPr>
                            <m:t>    +</m:t>
                          </m:r>
                          <m:r>
                            <a:rPr lang="en-US" sz="2000" b="1" i="1">
                              <a:solidFill>
                                <a:schemeClr val="tx1">
                                  <a:lumMod val="95000"/>
                                  <a:lumOff val="5000"/>
                                </a:schemeClr>
                              </a:solidFill>
                              <a:latin typeface="Cambria Math" panose="02040503050406030204" pitchFamily="18" charset="0"/>
                              <a:ea typeface="Cambria Math" panose="02040503050406030204" pitchFamily="18" charset="0"/>
                            </a:rPr>
                            <m:t>𝝀</m:t>
                          </m:r>
                          <m:sSubSup>
                            <m:sSubSupPr>
                              <m:ctrlPr>
                                <a:rPr lang="en-US" sz="2000" b="1" i="1">
                                  <a:solidFill>
                                    <a:schemeClr val="tx1">
                                      <a:lumMod val="95000"/>
                                      <a:lumOff val="5000"/>
                                    </a:schemeClr>
                                  </a:solidFill>
                                  <a:latin typeface="Cambria Math" panose="02040503050406030204" pitchFamily="18" charset="0"/>
                                </a:rPr>
                              </m:ctrlPr>
                            </m:sSubSupPr>
                            <m:e>
                              <m:r>
                                <a:rPr lang="en-US" sz="2000" b="1" i="1">
                                  <a:solidFill>
                                    <a:schemeClr val="tx1">
                                      <a:lumMod val="95000"/>
                                      <a:lumOff val="5000"/>
                                    </a:schemeClr>
                                  </a:solidFill>
                                  <a:latin typeface="Cambria Math" panose="02040503050406030204" pitchFamily="18" charset="0"/>
                                </a:rPr>
                                <m:t>𝒙</m:t>
                              </m:r>
                            </m:e>
                            <m:sub>
                              <m:r>
                                <a:rPr lang="en-US" sz="2000" b="1" i="1">
                                  <a:solidFill>
                                    <a:schemeClr val="tx1">
                                      <a:lumMod val="95000"/>
                                      <a:lumOff val="5000"/>
                                    </a:schemeClr>
                                  </a:solidFill>
                                  <a:latin typeface="Cambria Math" panose="02040503050406030204" pitchFamily="18" charset="0"/>
                                </a:rPr>
                                <m:t>𝒌</m:t>
                              </m:r>
                            </m:sub>
                            <m:sup>
                              <m:r>
                                <a:rPr lang="en-US" sz="2000" b="1" i="1">
                                  <a:solidFill>
                                    <a:schemeClr val="tx1">
                                      <a:lumMod val="95000"/>
                                      <a:lumOff val="5000"/>
                                    </a:schemeClr>
                                  </a:solidFill>
                                  <a:latin typeface="Cambria Math" panose="02040503050406030204" pitchFamily="18" charset="0"/>
                                </a:rPr>
                                <m:t>(</m:t>
                              </m:r>
                              <m:r>
                                <a:rPr lang="en-US" sz="2000" b="1" i="1">
                                  <a:solidFill>
                                    <a:schemeClr val="tx1">
                                      <a:lumMod val="95000"/>
                                      <a:lumOff val="5000"/>
                                    </a:schemeClr>
                                  </a:solidFill>
                                  <a:latin typeface="Cambria Math" panose="02040503050406030204" pitchFamily="18" charset="0"/>
                                </a:rPr>
                                <m:t>𝒊</m:t>
                              </m:r>
                              <m:r>
                                <a:rPr lang="en-US" sz="2000" b="1" i="1">
                                  <a:solidFill>
                                    <a:schemeClr val="tx1">
                                      <a:lumMod val="95000"/>
                                      <a:lumOff val="5000"/>
                                    </a:schemeClr>
                                  </a:solidFill>
                                  <a:latin typeface="Cambria Math" panose="02040503050406030204" pitchFamily="18" charset="0"/>
                                </a:rPr>
                                <m:t>)</m:t>
                              </m:r>
                            </m:sup>
                          </m:sSubSup>
                        </m:e>
                      </m:d>
                    </m:oMath>
                  </m:oMathPara>
                </a14:m>
                <a:endParaRPr lang="en-US" sz="2000" dirty="0" smtClean="0"/>
              </a:p>
              <a:p>
                <a:pPr lvl="1"/>
                <a:endParaRPr lang="en-US" sz="2000" dirty="0"/>
              </a:p>
              <a:p>
                <a:pPr lvl="1"/>
                <a14:m>
                  <m:oMathPara xmlns:m="http://schemas.openxmlformats.org/officeDocument/2006/math">
                    <m:oMathParaPr>
                      <m:jc m:val="centerGroup"/>
                    </m:oMathParaPr>
                    <m:oMath xmlns:m="http://schemas.openxmlformats.org/officeDocument/2006/math">
                      <m:sSubSup>
                        <m:sSubSupPr>
                          <m:ctrlPr>
                            <a:rPr lang="en-US" sz="2000" b="1" i="1">
                              <a:solidFill>
                                <a:schemeClr val="tx1">
                                  <a:lumMod val="95000"/>
                                  <a:lumOff val="5000"/>
                                </a:schemeClr>
                              </a:solidFill>
                              <a:latin typeface="Cambria Math" panose="02040503050406030204" pitchFamily="18" charset="0"/>
                            </a:rPr>
                          </m:ctrlPr>
                        </m:sSubSupPr>
                        <m:e>
                          <m: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t>𝜽</m:t>
                          </m:r>
                        </m:e>
                        <m:sub>
                          <m:r>
                            <a:rPr lang="en-US" sz="2000" b="1" i="1">
                              <a:solidFill>
                                <a:schemeClr val="tx1">
                                  <a:lumMod val="95000"/>
                                  <a:lumOff val="5000"/>
                                </a:schemeClr>
                              </a:solidFill>
                              <a:latin typeface="Cambria Math" panose="02040503050406030204" pitchFamily="18" charset="0"/>
                            </a:rPr>
                            <m:t>𝒌</m:t>
                          </m:r>
                        </m:sub>
                        <m:sup>
                          <m:r>
                            <a:rPr lang="en-US" sz="2000" b="1" i="1">
                              <a:solidFill>
                                <a:schemeClr val="tx1">
                                  <a:lumMod val="95000"/>
                                  <a:lumOff val="5000"/>
                                </a:schemeClr>
                              </a:solidFill>
                              <a:latin typeface="Cambria Math" panose="02040503050406030204" pitchFamily="18" charset="0"/>
                            </a:rPr>
                            <m:t>(</m:t>
                          </m:r>
                          <m:r>
                            <a:rPr lang="en-US" sz="2000" b="1" i="1" smtClean="0">
                              <a:solidFill>
                                <a:schemeClr val="tx1">
                                  <a:lumMod val="95000"/>
                                  <a:lumOff val="5000"/>
                                </a:schemeClr>
                              </a:solidFill>
                              <a:latin typeface="Cambria Math" panose="02040503050406030204" pitchFamily="18" charset="0"/>
                            </a:rPr>
                            <m:t>𝒋</m:t>
                          </m:r>
                          <m:r>
                            <a:rPr lang="en-US" sz="2000" b="1" i="1">
                              <a:solidFill>
                                <a:schemeClr val="tx1">
                                  <a:lumMod val="95000"/>
                                  <a:lumOff val="5000"/>
                                </a:schemeClr>
                              </a:solidFill>
                              <a:latin typeface="Cambria Math" panose="02040503050406030204" pitchFamily="18" charset="0"/>
                            </a:rPr>
                            <m:t>)</m:t>
                          </m:r>
                        </m:sup>
                      </m:sSubSup>
                      <m:r>
                        <a:rPr lang="en-US" sz="2000" b="1" i="1">
                          <a:solidFill>
                            <a:schemeClr val="tx1">
                              <a:lumMod val="95000"/>
                              <a:lumOff val="5000"/>
                            </a:schemeClr>
                          </a:solidFill>
                          <a:latin typeface="Cambria Math" panose="02040503050406030204" pitchFamily="18" charset="0"/>
                        </a:rPr>
                        <m:t>=</m:t>
                      </m:r>
                      <m:sSubSup>
                        <m:sSubSupPr>
                          <m:ctrlPr>
                            <a:rPr lang="en-US" sz="2000" b="1" i="1">
                              <a:solidFill>
                                <a:schemeClr val="tx1">
                                  <a:lumMod val="95000"/>
                                  <a:lumOff val="5000"/>
                                </a:schemeClr>
                              </a:solidFill>
                              <a:latin typeface="Cambria Math" panose="02040503050406030204" pitchFamily="18" charset="0"/>
                            </a:rPr>
                          </m:ctrlPr>
                        </m:sSubSupPr>
                        <m:e>
                          <m: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t>𝜽</m:t>
                          </m:r>
                        </m:e>
                        <m:sub>
                          <m:r>
                            <a:rPr lang="en-US" sz="2000" b="1" i="1">
                              <a:solidFill>
                                <a:schemeClr val="tx1">
                                  <a:lumMod val="95000"/>
                                  <a:lumOff val="5000"/>
                                </a:schemeClr>
                              </a:solidFill>
                              <a:latin typeface="Cambria Math" panose="02040503050406030204" pitchFamily="18" charset="0"/>
                            </a:rPr>
                            <m:t>𝒌</m:t>
                          </m:r>
                        </m:sub>
                        <m:sup>
                          <m:r>
                            <a:rPr lang="en-US" sz="2000" b="1" i="1">
                              <a:solidFill>
                                <a:schemeClr val="tx1">
                                  <a:lumMod val="95000"/>
                                  <a:lumOff val="5000"/>
                                </a:schemeClr>
                              </a:solidFill>
                              <a:latin typeface="Cambria Math" panose="02040503050406030204" pitchFamily="18" charset="0"/>
                            </a:rPr>
                            <m:t>(</m:t>
                          </m:r>
                          <m:r>
                            <a:rPr lang="en-US" sz="2000" b="1" i="1" smtClean="0">
                              <a:solidFill>
                                <a:schemeClr val="tx1">
                                  <a:lumMod val="95000"/>
                                  <a:lumOff val="5000"/>
                                </a:schemeClr>
                              </a:solidFill>
                              <a:latin typeface="Cambria Math" panose="02040503050406030204" pitchFamily="18" charset="0"/>
                            </a:rPr>
                            <m:t>𝒋</m:t>
                          </m:r>
                          <m:r>
                            <a:rPr lang="en-US" sz="2000" b="1" i="1">
                              <a:solidFill>
                                <a:schemeClr val="tx1">
                                  <a:lumMod val="95000"/>
                                  <a:lumOff val="5000"/>
                                </a:schemeClr>
                              </a:solidFill>
                              <a:latin typeface="Cambria Math" panose="02040503050406030204" pitchFamily="18" charset="0"/>
                            </a:rPr>
                            <m:t>)</m:t>
                          </m:r>
                        </m:sup>
                      </m:sSubSup>
                      <m:r>
                        <a:rPr lang="en-US" sz="2000" i="1">
                          <a:solidFill>
                            <a:schemeClr val="tx1">
                              <a:lumMod val="95000"/>
                              <a:lumOff val="5000"/>
                            </a:schemeClr>
                          </a:solidFill>
                          <a:latin typeface="Cambria Math" panose="02040503050406030204" pitchFamily="18" charset="0"/>
                        </a:rPr>
                        <m:t> − </m:t>
                      </m:r>
                      <m:r>
                        <a:rPr lang="en-US" sz="2000" i="1">
                          <a:solidFill>
                            <a:schemeClr val="tx1">
                              <a:lumMod val="95000"/>
                              <a:lumOff val="5000"/>
                            </a:schemeClr>
                          </a:solidFill>
                          <a:latin typeface="Cambria Math" panose="02040503050406030204" pitchFamily="18" charset="0"/>
                          <a:ea typeface="Cambria Math" panose="02040503050406030204" pitchFamily="18" charset="0"/>
                        </a:rPr>
                        <m:t>𝛼</m:t>
                      </m:r>
                      <m:r>
                        <a:rPr lang="en-US" sz="2000" i="1">
                          <a:solidFill>
                            <a:schemeClr val="tx1">
                              <a:lumMod val="95000"/>
                              <a:lumOff val="5000"/>
                            </a:schemeClr>
                          </a:solidFill>
                          <a:latin typeface="Cambria Math" panose="02040503050406030204" pitchFamily="18" charset="0"/>
                          <a:ea typeface="Cambria Math" panose="02040503050406030204" pitchFamily="18" charset="0"/>
                        </a:rPr>
                        <m:t> </m:t>
                      </m:r>
                      <m:d>
                        <m:dPr>
                          <m:ctrlPr>
                            <a:rPr lang="en-US" sz="2000" i="1">
                              <a:solidFill>
                                <a:schemeClr val="tx1">
                                  <a:lumMod val="95000"/>
                                  <a:lumOff val="5000"/>
                                </a:schemeClr>
                              </a:solidFill>
                              <a:latin typeface="Cambria Math" panose="02040503050406030204" pitchFamily="18" charset="0"/>
                              <a:ea typeface="Cambria Math" panose="02040503050406030204" pitchFamily="18" charset="0"/>
                            </a:rPr>
                          </m:ctrlPr>
                        </m:dPr>
                        <m:e>
                          <m:nary>
                            <m:naryPr>
                              <m:chr m:val="∑"/>
                              <m:supHide m:val="on"/>
                              <m:ctrlPr>
                                <a:rPr lang="en-US" sz="2000" b="1" i="1">
                                  <a:solidFill>
                                    <a:schemeClr val="tx1">
                                      <a:lumMod val="95000"/>
                                      <a:lumOff val="5000"/>
                                    </a:schemeClr>
                                  </a:solidFill>
                                  <a:latin typeface="Cambria Math" panose="02040503050406030204" pitchFamily="18" charset="0"/>
                                </a:rPr>
                              </m:ctrlPr>
                            </m:naryPr>
                            <m:sub>
                              <m:r>
                                <a:rPr lang="en-US" sz="2000" b="1" i="1" smtClean="0">
                                  <a:solidFill>
                                    <a:schemeClr val="tx1">
                                      <a:lumMod val="95000"/>
                                      <a:lumOff val="5000"/>
                                    </a:schemeClr>
                                  </a:solidFill>
                                  <a:latin typeface="Cambria Math" panose="02040503050406030204" pitchFamily="18" charset="0"/>
                                </a:rPr>
                                <m:t>𝒊</m:t>
                              </m:r>
                              <m:r>
                                <m:rPr>
                                  <m:brk m:alnAt="7"/>
                                </m:rPr>
                                <a:rPr lang="en-US" sz="2000" b="1" i="1">
                                  <a:solidFill>
                                    <a:schemeClr val="tx1">
                                      <a:lumMod val="95000"/>
                                      <a:lumOff val="5000"/>
                                    </a:schemeClr>
                                  </a:solidFill>
                                  <a:latin typeface="Cambria Math" panose="02040503050406030204" pitchFamily="18" charset="0"/>
                                </a:rPr>
                                <m:t>:</m:t>
                              </m:r>
                              <m:r>
                                <a:rPr lang="en-US" sz="2000" b="1" i="1">
                                  <a:solidFill>
                                    <a:schemeClr val="tx1">
                                      <a:lumMod val="95000"/>
                                      <a:lumOff val="5000"/>
                                    </a:schemeClr>
                                  </a:solidFill>
                                  <a:latin typeface="Cambria Math" panose="02040503050406030204" pitchFamily="18" charset="0"/>
                                </a:rPr>
                                <m:t>𝒓</m:t>
                              </m:r>
                              <m:d>
                                <m:dPr>
                                  <m:ctrlPr>
                                    <a:rPr lang="en-US" sz="2000" b="1" i="1">
                                      <a:solidFill>
                                        <a:schemeClr val="tx1">
                                          <a:lumMod val="95000"/>
                                          <a:lumOff val="5000"/>
                                        </a:schemeClr>
                                      </a:solidFill>
                                      <a:latin typeface="Cambria Math" panose="02040503050406030204" pitchFamily="18" charset="0"/>
                                    </a:rPr>
                                  </m:ctrlPr>
                                </m:dPr>
                                <m:e>
                                  <m:r>
                                    <m:rPr>
                                      <m:brk m:alnAt="7"/>
                                    </m:rPr>
                                    <a:rPr lang="en-US" sz="2000" b="1" i="1">
                                      <a:solidFill>
                                        <a:schemeClr val="tx1">
                                          <a:lumMod val="95000"/>
                                          <a:lumOff val="5000"/>
                                        </a:schemeClr>
                                      </a:solidFill>
                                      <a:latin typeface="Cambria Math" panose="02040503050406030204" pitchFamily="18" charset="0"/>
                                    </a:rPr>
                                    <m:t>𝒊</m:t>
                                  </m:r>
                                  <m:r>
                                    <a:rPr lang="en-US" sz="2000" b="1" i="1">
                                      <a:solidFill>
                                        <a:schemeClr val="tx1">
                                          <a:lumMod val="95000"/>
                                          <a:lumOff val="5000"/>
                                        </a:schemeClr>
                                      </a:solidFill>
                                      <a:latin typeface="Cambria Math" panose="02040503050406030204" pitchFamily="18" charset="0"/>
                                    </a:rPr>
                                    <m:t>,</m:t>
                                  </m:r>
                                  <m:r>
                                    <a:rPr lang="en-US" sz="2000" b="1" i="1">
                                      <a:solidFill>
                                        <a:schemeClr val="tx1">
                                          <a:lumMod val="95000"/>
                                          <a:lumOff val="5000"/>
                                        </a:schemeClr>
                                      </a:solidFill>
                                      <a:latin typeface="Cambria Math" panose="02040503050406030204" pitchFamily="18" charset="0"/>
                                    </a:rPr>
                                    <m:t>𝒋</m:t>
                                  </m:r>
                                </m:e>
                              </m:d>
                              <m:r>
                                <m:rPr>
                                  <m:brk m:alnAt="7"/>
                                </m:rPr>
                                <a:rPr lang="en-US" sz="2000" b="1" i="1">
                                  <a:solidFill>
                                    <a:schemeClr val="tx1">
                                      <a:lumMod val="95000"/>
                                      <a:lumOff val="5000"/>
                                    </a:schemeClr>
                                  </a:solidFill>
                                  <a:latin typeface="Cambria Math" panose="02040503050406030204" pitchFamily="18" charset="0"/>
                                </a:rPr>
                                <m:t>=</m:t>
                              </m:r>
                              <m:r>
                                <a:rPr lang="en-US" sz="2000" b="1" i="1">
                                  <a:solidFill>
                                    <a:schemeClr val="tx1">
                                      <a:lumMod val="95000"/>
                                      <a:lumOff val="5000"/>
                                    </a:schemeClr>
                                  </a:solidFill>
                                  <a:latin typeface="Cambria Math" panose="02040503050406030204" pitchFamily="18" charset="0"/>
                                </a:rPr>
                                <m:t>𝟏</m:t>
                              </m:r>
                            </m:sub>
                            <m:sup/>
                            <m:e>
                              <m:sSup>
                                <m:sSupPr>
                                  <m:ctrlPr>
                                    <a:rPr lang="en-US" sz="2000" b="1" i="1">
                                      <a:solidFill>
                                        <a:schemeClr val="tx1">
                                          <a:lumMod val="95000"/>
                                          <a:lumOff val="5000"/>
                                        </a:schemeClr>
                                      </a:solidFill>
                                      <a:latin typeface="Cambria Math" panose="02040503050406030204" pitchFamily="18" charset="0"/>
                                    </a:rPr>
                                  </m:ctrlPr>
                                </m:sSupPr>
                                <m:e>
                                  <m:sSup>
                                    <m:sSupPr>
                                      <m:ctrlPr>
                                        <a:rPr lang="en-US" sz="2000" b="1" i="1">
                                          <a:solidFill>
                                            <a:schemeClr val="tx1">
                                              <a:lumMod val="95000"/>
                                              <a:lumOff val="5000"/>
                                            </a:schemeClr>
                                          </a:solidFill>
                                          <a:latin typeface="Cambria Math" panose="02040503050406030204" pitchFamily="18" charset="0"/>
                                        </a:rPr>
                                      </m:ctrlPr>
                                    </m:sSupPr>
                                    <m:e>
                                      <m:r>
                                        <a:rPr lang="en-US" sz="2000" b="1" i="1">
                                          <a:solidFill>
                                            <a:schemeClr val="tx1">
                                              <a:lumMod val="95000"/>
                                              <a:lumOff val="5000"/>
                                            </a:schemeClr>
                                          </a:solidFill>
                                          <a:latin typeface="Cambria Math" panose="02040503050406030204" pitchFamily="18" charset="0"/>
                                        </a:rPr>
                                        <m:t>(</m:t>
                                      </m:r>
                                      <m:r>
                                        <a:rPr lang="en-US" sz="2000" b="1" i="1">
                                          <a:solidFill>
                                            <a:schemeClr val="tx1">
                                              <a:lumMod val="95000"/>
                                              <a:lumOff val="5000"/>
                                            </a:schemeClr>
                                          </a:solidFill>
                                          <a:latin typeface="Cambria Math" panose="02040503050406030204" pitchFamily="18" charset="0"/>
                                          <a:ea typeface="Cambria Math" panose="02040503050406030204" pitchFamily="18" charset="0"/>
                                        </a:rPr>
                                        <m:t>𝜽</m:t>
                                      </m:r>
                                    </m:e>
                                    <m:sup>
                                      <m:d>
                                        <m:dPr>
                                          <m:ctrlPr>
                                            <a:rPr lang="en-US" sz="2000" b="1" i="1">
                                              <a:solidFill>
                                                <a:schemeClr val="tx1">
                                                  <a:lumMod val="95000"/>
                                                  <a:lumOff val="5000"/>
                                                </a:schemeClr>
                                              </a:solidFill>
                                              <a:latin typeface="Cambria Math" panose="02040503050406030204" pitchFamily="18" charset="0"/>
                                            </a:rPr>
                                          </m:ctrlPr>
                                        </m:dPr>
                                        <m:e>
                                          <m:r>
                                            <a:rPr lang="en-US" sz="2000" b="1" i="1">
                                              <a:solidFill>
                                                <a:schemeClr val="tx1">
                                                  <a:lumMod val="95000"/>
                                                  <a:lumOff val="5000"/>
                                                </a:schemeClr>
                                              </a:solidFill>
                                              <a:latin typeface="Cambria Math" panose="02040503050406030204" pitchFamily="18" charset="0"/>
                                            </a:rPr>
                                            <m:t>𝒋</m:t>
                                          </m:r>
                                        </m:e>
                                      </m:d>
                                    </m:sup>
                                  </m:sSup>
                                </m:e>
                                <m:sup>
                                  <m:r>
                                    <a:rPr lang="en-US" sz="2000" b="1" i="1">
                                      <a:solidFill>
                                        <a:schemeClr val="tx1">
                                          <a:lumMod val="95000"/>
                                          <a:lumOff val="5000"/>
                                        </a:schemeClr>
                                      </a:solidFill>
                                      <a:latin typeface="Cambria Math" panose="02040503050406030204" pitchFamily="18" charset="0"/>
                                    </a:rPr>
                                    <m:t>𝑻</m:t>
                                  </m:r>
                                </m:sup>
                              </m:sSup>
                              <m:sSup>
                                <m:sSupPr>
                                  <m:ctrlPr>
                                    <a:rPr lang="en-US" sz="2000" b="1" i="1">
                                      <a:solidFill>
                                        <a:schemeClr val="tx1">
                                          <a:lumMod val="95000"/>
                                          <a:lumOff val="5000"/>
                                        </a:schemeClr>
                                      </a:solidFill>
                                      <a:latin typeface="Cambria Math" panose="02040503050406030204" pitchFamily="18" charset="0"/>
                                    </a:rPr>
                                  </m:ctrlPr>
                                </m:sSupPr>
                                <m:e>
                                  <m:r>
                                    <a:rPr lang="en-US" sz="2000" b="1" i="1">
                                      <a:solidFill>
                                        <a:schemeClr val="tx1">
                                          <a:lumMod val="95000"/>
                                          <a:lumOff val="5000"/>
                                        </a:schemeClr>
                                      </a:solidFill>
                                      <a:latin typeface="Cambria Math" panose="02040503050406030204" pitchFamily="18" charset="0"/>
                                    </a:rPr>
                                    <m:t>𝒙</m:t>
                                  </m:r>
                                </m:e>
                                <m:sup>
                                  <m:d>
                                    <m:dPr>
                                      <m:ctrlPr>
                                        <a:rPr lang="en-US" sz="2000" b="1" i="1">
                                          <a:solidFill>
                                            <a:schemeClr val="tx1">
                                              <a:lumMod val="95000"/>
                                              <a:lumOff val="5000"/>
                                            </a:schemeClr>
                                          </a:solidFill>
                                          <a:latin typeface="Cambria Math" panose="02040503050406030204" pitchFamily="18" charset="0"/>
                                        </a:rPr>
                                      </m:ctrlPr>
                                    </m:dPr>
                                    <m:e>
                                      <m:r>
                                        <a:rPr lang="en-US" sz="2000" b="1" i="1">
                                          <a:solidFill>
                                            <a:schemeClr val="tx1">
                                              <a:lumMod val="95000"/>
                                              <a:lumOff val="5000"/>
                                            </a:schemeClr>
                                          </a:solidFill>
                                          <a:latin typeface="Cambria Math" panose="02040503050406030204" pitchFamily="18" charset="0"/>
                                        </a:rPr>
                                        <m:t>𝒊</m:t>
                                      </m:r>
                                    </m:e>
                                  </m:d>
                                </m:sup>
                              </m:sSup>
                              <m:r>
                                <a:rPr lang="en-US" sz="2000" b="1" i="1">
                                  <a:solidFill>
                                    <a:schemeClr val="tx1">
                                      <a:lumMod val="95000"/>
                                      <a:lumOff val="5000"/>
                                    </a:schemeClr>
                                  </a:solidFill>
                                  <a:latin typeface="Cambria Math" panose="02040503050406030204" pitchFamily="18" charset="0"/>
                                </a:rPr>
                                <m:t> −</m:t>
                              </m:r>
                              <m:sSup>
                                <m:sSupPr>
                                  <m:ctrlPr>
                                    <a:rPr lang="en-US" sz="2000" b="1" i="1">
                                      <a:solidFill>
                                        <a:schemeClr val="tx1">
                                          <a:lumMod val="95000"/>
                                          <a:lumOff val="5000"/>
                                        </a:schemeClr>
                                      </a:solidFill>
                                      <a:latin typeface="Cambria Math" panose="02040503050406030204" pitchFamily="18" charset="0"/>
                                    </a:rPr>
                                  </m:ctrlPr>
                                </m:sSupPr>
                                <m:e>
                                  <m:r>
                                    <a:rPr lang="en-US" sz="2000" b="1" i="1">
                                      <a:solidFill>
                                        <a:schemeClr val="tx1">
                                          <a:lumMod val="95000"/>
                                          <a:lumOff val="5000"/>
                                        </a:schemeClr>
                                      </a:solidFill>
                                      <a:latin typeface="Cambria Math" panose="02040503050406030204" pitchFamily="18" charset="0"/>
                                    </a:rPr>
                                    <m:t>𝒚</m:t>
                                  </m:r>
                                </m:e>
                                <m:sup>
                                  <m:d>
                                    <m:dPr>
                                      <m:ctrlPr>
                                        <a:rPr lang="en-US" sz="2000" b="1" i="1">
                                          <a:solidFill>
                                            <a:schemeClr val="tx1">
                                              <a:lumMod val="95000"/>
                                              <a:lumOff val="5000"/>
                                            </a:schemeClr>
                                          </a:solidFill>
                                          <a:latin typeface="Cambria Math" panose="02040503050406030204" pitchFamily="18" charset="0"/>
                                        </a:rPr>
                                      </m:ctrlPr>
                                    </m:dPr>
                                    <m:e>
                                      <m:r>
                                        <a:rPr lang="en-US" sz="2000" b="1" i="1">
                                          <a:solidFill>
                                            <a:schemeClr val="tx1">
                                              <a:lumMod val="95000"/>
                                              <a:lumOff val="5000"/>
                                            </a:schemeClr>
                                          </a:solidFill>
                                          <a:latin typeface="Cambria Math" panose="02040503050406030204" pitchFamily="18" charset="0"/>
                                        </a:rPr>
                                        <m:t>𝒊</m:t>
                                      </m:r>
                                      <m:r>
                                        <a:rPr lang="en-US" sz="2000" b="1" i="1">
                                          <a:solidFill>
                                            <a:schemeClr val="tx1">
                                              <a:lumMod val="95000"/>
                                              <a:lumOff val="5000"/>
                                            </a:schemeClr>
                                          </a:solidFill>
                                          <a:latin typeface="Cambria Math" panose="02040503050406030204" pitchFamily="18" charset="0"/>
                                        </a:rPr>
                                        <m:t>,</m:t>
                                      </m:r>
                                      <m:r>
                                        <a:rPr lang="en-US" sz="2000" b="1" i="1">
                                          <a:solidFill>
                                            <a:schemeClr val="tx1">
                                              <a:lumMod val="95000"/>
                                              <a:lumOff val="5000"/>
                                            </a:schemeClr>
                                          </a:solidFill>
                                          <a:latin typeface="Cambria Math" panose="02040503050406030204" pitchFamily="18" charset="0"/>
                                        </a:rPr>
                                        <m:t>𝒋</m:t>
                                      </m:r>
                                    </m:e>
                                  </m:d>
                                </m:sup>
                              </m:sSup>
                              <m:r>
                                <a:rPr lang="en-US" sz="2000" b="1" i="1">
                                  <a:solidFill>
                                    <a:schemeClr val="tx1">
                                      <a:lumMod val="95000"/>
                                      <a:lumOff val="5000"/>
                                    </a:schemeClr>
                                  </a:solidFill>
                                  <a:latin typeface="Cambria Math" panose="02040503050406030204" pitchFamily="18" charset="0"/>
                                </a:rPr>
                                <m:t>) </m:t>
                              </m:r>
                            </m:e>
                          </m:nary>
                          <m:sSup>
                            <m:sSupPr>
                              <m:ctrlPr>
                                <a:rPr lang="en-US" sz="2000" b="1" i="1">
                                  <a:solidFill>
                                    <a:schemeClr val="tx1">
                                      <a:lumMod val="95000"/>
                                      <a:lumOff val="5000"/>
                                    </a:schemeClr>
                                  </a:solidFill>
                                  <a:latin typeface="Cambria Math" panose="02040503050406030204" pitchFamily="18" charset="0"/>
                                </a:rPr>
                              </m:ctrlPr>
                            </m:sSupPr>
                            <m:e>
                              <m:sSub>
                                <m:sSubPr>
                                  <m:ctrlPr>
                                    <a:rPr lang="en-US" sz="2000" b="1" i="1">
                                      <a:solidFill>
                                        <a:schemeClr val="tx1">
                                          <a:lumMod val="95000"/>
                                          <a:lumOff val="5000"/>
                                        </a:schemeClr>
                                      </a:solidFill>
                                      <a:latin typeface="Cambria Math" panose="02040503050406030204" pitchFamily="18" charset="0"/>
                                      <a:ea typeface="Cambria Math" panose="02040503050406030204" pitchFamily="18" charset="0"/>
                                    </a:rPr>
                                  </m:ctrlPr>
                                </m:sSubPr>
                                <m:e>
                                  <m: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t>𝒙</m:t>
                                  </m:r>
                                </m:e>
                                <m:sub>
                                  <m:r>
                                    <a:rPr lang="en-US" sz="2000" b="1" i="1">
                                      <a:solidFill>
                                        <a:schemeClr val="tx1">
                                          <a:lumMod val="95000"/>
                                          <a:lumOff val="5000"/>
                                        </a:schemeClr>
                                      </a:solidFill>
                                      <a:latin typeface="Cambria Math" panose="02040503050406030204" pitchFamily="18" charset="0"/>
                                      <a:ea typeface="Cambria Math" panose="02040503050406030204" pitchFamily="18" charset="0"/>
                                    </a:rPr>
                                    <m:t>𝒌</m:t>
                                  </m:r>
                                </m:sub>
                              </m:sSub>
                            </m:e>
                            <m:sup>
                              <m:d>
                                <m:dPr>
                                  <m:ctrlPr>
                                    <a:rPr lang="en-US" sz="2000" b="1" i="1">
                                      <a:solidFill>
                                        <a:schemeClr val="tx1">
                                          <a:lumMod val="95000"/>
                                          <a:lumOff val="5000"/>
                                        </a:schemeClr>
                                      </a:solidFill>
                                      <a:latin typeface="Cambria Math" panose="02040503050406030204" pitchFamily="18" charset="0"/>
                                    </a:rPr>
                                  </m:ctrlPr>
                                </m:dPr>
                                <m:e>
                                  <m:r>
                                    <a:rPr lang="en-US" sz="2000" b="1" i="1" smtClean="0">
                                      <a:solidFill>
                                        <a:schemeClr val="tx1">
                                          <a:lumMod val="95000"/>
                                          <a:lumOff val="5000"/>
                                        </a:schemeClr>
                                      </a:solidFill>
                                      <a:latin typeface="Cambria Math" panose="02040503050406030204" pitchFamily="18" charset="0"/>
                                    </a:rPr>
                                    <m:t>𝒊</m:t>
                                  </m:r>
                                </m:e>
                              </m:d>
                            </m:sup>
                          </m:sSup>
                          <m:r>
                            <a:rPr lang="en-US" sz="2000" i="1">
                              <a:solidFill>
                                <a:schemeClr val="tx1">
                                  <a:lumMod val="95000"/>
                                  <a:lumOff val="5000"/>
                                </a:schemeClr>
                              </a:solidFill>
                              <a:latin typeface="Cambria Math" panose="02040503050406030204" pitchFamily="18" charset="0"/>
                            </a:rPr>
                            <m:t>    +</m:t>
                          </m:r>
                          <m:r>
                            <a:rPr lang="en-US" sz="2000" b="1" i="1">
                              <a:solidFill>
                                <a:schemeClr val="tx1">
                                  <a:lumMod val="95000"/>
                                  <a:lumOff val="5000"/>
                                </a:schemeClr>
                              </a:solidFill>
                              <a:latin typeface="Cambria Math" panose="02040503050406030204" pitchFamily="18" charset="0"/>
                              <a:ea typeface="Cambria Math" panose="02040503050406030204" pitchFamily="18" charset="0"/>
                            </a:rPr>
                            <m:t>𝝀</m:t>
                          </m:r>
                          <m:sSubSup>
                            <m:sSubSupPr>
                              <m:ctrlPr>
                                <a:rPr lang="en-US" sz="2000" b="1" i="1">
                                  <a:solidFill>
                                    <a:schemeClr val="tx1">
                                      <a:lumMod val="95000"/>
                                      <a:lumOff val="5000"/>
                                    </a:schemeClr>
                                  </a:solidFill>
                                  <a:latin typeface="Cambria Math" panose="02040503050406030204" pitchFamily="18" charset="0"/>
                                </a:rPr>
                              </m:ctrlPr>
                            </m:sSubSupPr>
                            <m:e>
                              <m:r>
                                <a:rPr lang="en-US" sz="2000" b="1" i="1" smtClean="0">
                                  <a:solidFill>
                                    <a:schemeClr val="tx1">
                                      <a:lumMod val="95000"/>
                                      <a:lumOff val="5000"/>
                                    </a:schemeClr>
                                  </a:solidFill>
                                  <a:latin typeface="Cambria Math" panose="02040503050406030204" pitchFamily="18" charset="0"/>
                                  <a:ea typeface="Cambria Math" panose="02040503050406030204" pitchFamily="18" charset="0"/>
                                </a:rPr>
                                <m:t>𝜽</m:t>
                              </m:r>
                            </m:e>
                            <m:sub>
                              <m:r>
                                <a:rPr lang="en-US" sz="2000" b="1" i="1">
                                  <a:solidFill>
                                    <a:schemeClr val="tx1">
                                      <a:lumMod val="95000"/>
                                      <a:lumOff val="5000"/>
                                    </a:schemeClr>
                                  </a:solidFill>
                                  <a:latin typeface="Cambria Math" panose="02040503050406030204" pitchFamily="18" charset="0"/>
                                </a:rPr>
                                <m:t>𝒌</m:t>
                              </m:r>
                            </m:sub>
                            <m:sup>
                              <m:r>
                                <a:rPr lang="en-US" sz="2000" b="1" i="1">
                                  <a:solidFill>
                                    <a:schemeClr val="tx1">
                                      <a:lumMod val="95000"/>
                                      <a:lumOff val="5000"/>
                                    </a:schemeClr>
                                  </a:solidFill>
                                  <a:latin typeface="Cambria Math" panose="02040503050406030204" pitchFamily="18" charset="0"/>
                                </a:rPr>
                                <m:t>(</m:t>
                              </m:r>
                              <m:r>
                                <a:rPr lang="en-US" sz="2000" b="1" i="1" smtClean="0">
                                  <a:solidFill>
                                    <a:schemeClr val="tx1">
                                      <a:lumMod val="95000"/>
                                      <a:lumOff val="5000"/>
                                    </a:schemeClr>
                                  </a:solidFill>
                                  <a:latin typeface="Cambria Math" panose="02040503050406030204" pitchFamily="18" charset="0"/>
                                </a:rPr>
                                <m:t>𝒋</m:t>
                              </m:r>
                              <m:r>
                                <a:rPr lang="en-US" sz="2000" b="1" i="1">
                                  <a:solidFill>
                                    <a:schemeClr val="tx1">
                                      <a:lumMod val="95000"/>
                                      <a:lumOff val="5000"/>
                                    </a:schemeClr>
                                  </a:solidFill>
                                  <a:latin typeface="Cambria Math" panose="02040503050406030204" pitchFamily="18" charset="0"/>
                                </a:rPr>
                                <m:t>)</m:t>
                              </m:r>
                            </m:sup>
                          </m:sSubSup>
                        </m:e>
                      </m:d>
                    </m:oMath>
                  </m:oMathPara>
                </a14:m>
                <a:endParaRPr lang="en-US" sz="2000" dirty="0"/>
              </a:p>
              <a:p>
                <a:pPr lvl="1"/>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1030740" y="3249010"/>
                <a:ext cx="11014402" cy="2914388"/>
              </a:xfrm>
              <a:prstGeom prst="rect">
                <a:avLst/>
              </a:prstGeom>
              <a:blipFill>
                <a:blip r:embed="rId3"/>
                <a:stretch>
                  <a:fillRect/>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fld id="{A7651AF6-C3B4-466A-AACD-9A651780019F}" type="datetime1">
              <a:rPr lang="en-US" smtClean="0"/>
              <a:t>11/20/2018</a:t>
            </a:fld>
            <a:endParaRPr lang="en-US"/>
          </a:p>
        </p:txBody>
      </p:sp>
      <p:sp>
        <p:nvSpPr>
          <p:cNvPr id="7" name="Footer Placeholder 6"/>
          <p:cNvSpPr>
            <a:spLocks noGrp="1"/>
          </p:cNvSpPr>
          <p:nvPr>
            <p:ph type="ftr" sz="quarter" idx="11"/>
          </p:nvPr>
        </p:nvSpPr>
        <p:spPr/>
        <p:txBody>
          <a:bodyPr/>
          <a:lstStyle/>
          <a:p>
            <a:r>
              <a:rPr lang="fr-FR" smtClean="0"/>
              <a:t>Coursera Capstone Project: Restaurant Recommendation Engine</a:t>
            </a:r>
            <a:endParaRPr lang="en-US"/>
          </a:p>
        </p:txBody>
      </p:sp>
      <p:sp>
        <p:nvSpPr>
          <p:cNvPr id="8" name="Slide Number Placeholder 7"/>
          <p:cNvSpPr>
            <a:spLocks noGrp="1"/>
          </p:cNvSpPr>
          <p:nvPr>
            <p:ph type="sldNum" sz="quarter" idx="12"/>
          </p:nvPr>
        </p:nvSpPr>
        <p:spPr/>
        <p:txBody>
          <a:bodyPr/>
          <a:lstStyle/>
          <a:p>
            <a:fld id="{5D5A62E0-F87D-4CDE-BD57-A86B03041185}" type="slidenum">
              <a:rPr lang="en-US" smtClean="0"/>
              <a:t>11</a:t>
            </a:fld>
            <a:endParaRPr lang="en-US"/>
          </a:p>
        </p:txBody>
      </p:sp>
      <mc:AlternateContent xmlns:mc="http://schemas.openxmlformats.org/markup-compatibility/2006">
        <mc:Choice xmlns:a14="http://schemas.microsoft.com/office/drawing/2010/main" Requires="a14">
          <p:sp>
            <p:nvSpPr>
              <p:cNvPr id="9" name="Rectangle 8"/>
              <p:cNvSpPr/>
              <p:nvPr/>
            </p:nvSpPr>
            <p:spPr>
              <a:xfrm>
                <a:off x="9650491" y="6071957"/>
                <a:ext cx="1328377" cy="307777"/>
              </a:xfrm>
              <a:prstGeom prst="rect">
                <a:avLst/>
              </a:prstGeom>
            </p:spPr>
            <p:txBody>
              <a:bodyPr wrap="none">
                <a:spAutoFit/>
              </a:bodyPr>
              <a:lstStyle/>
              <a:p>
                <a14:m>
                  <m:oMath xmlns:m="http://schemas.openxmlformats.org/officeDocument/2006/math">
                    <m:r>
                      <a:rPr lang="en-US" sz="1400" b="1" i="1" smtClean="0">
                        <a:solidFill>
                          <a:schemeClr val="tx1">
                            <a:lumMod val="95000"/>
                            <a:lumOff val="5000"/>
                          </a:schemeClr>
                        </a:solidFill>
                        <a:latin typeface="Cambria Math" panose="02040503050406030204" pitchFamily="18" charset="0"/>
                        <a:ea typeface="Cambria Math" panose="02040503050406030204" pitchFamily="18" charset="0"/>
                      </a:rPr>
                      <m:t>𝜶</m:t>
                    </m:r>
                  </m:oMath>
                </a14:m>
                <a:r>
                  <a:rPr lang="en-US" sz="1400" dirty="0" smtClean="0"/>
                  <a:t>- learning rate</a:t>
                </a:r>
                <a:endParaRPr lang="en-US" sz="1400" dirty="0"/>
              </a:p>
            </p:txBody>
          </p:sp>
        </mc:Choice>
        <mc:Fallback>
          <p:sp>
            <p:nvSpPr>
              <p:cNvPr id="9" name="Rectangle 8"/>
              <p:cNvSpPr>
                <a:spLocks noRot="1" noChangeAspect="1" noMove="1" noResize="1" noEditPoints="1" noAdjustHandles="1" noChangeArrowheads="1" noChangeShapeType="1" noTextEdit="1"/>
              </p:cNvSpPr>
              <p:nvPr/>
            </p:nvSpPr>
            <p:spPr>
              <a:xfrm>
                <a:off x="9650491" y="6071957"/>
                <a:ext cx="1328377" cy="307777"/>
              </a:xfrm>
              <a:prstGeom prst="rect">
                <a:avLst/>
              </a:prstGeom>
              <a:blipFill>
                <a:blip r:embed="rId4"/>
                <a:stretch>
                  <a:fillRect t="-3922" r="-459" b="-19608"/>
                </a:stretch>
              </a:blipFill>
            </p:spPr>
            <p:txBody>
              <a:bodyPr/>
              <a:lstStyle/>
              <a:p>
                <a:r>
                  <a:rPr lang="en-US">
                    <a:noFill/>
                  </a:rPr>
                  <a:t> </a:t>
                </a:r>
              </a:p>
            </p:txBody>
          </p:sp>
        </mc:Fallback>
      </mc:AlternateContent>
    </p:spTree>
    <p:extLst>
      <p:ext uri="{BB962C8B-B14F-4D97-AF65-F5344CB8AC3E}">
        <p14:creationId xmlns:p14="http://schemas.microsoft.com/office/powerpoint/2010/main" val="986825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Related Restaurants: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737360"/>
                <a:ext cx="10058400" cy="2094808"/>
              </a:xfrm>
            </p:spPr>
            <p:txBody>
              <a:bodyPr>
                <a:normAutofit fontScale="92500" lnSpcReduction="20000"/>
              </a:bodyPr>
              <a:lstStyle/>
              <a:p>
                <a:endParaRPr lang="en-US" dirty="0" smtClean="0"/>
              </a:p>
              <a:p>
                <a:pPr marL="0" indent="0">
                  <a:buNone/>
                </a:pPr>
                <a:r>
                  <a:rPr lang="en-US" dirty="0"/>
                  <a:t>	</a:t>
                </a:r>
                <a:r>
                  <a:rPr lang="en-US" dirty="0" smtClean="0"/>
                  <a:t>		 Restaurant j   ------   Feature vector is </a:t>
                </a:r>
                <a14:m>
                  <m:oMath xmlns:m="http://schemas.openxmlformats.org/officeDocument/2006/math">
                    <m:sSup>
                      <m:sSupPr>
                        <m:ctrlPr>
                          <a:rPr lang="en-US" i="1">
                            <a:solidFill>
                              <a:schemeClr val="accent6">
                                <a:lumMod val="75000"/>
                              </a:schemeClr>
                            </a:solidFill>
                            <a:latin typeface="Cambria Math" panose="02040503050406030204" pitchFamily="18" charset="0"/>
                          </a:rPr>
                        </m:ctrlPr>
                      </m:sSupPr>
                      <m:e>
                        <m:r>
                          <a:rPr lang="en-US" i="1">
                            <a:solidFill>
                              <a:schemeClr val="accent6">
                                <a:lumMod val="75000"/>
                              </a:schemeClr>
                            </a:solidFill>
                            <a:latin typeface="Cambria Math" panose="02040503050406030204" pitchFamily="18" charset="0"/>
                          </a:rPr>
                          <m:t>𝑥</m:t>
                        </m:r>
                      </m:e>
                      <m:sup>
                        <m:d>
                          <m:dPr>
                            <m:ctrlPr>
                              <a:rPr lang="en-US" i="1">
                                <a:solidFill>
                                  <a:schemeClr val="accent6">
                                    <a:lumMod val="75000"/>
                                  </a:schemeClr>
                                </a:solidFill>
                                <a:latin typeface="Cambria Math" panose="02040503050406030204" pitchFamily="18" charset="0"/>
                              </a:rPr>
                            </m:ctrlPr>
                          </m:dPr>
                          <m:e>
                            <m:r>
                              <a:rPr lang="en-US" b="0" i="1" smtClean="0">
                                <a:solidFill>
                                  <a:schemeClr val="accent6">
                                    <a:lumMod val="75000"/>
                                  </a:schemeClr>
                                </a:solidFill>
                                <a:latin typeface="Cambria Math" panose="02040503050406030204" pitchFamily="18" charset="0"/>
                              </a:rPr>
                              <m:t>𝑗</m:t>
                            </m:r>
                          </m:e>
                        </m:d>
                      </m:sup>
                    </m:sSup>
                  </m:oMath>
                </a14:m>
                <a:r>
                  <a:rPr lang="en-US" dirty="0" smtClean="0"/>
                  <a:t> </a:t>
                </a:r>
              </a:p>
              <a:p>
                <a:pPr marL="0" indent="0">
                  <a:buNone/>
                </a:pPr>
                <a:r>
                  <a:rPr lang="en-US" dirty="0" smtClean="0"/>
                  <a:t>			 Restaurant i   </a:t>
                </a:r>
                <a:r>
                  <a:rPr lang="en-US" dirty="0"/>
                  <a:t>------   Feature vector is </a:t>
                </a:r>
                <a14:m>
                  <m:oMath xmlns:m="http://schemas.openxmlformats.org/officeDocument/2006/math">
                    <m:sSup>
                      <m:sSupPr>
                        <m:ctrlPr>
                          <a:rPr lang="en-US" i="1">
                            <a:solidFill>
                              <a:schemeClr val="accent6">
                                <a:lumMod val="75000"/>
                              </a:schemeClr>
                            </a:solidFill>
                            <a:latin typeface="Cambria Math" panose="02040503050406030204" pitchFamily="18" charset="0"/>
                          </a:rPr>
                        </m:ctrlPr>
                      </m:sSupPr>
                      <m:e>
                        <m:r>
                          <a:rPr lang="en-US" i="1">
                            <a:solidFill>
                              <a:schemeClr val="accent6">
                                <a:lumMod val="75000"/>
                              </a:schemeClr>
                            </a:solidFill>
                            <a:latin typeface="Cambria Math" panose="02040503050406030204" pitchFamily="18" charset="0"/>
                          </a:rPr>
                          <m:t>𝑥</m:t>
                        </m:r>
                      </m:e>
                      <m:sup>
                        <m:d>
                          <m:dPr>
                            <m:ctrlPr>
                              <a:rPr lang="en-US" i="1">
                                <a:solidFill>
                                  <a:schemeClr val="accent6">
                                    <a:lumMod val="75000"/>
                                  </a:schemeClr>
                                </a:solidFill>
                                <a:latin typeface="Cambria Math" panose="02040503050406030204" pitchFamily="18" charset="0"/>
                              </a:rPr>
                            </m:ctrlPr>
                          </m:dPr>
                          <m:e>
                            <m:r>
                              <a:rPr lang="en-US" b="0" i="1" smtClean="0">
                                <a:solidFill>
                                  <a:schemeClr val="accent6">
                                    <a:lumMod val="75000"/>
                                  </a:schemeClr>
                                </a:solidFill>
                                <a:latin typeface="Cambria Math" panose="02040503050406030204" pitchFamily="18" charset="0"/>
                              </a:rPr>
                              <m:t>𝑖</m:t>
                            </m:r>
                          </m:e>
                        </m:d>
                      </m:sup>
                    </m:sSup>
                  </m:oMath>
                </a14:m>
                <a:endParaRPr lang="en-US" dirty="0" smtClean="0"/>
              </a:p>
              <a:p>
                <a:pPr marL="0" indent="0">
                  <a:buNone/>
                </a:pPr>
                <a:r>
                  <a:rPr lang="en-US" dirty="0"/>
                  <a:t>	</a:t>
                </a:r>
                <a:r>
                  <a:rPr lang="en-US" dirty="0" smtClean="0"/>
                  <a:t>	Similarity between Restaurants = </a:t>
                </a:r>
                <a14:m>
                  <m:oMath xmlns:m="http://schemas.openxmlformats.org/officeDocument/2006/math">
                    <m:r>
                      <m:rPr>
                        <m:sty m:val="p"/>
                      </m:rPr>
                      <a:rPr lang="en-US" b="0" i="0" smtClean="0">
                        <a:solidFill>
                          <a:schemeClr val="accent6">
                            <a:lumMod val="75000"/>
                          </a:schemeClr>
                        </a:solidFill>
                        <a:latin typeface="Cambria Math" panose="02040503050406030204" pitchFamily="18" charset="0"/>
                      </a:rPr>
                      <m:t>Hamming</m:t>
                    </m:r>
                    <m:r>
                      <a:rPr lang="en-US" b="0" i="0" smtClean="0">
                        <a:solidFill>
                          <a:schemeClr val="accent6">
                            <a:lumMod val="75000"/>
                          </a:schemeClr>
                        </a:solidFill>
                        <a:latin typeface="Cambria Math" panose="02040503050406030204" pitchFamily="18" charset="0"/>
                      </a:rPr>
                      <m:t> </m:t>
                    </m:r>
                    <m:r>
                      <m:rPr>
                        <m:sty m:val="p"/>
                      </m:rPr>
                      <a:rPr lang="en-US" b="0" i="0" smtClean="0">
                        <a:solidFill>
                          <a:schemeClr val="accent6">
                            <a:lumMod val="75000"/>
                          </a:schemeClr>
                        </a:solidFill>
                        <a:latin typeface="Cambria Math" panose="02040503050406030204" pitchFamily="18" charset="0"/>
                      </a:rPr>
                      <m:t>distance</m:t>
                    </m:r>
                    <m:r>
                      <a:rPr lang="en-US" b="0" i="0" smtClean="0">
                        <a:solidFill>
                          <a:schemeClr val="accent6">
                            <a:lumMod val="75000"/>
                          </a:schemeClr>
                        </a:solidFill>
                        <a:latin typeface="Cambria Math" panose="02040503050406030204" pitchFamily="18" charset="0"/>
                      </a:rPr>
                      <m:t> </m:t>
                    </m:r>
                    <m:r>
                      <m:rPr>
                        <m:sty m:val="p"/>
                      </m:rPr>
                      <a:rPr lang="en-US" b="0" i="0" smtClean="0">
                        <a:solidFill>
                          <a:schemeClr val="accent6">
                            <a:lumMod val="75000"/>
                          </a:schemeClr>
                        </a:solidFill>
                        <a:latin typeface="Cambria Math" panose="02040503050406030204" pitchFamily="18" charset="0"/>
                      </a:rPr>
                      <m:t>btwn</m:t>
                    </m:r>
                    <m:r>
                      <a:rPr lang="en-US" b="0" i="0" smtClean="0">
                        <a:solidFill>
                          <a:schemeClr val="accent6">
                            <a:lumMod val="75000"/>
                          </a:schemeClr>
                        </a:solidFill>
                        <a:latin typeface="Cambria Math" panose="02040503050406030204" pitchFamily="18" charset="0"/>
                      </a:rPr>
                      <m:t> </m:t>
                    </m:r>
                    <m:r>
                      <m:rPr>
                        <m:sty m:val="p"/>
                      </m:rPr>
                      <a:rPr lang="en-US" b="0" i="0" smtClean="0">
                        <a:solidFill>
                          <a:schemeClr val="accent6">
                            <a:lumMod val="75000"/>
                          </a:schemeClr>
                        </a:solidFill>
                        <a:latin typeface="Cambria Math" panose="02040503050406030204" pitchFamily="18" charset="0"/>
                      </a:rPr>
                      <m:t>two</m:t>
                    </m:r>
                    <m:r>
                      <a:rPr lang="en-US" b="0" i="0" smtClean="0">
                        <a:solidFill>
                          <a:schemeClr val="accent6">
                            <a:lumMod val="75000"/>
                          </a:schemeClr>
                        </a:solidFill>
                        <a:latin typeface="Cambria Math" panose="02040503050406030204" pitchFamily="18" charset="0"/>
                      </a:rPr>
                      <m:t> </m:t>
                    </m:r>
                    <m:r>
                      <m:rPr>
                        <m:sty m:val="p"/>
                      </m:rPr>
                      <a:rPr lang="en-US" b="0" i="0" smtClean="0">
                        <a:solidFill>
                          <a:schemeClr val="accent6">
                            <a:lumMod val="75000"/>
                          </a:schemeClr>
                        </a:solidFill>
                        <a:latin typeface="Cambria Math" panose="02040503050406030204" pitchFamily="18" charset="0"/>
                      </a:rPr>
                      <m:t>vectors</m:t>
                    </m:r>
                  </m:oMath>
                </a14:m>
                <a:endParaRPr lang="en-US" dirty="0" smtClean="0"/>
              </a:p>
              <a:p>
                <a:pPr marL="0" indent="0">
                  <a:buNone/>
                </a:pPr>
                <a:r>
                  <a:rPr lang="en-US" dirty="0"/>
                  <a:t>	</a:t>
                </a:r>
                <a:r>
                  <a:rPr lang="en-US" dirty="0" smtClean="0"/>
                  <a:t>				         = </a:t>
                </a:r>
                <a14:m>
                  <m:oMath xmlns:m="http://schemas.openxmlformats.org/officeDocument/2006/math">
                    <m:d>
                      <m:dPr>
                        <m:begChr m:val="|"/>
                        <m:endChr m:val="|"/>
                        <m:ctrlPr>
                          <a:rPr lang="en-US" i="1">
                            <a:solidFill>
                              <a:schemeClr val="accent6">
                                <a:lumMod val="75000"/>
                              </a:schemeClr>
                            </a:solidFill>
                            <a:latin typeface="Cambria Math" panose="02040503050406030204" pitchFamily="18" charset="0"/>
                          </a:rPr>
                        </m:ctrlPr>
                      </m:dPr>
                      <m:e>
                        <m:d>
                          <m:dPr>
                            <m:begChr m:val="|"/>
                            <m:endChr m:val="|"/>
                            <m:ctrlPr>
                              <a:rPr lang="en-US" i="1">
                                <a:solidFill>
                                  <a:schemeClr val="accent6">
                                    <a:lumMod val="75000"/>
                                  </a:schemeClr>
                                </a:solidFill>
                                <a:latin typeface="Cambria Math" panose="02040503050406030204" pitchFamily="18" charset="0"/>
                              </a:rPr>
                            </m:ctrlPr>
                          </m:dPr>
                          <m:e>
                            <m:sSup>
                              <m:sSupPr>
                                <m:ctrlPr>
                                  <a:rPr lang="en-US" i="1">
                                    <a:solidFill>
                                      <a:schemeClr val="accent6">
                                        <a:lumMod val="75000"/>
                                      </a:schemeClr>
                                    </a:solidFill>
                                    <a:latin typeface="Cambria Math" panose="02040503050406030204" pitchFamily="18" charset="0"/>
                                  </a:rPr>
                                </m:ctrlPr>
                              </m:sSupPr>
                              <m:e>
                                <m:r>
                                  <a:rPr lang="en-US" i="1">
                                    <a:solidFill>
                                      <a:schemeClr val="accent6">
                                        <a:lumMod val="75000"/>
                                      </a:schemeClr>
                                    </a:solidFill>
                                    <a:latin typeface="Cambria Math" panose="02040503050406030204" pitchFamily="18" charset="0"/>
                                  </a:rPr>
                                  <m:t>𝑥</m:t>
                                </m:r>
                              </m:e>
                              <m:sup>
                                <m:d>
                                  <m:dPr>
                                    <m:ctrlPr>
                                      <a:rPr lang="en-US" i="1">
                                        <a:solidFill>
                                          <a:schemeClr val="accent6">
                                            <a:lumMod val="75000"/>
                                          </a:schemeClr>
                                        </a:solidFill>
                                        <a:latin typeface="Cambria Math" panose="02040503050406030204" pitchFamily="18" charset="0"/>
                                      </a:rPr>
                                    </m:ctrlPr>
                                  </m:dPr>
                                  <m:e>
                                    <m:r>
                                      <a:rPr lang="en-US" i="1">
                                        <a:solidFill>
                                          <a:schemeClr val="accent6">
                                            <a:lumMod val="75000"/>
                                          </a:schemeClr>
                                        </a:solidFill>
                                        <a:latin typeface="Cambria Math" panose="02040503050406030204" pitchFamily="18" charset="0"/>
                                      </a:rPr>
                                      <m:t>𝑗</m:t>
                                    </m:r>
                                  </m:e>
                                </m:d>
                              </m:sup>
                            </m:sSup>
                            <m:r>
                              <a:rPr lang="en-US" i="1">
                                <a:solidFill>
                                  <a:schemeClr val="accent6">
                                    <a:lumMod val="75000"/>
                                  </a:schemeClr>
                                </a:solidFill>
                                <a:latin typeface="Cambria Math" panose="02040503050406030204" pitchFamily="18" charset="0"/>
                              </a:rPr>
                              <m:t> −</m:t>
                            </m:r>
                            <m:sSup>
                              <m:sSupPr>
                                <m:ctrlPr>
                                  <a:rPr lang="en-US" i="1">
                                    <a:solidFill>
                                      <a:schemeClr val="accent6">
                                        <a:lumMod val="75000"/>
                                      </a:schemeClr>
                                    </a:solidFill>
                                    <a:latin typeface="Cambria Math" panose="02040503050406030204" pitchFamily="18" charset="0"/>
                                  </a:rPr>
                                </m:ctrlPr>
                              </m:sSupPr>
                              <m:e>
                                <m:r>
                                  <a:rPr lang="en-US" i="1">
                                    <a:solidFill>
                                      <a:schemeClr val="accent6">
                                        <a:lumMod val="75000"/>
                                      </a:schemeClr>
                                    </a:solidFill>
                                    <a:latin typeface="Cambria Math" panose="02040503050406030204" pitchFamily="18" charset="0"/>
                                  </a:rPr>
                                  <m:t>𝑥</m:t>
                                </m:r>
                              </m:e>
                              <m:sup>
                                <m:d>
                                  <m:dPr>
                                    <m:ctrlPr>
                                      <a:rPr lang="en-US" i="1">
                                        <a:solidFill>
                                          <a:schemeClr val="accent6">
                                            <a:lumMod val="75000"/>
                                          </a:schemeClr>
                                        </a:solidFill>
                                        <a:latin typeface="Cambria Math" panose="02040503050406030204" pitchFamily="18" charset="0"/>
                                      </a:rPr>
                                    </m:ctrlPr>
                                  </m:dPr>
                                  <m:e>
                                    <m:r>
                                      <a:rPr lang="en-US" i="1">
                                        <a:solidFill>
                                          <a:schemeClr val="accent6">
                                            <a:lumMod val="75000"/>
                                          </a:schemeClr>
                                        </a:solidFill>
                                        <a:latin typeface="Cambria Math" panose="02040503050406030204" pitchFamily="18" charset="0"/>
                                      </a:rPr>
                                      <m:t>𝑖</m:t>
                                    </m:r>
                                  </m:e>
                                </m:d>
                              </m:sup>
                            </m:sSup>
                          </m:e>
                        </m:d>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737360"/>
                <a:ext cx="10058400" cy="2094808"/>
              </a:xfrm>
              <a:blipFill>
                <a:blip r:embed="rId2"/>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5D887F4-96F3-4648-90E9-E3C92D985249}" type="datetime1">
              <a:rPr lang="en-US" smtClean="0"/>
              <a:t>11/20/2018</a:t>
            </a:fld>
            <a:endParaRPr lang="en-US"/>
          </a:p>
        </p:txBody>
      </p:sp>
      <p:sp>
        <p:nvSpPr>
          <p:cNvPr id="5" name="Footer Placeholder 4"/>
          <p:cNvSpPr>
            <a:spLocks noGrp="1"/>
          </p:cNvSpPr>
          <p:nvPr>
            <p:ph type="ftr" sz="quarter" idx="11"/>
          </p:nvPr>
        </p:nvSpPr>
        <p:spPr/>
        <p:txBody>
          <a:bodyPr/>
          <a:lstStyle/>
          <a:p>
            <a:r>
              <a:rPr lang="fr-FR" smtClean="0"/>
              <a:t>Coursera Capstone Project: Restaurant Recommendation Engine</a:t>
            </a:r>
            <a:endParaRPr lang="en-US"/>
          </a:p>
        </p:txBody>
      </p:sp>
      <p:sp>
        <p:nvSpPr>
          <p:cNvPr id="6" name="Slide Number Placeholder 5"/>
          <p:cNvSpPr>
            <a:spLocks noGrp="1"/>
          </p:cNvSpPr>
          <p:nvPr>
            <p:ph type="sldNum" sz="quarter" idx="12"/>
          </p:nvPr>
        </p:nvSpPr>
        <p:spPr/>
        <p:txBody>
          <a:bodyPr/>
          <a:lstStyle/>
          <a:p>
            <a:fld id="{5D5A62E0-F87D-4CDE-BD57-A86B03041185}" type="slidenum">
              <a:rPr lang="en-US" smtClean="0"/>
              <a:t>12</a:t>
            </a:fld>
            <a:endParaRPr lang="en-US"/>
          </a:p>
        </p:txBody>
      </p:sp>
    </p:spTree>
    <p:extLst>
      <p:ext uri="{BB962C8B-B14F-4D97-AF65-F5344CB8AC3E}">
        <p14:creationId xmlns:p14="http://schemas.microsoft.com/office/powerpoint/2010/main" val="159635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 New Users</a:t>
            </a:r>
            <a:endParaRPr lang="en-US" dirty="0"/>
          </a:p>
        </p:txBody>
      </p:sp>
      <p:sp>
        <p:nvSpPr>
          <p:cNvPr id="3" name="Content Placeholder 2"/>
          <p:cNvSpPr>
            <a:spLocks noGrp="1"/>
          </p:cNvSpPr>
          <p:nvPr>
            <p:ph idx="1"/>
          </p:nvPr>
        </p:nvSpPr>
        <p:spPr/>
        <p:txBody>
          <a:bodyPr/>
          <a:lstStyle/>
          <a:p>
            <a:r>
              <a:rPr lang="en-US" dirty="0" smtClean="0">
                <a:solidFill>
                  <a:srgbClr val="FF0000"/>
                </a:solidFill>
              </a:rPr>
              <a:t>For the Users who have not visited any Restaurant, This system will not recommend any Restaurants.</a:t>
            </a:r>
          </a:p>
          <a:p>
            <a:endParaRPr lang="en-US" dirty="0">
              <a:solidFill>
                <a:srgbClr val="FF0000"/>
              </a:solidFill>
            </a:endParaRPr>
          </a:p>
          <a:p>
            <a:r>
              <a:rPr lang="en-US" sz="2800" b="1" dirty="0" smtClean="0">
                <a:solidFill>
                  <a:srgbClr val="002060"/>
                </a:solidFill>
              </a:rPr>
              <a:t>SOLUTION: </a:t>
            </a:r>
            <a:r>
              <a:rPr lang="en-US" sz="2800" dirty="0" smtClean="0">
                <a:solidFill>
                  <a:srgbClr val="FF0000"/>
                </a:solidFill>
              </a:rPr>
              <a:t>  </a:t>
            </a:r>
            <a:r>
              <a:rPr lang="en-US" sz="2800" dirty="0" smtClean="0">
                <a:solidFill>
                  <a:schemeClr val="accent1">
                    <a:lumMod val="50000"/>
                  </a:schemeClr>
                </a:solidFill>
              </a:rPr>
              <a:t>Mean-Normalization Technique</a:t>
            </a:r>
            <a:endParaRPr lang="en-US" sz="2800" dirty="0">
              <a:solidFill>
                <a:schemeClr val="accent1">
                  <a:lumMod val="50000"/>
                </a:schemeClr>
              </a:solidFill>
            </a:endParaRPr>
          </a:p>
        </p:txBody>
      </p:sp>
      <p:sp>
        <p:nvSpPr>
          <p:cNvPr id="4" name="Date Placeholder 3"/>
          <p:cNvSpPr>
            <a:spLocks noGrp="1"/>
          </p:cNvSpPr>
          <p:nvPr>
            <p:ph type="dt" sz="half" idx="10"/>
          </p:nvPr>
        </p:nvSpPr>
        <p:spPr/>
        <p:txBody>
          <a:bodyPr/>
          <a:lstStyle/>
          <a:p>
            <a:fld id="{B02F0DD8-1A99-46DC-B973-9FAC958C9D31}" type="datetime1">
              <a:rPr lang="en-US" smtClean="0"/>
              <a:t>11/20/2018</a:t>
            </a:fld>
            <a:endParaRPr lang="en-US"/>
          </a:p>
        </p:txBody>
      </p:sp>
      <p:sp>
        <p:nvSpPr>
          <p:cNvPr id="5" name="Footer Placeholder 4"/>
          <p:cNvSpPr>
            <a:spLocks noGrp="1"/>
          </p:cNvSpPr>
          <p:nvPr>
            <p:ph type="ftr" sz="quarter" idx="11"/>
          </p:nvPr>
        </p:nvSpPr>
        <p:spPr/>
        <p:txBody>
          <a:bodyPr/>
          <a:lstStyle/>
          <a:p>
            <a:r>
              <a:rPr lang="fr-FR" smtClean="0"/>
              <a:t>Coursera Capstone Project: Restaurant Recommendation Engine</a:t>
            </a:r>
            <a:endParaRPr lang="en-US"/>
          </a:p>
        </p:txBody>
      </p:sp>
      <p:sp>
        <p:nvSpPr>
          <p:cNvPr id="6" name="Slide Number Placeholder 5"/>
          <p:cNvSpPr>
            <a:spLocks noGrp="1"/>
          </p:cNvSpPr>
          <p:nvPr>
            <p:ph type="sldNum" sz="quarter" idx="12"/>
          </p:nvPr>
        </p:nvSpPr>
        <p:spPr/>
        <p:txBody>
          <a:bodyPr/>
          <a:lstStyle/>
          <a:p>
            <a:fld id="{5D5A62E0-F87D-4CDE-BD57-A86B03041185}" type="slidenum">
              <a:rPr lang="en-US" smtClean="0"/>
              <a:t>13</a:t>
            </a:fld>
            <a:endParaRPr lang="en-US"/>
          </a:p>
        </p:txBody>
      </p:sp>
    </p:spTree>
    <p:extLst>
      <p:ext uri="{BB962C8B-B14F-4D97-AF65-F5344CB8AC3E}">
        <p14:creationId xmlns:p14="http://schemas.microsoft.com/office/powerpoint/2010/main" val="1011135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50000"/>
                  </a:schemeClr>
                </a:solidFill>
              </a:rPr>
              <a:t>Mean-Normalization </a:t>
            </a:r>
            <a:r>
              <a:rPr lang="en-US" dirty="0" smtClean="0">
                <a:solidFill>
                  <a:schemeClr val="accent1">
                    <a:lumMod val="50000"/>
                  </a:schemeClr>
                </a:solidFill>
              </a:rPr>
              <a:t>Technique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indent="-457200">
                  <a:buFont typeface="+mj-lt"/>
                  <a:buAutoNum type="arabicPeriod"/>
                </a:pPr>
                <a:r>
                  <a:rPr lang="en-US" dirty="0" smtClean="0"/>
                  <a:t>In the above example,  User3 have not rated any restaurant. So to help him </a:t>
                </a:r>
              </a:p>
              <a:p>
                <a:pPr marL="457200" indent="-457200">
                  <a:buFont typeface="+mj-lt"/>
                  <a:buAutoNum type="arabicPeriod"/>
                </a:pPr>
                <a:r>
                  <a:rPr lang="en-US" dirty="0" smtClean="0"/>
                  <a:t>Change the Normalize the rating matrix </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r>
                  <a:rPr lang="en-US" dirty="0" smtClean="0"/>
                  <a:t>For </a:t>
                </a:r>
                <a14:m>
                  <m:oMath xmlns:m="http://schemas.openxmlformats.org/officeDocument/2006/math">
                    <m:r>
                      <a:rPr lang="en-US" b="0" i="1" smtClean="0">
                        <a:solidFill>
                          <a:srgbClr val="002060"/>
                        </a:solidFill>
                        <a:latin typeface="Cambria Math" panose="02040503050406030204" pitchFamily="18" charset="0"/>
                      </a:rPr>
                      <m:t>𝑢𝑠𝑒𝑟</m:t>
                    </m:r>
                    <m:d>
                      <m:dPr>
                        <m:ctrlPr>
                          <a:rPr lang="en-US" b="0" i="1" smtClean="0">
                            <a:solidFill>
                              <a:srgbClr val="002060"/>
                            </a:solidFill>
                            <a:latin typeface="Cambria Math" panose="02040503050406030204" pitchFamily="18" charset="0"/>
                          </a:rPr>
                        </m:ctrlPr>
                      </m:dPr>
                      <m:e>
                        <m:r>
                          <a:rPr lang="en-US" b="0" i="1" smtClean="0">
                            <a:solidFill>
                              <a:srgbClr val="002060"/>
                            </a:solidFill>
                            <a:latin typeface="Cambria Math" panose="02040503050406030204" pitchFamily="18" charset="0"/>
                          </a:rPr>
                          <m:t>𝑗</m:t>
                        </m:r>
                      </m:e>
                    </m:d>
                    <m:r>
                      <a:rPr lang="en-US" b="0" i="1" smtClean="0">
                        <a:latin typeface="Cambria Math" panose="02040503050406030204" pitchFamily="18" charset="0"/>
                      </a:rPr>
                      <m:t> </m:t>
                    </m:r>
                  </m:oMath>
                </a14:m>
                <a:r>
                  <a:rPr lang="en-US" dirty="0" smtClean="0"/>
                  <a:t>predicted rating will be    </a:t>
                </a:r>
                <a14:m>
                  <m:oMath xmlns:m="http://schemas.openxmlformats.org/officeDocument/2006/math">
                    <m:r>
                      <a:rPr lang="en-US" b="0" i="0" smtClean="0">
                        <a:solidFill>
                          <a:srgbClr val="002060"/>
                        </a:solidFill>
                        <a:latin typeface="Cambria Math" panose="02040503050406030204" pitchFamily="18" charset="0"/>
                      </a:rPr>
                      <m:t>  </m:t>
                    </m:r>
                    <m:r>
                      <a:rPr lang="en-US" b="1" i="0" smtClean="0">
                        <a:solidFill>
                          <a:srgbClr val="002060"/>
                        </a:solidFill>
                        <a:latin typeface="Cambria Math" panose="02040503050406030204" pitchFamily="18" charset="0"/>
                      </a:rPr>
                      <m:t> </m:t>
                    </m:r>
                    <m:r>
                      <a:rPr lang="en-US" b="1" i="0" smtClean="0">
                        <a:solidFill>
                          <a:srgbClr val="002060"/>
                        </a:solidFill>
                        <a:latin typeface="Cambria Math" panose="02040503050406030204" pitchFamily="18" charset="0"/>
                      </a:rPr>
                      <m:t>𝐫</m:t>
                    </m:r>
                    <m:d>
                      <m:dPr>
                        <m:ctrlPr>
                          <a:rPr lang="en-US" b="1" i="1" smtClean="0">
                            <a:solidFill>
                              <a:srgbClr val="002060"/>
                            </a:solidFill>
                            <a:latin typeface="Cambria Math" panose="02040503050406030204" pitchFamily="18" charset="0"/>
                          </a:rPr>
                        </m:ctrlPr>
                      </m:dPr>
                      <m:e>
                        <m:r>
                          <a:rPr lang="en-US" b="1" i="0" smtClean="0">
                            <a:solidFill>
                              <a:srgbClr val="002060"/>
                            </a:solidFill>
                            <a:latin typeface="Cambria Math" panose="02040503050406030204" pitchFamily="18" charset="0"/>
                          </a:rPr>
                          <m:t>𝐢</m:t>
                        </m:r>
                        <m:r>
                          <a:rPr lang="en-US" b="1" i="0" smtClean="0">
                            <a:solidFill>
                              <a:srgbClr val="002060"/>
                            </a:solidFill>
                            <a:latin typeface="Cambria Math" panose="02040503050406030204" pitchFamily="18" charset="0"/>
                          </a:rPr>
                          <m:t>,</m:t>
                        </m:r>
                        <m:r>
                          <a:rPr lang="en-US" b="1" i="0" smtClean="0">
                            <a:solidFill>
                              <a:srgbClr val="002060"/>
                            </a:solidFill>
                            <a:latin typeface="Cambria Math" panose="02040503050406030204" pitchFamily="18" charset="0"/>
                          </a:rPr>
                          <m:t>𝐣</m:t>
                        </m:r>
                      </m:e>
                    </m:d>
                    <m:r>
                      <a:rPr lang="en-US" b="0" i="0" smtClean="0">
                        <a:solidFill>
                          <a:srgbClr val="002060"/>
                        </a:solidFill>
                        <a:latin typeface="Cambria Math" panose="02040503050406030204" pitchFamily="18" charset="0"/>
                      </a:rPr>
                      <m:t>= </m:t>
                    </m:r>
                    <m:sSup>
                      <m:sSupPr>
                        <m:ctrlPr>
                          <a:rPr lang="en-US" b="1" i="1">
                            <a:solidFill>
                              <a:srgbClr val="002060"/>
                            </a:solidFill>
                            <a:latin typeface="Cambria Math" panose="02040503050406030204" pitchFamily="18" charset="0"/>
                          </a:rPr>
                        </m:ctrlPr>
                      </m:sSupPr>
                      <m:e>
                        <m:sSup>
                          <m:sSupPr>
                            <m:ctrlPr>
                              <a:rPr lang="en-US" b="1" i="1">
                                <a:solidFill>
                                  <a:srgbClr val="002060"/>
                                </a:solidFill>
                                <a:latin typeface="Cambria Math" panose="02040503050406030204" pitchFamily="18" charset="0"/>
                              </a:rPr>
                            </m:ctrlPr>
                          </m:sSupPr>
                          <m:e>
                            <m:r>
                              <a:rPr lang="en-US" b="1" i="1">
                                <a:solidFill>
                                  <a:srgbClr val="002060"/>
                                </a:solidFill>
                                <a:latin typeface="Cambria Math" panose="02040503050406030204" pitchFamily="18" charset="0"/>
                              </a:rPr>
                              <m:t>(</m:t>
                            </m:r>
                            <m:r>
                              <a:rPr lang="en-US" b="1" i="1">
                                <a:solidFill>
                                  <a:srgbClr val="002060"/>
                                </a:solidFill>
                                <a:latin typeface="Cambria Math" panose="02040503050406030204" pitchFamily="18" charset="0"/>
                                <a:ea typeface="Cambria Math" panose="02040503050406030204" pitchFamily="18" charset="0"/>
                              </a:rPr>
                              <m:t>𝜽</m:t>
                            </m:r>
                          </m:e>
                          <m:sup>
                            <m:d>
                              <m:dPr>
                                <m:ctrlPr>
                                  <a:rPr lang="en-US" b="1" i="1">
                                    <a:solidFill>
                                      <a:srgbClr val="002060"/>
                                    </a:solidFill>
                                    <a:latin typeface="Cambria Math" panose="02040503050406030204" pitchFamily="18" charset="0"/>
                                  </a:rPr>
                                </m:ctrlPr>
                              </m:dPr>
                              <m:e>
                                <m:r>
                                  <a:rPr lang="en-US" b="1" i="1">
                                    <a:solidFill>
                                      <a:srgbClr val="002060"/>
                                    </a:solidFill>
                                    <a:latin typeface="Cambria Math" panose="02040503050406030204" pitchFamily="18" charset="0"/>
                                  </a:rPr>
                                  <m:t>𝒋</m:t>
                                </m:r>
                              </m:e>
                            </m:d>
                          </m:sup>
                        </m:sSup>
                      </m:e>
                      <m:sup>
                        <m:r>
                          <a:rPr lang="en-US" b="1" i="1">
                            <a:solidFill>
                              <a:srgbClr val="002060"/>
                            </a:solidFill>
                            <a:latin typeface="Cambria Math" panose="02040503050406030204" pitchFamily="18" charset="0"/>
                          </a:rPr>
                          <m:t>𝑻</m:t>
                        </m:r>
                      </m:sup>
                    </m:sSup>
                    <m:sSup>
                      <m:sSupPr>
                        <m:ctrlPr>
                          <a:rPr lang="en-US" b="1" i="1">
                            <a:solidFill>
                              <a:srgbClr val="002060"/>
                            </a:solidFill>
                            <a:latin typeface="Cambria Math" panose="02040503050406030204" pitchFamily="18" charset="0"/>
                          </a:rPr>
                        </m:ctrlPr>
                      </m:sSupPr>
                      <m:e>
                        <m:r>
                          <a:rPr lang="en-US" b="1" i="1">
                            <a:solidFill>
                              <a:srgbClr val="002060"/>
                            </a:solidFill>
                            <a:latin typeface="Cambria Math" panose="02040503050406030204" pitchFamily="18" charset="0"/>
                          </a:rPr>
                          <m:t>𝒙</m:t>
                        </m:r>
                      </m:e>
                      <m:sup>
                        <m:d>
                          <m:dPr>
                            <m:ctrlPr>
                              <a:rPr lang="en-US" b="1" i="1">
                                <a:solidFill>
                                  <a:srgbClr val="002060"/>
                                </a:solidFill>
                                <a:latin typeface="Cambria Math" panose="02040503050406030204" pitchFamily="18" charset="0"/>
                              </a:rPr>
                            </m:ctrlPr>
                          </m:dPr>
                          <m:e>
                            <m:r>
                              <a:rPr lang="en-US" b="1" i="1">
                                <a:solidFill>
                                  <a:srgbClr val="002060"/>
                                </a:solidFill>
                                <a:latin typeface="Cambria Math" panose="02040503050406030204" pitchFamily="18" charset="0"/>
                              </a:rPr>
                              <m:t>𝒊</m:t>
                            </m:r>
                          </m:e>
                        </m:d>
                      </m:sup>
                    </m:sSup>
                    <m:r>
                      <a:rPr lang="en-US" b="1" i="1" smtClean="0">
                        <a:solidFill>
                          <a:srgbClr val="002060"/>
                        </a:solidFill>
                        <a:latin typeface="Cambria Math" panose="02040503050406030204" pitchFamily="18" charset="0"/>
                      </a:rPr>
                      <m:t>)+</m:t>
                    </m:r>
                    <m:sSub>
                      <m:sSubPr>
                        <m:ctrlPr>
                          <a:rPr lang="en-US" b="1" i="1" smtClean="0">
                            <a:solidFill>
                              <a:srgbClr val="002060"/>
                            </a:solidFill>
                            <a:latin typeface="Cambria Math" panose="02040503050406030204" pitchFamily="18" charset="0"/>
                            <a:ea typeface="Cambria Math" panose="02040503050406030204" pitchFamily="18" charset="0"/>
                          </a:rPr>
                        </m:ctrlPr>
                      </m:sSubPr>
                      <m:e>
                        <m:r>
                          <a:rPr lang="en-US" b="1" i="1">
                            <a:solidFill>
                              <a:srgbClr val="002060"/>
                            </a:solidFill>
                            <a:latin typeface="Cambria Math" panose="02040503050406030204" pitchFamily="18" charset="0"/>
                            <a:ea typeface="Cambria Math" panose="02040503050406030204" pitchFamily="18" charset="0"/>
                          </a:rPr>
                          <m:t>𝝁</m:t>
                        </m:r>
                      </m:e>
                      <m:sub>
                        <m:r>
                          <a:rPr lang="en-US" b="1" i="1">
                            <a:solidFill>
                              <a:srgbClr val="002060"/>
                            </a:solidFill>
                            <a:latin typeface="Cambria Math" panose="02040503050406030204" pitchFamily="18" charset="0"/>
                            <a:ea typeface="Cambria Math" panose="02040503050406030204" pitchFamily="18" charset="0"/>
                          </a:rPr>
                          <m:t>(</m:t>
                        </m:r>
                        <m:r>
                          <a:rPr lang="en-US" b="1" i="1">
                            <a:solidFill>
                              <a:srgbClr val="002060"/>
                            </a:solidFill>
                            <a:latin typeface="Cambria Math" panose="02040503050406030204" pitchFamily="18" charset="0"/>
                            <a:ea typeface="Cambria Math" panose="02040503050406030204" pitchFamily="18" charset="0"/>
                          </a:rPr>
                          <m:t>𝒊</m:t>
                        </m:r>
                        <m:r>
                          <a:rPr lang="en-US" b="1" i="1">
                            <a:solidFill>
                              <a:srgbClr val="002060"/>
                            </a:solidFill>
                            <a:latin typeface="Cambria Math" panose="02040503050406030204" pitchFamily="18" charset="0"/>
                            <a:ea typeface="Cambria Math" panose="02040503050406030204" pitchFamily="18" charset="0"/>
                          </a:rPr>
                          <m:t>)</m:t>
                        </m:r>
                      </m:sub>
                    </m:sSub>
                  </m:oMath>
                </a14:m>
                <a:endParaRPr lang="en-US" b="1" dirty="0"/>
              </a:p>
              <a:p>
                <a:pPr marL="457200" indent="-457200">
                  <a:buFont typeface="+mj-lt"/>
                  <a:buAutoNum type="arabicPeriod"/>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76" t="-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ounded Rectangle 3"/>
              <p:cNvSpPr/>
              <p:nvPr/>
            </p:nvSpPr>
            <p:spPr>
              <a:xfrm>
                <a:off x="2734887" y="3067705"/>
                <a:ext cx="5719156" cy="1063720"/>
              </a:xfrm>
              <a:prstGeom prst="roundRect">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2608" lvl="1" indent="0">
                  <a:buNone/>
                </a:pPr>
                <a14:m>
                  <m:oMath xmlns:m="http://schemas.openxmlformats.org/officeDocument/2006/math">
                    <m:r>
                      <a:rPr lang="en-US" sz="2800" i="1" smtClean="0">
                        <a:solidFill>
                          <a:srgbClr val="C00000"/>
                        </a:solidFill>
                        <a:latin typeface="Cambria Math" panose="02040503050406030204" pitchFamily="18" charset="0"/>
                      </a:rPr>
                      <m:t>𝑀</m:t>
                    </m:r>
                    <m:r>
                      <a:rPr lang="en-US" sz="2800" b="0" i="1" smtClean="0">
                        <a:solidFill>
                          <a:srgbClr val="C00000"/>
                        </a:solidFill>
                        <a:latin typeface="Cambria Math" panose="02040503050406030204" pitchFamily="18" charset="0"/>
                      </a:rPr>
                      <m:t>𝑛𝑜𝑟𝑚</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𝑀</m:t>
                    </m:r>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ea typeface="Cambria Math" panose="02040503050406030204" pitchFamily="18" charset="0"/>
                          </a:rPr>
                        </m:ctrlPr>
                      </m:sSubPr>
                      <m:e>
                        <m:r>
                          <a:rPr lang="en-US" sz="2800" i="1">
                            <a:solidFill>
                              <a:srgbClr val="C00000"/>
                            </a:solidFill>
                            <a:latin typeface="Cambria Math" panose="02040503050406030204" pitchFamily="18" charset="0"/>
                            <a:ea typeface="Cambria Math" panose="02040503050406030204" pitchFamily="18" charset="0"/>
                          </a:rPr>
                          <m:t>𝜇</m:t>
                        </m:r>
                      </m:e>
                      <m:sub>
                        <m:r>
                          <a:rPr lang="en-US" sz="2800" b="0" i="1" smtClean="0">
                            <a:solidFill>
                              <a:srgbClr val="C00000"/>
                            </a:solidFill>
                            <a:latin typeface="Cambria Math" panose="02040503050406030204" pitchFamily="18" charset="0"/>
                            <a:ea typeface="Cambria Math" panose="02040503050406030204" pitchFamily="18" charset="0"/>
                          </a:rPr>
                          <m:t>(</m:t>
                        </m:r>
                        <m:r>
                          <a:rPr lang="en-US" sz="2800" b="0" i="1" smtClean="0">
                            <a:solidFill>
                              <a:srgbClr val="C00000"/>
                            </a:solidFill>
                            <a:latin typeface="Cambria Math" panose="02040503050406030204" pitchFamily="18" charset="0"/>
                            <a:ea typeface="Cambria Math" panose="02040503050406030204" pitchFamily="18" charset="0"/>
                          </a:rPr>
                          <m:t>𝑖</m:t>
                        </m:r>
                        <m:r>
                          <a:rPr lang="en-US" sz="2800" b="0" i="1" smtClean="0">
                            <a:solidFill>
                              <a:srgbClr val="C00000"/>
                            </a:solidFill>
                            <a:latin typeface="Cambria Math" panose="02040503050406030204" pitchFamily="18" charset="0"/>
                            <a:ea typeface="Cambria Math" panose="02040503050406030204" pitchFamily="18" charset="0"/>
                          </a:rPr>
                          <m:t>)</m:t>
                        </m:r>
                      </m:sub>
                    </m:sSub>
                    <m:r>
                      <a:rPr lang="en-US" sz="2800" b="0" i="1" smtClean="0">
                        <a:solidFill>
                          <a:srgbClr val="C00000"/>
                        </a:solidFill>
                        <a:latin typeface="Cambria Math" panose="02040503050406030204" pitchFamily="18" charset="0"/>
                      </a:rPr>
                      <m:t> </m:t>
                    </m:r>
                  </m:oMath>
                </a14:m>
                <a:r>
                  <a:rPr lang="en-US" sz="2800" dirty="0" smtClean="0"/>
                  <a:t>  </a:t>
                </a:r>
                <a:r>
                  <a:rPr lang="en-US" sz="2800" dirty="0" smtClean="0">
                    <a:solidFill>
                      <a:schemeClr val="tx1"/>
                    </a:solidFill>
                  </a:rPr>
                  <a:t>where </a:t>
                </a:r>
              </a:p>
              <a:p>
                <a:pPr marL="292608" lvl="1" indent="0">
                  <a:buNone/>
                </a:pPr>
                <a14:m>
                  <m:oMath xmlns:m="http://schemas.openxmlformats.org/officeDocument/2006/math">
                    <m:sSub>
                      <m:sSubPr>
                        <m:ctrlPr>
                          <a:rPr lang="en-US" sz="1600" i="1" smtClean="0">
                            <a:solidFill>
                              <a:schemeClr val="accent3">
                                <a:lumMod val="50000"/>
                              </a:schemeClr>
                            </a:solidFill>
                            <a:latin typeface="Cambria Math" panose="02040503050406030204" pitchFamily="18" charset="0"/>
                            <a:ea typeface="Cambria Math" panose="02040503050406030204" pitchFamily="18" charset="0"/>
                          </a:rPr>
                        </m:ctrlPr>
                      </m:sSubPr>
                      <m:e>
                        <m:r>
                          <a:rPr lang="en-US" sz="1600" i="1">
                            <a:solidFill>
                              <a:schemeClr val="accent3">
                                <a:lumMod val="50000"/>
                              </a:schemeClr>
                            </a:solidFill>
                            <a:latin typeface="Cambria Math" panose="02040503050406030204" pitchFamily="18" charset="0"/>
                            <a:ea typeface="Cambria Math" panose="02040503050406030204" pitchFamily="18" charset="0"/>
                          </a:rPr>
                          <m:t>𝜇</m:t>
                        </m:r>
                      </m:e>
                      <m:sub>
                        <m:r>
                          <a:rPr lang="en-US" sz="1600" i="1">
                            <a:solidFill>
                              <a:schemeClr val="accent3">
                                <a:lumMod val="50000"/>
                              </a:schemeClr>
                            </a:solidFill>
                            <a:latin typeface="Cambria Math" panose="02040503050406030204" pitchFamily="18" charset="0"/>
                            <a:ea typeface="Cambria Math" panose="02040503050406030204" pitchFamily="18" charset="0"/>
                          </a:rPr>
                          <m:t>(</m:t>
                        </m:r>
                        <m:r>
                          <a:rPr lang="en-US" sz="1600" i="1">
                            <a:solidFill>
                              <a:schemeClr val="accent3">
                                <a:lumMod val="50000"/>
                              </a:schemeClr>
                            </a:solidFill>
                            <a:latin typeface="Cambria Math" panose="02040503050406030204" pitchFamily="18" charset="0"/>
                            <a:ea typeface="Cambria Math" panose="02040503050406030204" pitchFamily="18" charset="0"/>
                          </a:rPr>
                          <m:t>𝑖</m:t>
                        </m:r>
                        <m:r>
                          <a:rPr lang="en-US" sz="1600" i="1">
                            <a:solidFill>
                              <a:schemeClr val="accent3">
                                <a:lumMod val="50000"/>
                              </a:schemeClr>
                            </a:solidFill>
                            <a:latin typeface="Cambria Math" panose="02040503050406030204" pitchFamily="18" charset="0"/>
                            <a:ea typeface="Cambria Math" panose="02040503050406030204" pitchFamily="18" charset="0"/>
                          </a:rPr>
                          <m:t>)</m:t>
                        </m:r>
                      </m:sub>
                    </m:sSub>
                    <m:r>
                      <a:rPr lang="en-US" sz="1600" b="0" i="1" smtClean="0">
                        <a:solidFill>
                          <a:schemeClr val="accent3">
                            <a:lumMod val="50000"/>
                          </a:schemeClr>
                        </a:solidFill>
                        <a:latin typeface="Cambria Math" panose="02040503050406030204" pitchFamily="18" charset="0"/>
                        <a:ea typeface="Cambria Math" panose="02040503050406030204" pitchFamily="18" charset="0"/>
                      </a:rPr>
                      <m:t> −</m:t>
                    </m:r>
                    <m:r>
                      <a:rPr lang="en-US" sz="1600" b="0" i="1" smtClean="0">
                        <a:solidFill>
                          <a:schemeClr val="accent3">
                            <a:lumMod val="50000"/>
                          </a:schemeClr>
                        </a:solidFill>
                        <a:latin typeface="Cambria Math" panose="02040503050406030204" pitchFamily="18" charset="0"/>
                        <a:ea typeface="Cambria Math" panose="02040503050406030204" pitchFamily="18" charset="0"/>
                      </a:rPr>
                      <m:t>𝑚𝑒𝑎𝑛</m:t>
                    </m:r>
                    <m:r>
                      <a:rPr lang="en-US" sz="1600" b="0" i="1" smtClean="0">
                        <a:solidFill>
                          <a:schemeClr val="accent3">
                            <a:lumMod val="50000"/>
                          </a:schemeClr>
                        </a:solidFill>
                        <a:latin typeface="Cambria Math" panose="02040503050406030204" pitchFamily="18" charset="0"/>
                        <a:ea typeface="Cambria Math" panose="02040503050406030204" pitchFamily="18" charset="0"/>
                      </a:rPr>
                      <m:t> </m:t>
                    </m:r>
                    <m:r>
                      <a:rPr lang="en-US" sz="1600" b="0" i="1" smtClean="0">
                        <a:solidFill>
                          <a:schemeClr val="accent3">
                            <a:lumMod val="50000"/>
                          </a:schemeClr>
                        </a:solidFill>
                        <a:latin typeface="Cambria Math" panose="02040503050406030204" pitchFamily="18" charset="0"/>
                        <a:ea typeface="Cambria Math" panose="02040503050406030204" pitchFamily="18" charset="0"/>
                      </a:rPr>
                      <m:t>𝑜𝑓</m:t>
                    </m:r>
                    <m:r>
                      <a:rPr lang="en-US" sz="1600" b="0" i="1" smtClean="0">
                        <a:solidFill>
                          <a:schemeClr val="accent3">
                            <a:lumMod val="50000"/>
                          </a:schemeClr>
                        </a:solidFill>
                        <a:latin typeface="Cambria Math" panose="02040503050406030204" pitchFamily="18" charset="0"/>
                        <a:ea typeface="Cambria Math" panose="02040503050406030204" pitchFamily="18" charset="0"/>
                      </a:rPr>
                      <m:t> </m:t>
                    </m:r>
                    <m:sSup>
                      <m:sSupPr>
                        <m:ctrlPr>
                          <a:rPr lang="en-US" sz="1600" b="0" i="1" smtClean="0">
                            <a:solidFill>
                              <a:schemeClr val="accent3">
                                <a:lumMod val="50000"/>
                              </a:schemeClr>
                            </a:solidFill>
                            <a:latin typeface="Cambria Math" panose="02040503050406030204" pitchFamily="18" charset="0"/>
                            <a:ea typeface="Cambria Math" panose="02040503050406030204" pitchFamily="18" charset="0"/>
                          </a:rPr>
                        </m:ctrlPr>
                      </m:sSupPr>
                      <m:e>
                        <m:r>
                          <a:rPr lang="en-US" sz="1600" b="0" i="1" smtClean="0">
                            <a:solidFill>
                              <a:schemeClr val="accent3">
                                <a:lumMod val="50000"/>
                              </a:schemeClr>
                            </a:solidFill>
                            <a:latin typeface="Cambria Math" panose="02040503050406030204" pitchFamily="18" charset="0"/>
                            <a:ea typeface="Cambria Math" panose="02040503050406030204" pitchFamily="18" charset="0"/>
                          </a:rPr>
                          <m:t>𝑖</m:t>
                        </m:r>
                      </m:e>
                      <m:sup>
                        <m:r>
                          <a:rPr lang="en-US" sz="1600" b="0" i="1" smtClean="0">
                            <a:solidFill>
                              <a:schemeClr val="accent3">
                                <a:lumMod val="50000"/>
                              </a:schemeClr>
                            </a:solidFill>
                            <a:latin typeface="Cambria Math" panose="02040503050406030204" pitchFamily="18" charset="0"/>
                            <a:ea typeface="Cambria Math" panose="02040503050406030204" pitchFamily="18" charset="0"/>
                          </a:rPr>
                          <m:t>𝑡h</m:t>
                        </m:r>
                      </m:sup>
                    </m:sSup>
                    <m:r>
                      <a:rPr lang="en-US" sz="1600" b="0" i="1" smtClean="0">
                        <a:solidFill>
                          <a:schemeClr val="accent3">
                            <a:lumMod val="50000"/>
                          </a:schemeClr>
                        </a:solidFill>
                        <a:latin typeface="Cambria Math" panose="02040503050406030204" pitchFamily="18" charset="0"/>
                        <a:ea typeface="Cambria Math" panose="02040503050406030204" pitchFamily="18" charset="0"/>
                      </a:rPr>
                      <m:t> </m:t>
                    </m:r>
                    <m:r>
                      <a:rPr lang="en-US" sz="1600" b="0" i="1" smtClean="0">
                        <a:solidFill>
                          <a:schemeClr val="accent3">
                            <a:lumMod val="50000"/>
                          </a:schemeClr>
                        </a:solidFill>
                        <a:latin typeface="Cambria Math" panose="02040503050406030204" pitchFamily="18" charset="0"/>
                        <a:ea typeface="Cambria Math" panose="02040503050406030204" pitchFamily="18" charset="0"/>
                      </a:rPr>
                      <m:t>𝑟𝑜𝑤</m:t>
                    </m:r>
                  </m:oMath>
                </a14:m>
                <a:r>
                  <a:rPr lang="en-US" sz="1600" dirty="0" smtClean="0">
                    <a:solidFill>
                      <a:schemeClr val="accent3">
                        <a:lumMod val="50000"/>
                      </a:schemeClr>
                    </a:solidFill>
                  </a:rPr>
                  <a:t> </a:t>
                </a:r>
                <a:endParaRPr lang="en-US" sz="1600" dirty="0">
                  <a:solidFill>
                    <a:schemeClr val="accent3">
                      <a:lumMod val="50000"/>
                    </a:schemeClr>
                  </a:solidFill>
                </a:endParaRPr>
              </a:p>
            </p:txBody>
          </p:sp>
        </mc:Choice>
        <mc:Fallback xmlns="">
          <p:sp>
            <p:nvSpPr>
              <p:cNvPr id="4" name="Rounded Rectangle 3"/>
              <p:cNvSpPr>
                <a:spLocks noRot="1" noChangeAspect="1" noMove="1" noResize="1" noEditPoints="1" noAdjustHandles="1" noChangeArrowheads="1" noChangeShapeType="1" noTextEdit="1"/>
              </p:cNvSpPr>
              <p:nvPr/>
            </p:nvSpPr>
            <p:spPr>
              <a:xfrm>
                <a:off x="2734887" y="3067705"/>
                <a:ext cx="5719156" cy="1063720"/>
              </a:xfrm>
              <a:prstGeom prst="roundRect">
                <a:avLst/>
              </a:prstGeom>
              <a:blipFill>
                <a:blip r:embed="rId3"/>
                <a:stretch>
                  <a:fillRect/>
                </a:stretch>
              </a:blipFill>
              <a:ln>
                <a:solidFill>
                  <a:schemeClr val="accent2">
                    <a:lumMod val="40000"/>
                    <a:lumOff val="60000"/>
                  </a:schemeClr>
                </a:solidFill>
              </a:ln>
            </p:spPr>
            <p:txBody>
              <a:bodyPr/>
              <a:lstStyle/>
              <a:p>
                <a:r>
                  <a:rPr lang="en-US">
                    <a:noFill/>
                  </a:rPr>
                  <a:t> </a:t>
                </a:r>
              </a:p>
            </p:txBody>
          </p:sp>
        </mc:Fallback>
      </mc:AlternateContent>
      <p:sp>
        <p:nvSpPr>
          <p:cNvPr id="7" name="Rounded Rectangle 6"/>
          <p:cNvSpPr/>
          <p:nvPr/>
        </p:nvSpPr>
        <p:spPr>
          <a:xfrm>
            <a:off x="5486401" y="4522124"/>
            <a:ext cx="3208712" cy="548640"/>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p:cNvSpPr>
            <a:spLocks noGrp="1"/>
          </p:cNvSpPr>
          <p:nvPr>
            <p:ph type="dt" sz="half" idx="10"/>
          </p:nvPr>
        </p:nvSpPr>
        <p:spPr/>
        <p:txBody>
          <a:bodyPr/>
          <a:lstStyle/>
          <a:p>
            <a:fld id="{DBD9DFA2-5409-4B94-828B-0F0A6533F60A}" type="datetime1">
              <a:rPr lang="en-US" smtClean="0"/>
              <a:t>11/20/2018</a:t>
            </a:fld>
            <a:endParaRPr lang="en-US"/>
          </a:p>
        </p:txBody>
      </p:sp>
      <p:sp>
        <p:nvSpPr>
          <p:cNvPr id="9" name="Footer Placeholder 8"/>
          <p:cNvSpPr>
            <a:spLocks noGrp="1"/>
          </p:cNvSpPr>
          <p:nvPr>
            <p:ph type="ftr" sz="quarter" idx="11"/>
          </p:nvPr>
        </p:nvSpPr>
        <p:spPr/>
        <p:txBody>
          <a:bodyPr/>
          <a:lstStyle/>
          <a:p>
            <a:r>
              <a:rPr lang="fr-FR" smtClean="0"/>
              <a:t>Coursera Capstone Project: Restaurant Recommendation Engine</a:t>
            </a:r>
            <a:endParaRPr lang="en-US"/>
          </a:p>
        </p:txBody>
      </p:sp>
      <p:sp>
        <p:nvSpPr>
          <p:cNvPr id="10" name="Slide Number Placeholder 9"/>
          <p:cNvSpPr>
            <a:spLocks noGrp="1"/>
          </p:cNvSpPr>
          <p:nvPr>
            <p:ph type="sldNum" sz="quarter" idx="12"/>
          </p:nvPr>
        </p:nvSpPr>
        <p:spPr/>
        <p:txBody>
          <a:bodyPr/>
          <a:lstStyle/>
          <a:p>
            <a:fld id="{5D5A62E0-F87D-4CDE-BD57-A86B03041185}" type="slidenum">
              <a:rPr lang="en-US" smtClean="0"/>
              <a:t>14</a:t>
            </a:fld>
            <a:endParaRPr lang="en-US"/>
          </a:p>
        </p:txBody>
      </p:sp>
    </p:spTree>
    <p:extLst>
      <p:ext uri="{BB962C8B-B14F-4D97-AF65-F5344CB8AC3E}">
        <p14:creationId xmlns:p14="http://schemas.microsoft.com/office/powerpoint/2010/main" val="1729096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Dataset Preparation</a:t>
            </a:r>
          </a:p>
          <a:p>
            <a:pPr marL="457200" indent="-457200">
              <a:buFont typeface="+mj-lt"/>
              <a:buAutoNum type="arabicPeriod"/>
            </a:pPr>
            <a:r>
              <a:rPr lang="en-US" dirty="0"/>
              <a:t>Normalizing the </a:t>
            </a:r>
            <a:r>
              <a:rPr lang="en-US" dirty="0" smtClean="0"/>
              <a:t>ratings</a:t>
            </a:r>
          </a:p>
          <a:p>
            <a:pPr marL="457200" indent="-457200">
              <a:buFont typeface="+mj-lt"/>
              <a:buAutoNum type="arabicPeriod"/>
            </a:pPr>
            <a:r>
              <a:rPr lang="en-US" dirty="0" smtClean="0"/>
              <a:t>Defining the cost and gradient functions</a:t>
            </a:r>
          </a:p>
          <a:p>
            <a:pPr marL="457200" indent="-457200">
              <a:buFont typeface="+mj-lt"/>
              <a:buAutoNum type="arabicPeriod"/>
            </a:pPr>
            <a:r>
              <a:rPr lang="en-US" dirty="0" smtClean="0"/>
              <a:t>Setting Initial parameters</a:t>
            </a:r>
          </a:p>
          <a:p>
            <a:pPr marL="457200" indent="-457200">
              <a:buFont typeface="+mj-lt"/>
              <a:buAutoNum type="arabicPeriod"/>
            </a:pPr>
            <a:r>
              <a:rPr lang="en-US" dirty="0" smtClean="0"/>
              <a:t>Apply </a:t>
            </a:r>
            <a:r>
              <a:rPr lang="en-US" dirty="0" smtClean="0"/>
              <a:t>Gradient Descent </a:t>
            </a:r>
            <a:r>
              <a:rPr lang="en-US" dirty="0" smtClean="0"/>
              <a:t>Algorithm</a:t>
            </a:r>
          </a:p>
          <a:p>
            <a:pPr marL="457200" indent="-457200">
              <a:buFont typeface="+mj-lt"/>
              <a:buAutoNum type="arabicPeriod"/>
            </a:pPr>
            <a:r>
              <a:rPr lang="en-US" dirty="0" smtClean="0"/>
              <a:t>Reconstructing the Rating Matrix</a:t>
            </a:r>
          </a:p>
          <a:p>
            <a:pPr marL="457200" indent="-457200">
              <a:buFont typeface="+mj-lt"/>
              <a:buAutoNum type="arabicPeriod"/>
            </a:pPr>
            <a:r>
              <a:rPr lang="en-US" dirty="0" smtClean="0"/>
              <a:t>Recommendation of TOP 5 Restaurants</a:t>
            </a:r>
          </a:p>
          <a:p>
            <a:pPr marL="457200" indent="-457200">
              <a:buFont typeface="+mj-lt"/>
              <a:buAutoNum type="arabicPeriod"/>
            </a:pPr>
            <a:endParaRPr lang="en-US" dirty="0"/>
          </a:p>
        </p:txBody>
      </p:sp>
      <p:sp>
        <p:nvSpPr>
          <p:cNvPr id="4" name="Date Placeholder 3"/>
          <p:cNvSpPr>
            <a:spLocks noGrp="1"/>
          </p:cNvSpPr>
          <p:nvPr>
            <p:ph type="dt" sz="half" idx="10"/>
          </p:nvPr>
        </p:nvSpPr>
        <p:spPr/>
        <p:txBody>
          <a:bodyPr/>
          <a:lstStyle/>
          <a:p>
            <a:fld id="{40B772EF-2DDC-45B9-AA61-4F0DDC04F806}" type="datetime1">
              <a:rPr lang="en-US" smtClean="0"/>
              <a:t>11/20/2018</a:t>
            </a:fld>
            <a:endParaRPr lang="en-US"/>
          </a:p>
        </p:txBody>
      </p:sp>
      <p:sp>
        <p:nvSpPr>
          <p:cNvPr id="5" name="Footer Placeholder 4"/>
          <p:cNvSpPr>
            <a:spLocks noGrp="1"/>
          </p:cNvSpPr>
          <p:nvPr>
            <p:ph type="ftr" sz="quarter" idx="11"/>
          </p:nvPr>
        </p:nvSpPr>
        <p:spPr/>
        <p:txBody>
          <a:bodyPr/>
          <a:lstStyle/>
          <a:p>
            <a:r>
              <a:rPr lang="fr-FR" smtClean="0"/>
              <a:t>Coursera Capstone Project: Restaurant Recommendation Engine</a:t>
            </a:r>
            <a:endParaRPr lang="en-US"/>
          </a:p>
        </p:txBody>
      </p:sp>
      <p:sp>
        <p:nvSpPr>
          <p:cNvPr id="6" name="Slide Number Placeholder 5"/>
          <p:cNvSpPr>
            <a:spLocks noGrp="1"/>
          </p:cNvSpPr>
          <p:nvPr>
            <p:ph type="sldNum" sz="quarter" idx="12"/>
          </p:nvPr>
        </p:nvSpPr>
        <p:spPr/>
        <p:txBody>
          <a:bodyPr/>
          <a:lstStyle/>
          <a:p>
            <a:fld id="{5D5A62E0-F87D-4CDE-BD57-A86B03041185}" type="slidenum">
              <a:rPr lang="en-US" smtClean="0"/>
              <a:t>15</a:t>
            </a:fld>
            <a:endParaRPr lang="en-US"/>
          </a:p>
        </p:txBody>
      </p:sp>
    </p:spTree>
    <p:extLst>
      <p:ext uri="{BB962C8B-B14F-4D97-AF65-F5344CB8AC3E}">
        <p14:creationId xmlns:p14="http://schemas.microsoft.com/office/powerpoint/2010/main" val="370414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796387"/>
            <a:ext cx="6384267" cy="4022725"/>
          </a:xfrm>
        </p:spPr>
      </p:pic>
      <p:sp>
        <p:nvSpPr>
          <p:cNvPr id="5" name="Date Placeholder 4"/>
          <p:cNvSpPr>
            <a:spLocks noGrp="1"/>
          </p:cNvSpPr>
          <p:nvPr>
            <p:ph type="dt" sz="half" idx="10"/>
          </p:nvPr>
        </p:nvSpPr>
        <p:spPr/>
        <p:txBody>
          <a:bodyPr/>
          <a:lstStyle/>
          <a:p>
            <a:fld id="{4FD74D64-7D6D-42F9-8696-A3A8C746B145}" type="datetime1">
              <a:rPr lang="en-US" smtClean="0"/>
              <a:t>11/20/2018</a:t>
            </a:fld>
            <a:endParaRPr lang="en-US"/>
          </a:p>
        </p:txBody>
      </p:sp>
      <p:sp>
        <p:nvSpPr>
          <p:cNvPr id="6" name="Footer Placeholder 5"/>
          <p:cNvSpPr>
            <a:spLocks noGrp="1"/>
          </p:cNvSpPr>
          <p:nvPr>
            <p:ph type="ftr" sz="quarter" idx="11"/>
          </p:nvPr>
        </p:nvSpPr>
        <p:spPr/>
        <p:txBody>
          <a:bodyPr/>
          <a:lstStyle/>
          <a:p>
            <a:r>
              <a:rPr lang="fr-FR" smtClean="0"/>
              <a:t>Coursera Capstone Project: Restaurant Recommendation Engine</a:t>
            </a:r>
            <a:endParaRPr lang="en-US"/>
          </a:p>
        </p:txBody>
      </p:sp>
      <p:sp>
        <p:nvSpPr>
          <p:cNvPr id="7" name="Slide Number Placeholder 6"/>
          <p:cNvSpPr>
            <a:spLocks noGrp="1"/>
          </p:cNvSpPr>
          <p:nvPr>
            <p:ph type="sldNum" sz="quarter" idx="12"/>
          </p:nvPr>
        </p:nvSpPr>
        <p:spPr/>
        <p:txBody>
          <a:bodyPr/>
          <a:lstStyle/>
          <a:p>
            <a:fld id="{5D5A62E0-F87D-4CDE-BD57-A86B03041185}" type="slidenum">
              <a:rPr lang="en-US" smtClean="0"/>
              <a:t>16</a:t>
            </a:fld>
            <a:endParaRPr lang="en-US"/>
          </a:p>
        </p:txBody>
      </p:sp>
    </p:spTree>
    <p:extLst>
      <p:ext uri="{BB962C8B-B14F-4D97-AF65-F5344CB8AC3E}">
        <p14:creationId xmlns:p14="http://schemas.microsoft.com/office/powerpoint/2010/main" val="2232488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Normalizing the </a:t>
            </a:r>
            <a:r>
              <a:rPr lang="en-US" dirty="0" smtClean="0"/>
              <a:t>ratings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596" y="2077134"/>
            <a:ext cx="5166129" cy="2530109"/>
          </a:xfrm>
        </p:spPr>
      </p:pic>
      <p:sp>
        <p:nvSpPr>
          <p:cNvPr id="5" name="Date Placeholder 4"/>
          <p:cNvSpPr>
            <a:spLocks noGrp="1"/>
          </p:cNvSpPr>
          <p:nvPr>
            <p:ph type="dt" sz="half" idx="10"/>
          </p:nvPr>
        </p:nvSpPr>
        <p:spPr/>
        <p:txBody>
          <a:bodyPr/>
          <a:lstStyle/>
          <a:p>
            <a:fld id="{24552D6A-157E-461F-B6A1-C04186BE9DA9}" type="datetime1">
              <a:rPr lang="en-US" smtClean="0"/>
              <a:t>11/20/2018</a:t>
            </a:fld>
            <a:endParaRPr lang="en-US"/>
          </a:p>
        </p:txBody>
      </p:sp>
      <p:sp>
        <p:nvSpPr>
          <p:cNvPr id="6" name="Footer Placeholder 5"/>
          <p:cNvSpPr>
            <a:spLocks noGrp="1"/>
          </p:cNvSpPr>
          <p:nvPr>
            <p:ph type="ftr" sz="quarter" idx="11"/>
          </p:nvPr>
        </p:nvSpPr>
        <p:spPr/>
        <p:txBody>
          <a:bodyPr/>
          <a:lstStyle/>
          <a:p>
            <a:r>
              <a:rPr lang="fr-FR" smtClean="0"/>
              <a:t>Coursera Capstone Project: Restaurant Recommendation Engine</a:t>
            </a:r>
            <a:endParaRPr lang="en-US"/>
          </a:p>
        </p:txBody>
      </p:sp>
      <p:sp>
        <p:nvSpPr>
          <p:cNvPr id="7" name="Slide Number Placeholder 6"/>
          <p:cNvSpPr>
            <a:spLocks noGrp="1"/>
          </p:cNvSpPr>
          <p:nvPr>
            <p:ph type="sldNum" sz="quarter" idx="12"/>
          </p:nvPr>
        </p:nvSpPr>
        <p:spPr/>
        <p:txBody>
          <a:bodyPr/>
          <a:lstStyle/>
          <a:p>
            <a:fld id="{5D5A62E0-F87D-4CDE-BD57-A86B03041185}" type="slidenum">
              <a:rPr lang="en-US" smtClean="0"/>
              <a:t>17</a:t>
            </a:fld>
            <a:endParaRPr lang="en-US"/>
          </a:p>
        </p:txBody>
      </p:sp>
    </p:spTree>
    <p:extLst>
      <p:ext uri="{BB962C8B-B14F-4D97-AF65-F5344CB8AC3E}">
        <p14:creationId xmlns:p14="http://schemas.microsoft.com/office/powerpoint/2010/main" val="572936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ost function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10389"/>
            <a:ext cx="6962890" cy="2855836"/>
          </a:xfrm>
        </p:spPr>
      </p:pic>
      <p:sp>
        <p:nvSpPr>
          <p:cNvPr id="6" name="Date Placeholder 5"/>
          <p:cNvSpPr>
            <a:spLocks noGrp="1"/>
          </p:cNvSpPr>
          <p:nvPr>
            <p:ph type="dt" sz="half" idx="10"/>
          </p:nvPr>
        </p:nvSpPr>
        <p:spPr/>
        <p:txBody>
          <a:bodyPr/>
          <a:lstStyle/>
          <a:p>
            <a:fld id="{11602AB6-7F08-4EE5-8426-8E6E42AE9112}" type="datetime1">
              <a:rPr lang="en-US" smtClean="0"/>
              <a:t>11/20/2018</a:t>
            </a:fld>
            <a:endParaRPr lang="en-US"/>
          </a:p>
        </p:txBody>
      </p:sp>
      <p:sp>
        <p:nvSpPr>
          <p:cNvPr id="7" name="Footer Placeholder 6"/>
          <p:cNvSpPr>
            <a:spLocks noGrp="1"/>
          </p:cNvSpPr>
          <p:nvPr>
            <p:ph type="ftr" sz="quarter" idx="11"/>
          </p:nvPr>
        </p:nvSpPr>
        <p:spPr/>
        <p:txBody>
          <a:bodyPr/>
          <a:lstStyle/>
          <a:p>
            <a:r>
              <a:rPr lang="fr-FR" smtClean="0"/>
              <a:t>Coursera Capstone Project: Restaurant Recommendation Engine</a:t>
            </a:r>
            <a:endParaRPr lang="en-US"/>
          </a:p>
        </p:txBody>
      </p:sp>
      <p:sp>
        <p:nvSpPr>
          <p:cNvPr id="8" name="Slide Number Placeholder 7"/>
          <p:cNvSpPr>
            <a:spLocks noGrp="1"/>
          </p:cNvSpPr>
          <p:nvPr>
            <p:ph type="sldNum" sz="quarter" idx="12"/>
          </p:nvPr>
        </p:nvSpPr>
        <p:spPr/>
        <p:txBody>
          <a:bodyPr/>
          <a:lstStyle/>
          <a:p>
            <a:fld id="{5D5A62E0-F87D-4CDE-BD57-A86B03041185}" type="slidenum">
              <a:rPr lang="en-US" smtClean="0"/>
              <a:t>18</a:t>
            </a:fld>
            <a:endParaRPr lang="en-US"/>
          </a:p>
        </p:txBody>
      </p:sp>
    </p:spTree>
    <p:extLst>
      <p:ext uri="{BB962C8B-B14F-4D97-AF65-F5344CB8AC3E}">
        <p14:creationId xmlns:p14="http://schemas.microsoft.com/office/powerpoint/2010/main" val="2215713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function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6173" y="1846263"/>
            <a:ext cx="8079979" cy="4022725"/>
          </a:xfrm>
          <a:prstGeom prst="rect">
            <a:avLst/>
          </a:prstGeom>
        </p:spPr>
      </p:pic>
      <p:sp>
        <p:nvSpPr>
          <p:cNvPr id="5" name="Date Placeholder 4"/>
          <p:cNvSpPr>
            <a:spLocks noGrp="1"/>
          </p:cNvSpPr>
          <p:nvPr>
            <p:ph type="dt" sz="half" idx="10"/>
          </p:nvPr>
        </p:nvSpPr>
        <p:spPr/>
        <p:txBody>
          <a:bodyPr/>
          <a:lstStyle/>
          <a:p>
            <a:fld id="{35BE71D6-52EA-47CA-8824-F777150F79AA}" type="datetime1">
              <a:rPr lang="en-US" smtClean="0"/>
              <a:t>11/20/2018</a:t>
            </a:fld>
            <a:endParaRPr lang="en-US"/>
          </a:p>
        </p:txBody>
      </p:sp>
      <p:sp>
        <p:nvSpPr>
          <p:cNvPr id="6" name="Footer Placeholder 5"/>
          <p:cNvSpPr>
            <a:spLocks noGrp="1"/>
          </p:cNvSpPr>
          <p:nvPr>
            <p:ph type="ftr" sz="quarter" idx="11"/>
          </p:nvPr>
        </p:nvSpPr>
        <p:spPr/>
        <p:txBody>
          <a:bodyPr/>
          <a:lstStyle/>
          <a:p>
            <a:r>
              <a:rPr lang="fr-FR" smtClean="0"/>
              <a:t>Coursera Capstone Project: Restaurant Recommendation Engine</a:t>
            </a:r>
            <a:endParaRPr lang="en-US"/>
          </a:p>
        </p:txBody>
      </p:sp>
      <p:sp>
        <p:nvSpPr>
          <p:cNvPr id="7" name="Slide Number Placeholder 6"/>
          <p:cNvSpPr>
            <a:spLocks noGrp="1"/>
          </p:cNvSpPr>
          <p:nvPr>
            <p:ph type="sldNum" sz="quarter" idx="12"/>
          </p:nvPr>
        </p:nvSpPr>
        <p:spPr/>
        <p:txBody>
          <a:bodyPr/>
          <a:lstStyle/>
          <a:p>
            <a:fld id="{5D5A62E0-F87D-4CDE-BD57-A86B03041185}" type="slidenum">
              <a:rPr lang="en-US" smtClean="0"/>
              <a:t>19</a:t>
            </a:fld>
            <a:endParaRPr lang="en-US"/>
          </a:p>
        </p:txBody>
      </p:sp>
    </p:spTree>
    <p:extLst>
      <p:ext uri="{BB962C8B-B14F-4D97-AF65-F5344CB8AC3E}">
        <p14:creationId xmlns:p14="http://schemas.microsoft.com/office/powerpoint/2010/main" val="2999877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idx="1"/>
          </p:nvPr>
        </p:nvSpPr>
        <p:spPr/>
        <p:txBody>
          <a:bodyPr/>
          <a:lstStyle/>
          <a:p>
            <a:pPr marL="0" indent="0">
              <a:buNone/>
            </a:pPr>
            <a:r>
              <a:rPr lang="en-US" dirty="0" smtClean="0"/>
              <a:t> Suppose a company like Foursquare is providing location services to its users. </a:t>
            </a:r>
            <a:endParaRPr lang="en-US" dirty="0"/>
          </a:p>
          <a:p>
            <a:pPr marL="0" indent="0">
              <a:buNone/>
            </a:pPr>
            <a:r>
              <a:rPr lang="en-US" dirty="0" smtClean="0"/>
              <a:t> </a:t>
            </a:r>
            <a:r>
              <a:rPr lang="en-US" b="1" dirty="0" smtClean="0">
                <a:solidFill>
                  <a:schemeClr val="accent3"/>
                </a:solidFill>
              </a:rPr>
              <a:t>AIM</a:t>
            </a:r>
            <a:r>
              <a:rPr lang="en-US" dirty="0" smtClean="0"/>
              <a:t>: To increase number of users</a:t>
            </a:r>
          </a:p>
          <a:p>
            <a:pPr marL="0" indent="0">
              <a:buNone/>
            </a:pPr>
            <a:r>
              <a:rPr lang="en-US" dirty="0"/>
              <a:t> </a:t>
            </a:r>
            <a:r>
              <a:rPr lang="en-US" b="1" dirty="0" smtClean="0">
                <a:solidFill>
                  <a:schemeClr val="accent3"/>
                </a:solidFill>
              </a:rPr>
              <a:t>Targeted</a:t>
            </a:r>
            <a:r>
              <a:rPr lang="en-US" dirty="0" smtClean="0"/>
              <a:t> </a:t>
            </a:r>
            <a:r>
              <a:rPr lang="en-US" b="1" dirty="0" smtClean="0">
                <a:solidFill>
                  <a:schemeClr val="accent3"/>
                </a:solidFill>
              </a:rPr>
              <a:t>USERS</a:t>
            </a:r>
            <a:r>
              <a:rPr lang="en-US" dirty="0" smtClean="0"/>
              <a:t>: </a:t>
            </a:r>
          </a:p>
          <a:p>
            <a:pPr lvl="1"/>
            <a:r>
              <a:rPr lang="en-US" dirty="0" smtClean="0">
                <a:solidFill>
                  <a:srgbClr val="C00000"/>
                </a:solidFill>
              </a:rPr>
              <a:t>Location providers </a:t>
            </a:r>
            <a:r>
              <a:rPr lang="en-US" dirty="0" smtClean="0"/>
              <a:t>: Restaurants</a:t>
            </a:r>
          </a:p>
          <a:p>
            <a:pPr lvl="1"/>
            <a:r>
              <a:rPr lang="en-US" dirty="0" smtClean="0">
                <a:solidFill>
                  <a:srgbClr val="C00000"/>
                </a:solidFill>
              </a:rPr>
              <a:t>People</a:t>
            </a:r>
            <a:r>
              <a:rPr lang="en-US" dirty="0" smtClean="0"/>
              <a:t> looking for Restaurants</a:t>
            </a:r>
          </a:p>
          <a:p>
            <a:pPr marL="201168" lvl="1" indent="0">
              <a:buNone/>
            </a:pPr>
            <a:endParaRPr lang="en-US" dirty="0" smtClean="0"/>
          </a:p>
          <a:p>
            <a:pPr marL="0" indent="0">
              <a:buNone/>
            </a:pPr>
            <a:r>
              <a:rPr lang="en-US" b="1" dirty="0" smtClean="0"/>
              <a:t> </a:t>
            </a:r>
            <a:r>
              <a:rPr lang="en-US" b="1" dirty="0" smtClean="0">
                <a:solidFill>
                  <a:schemeClr val="accent3"/>
                </a:solidFill>
              </a:rPr>
              <a:t>PROBLEMS</a:t>
            </a:r>
            <a:r>
              <a:rPr lang="en-US" b="1" dirty="0" smtClean="0"/>
              <a:t> faced by: </a:t>
            </a:r>
          </a:p>
          <a:p>
            <a:pPr lvl="1"/>
            <a:r>
              <a:rPr lang="en-US" dirty="0" smtClean="0">
                <a:solidFill>
                  <a:srgbClr val="C00000"/>
                </a:solidFill>
              </a:rPr>
              <a:t>Restaurants</a:t>
            </a:r>
            <a:r>
              <a:rPr lang="en-US" dirty="0" smtClean="0"/>
              <a:t>: for a new restaurant, It takes time to get popular among people. Spends </a:t>
            </a:r>
            <a:r>
              <a:rPr lang="en-US" dirty="0" smtClean="0">
                <a:solidFill>
                  <a:srgbClr val="7030A0"/>
                </a:solidFill>
              </a:rPr>
              <a:t>lot of investment in advertising </a:t>
            </a:r>
            <a:r>
              <a:rPr lang="en-US" dirty="0" smtClean="0"/>
              <a:t>to show their existence</a:t>
            </a:r>
          </a:p>
          <a:p>
            <a:pPr lvl="1"/>
            <a:r>
              <a:rPr lang="en-US" dirty="0" smtClean="0">
                <a:solidFill>
                  <a:srgbClr val="C00000"/>
                </a:solidFill>
              </a:rPr>
              <a:t>People</a:t>
            </a:r>
            <a:r>
              <a:rPr lang="en-US" dirty="0" smtClean="0"/>
              <a:t>: Because of so many choices, they get always </a:t>
            </a:r>
            <a:r>
              <a:rPr lang="en-US" dirty="0" smtClean="0">
                <a:solidFill>
                  <a:srgbClr val="7030A0"/>
                </a:solidFill>
              </a:rPr>
              <a:t>confused</a:t>
            </a:r>
            <a:r>
              <a:rPr lang="en-US" dirty="0" smtClean="0"/>
              <a:t> to choose restaurants. </a:t>
            </a:r>
          </a:p>
          <a:p>
            <a:pPr marL="201168" lvl="1" indent="0">
              <a:buNone/>
            </a:pPr>
            <a:endParaRPr lang="en-US" dirty="0"/>
          </a:p>
        </p:txBody>
      </p:sp>
      <p:sp>
        <p:nvSpPr>
          <p:cNvPr id="4" name="Date Placeholder 3"/>
          <p:cNvSpPr>
            <a:spLocks noGrp="1"/>
          </p:cNvSpPr>
          <p:nvPr>
            <p:ph type="dt" sz="half" idx="10"/>
          </p:nvPr>
        </p:nvSpPr>
        <p:spPr/>
        <p:txBody>
          <a:bodyPr/>
          <a:lstStyle/>
          <a:p>
            <a:fld id="{829F0225-D993-476B-817C-AC8E878165EE}" type="datetime1">
              <a:rPr lang="en-US" smtClean="0"/>
              <a:t>11/20/2018</a:t>
            </a:fld>
            <a:endParaRPr lang="en-US"/>
          </a:p>
        </p:txBody>
      </p:sp>
      <p:sp>
        <p:nvSpPr>
          <p:cNvPr id="5" name="Footer Placeholder 4"/>
          <p:cNvSpPr>
            <a:spLocks noGrp="1"/>
          </p:cNvSpPr>
          <p:nvPr>
            <p:ph type="ftr" sz="quarter" idx="11"/>
          </p:nvPr>
        </p:nvSpPr>
        <p:spPr/>
        <p:txBody>
          <a:bodyPr/>
          <a:lstStyle/>
          <a:p>
            <a:r>
              <a:rPr lang="fr-FR" smtClean="0"/>
              <a:t>Coursera Capstone Project: Restaurant Recommendation Engine</a:t>
            </a:r>
            <a:endParaRPr lang="en-US"/>
          </a:p>
        </p:txBody>
      </p:sp>
      <p:sp>
        <p:nvSpPr>
          <p:cNvPr id="6" name="Slide Number Placeholder 5"/>
          <p:cNvSpPr>
            <a:spLocks noGrp="1"/>
          </p:cNvSpPr>
          <p:nvPr>
            <p:ph type="sldNum" sz="quarter" idx="12"/>
          </p:nvPr>
        </p:nvSpPr>
        <p:spPr/>
        <p:txBody>
          <a:bodyPr/>
          <a:lstStyle/>
          <a:p>
            <a:fld id="{5D5A62E0-F87D-4CDE-BD57-A86B03041185}" type="slidenum">
              <a:rPr lang="en-US" smtClean="0"/>
              <a:t>2</a:t>
            </a:fld>
            <a:endParaRPr lang="en-US"/>
          </a:p>
        </p:txBody>
      </p:sp>
    </p:spTree>
    <p:extLst>
      <p:ext uri="{BB962C8B-B14F-4D97-AF65-F5344CB8AC3E}">
        <p14:creationId xmlns:p14="http://schemas.microsoft.com/office/powerpoint/2010/main" val="1679969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Initial </a:t>
            </a:r>
            <a:r>
              <a:rPr lang="en-US" dirty="0" smtClean="0"/>
              <a:t>parameters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9099" y="1846263"/>
            <a:ext cx="8134127" cy="4022725"/>
          </a:xfrm>
        </p:spPr>
      </p:pic>
      <p:sp>
        <p:nvSpPr>
          <p:cNvPr id="5" name="Date Placeholder 4"/>
          <p:cNvSpPr>
            <a:spLocks noGrp="1"/>
          </p:cNvSpPr>
          <p:nvPr>
            <p:ph type="dt" sz="half" idx="10"/>
          </p:nvPr>
        </p:nvSpPr>
        <p:spPr/>
        <p:txBody>
          <a:bodyPr/>
          <a:lstStyle/>
          <a:p>
            <a:fld id="{E996E73B-6E1D-4306-880D-F3872F2333E3}" type="datetime1">
              <a:rPr lang="en-US" smtClean="0"/>
              <a:t>11/20/2018</a:t>
            </a:fld>
            <a:endParaRPr lang="en-US"/>
          </a:p>
        </p:txBody>
      </p:sp>
      <p:sp>
        <p:nvSpPr>
          <p:cNvPr id="6" name="Footer Placeholder 5"/>
          <p:cNvSpPr>
            <a:spLocks noGrp="1"/>
          </p:cNvSpPr>
          <p:nvPr>
            <p:ph type="ftr" sz="quarter" idx="11"/>
          </p:nvPr>
        </p:nvSpPr>
        <p:spPr/>
        <p:txBody>
          <a:bodyPr/>
          <a:lstStyle/>
          <a:p>
            <a:r>
              <a:rPr lang="fr-FR" smtClean="0"/>
              <a:t>Coursera Capstone Project: Restaurant Recommendation Engine</a:t>
            </a:r>
            <a:endParaRPr lang="en-US"/>
          </a:p>
        </p:txBody>
      </p:sp>
      <p:sp>
        <p:nvSpPr>
          <p:cNvPr id="7" name="Slide Number Placeholder 6"/>
          <p:cNvSpPr>
            <a:spLocks noGrp="1"/>
          </p:cNvSpPr>
          <p:nvPr>
            <p:ph type="sldNum" sz="quarter" idx="12"/>
          </p:nvPr>
        </p:nvSpPr>
        <p:spPr/>
        <p:txBody>
          <a:bodyPr/>
          <a:lstStyle/>
          <a:p>
            <a:fld id="{5D5A62E0-F87D-4CDE-BD57-A86B03041185}" type="slidenum">
              <a:rPr lang="en-US" smtClean="0"/>
              <a:t>20</a:t>
            </a:fld>
            <a:endParaRPr lang="en-US"/>
          </a:p>
        </p:txBody>
      </p:sp>
    </p:spTree>
    <p:extLst>
      <p:ext uri="{BB962C8B-B14F-4D97-AF65-F5344CB8AC3E}">
        <p14:creationId xmlns:p14="http://schemas.microsoft.com/office/powerpoint/2010/main" val="2458324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GradiantDescent </a:t>
            </a:r>
            <a:r>
              <a:rPr lang="en-US" dirty="0" smtClean="0"/>
              <a:t>Algorithm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167333"/>
            <a:ext cx="10058400" cy="3380585"/>
          </a:xfrm>
        </p:spPr>
      </p:pic>
      <p:sp>
        <p:nvSpPr>
          <p:cNvPr id="5" name="Date Placeholder 4"/>
          <p:cNvSpPr>
            <a:spLocks noGrp="1"/>
          </p:cNvSpPr>
          <p:nvPr>
            <p:ph type="dt" sz="half" idx="10"/>
          </p:nvPr>
        </p:nvSpPr>
        <p:spPr/>
        <p:txBody>
          <a:bodyPr/>
          <a:lstStyle/>
          <a:p>
            <a:fld id="{B4D6541E-947B-43B0-A4AE-9952A06DA347}" type="datetime1">
              <a:rPr lang="en-US" smtClean="0"/>
              <a:t>11/20/2018</a:t>
            </a:fld>
            <a:endParaRPr lang="en-US"/>
          </a:p>
        </p:txBody>
      </p:sp>
      <p:sp>
        <p:nvSpPr>
          <p:cNvPr id="6" name="Footer Placeholder 5"/>
          <p:cNvSpPr>
            <a:spLocks noGrp="1"/>
          </p:cNvSpPr>
          <p:nvPr>
            <p:ph type="ftr" sz="quarter" idx="11"/>
          </p:nvPr>
        </p:nvSpPr>
        <p:spPr/>
        <p:txBody>
          <a:bodyPr/>
          <a:lstStyle/>
          <a:p>
            <a:r>
              <a:rPr lang="fr-FR" smtClean="0"/>
              <a:t>Coursera Capstone Project: Restaurant Recommendation Engine</a:t>
            </a:r>
            <a:endParaRPr lang="en-US"/>
          </a:p>
        </p:txBody>
      </p:sp>
      <p:sp>
        <p:nvSpPr>
          <p:cNvPr id="7" name="Slide Number Placeholder 6"/>
          <p:cNvSpPr>
            <a:spLocks noGrp="1"/>
          </p:cNvSpPr>
          <p:nvPr>
            <p:ph type="sldNum" sz="quarter" idx="12"/>
          </p:nvPr>
        </p:nvSpPr>
        <p:spPr/>
        <p:txBody>
          <a:bodyPr/>
          <a:lstStyle/>
          <a:p>
            <a:fld id="{5D5A62E0-F87D-4CDE-BD57-A86B03041185}" type="slidenum">
              <a:rPr lang="en-US" smtClean="0"/>
              <a:t>21</a:t>
            </a:fld>
            <a:endParaRPr lang="en-US"/>
          </a:p>
        </p:txBody>
      </p:sp>
    </p:spTree>
    <p:extLst>
      <p:ext uri="{BB962C8B-B14F-4D97-AF65-F5344CB8AC3E}">
        <p14:creationId xmlns:p14="http://schemas.microsoft.com/office/powerpoint/2010/main" val="3264805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Reconstructing the Rating </a:t>
            </a:r>
            <a:r>
              <a:rPr lang="en-US" dirty="0" smtClean="0"/>
              <a:t>Matrix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1750" y="2952750"/>
            <a:ext cx="9648825" cy="1809750"/>
          </a:xfrm>
        </p:spPr>
      </p:pic>
      <p:sp>
        <p:nvSpPr>
          <p:cNvPr id="5" name="Date Placeholder 4"/>
          <p:cNvSpPr>
            <a:spLocks noGrp="1"/>
          </p:cNvSpPr>
          <p:nvPr>
            <p:ph type="dt" sz="half" idx="10"/>
          </p:nvPr>
        </p:nvSpPr>
        <p:spPr/>
        <p:txBody>
          <a:bodyPr/>
          <a:lstStyle/>
          <a:p>
            <a:fld id="{4001BF02-E4AC-4EFC-9DDA-B8FE6DB13360}" type="datetime1">
              <a:rPr lang="en-US" smtClean="0"/>
              <a:t>11/20/2018</a:t>
            </a:fld>
            <a:endParaRPr lang="en-US"/>
          </a:p>
        </p:txBody>
      </p:sp>
      <p:sp>
        <p:nvSpPr>
          <p:cNvPr id="6" name="Footer Placeholder 5"/>
          <p:cNvSpPr>
            <a:spLocks noGrp="1"/>
          </p:cNvSpPr>
          <p:nvPr>
            <p:ph type="ftr" sz="quarter" idx="11"/>
          </p:nvPr>
        </p:nvSpPr>
        <p:spPr/>
        <p:txBody>
          <a:bodyPr/>
          <a:lstStyle/>
          <a:p>
            <a:r>
              <a:rPr lang="fr-FR" smtClean="0"/>
              <a:t>Coursera Capstone Project: Restaurant Recommendation Engine</a:t>
            </a:r>
            <a:endParaRPr lang="en-US"/>
          </a:p>
        </p:txBody>
      </p:sp>
      <p:sp>
        <p:nvSpPr>
          <p:cNvPr id="7" name="Slide Number Placeholder 6"/>
          <p:cNvSpPr>
            <a:spLocks noGrp="1"/>
          </p:cNvSpPr>
          <p:nvPr>
            <p:ph type="sldNum" sz="quarter" idx="12"/>
          </p:nvPr>
        </p:nvSpPr>
        <p:spPr/>
        <p:txBody>
          <a:bodyPr/>
          <a:lstStyle/>
          <a:p>
            <a:fld id="{5D5A62E0-F87D-4CDE-BD57-A86B03041185}" type="slidenum">
              <a:rPr lang="en-US" smtClean="0"/>
              <a:t>22</a:t>
            </a:fld>
            <a:endParaRPr lang="en-US"/>
          </a:p>
        </p:txBody>
      </p:sp>
    </p:spTree>
    <p:extLst>
      <p:ext uri="{BB962C8B-B14F-4D97-AF65-F5344CB8AC3E}">
        <p14:creationId xmlns:p14="http://schemas.microsoft.com/office/powerpoint/2010/main" val="104978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 of TOP 5 </a:t>
            </a:r>
            <a:r>
              <a:rPr lang="en-US" dirty="0" smtClean="0"/>
              <a:t>Restaurants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3650" y="2333625"/>
            <a:ext cx="9725025" cy="3048000"/>
          </a:xfrm>
        </p:spPr>
      </p:pic>
      <p:sp>
        <p:nvSpPr>
          <p:cNvPr id="5" name="Date Placeholder 4"/>
          <p:cNvSpPr>
            <a:spLocks noGrp="1"/>
          </p:cNvSpPr>
          <p:nvPr>
            <p:ph type="dt" sz="half" idx="10"/>
          </p:nvPr>
        </p:nvSpPr>
        <p:spPr/>
        <p:txBody>
          <a:bodyPr/>
          <a:lstStyle/>
          <a:p>
            <a:fld id="{3F54E11E-1624-43A3-B07C-65187CEDAD32}" type="datetime1">
              <a:rPr lang="en-US" smtClean="0"/>
              <a:t>11/20/2018</a:t>
            </a:fld>
            <a:endParaRPr lang="en-US"/>
          </a:p>
        </p:txBody>
      </p:sp>
      <p:sp>
        <p:nvSpPr>
          <p:cNvPr id="6" name="Footer Placeholder 5"/>
          <p:cNvSpPr>
            <a:spLocks noGrp="1"/>
          </p:cNvSpPr>
          <p:nvPr>
            <p:ph type="ftr" sz="quarter" idx="11"/>
          </p:nvPr>
        </p:nvSpPr>
        <p:spPr/>
        <p:txBody>
          <a:bodyPr/>
          <a:lstStyle/>
          <a:p>
            <a:r>
              <a:rPr lang="fr-FR" smtClean="0"/>
              <a:t>Coursera Capstone Project: Restaurant Recommendation Engine</a:t>
            </a:r>
            <a:endParaRPr lang="en-US"/>
          </a:p>
        </p:txBody>
      </p:sp>
      <p:sp>
        <p:nvSpPr>
          <p:cNvPr id="7" name="Slide Number Placeholder 6"/>
          <p:cNvSpPr>
            <a:spLocks noGrp="1"/>
          </p:cNvSpPr>
          <p:nvPr>
            <p:ph type="sldNum" sz="quarter" idx="12"/>
          </p:nvPr>
        </p:nvSpPr>
        <p:spPr/>
        <p:txBody>
          <a:bodyPr/>
          <a:lstStyle/>
          <a:p>
            <a:fld id="{5D5A62E0-F87D-4CDE-BD57-A86B03041185}" type="slidenum">
              <a:rPr lang="en-US" smtClean="0"/>
              <a:t>23</a:t>
            </a:fld>
            <a:endParaRPr lang="en-US"/>
          </a:p>
        </p:txBody>
      </p:sp>
    </p:spTree>
    <p:extLst>
      <p:ext uri="{BB962C8B-B14F-4D97-AF65-F5344CB8AC3E}">
        <p14:creationId xmlns:p14="http://schemas.microsoft.com/office/powerpoint/2010/main" val="2220761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Recommendation System is Implemented using Collaborative Filtering Technique.</a:t>
            </a:r>
          </a:p>
          <a:p>
            <a:pPr marL="0" indent="0">
              <a:buNone/>
            </a:pPr>
            <a:r>
              <a:rPr lang="en-US" dirty="0" smtClean="0"/>
              <a:t>Because </a:t>
            </a:r>
            <a:r>
              <a:rPr lang="en-US" dirty="0" smtClean="0"/>
              <a:t>for every restaurant, Every feature estimation is time consuming and may not be available at all some times, So, Collaborative filtering is used here which do not require any prior knowledge on Features. </a:t>
            </a:r>
            <a:endParaRPr lang="en-US" dirty="0"/>
          </a:p>
        </p:txBody>
      </p:sp>
      <p:sp>
        <p:nvSpPr>
          <p:cNvPr id="4" name="Date Placeholder 3"/>
          <p:cNvSpPr>
            <a:spLocks noGrp="1"/>
          </p:cNvSpPr>
          <p:nvPr>
            <p:ph type="dt" sz="half" idx="10"/>
          </p:nvPr>
        </p:nvSpPr>
        <p:spPr/>
        <p:txBody>
          <a:bodyPr/>
          <a:lstStyle/>
          <a:p>
            <a:fld id="{34323C7D-53CC-46CA-9FEB-67CE467CB6C1}" type="datetime1">
              <a:rPr lang="en-US" smtClean="0"/>
              <a:t>11/20/2018</a:t>
            </a:fld>
            <a:endParaRPr lang="en-US"/>
          </a:p>
        </p:txBody>
      </p:sp>
      <p:sp>
        <p:nvSpPr>
          <p:cNvPr id="5" name="Footer Placeholder 4"/>
          <p:cNvSpPr>
            <a:spLocks noGrp="1"/>
          </p:cNvSpPr>
          <p:nvPr>
            <p:ph type="ftr" sz="quarter" idx="11"/>
          </p:nvPr>
        </p:nvSpPr>
        <p:spPr/>
        <p:txBody>
          <a:bodyPr/>
          <a:lstStyle/>
          <a:p>
            <a:r>
              <a:rPr lang="fr-FR" smtClean="0"/>
              <a:t>Coursera Capstone Project: Restaurant Recommendation Engine</a:t>
            </a:r>
            <a:endParaRPr lang="en-US"/>
          </a:p>
        </p:txBody>
      </p:sp>
      <p:sp>
        <p:nvSpPr>
          <p:cNvPr id="6" name="Slide Number Placeholder 5"/>
          <p:cNvSpPr>
            <a:spLocks noGrp="1"/>
          </p:cNvSpPr>
          <p:nvPr>
            <p:ph type="sldNum" sz="quarter" idx="12"/>
          </p:nvPr>
        </p:nvSpPr>
        <p:spPr/>
        <p:txBody>
          <a:bodyPr/>
          <a:lstStyle/>
          <a:p>
            <a:fld id="{5D5A62E0-F87D-4CDE-BD57-A86B03041185}" type="slidenum">
              <a:rPr lang="en-US" smtClean="0"/>
              <a:t>24</a:t>
            </a:fld>
            <a:endParaRPr lang="en-US"/>
          </a:p>
        </p:txBody>
      </p:sp>
    </p:spTree>
    <p:extLst>
      <p:ext uri="{BB962C8B-B14F-4D97-AF65-F5344CB8AC3E}">
        <p14:creationId xmlns:p14="http://schemas.microsoft.com/office/powerpoint/2010/main" val="3394733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593" y="2830297"/>
            <a:ext cx="10058400" cy="1450757"/>
          </a:xfrm>
        </p:spPr>
        <p:txBody>
          <a:bodyPr/>
          <a:lstStyle/>
          <a:p>
            <a:pPr algn="ctr"/>
            <a:r>
              <a:rPr lang="en-US" dirty="0" smtClean="0"/>
              <a:t>Thank you</a:t>
            </a:r>
            <a:endParaRPr lang="en-US" dirty="0"/>
          </a:p>
        </p:txBody>
      </p:sp>
      <p:sp>
        <p:nvSpPr>
          <p:cNvPr id="4" name="Date Placeholder 3"/>
          <p:cNvSpPr>
            <a:spLocks noGrp="1"/>
          </p:cNvSpPr>
          <p:nvPr>
            <p:ph type="dt" sz="half" idx="10"/>
          </p:nvPr>
        </p:nvSpPr>
        <p:spPr/>
        <p:txBody>
          <a:bodyPr/>
          <a:lstStyle/>
          <a:p>
            <a:fld id="{699DF5C7-CD66-4046-98B6-A0E240AE4518}" type="datetime1">
              <a:rPr lang="en-US" smtClean="0"/>
              <a:t>11/20/2018</a:t>
            </a:fld>
            <a:endParaRPr lang="en-US"/>
          </a:p>
        </p:txBody>
      </p:sp>
      <p:sp>
        <p:nvSpPr>
          <p:cNvPr id="5" name="Footer Placeholder 4"/>
          <p:cNvSpPr>
            <a:spLocks noGrp="1"/>
          </p:cNvSpPr>
          <p:nvPr>
            <p:ph type="ftr" sz="quarter" idx="11"/>
          </p:nvPr>
        </p:nvSpPr>
        <p:spPr/>
        <p:txBody>
          <a:bodyPr/>
          <a:lstStyle/>
          <a:p>
            <a:r>
              <a:rPr lang="fr-FR" smtClean="0"/>
              <a:t>Coursera Capstone Project: Restaurant Recommendation Engine</a:t>
            </a:r>
            <a:endParaRPr lang="en-US"/>
          </a:p>
        </p:txBody>
      </p:sp>
      <p:sp>
        <p:nvSpPr>
          <p:cNvPr id="6" name="Slide Number Placeholder 5"/>
          <p:cNvSpPr>
            <a:spLocks noGrp="1"/>
          </p:cNvSpPr>
          <p:nvPr>
            <p:ph type="sldNum" sz="quarter" idx="12"/>
          </p:nvPr>
        </p:nvSpPr>
        <p:spPr/>
        <p:txBody>
          <a:bodyPr/>
          <a:lstStyle/>
          <a:p>
            <a:fld id="{5D5A62E0-F87D-4CDE-BD57-A86B03041185}" type="slidenum">
              <a:rPr lang="en-US" smtClean="0"/>
              <a:t>25</a:t>
            </a:fld>
            <a:endParaRPr lang="en-US"/>
          </a:p>
        </p:txBody>
      </p:sp>
    </p:spTree>
    <p:extLst>
      <p:ext uri="{BB962C8B-B14F-4D97-AF65-F5344CB8AC3E}">
        <p14:creationId xmlns:p14="http://schemas.microsoft.com/office/powerpoint/2010/main" val="2488235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r>
              <a:rPr lang="en-US" dirty="0" smtClean="0">
                <a:solidFill>
                  <a:schemeClr val="accent5">
                    <a:lumMod val="50000"/>
                  </a:schemeClr>
                </a:solidFill>
              </a:rPr>
              <a:t>Recommendation Systems</a:t>
            </a:r>
            <a:r>
              <a:rPr lang="en-US" dirty="0" smtClean="0"/>
              <a:t> </a:t>
            </a:r>
            <a:endParaRPr lang="en-US" dirty="0"/>
          </a:p>
        </p:txBody>
      </p:sp>
      <p:sp>
        <p:nvSpPr>
          <p:cNvPr id="3" name="Content Placeholder 2"/>
          <p:cNvSpPr>
            <a:spLocks noGrp="1"/>
          </p:cNvSpPr>
          <p:nvPr>
            <p:ph idx="1"/>
          </p:nvPr>
        </p:nvSpPr>
        <p:spPr/>
        <p:txBody>
          <a:bodyPr/>
          <a:lstStyle/>
          <a:p>
            <a:r>
              <a:rPr lang="en-US" dirty="0" smtClean="0"/>
              <a:t>Recommendations to users will be beneficial to both service providers and users</a:t>
            </a:r>
          </a:p>
          <a:p>
            <a:endParaRPr lang="en-US" dirty="0"/>
          </a:p>
          <a:p>
            <a:endParaRPr lang="en-US" dirty="0" smtClean="0"/>
          </a:p>
          <a:p>
            <a:r>
              <a:rPr lang="en-US" dirty="0" smtClean="0"/>
              <a:t>HANDLING:</a:t>
            </a:r>
          </a:p>
          <a:p>
            <a:pPr lvl="1"/>
            <a:r>
              <a:rPr lang="en-US" dirty="0" smtClean="0">
                <a:solidFill>
                  <a:srgbClr val="C00000"/>
                </a:solidFill>
              </a:rPr>
              <a:t>Restaurants </a:t>
            </a:r>
            <a:r>
              <a:rPr lang="en-US" dirty="0" smtClean="0"/>
              <a:t>will be benefited because we are making them popular by recommending them to people</a:t>
            </a:r>
          </a:p>
          <a:p>
            <a:pPr lvl="1"/>
            <a:r>
              <a:rPr lang="en-US" dirty="0" smtClean="0">
                <a:solidFill>
                  <a:srgbClr val="C00000"/>
                </a:solidFill>
              </a:rPr>
              <a:t>People</a:t>
            </a:r>
            <a:r>
              <a:rPr lang="en-US" dirty="0" smtClean="0"/>
              <a:t> will benefited because they will get recommendations based on their taste and past ratings</a:t>
            </a:r>
            <a:endParaRPr lang="en-US" dirty="0"/>
          </a:p>
        </p:txBody>
      </p:sp>
      <p:sp>
        <p:nvSpPr>
          <p:cNvPr id="4" name="Date Placeholder 3"/>
          <p:cNvSpPr>
            <a:spLocks noGrp="1"/>
          </p:cNvSpPr>
          <p:nvPr>
            <p:ph type="dt" sz="half" idx="10"/>
          </p:nvPr>
        </p:nvSpPr>
        <p:spPr/>
        <p:txBody>
          <a:bodyPr/>
          <a:lstStyle/>
          <a:p>
            <a:fld id="{73AE7E51-0D47-4984-B34B-F52B6A096AEB}" type="datetime1">
              <a:rPr lang="en-US" smtClean="0"/>
              <a:t>11/20/2018</a:t>
            </a:fld>
            <a:endParaRPr lang="en-US"/>
          </a:p>
        </p:txBody>
      </p:sp>
      <p:sp>
        <p:nvSpPr>
          <p:cNvPr id="5" name="Footer Placeholder 4"/>
          <p:cNvSpPr>
            <a:spLocks noGrp="1"/>
          </p:cNvSpPr>
          <p:nvPr>
            <p:ph type="ftr" sz="quarter" idx="11"/>
          </p:nvPr>
        </p:nvSpPr>
        <p:spPr/>
        <p:txBody>
          <a:bodyPr/>
          <a:lstStyle/>
          <a:p>
            <a:r>
              <a:rPr lang="fr-FR" smtClean="0"/>
              <a:t>Coursera Capstone Project: Restaurant Recommendation Engine</a:t>
            </a:r>
            <a:endParaRPr lang="en-US"/>
          </a:p>
        </p:txBody>
      </p:sp>
      <p:sp>
        <p:nvSpPr>
          <p:cNvPr id="6" name="Slide Number Placeholder 5"/>
          <p:cNvSpPr>
            <a:spLocks noGrp="1"/>
          </p:cNvSpPr>
          <p:nvPr>
            <p:ph type="sldNum" sz="quarter" idx="12"/>
          </p:nvPr>
        </p:nvSpPr>
        <p:spPr/>
        <p:txBody>
          <a:bodyPr/>
          <a:lstStyle/>
          <a:p>
            <a:fld id="{5D5A62E0-F87D-4CDE-BD57-A86B03041185}" type="slidenum">
              <a:rPr lang="en-US" smtClean="0"/>
              <a:t>3</a:t>
            </a:fld>
            <a:endParaRPr lang="en-US"/>
          </a:p>
        </p:txBody>
      </p:sp>
    </p:spTree>
    <p:extLst>
      <p:ext uri="{BB962C8B-B14F-4D97-AF65-F5344CB8AC3E}">
        <p14:creationId xmlns:p14="http://schemas.microsoft.com/office/powerpoint/2010/main" val="2416970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50000"/>
                  </a:schemeClr>
                </a:solidFill>
              </a:rPr>
              <a:t>Recommendation Systems</a:t>
            </a:r>
            <a:r>
              <a:rPr lang="en-US" dirty="0"/>
              <a:t> </a:t>
            </a:r>
          </a:p>
        </p:txBody>
      </p:sp>
      <p:sp>
        <p:nvSpPr>
          <p:cNvPr id="3" name="Content Placeholder 2"/>
          <p:cNvSpPr>
            <a:spLocks noGrp="1"/>
          </p:cNvSpPr>
          <p:nvPr>
            <p:ph idx="1"/>
          </p:nvPr>
        </p:nvSpPr>
        <p:spPr/>
        <p:txBody>
          <a:bodyPr/>
          <a:lstStyle/>
          <a:p>
            <a:endParaRPr lang="en-US" altLang="en-US" dirty="0" smtClean="0"/>
          </a:p>
          <a:p>
            <a:r>
              <a:rPr lang="en-US" altLang="en-US" dirty="0" smtClean="0"/>
              <a:t>There </a:t>
            </a:r>
            <a:r>
              <a:rPr lang="en-US" altLang="en-US" dirty="0"/>
              <a:t>are two basic approaches to recommending</a:t>
            </a:r>
            <a:r>
              <a:rPr lang="en-US" altLang="en-US" dirty="0" smtClean="0"/>
              <a:t>:</a:t>
            </a:r>
          </a:p>
          <a:p>
            <a:endParaRPr lang="en-US" altLang="en-US" dirty="0"/>
          </a:p>
          <a:p>
            <a:pPr lvl="1"/>
            <a:r>
              <a:rPr lang="en-US" altLang="en-US" sz="2000" dirty="0"/>
              <a:t>Collaborative </a:t>
            </a:r>
            <a:r>
              <a:rPr lang="en-US" altLang="en-US" sz="2000" dirty="0" smtClean="0"/>
              <a:t>Filtering (</a:t>
            </a:r>
            <a:r>
              <a:rPr lang="en-US" altLang="en-US" sz="2000" dirty="0" smtClean="0">
                <a:solidFill>
                  <a:schemeClr val="accent1"/>
                </a:solidFill>
              </a:rPr>
              <a:t>Implemented</a:t>
            </a:r>
            <a:r>
              <a:rPr lang="en-US" altLang="en-US" sz="2000" dirty="0" smtClean="0"/>
              <a:t>)</a:t>
            </a:r>
          </a:p>
          <a:p>
            <a:pPr lvl="1"/>
            <a:r>
              <a:rPr lang="en-US" altLang="en-US" sz="2000" dirty="0" smtClean="0"/>
              <a:t>Content-based</a:t>
            </a:r>
          </a:p>
          <a:p>
            <a:endParaRPr lang="en-US" dirty="0"/>
          </a:p>
        </p:txBody>
      </p:sp>
      <p:sp>
        <p:nvSpPr>
          <p:cNvPr id="4" name="Date Placeholder 3"/>
          <p:cNvSpPr>
            <a:spLocks noGrp="1"/>
          </p:cNvSpPr>
          <p:nvPr>
            <p:ph type="dt" sz="half" idx="10"/>
          </p:nvPr>
        </p:nvSpPr>
        <p:spPr/>
        <p:txBody>
          <a:bodyPr/>
          <a:lstStyle/>
          <a:p>
            <a:fld id="{B8BEF391-30FE-495D-B49A-E8B5AE225DE3}" type="datetime1">
              <a:rPr lang="en-US" smtClean="0"/>
              <a:t>11/20/2018</a:t>
            </a:fld>
            <a:endParaRPr lang="en-US"/>
          </a:p>
        </p:txBody>
      </p:sp>
      <p:sp>
        <p:nvSpPr>
          <p:cNvPr id="5" name="Footer Placeholder 4"/>
          <p:cNvSpPr>
            <a:spLocks noGrp="1"/>
          </p:cNvSpPr>
          <p:nvPr>
            <p:ph type="ftr" sz="quarter" idx="11"/>
          </p:nvPr>
        </p:nvSpPr>
        <p:spPr/>
        <p:txBody>
          <a:bodyPr/>
          <a:lstStyle/>
          <a:p>
            <a:r>
              <a:rPr lang="fr-FR" smtClean="0"/>
              <a:t>Coursera Capstone Project: Restaurant Recommendation Engine</a:t>
            </a:r>
            <a:endParaRPr lang="en-US"/>
          </a:p>
        </p:txBody>
      </p:sp>
      <p:sp>
        <p:nvSpPr>
          <p:cNvPr id="6" name="Slide Number Placeholder 5"/>
          <p:cNvSpPr>
            <a:spLocks noGrp="1"/>
          </p:cNvSpPr>
          <p:nvPr>
            <p:ph type="sldNum" sz="quarter" idx="12"/>
          </p:nvPr>
        </p:nvSpPr>
        <p:spPr/>
        <p:txBody>
          <a:bodyPr/>
          <a:lstStyle/>
          <a:p>
            <a:fld id="{5D5A62E0-F87D-4CDE-BD57-A86B03041185}" type="slidenum">
              <a:rPr lang="en-US" smtClean="0"/>
              <a:t>4</a:t>
            </a:fld>
            <a:endParaRPr lang="en-US"/>
          </a:p>
        </p:txBody>
      </p:sp>
    </p:spTree>
    <p:extLst>
      <p:ext uri="{BB962C8B-B14F-4D97-AF65-F5344CB8AC3E}">
        <p14:creationId xmlns:p14="http://schemas.microsoft.com/office/powerpoint/2010/main" val="4274641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Filtering</a:t>
            </a:r>
          </a:p>
        </p:txBody>
      </p:sp>
      <p:sp>
        <p:nvSpPr>
          <p:cNvPr id="3" name="Content Placeholder 2"/>
          <p:cNvSpPr>
            <a:spLocks noGrp="1"/>
          </p:cNvSpPr>
          <p:nvPr>
            <p:ph idx="1"/>
          </p:nvPr>
        </p:nvSpPr>
        <p:spPr/>
        <p:txBody>
          <a:bodyPr/>
          <a:lstStyle/>
          <a:p>
            <a:pPr marL="283464" indent="-283464">
              <a:buFont typeface="Arial" panose="020B0604020202020204" pitchFamily="34" charset="0"/>
              <a:buChar char="•"/>
            </a:pPr>
            <a:r>
              <a:rPr lang="en-US" altLang="en-US" dirty="0"/>
              <a:t>Weight all users with respect to similarity with the active user.</a:t>
            </a:r>
          </a:p>
          <a:p>
            <a:pPr marL="283464" indent="-283464">
              <a:buFont typeface="Arial" panose="020B0604020202020204" pitchFamily="34" charset="0"/>
              <a:buChar char="•"/>
            </a:pPr>
            <a:r>
              <a:rPr lang="en-US" altLang="en-US" dirty="0"/>
              <a:t>Select a subset of the users (</a:t>
            </a:r>
            <a:r>
              <a:rPr lang="en-US" altLang="en-US" i="1" dirty="0"/>
              <a:t>neighbors</a:t>
            </a:r>
            <a:r>
              <a:rPr lang="en-US" altLang="en-US" dirty="0"/>
              <a:t>) to use as predictors.</a:t>
            </a:r>
          </a:p>
          <a:p>
            <a:pPr marL="283464" indent="-283464">
              <a:buFont typeface="Arial" panose="020B0604020202020204" pitchFamily="34" charset="0"/>
              <a:buChar char="•"/>
            </a:pPr>
            <a:r>
              <a:rPr lang="en-US" altLang="en-US" dirty="0"/>
              <a:t>Normalize ratings and compute a prediction from a weighted combination of the selected neighbors’ ratings.</a:t>
            </a:r>
          </a:p>
          <a:p>
            <a:pPr marL="283464" indent="-283464">
              <a:buFont typeface="Arial" panose="020B0604020202020204" pitchFamily="34" charset="0"/>
              <a:buChar char="•"/>
            </a:pPr>
            <a:r>
              <a:rPr lang="en-US" altLang="en-US" dirty="0"/>
              <a:t>Present items with highest predicted ratings as recommendations.</a:t>
            </a:r>
          </a:p>
          <a:p>
            <a:pPr marL="283464" indent="-283464">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fld id="{80A01AAD-4A40-4C90-AA01-6CFF5E4F9D6E}" type="datetime1">
              <a:rPr lang="en-US" smtClean="0"/>
              <a:t>11/20/2018</a:t>
            </a:fld>
            <a:endParaRPr lang="en-US"/>
          </a:p>
        </p:txBody>
      </p:sp>
      <p:sp>
        <p:nvSpPr>
          <p:cNvPr id="5" name="Footer Placeholder 4"/>
          <p:cNvSpPr>
            <a:spLocks noGrp="1"/>
          </p:cNvSpPr>
          <p:nvPr>
            <p:ph type="ftr" sz="quarter" idx="11"/>
          </p:nvPr>
        </p:nvSpPr>
        <p:spPr/>
        <p:txBody>
          <a:bodyPr/>
          <a:lstStyle/>
          <a:p>
            <a:r>
              <a:rPr lang="fr-FR" smtClean="0"/>
              <a:t>Coursera Capstone Project: Restaurant Recommendation Engine</a:t>
            </a:r>
            <a:endParaRPr lang="en-US"/>
          </a:p>
        </p:txBody>
      </p:sp>
      <p:sp>
        <p:nvSpPr>
          <p:cNvPr id="6" name="Slide Number Placeholder 5"/>
          <p:cNvSpPr>
            <a:spLocks noGrp="1"/>
          </p:cNvSpPr>
          <p:nvPr>
            <p:ph type="sldNum" sz="quarter" idx="12"/>
          </p:nvPr>
        </p:nvSpPr>
        <p:spPr/>
        <p:txBody>
          <a:bodyPr/>
          <a:lstStyle/>
          <a:p>
            <a:fld id="{5D5A62E0-F87D-4CDE-BD57-A86B03041185}" type="slidenum">
              <a:rPr lang="en-US" smtClean="0"/>
              <a:t>5</a:t>
            </a:fld>
            <a:endParaRPr lang="en-US"/>
          </a:p>
        </p:txBody>
      </p:sp>
    </p:spTree>
    <p:extLst>
      <p:ext uri="{BB962C8B-B14F-4D97-AF65-F5344CB8AC3E}">
        <p14:creationId xmlns:p14="http://schemas.microsoft.com/office/powerpoint/2010/main" val="1191974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Problems with Collaborative Filtering</a:t>
            </a:r>
            <a:endParaRPr lang="en-US" dirty="0"/>
          </a:p>
        </p:txBody>
      </p:sp>
      <p:sp>
        <p:nvSpPr>
          <p:cNvPr id="3" name="Content Placeholder 2"/>
          <p:cNvSpPr>
            <a:spLocks noGrp="1"/>
          </p:cNvSpPr>
          <p:nvPr>
            <p:ph idx="1"/>
          </p:nvPr>
        </p:nvSpPr>
        <p:spPr/>
        <p:txBody>
          <a:bodyPr>
            <a:normAutofit/>
          </a:bodyPr>
          <a:lstStyle/>
          <a:p>
            <a:pPr algn="just"/>
            <a:r>
              <a:rPr lang="en-US" altLang="en-US" dirty="0">
                <a:solidFill>
                  <a:srgbClr val="C00000"/>
                </a:solidFill>
              </a:rPr>
              <a:t>Cold Start</a:t>
            </a:r>
            <a:r>
              <a:rPr lang="en-US" altLang="en-US" dirty="0"/>
              <a:t>: There needs to be enough other users already in the system to find a match.</a:t>
            </a:r>
          </a:p>
          <a:p>
            <a:pPr algn="just"/>
            <a:r>
              <a:rPr lang="en-US" altLang="en-US" dirty="0">
                <a:solidFill>
                  <a:srgbClr val="C00000"/>
                </a:solidFill>
              </a:rPr>
              <a:t>Sparsity:</a:t>
            </a:r>
            <a:r>
              <a:rPr lang="en-US" altLang="en-US" dirty="0"/>
              <a:t> If there are many items to be recommended, even if there are many users, the </a:t>
            </a:r>
            <a:r>
              <a:rPr lang="en-US" altLang="en-US" dirty="0" smtClean="0"/>
              <a:t>	 user/ratings </a:t>
            </a:r>
            <a:r>
              <a:rPr lang="en-US" altLang="en-US" dirty="0"/>
              <a:t>matrix is sparse, and it is hard to find users that have rated the same items.</a:t>
            </a:r>
          </a:p>
          <a:p>
            <a:pPr algn="just"/>
            <a:r>
              <a:rPr lang="en-US" altLang="en-US" dirty="0">
                <a:solidFill>
                  <a:srgbClr val="C00000"/>
                </a:solidFill>
              </a:rPr>
              <a:t>First Rater</a:t>
            </a:r>
            <a:r>
              <a:rPr lang="en-US" altLang="en-US" dirty="0"/>
              <a:t>: Cannot recommend an item that has not been previously rated.</a:t>
            </a:r>
          </a:p>
          <a:p>
            <a:pPr lvl="1" algn="just"/>
            <a:r>
              <a:rPr lang="en-US" altLang="en-US" sz="2000" dirty="0"/>
              <a:t>New items</a:t>
            </a:r>
          </a:p>
          <a:p>
            <a:pPr lvl="1" algn="just"/>
            <a:r>
              <a:rPr lang="en-US" altLang="en-US" sz="2000" dirty="0"/>
              <a:t>Esoteric items</a:t>
            </a:r>
          </a:p>
          <a:p>
            <a:pPr algn="just"/>
            <a:r>
              <a:rPr lang="en-US" altLang="en-US" dirty="0">
                <a:solidFill>
                  <a:srgbClr val="C00000"/>
                </a:solidFill>
              </a:rPr>
              <a:t>Popularity Bias</a:t>
            </a:r>
            <a:r>
              <a:rPr lang="en-US" altLang="en-US" dirty="0"/>
              <a:t>: Cannot recommend items to someone with unique tastes. </a:t>
            </a:r>
          </a:p>
          <a:p>
            <a:pPr lvl="1" algn="just"/>
            <a:r>
              <a:rPr lang="en-US" altLang="en-US" sz="2000" dirty="0"/>
              <a:t> Tends to recommend popular items.</a:t>
            </a:r>
          </a:p>
          <a:p>
            <a:pPr algn="just"/>
            <a:endParaRPr lang="en-US" altLang="en-US" sz="2800" dirty="0"/>
          </a:p>
          <a:p>
            <a:endParaRPr lang="en-US" dirty="0"/>
          </a:p>
        </p:txBody>
      </p:sp>
      <p:sp>
        <p:nvSpPr>
          <p:cNvPr id="4" name="Date Placeholder 3"/>
          <p:cNvSpPr>
            <a:spLocks noGrp="1"/>
          </p:cNvSpPr>
          <p:nvPr>
            <p:ph type="dt" sz="half" idx="10"/>
          </p:nvPr>
        </p:nvSpPr>
        <p:spPr/>
        <p:txBody>
          <a:bodyPr/>
          <a:lstStyle/>
          <a:p>
            <a:fld id="{BAF32B09-4180-4186-A558-E5F8178AECCC}" type="datetime1">
              <a:rPr lang="en-US" smtClean="0"/>
              <a:t>11/20/2018</a:t>
            </a:fld>
            <a:endParaRPr lang="en-US"/>
          </a:p>
        </p:txBody>
      </p:sp>
      <p:sp>
        <p:nvSpPr>
          <p:cNvPr id="5" name="Footer Placeholder 4"/>
          <p:cNvSpPr>
            <a:spLocks noGrp="1"/>
          </p:cNvSpPr>
          <p:nvPr>
            <p:ph type="ftr" sz="quarter" idx="11"/>
          </p:nvPr>
        </p:nvSpPr>
        <p:spPr/>
        <p:txBody>
          <a:bodyPr/>
          <a:lstStyle/>
          <a:p>
            <a:r>
              <a:rPr lang="fr-FR" smtClean="0"/>
              <a:t>Coursera Capstone Project: Restaurant Recommendation Engine</a:t>
            </a:r>
            <a:endParaRPr lang="en-US"/>
          </a:p>
        </p:txBody>
      </p:sp>
      <p:sp>
        <p:nvSpPr>
          <p:cNvPr id="6" name="Slide Number Placeholder 5"/>
          <p:cNvSpPr>
            <a:spLocks noGrp="1"/>
          </p:cNvSpPr>
          <p:nvPr>
            <p:ph type="sldNum" sz="quarter" idx="12"/>
          </p:nvPr>
        </p:nvSpPr>
        <p:spPr/>
        <p:txBody>
          <a:bodyPr/>
          <a:lstStyle/>
          <a:p>
            <a:fld id="{5D5A62E0-F87D-4CDE-BD57-A86B03041185}" type="slidenum">
              <a:rPr lang="en-US" smtClean="0"/>
              <a:t>6</a:t>
            </a:fld>
            <a:endParaRPr lang="en-US"/>
          </a:p>
        </p:txBody>
      </p:sp>
    </p:spTree>
    <p:extLst>
      <p:ext uri="{BB962C8B-B14F-4D97-AF65-F5344CB8AC3E}">
        <p14:creationId xmlns:p14="http://schemas.microsoft.com/office/powerpoint/2010/main" val="338050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Content-based recommendations</a:t>
            </a:r>
            <a:endParaRPr lang="en-US" dirty="0"/>
          </a:p>
        </p:txBody>
      </p:sp>
      <p:sp>
        <p:nvSpPr>
          <p:cNvPr id="3" name="Content Placeholder 2"/>
          <p:cNvSpPr>
            <a:spLocks noGrp="1"/>
          </p:cNvSpPr>
          <p:nvPr>
            <p:ph idx="1"/>
          </p:nvPr>
        </p:nvSpPr>
        <p:spPr/>
        <p:txBody>
          <a:bodyPr/>
          <a:lstStyle/>
          <a:p>
            <a:r>
              <a:rPr lang="en-US" altLang="en-US" dirty="0"/>
              <a:t>Recommendations are based on information on the </a:t>
            </a:r>
            <a:r>
              <a:rPr lang="en-US" altLang="en-US" dirty="0">
                <a:solidFill>
                  <a:srgbClr val="FF0000"/>
                </a:solidFill>
              </a:rPr>
              <a:t>content</a:t>
            </a:r>
            <a:r>
              <a:rPr lang="en-US" altLang="en-US" dirty="0"/>
              <a:t> of items rather than on other users’ opinions.</a:t>
            </a:r>
          </a:p>
          <a:p>
            <a:r>
              <a:rPr lang="en-US" altLang="en-US" dirty="0"/>
              <a:t>Uses a machine learning algorithm to induce a profile of the users preferences from examples based on a </a:t>
            </a:r>
            <a:r>
              <a:rPr lang="en-US" altLang="en-US" dirty="0" smtClean="0"/>
              <a:t>feature </a:t>
            </a:r>
            <a:r>
              <a:rPr lang="en-US" altLang="en-US" dirty="0"/>
              <a:t>description of content.</a:t>
            </a:r>
          </a:p>
          <a:p>
            <a:r>
              <a:rPr lang="en-US" altLang="en-US" dirty="0"/>
              <a:t>Some previous applications:</a:t>
            </a:r>
          </a:p>
          <a:p>
            <a:pPr lvl="1"/>
            <a:r>
              <a:rPr lang="en-US" altLang="en-US" dirty="0" smtClean="0"/>
              <a:t>Newsreader </a:t>
            </a:r>
            <a:r>
              <a:rPr lang="en-US" altLang="en-US" dirty="0"/>
              <a:t>(Lang, 1995)</a:t>
            </a:r>
          </a:p>
          <a:p>
            <a:pPr lvl="1"/>
            <a:r>
              <a:rPr lang="en-US" altLang="en-US" dirty="0" err="1"/>
              <a:t>Syskill</a:t>
            </a:r>
            <a:r>
              <a:rPr lang="en-US" altLang="en-US" dirty="0"/>
              <a:t> and </a:t>
            </a:r>
            <a:r>
              <a:rPr lang="en-US" altLang="en-US" dirty="0" err="1"/>
              <a:t>Webert</a:t>
            </a:r>
            <a:r>
              <a:rPr lang="en-US" altLang="en-US" dirty="0"/>
              <a:t> (</a:t>
            </a:r>
            <a:r>
              <a:rPr lang="en-US" altLang="en-US" dirty="0" err="1"/>
              <a:t>Pazzani</a:t>
            </a:r>
            <a:r>
              <a:rPr lang="en-US" altLang="en-US" dirty="0"/>
              <a:t> et al., 1996)</a:t>
            </a:r>
          </a:p>
          <a:p>
            <a:endParaRPr lang="en-US" dirty="0"/>
          </a:p>
        </p:txBody>
      </p:sp>
      <p:sp>
        <p:nvSpPr>
          <p:cNvPr id="4" name="Date Placeholder 3"/>
          <p:cNvSpPr>
            <a:spLocks noGrp="1"/>
          </p:cNvSpPr>
          <p:nvPr>
            <p:ph type="dt" sz="half" idx="10"/>
          </p:nvPr>
        </p:nvSpPr>
        <p:spPr/>
        <p:txBody>
          <a:bodyPr/>
          <a:lstStyle/>
          <a:p>
            <a:fld id="{A66CB236-67E6-4832-A519-6A697549668C}" type="datetime1">
              <a:rPr lang="en-US" smtClean="0"/>
              <a:t>11/20/2018</a:t>
            </a:fld>
            <a:endParaRPr lang="en-US"/>
          </a:p>
        </p:txBody>
      </p:sp>
      <p:sp>
        <p:nvSpPr>
          <p:cNvPr id="5" name="Footer Placeholder 4"/>
          <p:cNvSpPr>
            <a:spLocks noGrp="1"/>
          </p:cNvSpPr>
          <p:nvPr>
            <p:ph type="ftr" sz="quarter" idx="11"/>
          </p:nvPr>
        </p:nvSpPr>
        <p:spPr/>
        <p:txBody>
          <a:bodyPr/>
          <a:lstStyle/>
          <a:p>
            <a:r>
              <a:rPr lang="fr-FR" smtClean="0"/>
              <a:t>Coursera Capstone Project: Restaurant Recommendation Engine</a:t>
            </a:r>
            <a:endParaRPr lang="en-US"/>
          </a:p>
        </p:txBody>
      </p:sp>
      <p:sp>
        <p:nvSpPr>
          <p:cNvPr id="6" name="Slide Number Placeholder 5"/>
          <p:cNvSpPr>
            <a:spLocks noGrp="1"/>
          </p:cNvSpPr>
          <p:nvPr>
            <p:ph type="sldNum" sz="quarter" idx="12"/>
          </p:nvPr>
        </p:nvSpPr>
        <p:spPr/>
        <p:txBody>
          <a:bodyPr/>
          <a:lstStyle/>
          <a:p>
            <a:fld id="{5D5A62E0-F87D-4CDE-BD57-A86B03041185}" type="slidenum">
              <a:rPr lang="en-US" smtClean="0"/>
              <a:t>7</a:t>
            </a:fld>
            <a:endParaRPr lang="en-US"/>
          </a:p>
        </p:txBody>
      </p:sp>
    </p:spTree>
    <p:extLst>
      <p:ext uri="{BB962C8B-B14F-4D97-AF65-F5344CB8AC3E}">
        <p14:creationId xmlns:p14="http://schemas.microsoft.com/office/powerpoint/2010/main" val="250239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Factorization:</a:t>
            </a: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4287898820"/>
                  </p:ext>
                </p:extLst>
              </p:nvPr>
            </p:nvGraphicFramePr>
            <p:xfrm>
              <a:off x="673331" y="2611032"/>
              <a:ext cx="9385070" cy="3657600"/>
            </p:xfrm>
            <a:graphic>
              <a:graphicData uri="http://schemas.openxmlformats.org/drawingml/2006/table">
                <a:tbl>
                  <a:tblPr firstRow="1" bandRow="1">
                    <a:effectLst/>
                    <a:tableStyleId>{073A0DAA-6AF3-43AB-8588-CEC1D06C72B9}</a:tableStyleId>
                  </a:tblPr>
                  <a:tblGrid>
                    <a:gridCol w="938507">
                      <a:extLst>
                        <a:ext uri="{9D8B030D-6E8A-4147-A177-3AD203B41FA5}">
                          <a16:colId xmlns:a16="http://schemas.microsoft.com/office/drawing/2014/main" val="1030180868"/>
                        </a:ext>
                      </a:extLst>
                    </a:gridCol>
                    <a:gridCol w="938507">
                      <a:extLst>
                        <a:ext uri="{9D8B030D-6E8A-4147-A177-3AD203B41FA5}">
                          <a16:colId xmlns:a16="http://schemas.microsoft.com/office/drawing/2014/main" val="702817688"/>
                        </a:ext>
                      </a:extLst>
                    </a:gridCol>
                    <a:gridCol w="938507">
                      <a:extLst>
                        <a:ext uri="{9D8B030D-6E8A-4147-A177-3AD203B41FA5}">
                          <a16:colId xmlns:a16="http://schemas.microsoft.com/office/drawing/2014/main" val="1207407632"/>
                        </a:ext>
                      </a:extLst>
                    </a:gridCol>
                    <a:gridCol w="938507">
                      <a:extLst>
                        <a:ext uri="{9D8B030D-6E8A-4147-A177-3AD203B41FA5}">
                          <a16:colId xmlns:a16="http://schemas.microsoft.com/office/drawing/2014/main" val="2556009038"/>
                        </a:ext>
                      </a:extLst>
                    </a:gridCol>
                    <a:gridCol w="938507">
                      <a:extLst>
                        <a:ext uri="{9D8B030D-6E8A-4147-A177-3AD203B41FA5}">
                          <a16:colId xmlns:a16="http://schemas.microsoft.com/office/drawing/2014/main" val="298453665"/>
                        </a:ext>
                      </a:extLst>
                    </a:gridCol>
                    <a:gridCol w="938507">
                      <a:extLst>
                        <a:ext uri="{9D8B030D-6E8A-4147-A177-3AD203B41FA5}">
                          <a16:colId xmlns:a16="http://schemas.microsoft.com/office/drawing/2014/main" val="497882490"/>
                        </a:ext>
                      </a:extLst>
                    </a:gridCol>
                    <a:gridCol w="938507">
                      <a:extLst>
                        <a:ext uri="{9D8B030D-6E8A-4147-A177-3AD203B41FA5}">
                          <a16:colId xmlns:a16="http://schemas.microsoft.com/office/drawing/2014/main" val="4153843584"/>
                        </a:ext>
                      </a:extLst>
                    </a:gridCol>
                    <a:gridCol w="938507">
                      <a:extLst>
                        <a:ext uri="{9D8B030D-6E8A-4147-A177-3AD203B41FA5}">
                          <a16:colId xmlns:a16="http://schemas.microsoft.com/office/drawing/2014/main" val="3268189098"/>
                        </a:ext>
                      </a:extLst>
                    </a:gridCol>
                    <a:gridCol w="938507">
                      <a:extLst>
                        <a:ext uri="{9D8B030D-6E8A-4147-A177-3AD203B41FA5}">
                          <a16:colId xmlns:a16="http://schemas.microsoft.com/office/drawing/2014/main" val="3544952006"/>
                        </a:ext>
                      </a:extLst>
                    </a:gridCol>
                    <a:gridCol w="938507">
                      <a:extLst>
                        <a:ext uri="{9D8B030D-6E8A-4147-A177-3AD203B41FA5}">
                          <a16:colId xmlns:a16="http://schemas.microsoft.com/office/drawing/2014/main" val="4266840067"/>
                        </a:ext>
                      </a:extLst>
                    </a:gridCol>
                  </a:tblGrid>
                  <a:tr h="393242">
                    <a:tc>
                      <a:txBody>
                        <a:bodyPr/>
                        <a:lstStyle/>
                        <a:p>
                          <a:pPr algn="ctr"/>
                          <a:r>
                            <a:rPr lang="en-US" sz="1200" dirty="0" smtClean="0"/>
                            <a:t>Restaurants</a:t>
                          </a:r>
                          <a:endParaRPr lang="en-US" sz="1200" dirty="0"/>
                        </a:p>
                      </a:txBody>
                      <a:tcPr/>
                    </a:tc>
                    <a:tc>
                      <a:txBody>
                        <a:bodyPr/>
                        <a:lstStyle/>
                        <a:p>
                          <a:pPr algn="ctr"/>
                          <a:r>
                            <a:rPr lang="en-US" sz="1200" dirty="0" smtClean="0"/>
                            <a:t>Active user</a:t>
                          </a:r>
                          <a:endParaRPr lang="en-US" sz="1200" dirty="0"/>
                        </a:p>
                      </a:txBody>
                      <a:tcPr/>
                    </a:tc>
                    <a:tc>
                      <a:txBody>
                        <a:bodyPr/>
                        <a:lstStyle/>
                        <a:p>
                          <a:pPr algn="ctr"/>
                          <a:r>
                            <a:rPr lang="en-US" sz="1200" dirty="0" smtClean="0"/>
                            <a:t>user1</a:t>
                          </a:r>
                          <a:endParaRPr lang="en-US" sz="1200" dirty="0"/>
                        </a:p>
                      </a:txBody>
                      <a:tcPr/>
                    </a:tc>
                    <a:tc>
                      <a:txBody>
                        <a:bodyPr/>
                        <a:lstStyle/>
                        <a:p>
                          <a:pPr algn="ctr"/>
                          <a:r>
                            <a:rPr lang="en-US" sz="1200" dirty="0" smtClean="0"/>
                            <a:t>user2</a:t>
                          </a:r>
                          <a:endParaRPr lang="en-US" sz="1200" dirty="0"/>
                        </a:p>
                      </a:txBody>
                      <a:tcPr/>
                    </a:tc>
                    <a:tc>
                      <a:txBody>
                        <a:bodyPr/>
                        <a:lstStyle/>
                        <a:p>
                          <a:pPr algn="ctr"/>
                          <a:r>
                            <a:rPr lang="en-US" sz="1200" dirty="0" smtClean="0"/>
                            <a:t>user3</a:t>
                          </a:r>
                          <a:endParaRPr lang="en-US" sz="1200" dirty="0"/>
                        </a:p>
                      </a:txBody>
                      <a:tcPr/>
                    </a:tc>
                    <a:tc>
                      <a:txBody>
                        <a:bodyPr/>
                        <a:lstStyle/>
                        <a:p>
                          <a:pPr algn="ctr"/>
                          <a:r>
                            <a:rPr lang="en-US" sz="1200" dirty="0" smtClean="0"/>
                            <a:t>user4</a:t>
                          </a:r>
                          <a:endParaRPr lang="en-US" sz="1200" dirty="0"/>
                        </a:p>
                      </a:txBody>
                      <a:tcPr/>
                    </a:tc>
                    <a:tc>
                      <a:txBody>
                        <a:bodyPr/>
                        <a:lstStyle/>
                        <a:p>
                          <a:pPr algn="ctr"/>
                          <a:r>
                            <a:rPr lang="en-US" sz="1200" dirty="0" smtClean="0"/>
                            <a:t>user5</a:t>
                          </a:r>
                          <a:endParaRPr lang="en-US" sz="1200" dirty="0"/>
                        </a:p>
                      </a:txBody>
                      <a:tcPr/>
                    </a:tc>
                    <a:tc>
                      <a:txBody>
                        <a:bodyPr/>
                        <a:lstStyle/>
                        <a:p>
                          <a:pPr algn="ctr"/>
                          <a:r>
                            <a:rPr lang="en-US" sz="1200" dirty="0" smtClean="0"/>
                            <a:t>user6</a:t>
                          </a:r>
                          <a:endParaRPr lang="en-US" sz="1200" dirty="0"/>
                        </a:p>
                      </a:txBody>
                      <a:tcPr/>
                    </a:tc>
                    <a:tc>
                      <a:txBody>
                        <a:bodyPr/>
                        <a:lstStyle/>
                        <a:p>
                          <a:pPr algn="ctr"/>
                          <a:r>
                            <a:rPr lang="en-US" sz="1200" dirty="0" smtClean="0"/>
                            <a:t>Feature1</a:t>
                          </a:r>
                        </a:p>
                        <a:p>
                          <a:pPr algn="ctr"/>
                          <a:r>
                            <a:rPr lang="en-US" sz="1200" dirty="0" smtClean="0"/>
                            <a:t>(x0)</a:t>
                          </a:r>
                          <a:endParaRPr lang="en-US" sz="1200" dirty="0"/>
                        </a:p>
                      </a:txBody>
                      <a:tcPr/>
                    </a:tc>
                    <a:tc>
                      <a:txBody>
                        <a:bodyPr/>
                        <a:lstStyle/>
                        <a:p>
                          <a:pPr algn="ctr"/>
                          <a:r>
                            <a:rPr lang="en-US" sz="1200" dirty="0" smtClean="0"/>
                            <a:t>Feature2</a:t>
                          </a:r>
                        </a:p>
                        <a:p>
                          <a:pPr algn="ctr"/>
                          <a:r>
                            <a:rPr lang="en-US" sz="1200" dirty="0" smtClean="0"/>
                            <a:t>(x1)</a:t>
                          </a:r>
                          <a:endParaRPr lang="en-US" sz="1200" dirty="0"/>
                        </a:p>
                      </a:txBody>
                      <a:tcPr/>
                    </a:tc>
                    <a:extLst>
                      <a:ext uri="{0D108BD9-81ED-4DB2-BD59-A6C34878D82A}">
                        <a16:rowId xmlns:a16="http://schemas.microsoft.com/office/drawing/2014/main" val="3946374566"/>
                      </a:ext>
                    </a:extLst>
                  </a:tr>
                  <a:tr h="318963">
                    <a:tc>
                      <a:txBody>
                        <a:bodyPr/>
                        <a:lstStyle/>
                        <a:p>
                          <a:pPr algn="ctr"/>
                          <a:r>
                            <a:rPr lang="en-US" sz="1200" dirty="0" smtClean="0"/>
                            <a:t>Restaurant_1</a:t>
                          </a:r>
                          <a:endParaRPr lang="en-US" sz="1200" dirty="0"/>
                        </a:p>
                      </a:txBody>
                      <a:tcPr/>
                    </a:tc>
                    <a:tc>
                      <a:txBody>
                        <a:bodyPr/>
                        <a:lstStyle/>
                        <a:p>
                          <a:pPr algn="ctr"/>
                          <a:r>
                            <a:rPr lang="en-US" sz="1200" dirty="0" smtClean="0"/>
                            <a:t>2</a:t>
                          </a:r>
                          <a:endParaRPr lang="en-US" sz="1200" dirty="0"/>
                        </a:p>
                      </a:txBody>
                      <a:tcPr/>
                    </a:tc>
                    <a:tc>
                      <a:txBody>
                        <a:bodyPr/>
                        <a:lstStyle/>
                        <a:p>
                          <a:pPr algn="ctr"/>
                          <a:r>
                            <a:rPr lang="en-US" sz="1200" dirty="0" smtClean="0"/>
                            <a:t>1</a:t>
                          </a:r>
                          <a:endParaRPr lang="en-US" sz="1200" dirty="0"/>
                        </a:p>
                      </a:txBody>
                      <a:tcPr/>
                    </a:tc>
                    <a:tc>
                      <a:txBody>
                        <a:bodyPr/>
                        <a:lstStyle/>
                        <a:p>
                          <a:pPr algn="ctr"/>
                          <a:r>
                            <a:rPr lang="en-US" sz="1200" dirty="0" smtClean="0"/>
                            <a:t>4</a:t>
                          </a:r>
                          <a:endParaRPr lang="en-US" sz="1200" dirty="0"/>
                        </a:p>
                      </a:txBody>
                      <a:tcPr/>
                    </a:tc>
                    <a:tc>
                      <a:txBody>
                        <a:bodyPr/>
                        <a:lstStyle/>
                        <a:p>
                          <a:pPr algn="ctr"/>
                          <a:r>
                            <a:rPr lang="en-US" sz="1200" b="1" dirty="0" smtClean="0">
                              <a:solidFill>
                                <a:schemeClr val="bg1">
                                  <a:lumMod val="85000"/>
                                </a:schemeClr>
                              </a:solidFill>
                            </a:rPr>
                            <a:t>?</a:t>
                          </a:r>
                          <a:endParaRPr lang="en-US" sz="1200" b="1" dirty="0">
                            <a:solidFill>
                              <a:schemeClr val="bg1">
                                <a:lumMod val="85000"/>
                              </a:schemeClr>
                            </a:solidFill>
                          </a:endParaRPr>
                        </a:p>
                      </a:txBody>
                      <a:tcPr>
                        <a:solidFill>
                          <a:schemeClr val="tx2">
                            <a:lumMod val="60000"/>
                            <a:lumOff val="40000"/>
                          </a:schemeClr>
                        </a:solidFill>
                      </a:tcPr>
                    </a:tc>
                    <a:tc>
                      <a:txBody>
                        <a:bodyPr/>
                        <a:lstStyle/>
                        <a:p>
                          <a:pPr algn="ctr"/>
                          <a:r>
                            <a:rPr lang="en-US" sz="1200" dirty="0" smtClean="0"/>
                            <a:t>1</a:t>
                          </a:r>
                          <a:endParaRPr lang="en-US" sz="1200" dirty="0"/>
                        </a:p>
                      </a:txBody>
                      <a:tcPr/>
                    </a:tc>
                    <a:tc>
                      <a:txBody>
                        <a:bodyPr/>
                        <a:lstStyle/>
                        <a:p>
                          <a:pPr algn="ctr"/>
                          <a:r>
                            <a:rPr lang="en-US" sz="1200" dirty="0" smtClean="0"/>
                            <a:t>4</a:t>
                          </a:r>
                          <a:endParaRPr lang="en-US" sz="1200" dirty="0"/>
                        </a:p>
                      </a:txBody>
                      <a:tcPr/>
                    </a:tc>
                    <a:tc>
                      <a:txBody>
                        <a:bodyPr/>
                        <a:lstStyle/>
                        <a:p>
                          <a:pPr algn="ctr"/>
                          <a:r>
                            <a:rPr lang="en-US" sz="1200" dirty="0" smtClean="0"/>
                            <a:t>1</a:t>
                          </a:r>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solidFill>
                                          <a:schemeClr val="bg1"/>
                                        </a:solidFill>
                                        <a:latin typeface="Cambria Math" panose="02040503050406030204" pitchFamily="18" charset="0"/>
                                        <a:ea typeface="Cambria Math" panose="02040503050406030204" pitchFamily="18" charset="0"/>
                                      </a:rPr>
                                    </m:ctrlPr>
                                  </m:sSubSupPr>
                                  <m:e>
                                    <m:r>
                                      <a:rPr lang="en-US" sz="1200" b="0" i="1" smtClean="0">
                                        <a:solidFill>
                                          <a:schemeClr val="bg1"/>
                                        </a:solidFill>
                                        <a:latin typeface="Cambria Math" panose="02040503050406030204" pitchFamily="18" charset="0"/>
                                        <a:ea typeface="Cambria Math" panose="02040503050406030204" pitchFamily="18" charset="0"/>
                                      </a:rPr>
                                      <m:t>𝑥</m:t>
                                    </m:r>
                                  </m:e>
                                  <m:sub>
                                    <m:r>
                                      <a:rPr lang="en-US" sz="1200" b="1" i="1" smtClean="0">
                                        <a:solidFill>
                                          <a:schemeClr val="bg1"/>
                                        </a:solidFill>
                                        <a:latin typeface="Cambria Math" panose="02040503050406030204" pitchFamily="18" charset="0"/>
                                        <a:ea typeface="Cambria Math" panose="02040503050406030204" pitchFamily="18" charset="0"/>
                                      </a:rPr>
                                      <m:t>𝟎</m:t>
                                    </m:r>
                                  </m:sub>
                                  <m:sup>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𝟏</m:t>
                                    </m:r>
                                    <m:r>
                                      <a:rPr lang="en-US" sz="1200" b="1" i="1" smtClean="0">
                                        <a:solidFill>
                                          <a:schemeClr val="bg1"/>
                                        </a:solidFill>
                                        <a:latin typeface="Cambria Math" panose="02040503050406030204" pitchFamily="18" charset="0"/>
                                        <a:ea typeface="Cambria Math" panose="02040503050406030204" pitchFamily="18" charset="0"/>
                                      </a:rPr>
                                      <m:t>)</m:t>
                                    </m:r>
                                  </m:sup>
                                </m:sSubSup>
                              </m:oMath>
                            </m:oMathPara>
                          </a14:m>
                          <a:endParaRPr lang="en-US" sz="1200" dirty="0">
                            <a:solidFill>
                              <a:schemeClr val="tx1"/>
                            </a:solidFill>
                          </a:endParaRPr>
                        </a:p>
                      </a:txBody>
                      <a:tcPr>
                        <a:solidFill>
                          <a:schemeClr val="accent5">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solidFill>
                                          <a:schemeClr val="bg1"/>
                                        </a:solidFill>
                                        <a:latin typeface="Cambria Math" panose="02040503050406030204" pitchFamily="18" charset="0"/>
                                        <a:ea typeface="Cambria Math" panose="02040503050406030204" pitchFamily="18" charset="0"/>
                                      </a:rPr>
                                    </m:ctrlPr>
                                  </m:sSubSupPr>
                                  <m:e>
                                    <m:r>
                                      <a:rPr lang="en-US" sz="1200" b="0" i="1" smtClean="0">
                                        <a:solidFill>
                                          <a:schemeClr val="bg1"/>
                                        </a:solidFill>
                                        <a:latin typeface="Cambria Math" panose="02040503050406030204" pitchFamily="18" charset="0"/>
                                        <a:ea typeface="Cambria Math" panose="02040503050406030204" pitchFamily="18" charset="0"/>
                                      </a:rPr>
                                      <m:t>𝑥</m:t>
                                    </m:r>
                                  </m:e>
                                  <m:sub>
                                    <m:r>
                                      <a:rPr lang="en-US" sz="1200" b="1" i="1" smtClean="0">
                                        <a:solidFill>
                                          <a:schemeClr val="bg1"/>
                                        </a:solidFill>
                                        <a:latin typeface="Cambria Math" panose="02040503050406030204" pitchFamily="18" charset="0"/>
                                        <a:ea typeface="Cambria Math" panose="02040503050406030204" pitchFamily="18" charset="0"/>
                                      </a:rPr>
                                      <m:t>𝟏</m:t>
                                    </m:r>
                                  </m:sub>
                                  <m:sup>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𝟏</m:t>
                                    </m:r>
                                    <m:r>
                                      <a:rPr lang="en-US" sz="1200" b="1" i="1" smtClean="0">
                                        <a:solidFill>
                                          <a:schemeClr val="bg1"/>
                                        </a:solidFill>
                                        <a:latin typeface="Cambria Math" panose="02040503050406030204" pitchFamily="18" charset="0"/>
                                        <a:ea typeface="Cambria Math" panose="02040503050406030204" pitchFamily="18" charset="0"/>
                                      </a:rPr>
                                      <m:t>)</m:t>
                                    </m:r>
                                  </m:sup>
                                </m:sSubSup>
                              </m:oMath>
                            </m:oMathPara>
                          </a14:m>
                          <a:endParaRPr lang="en-US" sz="1200" dirty="0">
                            <a:solidFill>
                              <a:schemeClr val="tx1"/>
                            </a:solidFill>
                          </a:endParaRPr>
                        </a:p>
                      </a:txBody>
                      <a:tcPr>
                        <a:solidFill>
                          <a:schemeClr val="accent5">
                            <a:lumMod val="50000"/>
                          </a:schemeClr>
                        </a:solidFill>
                      </a:tcPr>
                    </a:tc>
                    <a:extLst>
                      <a:ext uri="{0D108BD9-81ED-4DB2-BD59-A6C34878D82A}">
                        <a16:rowId xmlns:a16="http://schemas.microsoft.com/office/drawing/2014/main" val="1370659339"/>
                      </a:ext>
                    </a:extLst>
                  </a:tr>
                  <a:tr h="318963">
                    <a:tc>
                      <a:txBody>
                        <a:bodyPr/>
                        <a:lstStyle/>
                        <a:p>
                          <a:pPr algn="ctr"/>
                          <a:r>
                            <a:rPr lang="en-US" sz="1200" dirty="0" smtClean="0"/>
                            <a:t>Restaurant_2</a:t>
                          </a:r>
                          <a:endParaRPr lang="en-US" sz="1200" b="1" dirty="0"/>
                        </a:p>
                      </a:txBody>
                      <a:tcPr/>
                    </a:tc>
                    <a:tc>
                      <a:txBody>
                        <a:bodyPr/>
                        <a:lstStyle/>
                        <a:p>
                          <a:pPr algn="ctr"/>
                          <a:r>
                            <a:rPr lang="en-US" sz="1200" dirty="0" smtClean="0"/>
                            <a:t>1</a:t>
                          </a:r>
                          <a:endParaRPr lang="en-US" sz="1200" dirty="0"/>
                        </a:p>
                      </a:txBody>
                      <a:tcPr/>
                    </a:tc>
                    <a:tc>
                      <a:txBody>
                        <a:bodyPr/>
                        <a:lstStyle/>
                        <a:p>
                          <a:pPr algn="ctr"/>
                          <a:r>
                            <a:rPr lang="en-US" sz="1200" dirty="0" smtClean="0"/>
                            <a:t>2</a:t>
                          </a:r>
                          <a:endParaRPr lang="en-US" sz="1200" dirty="0"/>
                        </a:p>
                      </a:txBody>
                      <a:tcPr/>
                    </a:tc>
                    <a:tc>
                      <a:txBody>
                        <a:bodyPr/>
                        <a:lstStyle/>
                        <a:p>
                          <a:pPr algn="ctr"/>
                          <a:r>
                            <a:rPr lang="en-US" sz="1200" dirty="0" smtClean="0"/>
                            <a:t>5</a:t>
                          </a:r>
                          <a:endParaRPr lang="en-US" sz="1200" dirty="0"/>
                        </a:p>
                      </a:txBody>
                      <a:tcPr/>
                    </a:tc>
                    <a:tc>
                      <a:txBody>
                        <a:bodyPr/>
                        <a:lstStyle/>
                        <a:p>
                          <a:pPr algn="ctr"/>
                          <a:r>
                            <a:rPr lang="en-US" sz="1200" b="1" dirty="0" smtClean="0">
                              <a:solidFill>
                                <a:schemeClr val="bg1">
                                  <a:lumMod val="85000"/>
                                </a:schemeClr>
                              </a:solidFill>
                            </a:rPr>
                            <a:t>?</a:t>
                          </a:r>
                          <a:endParaRPr lang="en-US" sz="1200" b="1" dirty="0">
                            <a:solidFill>
                              <a:schemeClr val="bg1">
                                <a:lumMod val="85000"/>
                              </a:schemeClr>
                            </a:solidFill>
                          </a:endParaRPr>
                        </a:p>
                      </a:txBody>
                      <a:tcPr>
                        <a:solidFill>
                          <a:schemeClr val="tx2">
                            <a:lumMod val="60000"/>
                            <a:lumOff val="40000"/>
                          </a:schemeClr>
                        </a:solidFill>
                      </a:tcPr>
                    </a:tc>
                    <a:tc>
                      <a:txBody>
                        <a:bodyPr/>
                        <a:lstStyle/>
                        <a:p>
                          <a:pPr algn="ctr"/>
                          <a:r>
                            <a:rPr lang="en-US" sz="1200" dirty="0" smtClean="0"/>
                            <a:t>2</a:t>
                          </a:r>
                          <a:endParaRPr lang="en-US" sz="1200" dirty="0"/>
                        </a:p>
                      </a:txBody>
                      <a:tcPr/>
                    </a:tc>
                    <a:tc>
                      <a:txBody>
                        <a:bodyPr/>
                        <a:lstStyle/>
                        <a:p>
                          <a:pPr algn="ctr"/>
                          <a:r>
                            <a:rPr lang="en-US" sz="1200" dirty="0" smtClean="0"/>
                            <a:t>5</a:t>
                          </a:r>
                          <a:endParaRPr lang="en-US" sz="1200" dirty="0"/>
                        </a:p>
                      </a:txBody>
                      <a:tcPr/>
                    </a:tc>
                    <a:tc>
                      <a:txBody>
                        <a:bodyPr/>
                        <a:lstStyle/>
                        <a:p>
                          <a:pPr algn="ctr"/>
                          <a:r>
                            <a:rPr lang="en-US" sz="1200" dirty="0" smtClean="0"/>
                            <a:t>2</a:t>
                          </a:r>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solidFill>
                                          <a:schemeClr val="bg1"/>
                                        </a:solidFill>
                                        <a:latin typeface="Cambria Math" panose="02040503050406030204" pitchFamily="18" charset="0"/>
                                        <a:ea typeface="Cambria Math" panose="02040503050406030204" pitchFamily="18" charset="0"/>
                                      </a:rPr>
                                    </m:ctrlPr>
                                  </m:sSubSupPr>
                                  <m:e>
                                    <m:r>
                                      <a:rPr lang="en-US" sz="1200" b="0" i="1" smtClean="0">
                                        <a:solidFill>
                                          <a:schemeClr val="bg1"/>
                                        </a:solidFill>
                                        <a:latin typeface="Cambria Math" panose="02040503050406030204" pitchFamily="18" charset="0"/>
                                        <a:ea typeface="Cambria Math" panose="02040503050406030204" pitchFamily="18" charset="0"/>
                                      </a:rPr>
                                      <m:t>𝑥</m:t>
                                    </m:r>
                                  </m:e>
                                  <m:sub>
                                    <m:r>
                                      <a:rPr lang="en-US" sz="1200" b="1" i="1" smtClean="0">
                                        <a:solidFill>
                                          <a:schemeClr val="bg1"/>
                                        </a:solidFill>
                                        <a:latin typeface="Cambria Math" panose="02040503050406030204" pitchFamily="18" charset="0"/>
                                        <a:ea typeface="Cambria Math" panose="02040503050406030204" pitchFamily="18" charset="0"/>
                                      </a:rPr>
                                      <m:t>𝟎</m:t>
                                    </m:r>
                                  </m:sub>
                                  <m:sup>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𝟐</m:t>
                                    </m:r>
                                    <m:r>
                                      <a:rPr lang="en-US" sz="1200" b="1" i="1" smtClean="0">
                                        <a:solidFill>
                                          <a:schemeClr val="bg1"/>
                                        </a:solidFill>
                                        <a:latin typeface="Cambria Math" panose="02040503050406030204" pitchFamily="18" charset="0"/>
                                        <a:ea typeface="Cambria Math" panose="02040503050406030204" pitchFamily="18" charset="0"/>
                                      </a:rPr>
                                      <m:t>)</m:t>
                                    </m:r>
                                  </m:sup>
                                </m:sSubSup>
                              </m:oMath>
                            </m:oMathPara>
                          </a14:m>
                          <a:endParaRPr lang="en-US" sz="1200" dirty="0">
                            <a:solidFill>
                              <a:schemeClr val="tx1"/>
                            </a:solidFill>
                          </a:endParaRPr>
                        </a:p>
                      </a:txBody>
                      <a:tcPr>
                        <a:solidFill>
                          <a:schemeClr val="accent5">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solidFill>
                                          <a:schemeClr val="bg1"/>
                                        </a:solidFill>
                                        <a:latin typeface="Cambria Math" panose="02040503050406030204" pitchFamily="18" charset="0"/>
                                        <a:ea typeface="Cambria Math" panose="02040503050406030204" pitchFamily="18" charset="0"/>
                                      </a:rPr>
                                    </m:ctrlPr>
                                  </m:sSubSupPr>
                                  <m:e>
                                    <m:r>
                                      <a:rPr lang="en-US" sz="1200" b="0" i="1" smtClean="0">
                                        <a:solidFill>
                                          <a:schemeClr val="bg1"/>
                                        </a:solidFill>
                                        <a:latin typeface="Cambria Math" panose="02040503050406030204" pitchFamily="18" charset="0"/>
                                        <a:ea typeface="Cambria Math" panose="02040503050406030204" pitchFamily="18" charset="0"/>
                                      </a:rPr>
                                      <m:t>𝑥</m:t>
                                    </m:r>
                                  </m:e>
                                  <m:sub>
                                    <m:r>
                                      <a:rPr lang="en-US" sz="1200" b="1" i="1" smtClean="0">
                                        <a:solidFill>
                                          <a:schemeClr val="bg1"/>
                                        </a:solidFill>
                                        <a:latin typeface="Cambria Math" panose="02040503050406030204" pitchFamily="18" charset="0"/>
                                        <a:ea typeface="Cambria Math" panose="02040503050406030204" pitchFamily="18" charset="0"/>
                                      </a:rPr>
                                      <m:t>𝟏</m:t>
                                    </m:r>
                                  </m:sub>
                                  <m:sup>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𝟐</m:t>
                                    </m:r>
                                    <m:r>
                                      <a:rPr lang="en-US" sz="1200" b="1" i="1" smtClean="0">
                                        <a:solidFill>
                                          <a:schemeClr val="bg1"/>
                                        </a:solidFill>
                                        <a:latin typeface="Cambria Math" panose="02040503050406030204" pitchFamily="18" charset="0"/>
                                        <a:ea typeface="Cambria Math" panose="02040503050406030204" pitchFamily="18" charset="0"/>
                                      </a:rPr>
                                      <m:t>)</m:t>
                                    </m:r>
                                  </m:sup>
                                </m:sSubSup>
                              </m:oMath>
                            </m:oMathPara>
                          </a14:m>
                          <a:endParaRPr lang="en-US" sz="1200" dirty="0">
                            <a:solidFill>
                              <a:schemeClr val="tx1"/>
                            </a:solidFill>
                          </a:endParaRPr>
                        </a:p>
                      </a:txBody>
                      <a:tcPr>
                        <a:solidFill>
                          <a:schemeClr val="accent5">
                            <a:lumMod val="50000"/>
                          </a:schemeClr>
                        </a:solidFill>
                      </a:tcPr>
                    </a:tc>
                    <a:extLst>
                      <a:ext uri="{0D108BD9-81ED-4DB2-BD59-A6C34878D82A}">
                        <a16:rowId xmlns:a16="http://schemas.microsoft.com/office/drawing/2014/main" val="1297222848"/>
                      </a:ext>
                    </a:extLst>
                  </a:tr>
                  <a:tr h="318963">
                    <a:tc>
                      <a:txBody>
                        <a:bodyPr/>
                        <a:lstStyle/>
                        <a:p>
                          <a:pPr algn="ctr"/>
                          <a:r>
                            <a:rPr lang="en-US" sz="1200" dirty="0" smtClean="0"/>
                            <a:t>Restaurant_3</a:t>
                          </a:r>
                          <a:endParaRPr lang="en-US" sz="1200" dirty="0"/>
                        </a:p>
                      </a:txBody>
                      <a:tcPr/>
                    </a:tc>
                    <a:tc>
                      <a:txBody>
                        <a:bodyPr/>
                        <a:lstStyle/>
                        <a:p>
                          <a:pPr algn="ctr"/>
                          <a:r>
                            <a:rPr lang="en-US" sz="1200" b="1" dirty="0" smtClean="0">
                              <a:solidFill>
                                <a:srgbClr val="C00000"/>
                              </a:solidFill>
                            </a:rPr>
                            <a:t>?</a:t>
                          </a:r>
                          <a:endParaRPr lang="en-US" sz="1200" b="1" dirty="0">
                            <a:solidFill>
                              <a:srgbClr val="C00000"/>
                            </a:solidFill>
                          </a:endParaRPr>
                        </a:p>
                      </a:txBody>
                      <a:tcPr>
                        <a:solidFill>
                          <a:schemeClr val="accent2">
                            <a:lumMod val="40000"/>
                            <a:lumOff val="60000"/>
                          </a:schemeClr>
                        </a:solidFill>
                      </a:tcPr>
                    </a:tc>
                    <a:tc>
                      <a:txBody>
                        <a:bodyPr/>
                        <a:lstStyle/>
                        <a:p>
                          <a:pPr algn="ctr"/>
                          <a:r>
                            <a:rPr lang="en-US" sz="1200" dirty="0" smtClean="0"/>
                            <a:t>3</a:t>
                          </a:r>
                          <a:endParaRPr lang="en-US" sz="1200" dirty="0"/>
                        </a:p>
                      </a:txBody>
                      <a:tcPr/>
                    </a:tc>
                    <a:tc>
                      <a:txBody>
                        <a:bodyPr/>
                        <a:lstStyle/>
                        <a:p>
                          <a:pPr algn="ctr"/>
                          <a:r>
                            <a:rPr lang="en-US" sz="1200" dirty="0" smtClean="0"/>
                            <a:t>?</a:t>
                          </a:r>
                          <a:endParaRPr lang="en-US" sz="1200" dirty="0"/>
                        </a:p>
                      </a:txBody>
                      <a:tcPr>
                        <a:solidFill>
                          <a:schemeClr val="accent2">
                            <a:lumMod val="40000"/>
                            <a:lumOff val="60000"/>
                          </a:schemeClr>
                        </a:solidFill>
                      </a:tcPr>
                    </a:tc>
                    <a:tc>
                      <a:txBody>
                        <a:bodyPr/>
                        <a:lstStyle/>
                        <a:p>
                          <a:pPr algn="ctr"/>
                          <a:r>
                            <a:rPr lang="en-US" sz="1200" b="1" dirty="0" smtClean="0">
                              <a:solidFill>
                                <a:schemeClr val="bg1">
                                  <a:lumMod val="85000"/>
                                </a:schemeClr>
                              </a:solidFill>
                            </a:rPr>
                            <a:t>?</a:t>
                          </a:r>
                          <a:endParaRPr lang="en-US" sz="1200" b="1" dirty="0">
                            <a:solidFill>
                              <a:schemeClr val="bg1">
                                <a:lumMod val="85000"/>
                              </a:schemeClr>
                            </a:solidFill>
                          </a:endParaRPr>
                        </a:p>
                      </a:txBody>
                      <a:tcPr>
                        <a:solidFill>
                          <a:schemeClr val="tx2">
                            <a:lumMod val="60000"/>
                            <a:lumOff val="40000"/>
                          </a:schemeClr>
                        </a:solidFill>
                      </a:tcPr>
                    </a:tc>
                    <a:tc>
                      <a:txBody>
                        <a:bodyPr/>
                        <a:lstStyle/>
                        <a:p>
                          <a:pPr algn="ctr"/>
                          <a:r>
                            <a:rPr lang="en-US" sz="1200" dirty="0" smtClean="0"/>
                            <a:t>3</a:t>
                          </a:r>
                          <a:endParaRPr lang="en-US" sz="1200" dirty="0"/>
                        </a:p>
                      </a:txBody>
                      <a:tcPr/>
                    </a:tc>
                    <a:tc>
                      <a:txBody>
                        <a:bodyPr/>
                        <a:lstStyle/>
                        <a:p>
                          <a:pPr algn="ctr"/>
                          <a:r>
                            <a:rPr lang="en-US" sz="1200" dirty="0" smtClean="0"/>
                            <a:t>?</a:t>
                          </a:r>
                          <a:endParaRPr lang="en-US" sz="1200" dirty="0"/>
                        </a:p>
                      </a:txBody>
                      <a:tcPr>
                        <a:solidFill>
                          <a:schemeClr val="accent2">
                            <a:lumMod val="40000"/>
                            <a:lumOff val="60000"/>
                          </a:schemeClr>
                        </a:solidFill>
                      </a:tcPr>
                    </a:tc>
                    <a:tc>
                      <a:txBody>
                        <a:bodyPr/>
                        <a:lstStyle/>
                        <a:p>
                          <a:pPr algn="ctr"/>
                          <a:r>
                            <a:rPr lang="en-US" sz="1200" dirty="0" smtClean="0"/>
                            <a:t>3</a:t>
                          </a:r>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solidFill>
                                          <a:schemeClr val="bg1"/>
                                        </a:solidFill>
                                        <a:latin typeface="Cambria Math" panose="02040503050406030204" pitchFamily="18" charset="0"/>
                                        <a:ea typeface="Cambria Math" panose="02040503050406030204" pitchFamily="18" charset="0"/>
                                      </a:rPr>
                                    </m:ctrlPr>
                                  </m:sSubSupPr>
                                  <m:e>
                                    <m:r>
                                      <a:rPr lang="en-US" sz="1200" b="0" i="1" smtClean="0">
                                        <a:solidFill>
                                          <a:schemeClr val="bg1"/>
                                        </a:solidFill>
                                        <a:latin typeface="Cambria Math" panose="02040503050406030204" pitchFamily="18" charset="0"/>
                                        <a:ea typeface="Cambria Math" panose="02040503050406030204" pitchFamily="18" charset="0"/>
                                      </a:rPr>
                                      <m:t>𝑥</m:t>
                                    </m:r>
                                  </m:e>
                                  <m:sub>
                                    <m:r>
                                      <a:rPr lang="en-US" sz="1200" b="1" i="1" smtClean="0">
                                        <a:solidFill>
                                          <a:schemeClr val="bg1"/>
                                        </a:solidFill>
                                        <a:latin typeface="Cambria Math" panose="02040503050406030204" pitchFamily="18" charset="0"/>
                                        <a:ea typeface="Cambria Math" panose="02040503050406030204" pitchFamily="18" charset="0"/>
                                      </a:rPr>
                                      <m:t>𝟎</m:t>
                                    </m:r>
                                  </m:sub>
                                  <m:sup>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𝟑</m:t>
                                    </m:r>
                                    <m:r>
                                      <a:rPr lang="en-US" sz="1200" b="1" i="1" smtClean="0">
                                        <a:solidFill>
                                          <a:schemeClr val="bg1"/>
                                        </a:solidFill>
                                        <a:latin typeface="Cambria Math" panose="02040503050406030204" pitchFamily="18" charset="0"/>
                                        <a:ea typeface="Cambria Math" panose="02040503050406030204" pitchFamily="18" charset="0"/>
                                      </a:rPr>
                                      <m:t>)</m:t>
                                    </m:r>
                                  </m:sup>
                                </m:sSubSup>
                              </m:oMath>
                            </m:oMathPara>
                          </a14:m>
                          <a:endParaRPr lang="en-US" sz="1200" dirty="0">
                            <a:solidFill>
                              <a:schemeClr val="tx1"/>
                            </a:solidFill>
                          </a:endParaRPr>
                        </a:p>
                      </a:txBody>
                      <a:tcPr>
                        <a:solidFill>
                          <a:schemeClr val="accent5">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solidFill>
                                          <a:schemeClr val="bg1"/>
                                        </a:solidFill>
                                        <a:latin typeface="Cambria Math" panose="02040503050406030204" pitchFamily="18" charset="0"/>
                                        <a:ea typeface="Cambria Math" panose="02040503050406030204" pitchFamily="18" charset="0"/>
                                      </a:rPr>
                                    </m:ctrlPr>
                                  </m:sSubSupPr>
                                  <m:e>
                                    <m:r>
                                      <a:rPr lang="en-US" sz="1200" b="0" i="1" smtClean="0">
                                        <a:solidFill>
                                          <a:schemeClr val="bg1"/>
                                        </a:solidFill>
                                        <a:latin typeface="Cambria Math" panose="02040503050406030204" pitchFamily="18" charset="0"/>
                                        <a:ea typeface="Cambria Math" panose="02040503050406030204" pitchFamily="18" charset="0"/>
                                      </a:rPr>
                                      <m:t>𝑥</m:t>
                                    </m:r>
                                  </m:e>
                                  <m:sub>
                                    <m:r>
                                      <a:rPr lang="en-US" sz="1200" b="1" i="1" smtClean="0">
                                        <a:solidFill>
                                          <a:schemeClr val="bg1"/>
                                        </a:solidFill>
                                        <a:latin typeface="Cambria Math" panose="02040503050406030204" pitchFamily="18" charset="0"/>
                                        <a:ea typeface="Cambria Math" panose="02040503050406030204" pitchFamily="18" charset="0"/>
                                      </a:rPr>
                                      <m:t>𝟏</m:t>
                                    </m:r>
                                  </m:sub>
                                  <m:sup>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𝟑</m:t>
                                    </m:r>
                                    <m:r>
                                      <a:rPr lang="en-US" sz="1200" b="1" i="1" smtClean="0">
                                        <a:solidFill>
                                          <a:schemeClr val="bg1"/>
                                        </a:solidFill>
                                        <a:latin typeface="Cambria Math" panose="02040503050406030204" pitchFamily="18" charset="0"/>
                                        <a:ea typeface="Cambria Math" panose="02040503050406030204" pitchFamily="18" charset="0"/>
                                      </a:rPr>
                                      <m:t>)</m:t>
                                    </m:r>
                                  </m:sup>
                                </m:sSubSup>
                              </m:oMath>
                            </m:oMathPara>
                          </a14:m>
                          <a:endParaRPr lang="en-US" sz="1200" dirty="0">
                            <a:solidFill>
                              <a:schemeClr val="tx1"/>
                            </a:solidFill>
                          </a:endParaRPr>
                        </a:p>
                      </a:txBody>
                      <a:tcPr>
                        <a:solidFill>
                          <a:schemeClr val="accent5">
                            <a:lumMod val="50000"/>
                          </a:schemeClr>
                        </a:solidFill>
                      </a:tcPr>
                    </a:tc>
                    <a:extLst>
                      <a:ext uri="{0D108BD9-81ED-4DB2-BD59-A6C34878D82A}">
                        <a16:rowId xmlns:a16="http://schemas.microsoft.com/office/drawing/2014/main" val="2735201256"/>
                      </a:ext>
                    </a:extLst>
                  </a:tr>
                  <a:tr h="318963">
                    <a:tc>
                      <a:txBody>
                        <a:bodyPr/>
                        <a:lstStyle/>
                        <a:p>
                          <a:pPr algn="ctr"/>
                          <a:r>
                            <a:rPr lang="en-US" sz="1200" dirty="0" smtClean="0"/>
                            <a:t>Restaurant_4</a:t>
                          </a:r>
                          <a:endParaRPr lang="en-US" sz="1200" dirty="0"/>
                        </a:p>
                      </a:txBody>
                      <a:tcPr/>
                    </a:tc>
                    <a:tc>
                      <a:txBody>
                        <a:bodyPr/>
                        <a:lstStyle/>
                        <a:p>
                          <a:pPr algn="ctr"/>
                          <a:r>
                            <a:rPr lang="en-US" sz="1200" b="1" dirty="0" smtClean="0">
                              <a:solidFill>
                                <a:srgbClr val="C00000"/>
                              </a:solidFill>
                            </a:rPr>
                            <a:t>?</a:t>
                          </a:r>
                          <a:endParaRPr lang="en-US" sz="1200" b="1" dirty="0">
                            <a:solidFill>
                              <a:srgbClr val="C00000"/>
                            </a:solidFill>
                          </a:endParaRPr>
                        </a:p>
                      </a:txBody>
                      <a:tcPr>
                        <a:solidFill>
                          <a:schemeClr val="accent2">
                            <a:lumMod val="40000"/>
                            <a:lumOff val="60000"/>
                          </a:schemeClr>
                        </a:solidFill>
                      </a:tcPr>
                    </a:tc>
                    <a:tc>
                      <a:txBody>
                        <a:bodyPr/>
                        <a:lstStyle/>
                        <a:p>
                          <a:pPr algn="ctr"/>
                          <a:r>
                            <a:rPr lang="en-US" sz="1200" dirty="0" smtClean="0"/>
                            <a:t>4</a:t>
                          </a:r>
                          <a:endParaRPr lang="en-US" sz="1200" dirty="0"/>
                        </a:p>
                      </a:txBody>
                      <a:tcPr/>
                    </a:tc>
                    <a:tc>
                      <a:txBody>
                        <a:bodyPr/>
                        <a:lstStyle/>
                        <a:p>
                          <a:pPr algn="ctr"/>
                          <a:r>
                            <a:rPr lang="en-US" sz="1200" dirty="0" smtClean="0"/>
                            <a:t>?</a:t>
                          </a:r>
                          <a:endParaRPr lang="en-US" sz="1200" dirty="0"/>
                        </a:p>
                      </a:txBody>
                      <a:tcPr>
                        <a:solidFill>
                          <a:schemeClr val="accent2">
                            <a:lumMod val="40000"/>
                            <a:lumOff val="60000"/>
                          </a:schemeClr>
                        </a:solidFill>
                      </a:tcPr>
                    </a:tc>
                    <a:tc>
                      <a:txBody>
                        <a:bodyPr/>
                        <a:lstStyle/>
                        <a:p>
                          <a:pPr algn="ctr"/>
                          <a:r>
                            <a:rPr lang="en-US" sz="1200" b="1" dirty="0" smtClean="0">
                              <a:solidFill>
                                <a:schemeClr val="bg1">
                                  <a:lumMod val="85000"/>
                                </a:schemeClr>
                              </a:solidFill>
                            </a:rPr>
                            <a:t>?</a:t>
                          </a:r>
                          <a:endParaRPr lang="en-US" sz="1200" b="1" dirty="0">
                            <a:solidFill>
                              <a:schemeClr val="bg1">
                                <a:lumMod val="85000"/>
                              </a:schemeClr>
                            </a:solidFill>
                          </a:endParaRPr>
                        </a:p>
                      </a:txBody>
                      <a:tcPr>
                        <a:solidFill>
                          <a:schemeClr val="tx2">
                            <a:lumMod val="60000"/>
                            <a:lumOff val="40000"/>
                          </a:schemeClr>
                        </a:solidFill>
                      </a:tcPr>
                    </a:tc>
                    <a:tc>
                      <a:txBody>
                        <a:bodyPr/>
                        <a:lstStyle/>
                        <a:p>
                          <a:pPr algn="ctr"/>
                          <a:r>
                            <a:rPr lang="en-US" sz="1200" dirty="0" smtClean="0"/>
                            <a:t>4</a:t>
                          </a:r>
                          <a:endParaRPr lang="en-US" sz="1200" dirty="0"/>
                        </a:p>
                      </a:txBody>
                      <a:tcPr/>
                    </a:tc>
                    <a:tc>
                      <a:txBody>
                        <a:bodyPr/>
                        <a:lstStyle/>
                        <a:p>
                          <a:pPr algn="ctr"/>
                          <a:r>
                            <a:rPr lang="en-US" sz="1200" dirty="0" smtClean="0"/>
                            <a:t>?</a:t>
                          </a:r>
                          <a:endParaRPr lang="en-US" sz="1200" dirty="0"/>
                        </a:p>
                      </a:txBody>
                      <a:tcPr>
                        <a:solidFill>
                          <a:schemeClr val="accent2">
                            <a:lumMod val="40000"/>
                            <a:lumOff val="60000"/>
                          </a:schemeClr>
                        </a:solidFill>
                      </a:tcPr>
                    </a:tc>
                    <a:tc>
                      <a:txBody>
                        <a:bodyPr/>
                        <a:lstStyle/>
                        <a:p>
                          <a:pPr algn="ctr"/>
                          <a:r>
                            <a:rPr lang="en-US" sz="1200" dirty="0" smtClean="0"/>
                            <a:t>4</a:t>
                          </a:r>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solidFill>
                                          <a:schemeClr val="bg1"/>
                                        </a:solidFill>
                                        <a:latin typeface="Cambria Math" panose="02040503050406030204" pitchFamily="18" charset="0"/>
                                        <a:ea typeface="Cambria Math" panose="02040503050406030204" pitchFamily="18" charset="0"/>
                                      </a:rPr>
                                    </m:ctrlPr>
                                  </m:sSubSupPr>
                                  <m:e>
                                    <m:r>
                                      <a:rPr lang="en-US" sz="1200" b="0" i="1" smtClean="0">
                                        <a:solidFill>
                                          <a:schemeClr val="bg1"/>
                                        </a:solidFill>
                                        <a:latin typeface="Cambria Math" panose="02040503050406030204" pitchFamily="18" charset="0"/>
                                        <a:ea typeface="Cambria Math" panose="02040503050406030204" pitchFamily="18" charset="0"/>
                                      </a:rPr>
                                      <m:t>𝑥</m:t>
                                    </m:r>
                                  </m:e>
                                  <m:sub>
                                    <m:r>
                                      <a:rPr lang="en-US" sz="1200" b="1" i="1" smtClean="0">
                                        <a:solidFill>
                                          <a:schemeClr val="bg1"/>
                                        </a:solidFill>
                                        <a:latin typeface="Cambria Math" panose="02040503050406030204" pitchFamily="18" charset="0"/>
                                        <a:ea typeface="Cambria Math" panose="02040503050406030204" pitchFamily="18" charset="0"/>
                                      </a:rPr>
                                      <m:t>𝟎</m:t>
                                    </m:r>
                                  </m:sub>
                                  <m:sup>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𝟒</m:t>
                                    </m:r>
                                    <m:r>
                                      <a:rPr lang="en-US" sz="1200" b="1" i="1" smtClean="0">
                                        <a:solidFill>
                                          <a:schemeClr val="bg1"/>
                                        </a:solidFill>
                                        <a:latin typeface="Cambria Math" panose="02040503050406030204" pitchFamily="18" charset="0"/>
                                        <a:ea typeface="Cambria Math" panose="02040503050406030204" pitchFamily="18" charset="0"/>
                                      </a:rPr>
                                      <m:t>)</m:t>
                                    </m:r>
                                  </m:sup>
                                </m:sSubSup>
                              </m:oMath>
                            </m:oMathPara>
                          </a14:m>
                          <a:endParaRPr lang="en-US" sz="1200" dirty="0">
                            <a:solidFill>
                              <a:schemeClr val="tx1"/>
                            </a:solidFill>
                          </a:endParaRPr>
                        </a:p>
                      </a:txBody>
                      <a:tcPr>
                        <a:solidFill>
                          <a:schemeClr val="accent5">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solidFill>
                                          <a:schemeClr val="bg1"/>
                                        </a:solidFill>
                                        <a:latin typeface="Cambria Math" panose="02040503050406030204" pitchFamily="18" charset="0"/>
                                        <a:ea typeface="Cambria Math" panose="02040503050406030204" pitchFamily="18" charset="0"/>
                                      </a:rPr>
                                    </m:ctrlPr>
                                  </m:sSubSupPr>
                                  <m:e>
                                    <m:r>
                                      <a:rPr lang="en-US" sz="1200" b="0" i="1" smtClean="0">
                                        <a:solidFill>
                                          <a:schemeClr val="bg1"/>
                                        </a:solidFill>
                                        <a:latin typeface="Cambria Math" panose="02040503050406030204" pitchFamily="18" charset="0"/>
                                        <a:ea typeface="Cambria Math" panose="02040503050406030204" pitchFamily="18" charset="0"/>
                                      </a:rPr>
                                      <m:t>𝑥</m:t>
                                    </m:r>
                                  </m:e>
                                  <m:sub>
                                    <m:r>
                                      <a:rPr lang="en-US" sz="1200" b="1" i="1" smtClean="0">
                                        <a:solidFill>
                                          <a:schemeClr val="bg1"/>
                                        </a:solidFill>
                                        <a:latin typeface="Cambria Math" panose="02040503050406030204" pitchFamily="18" charset="0"/>
                                        <a:ea typeface="Cambria Math" panose="02040503050406030204" pitchFamily="18" charset="0"/>
                                      </a:rPr>
                                      <m:t>𝟏</m:t>
                                    </m:r>
                                  </m:sub>
                                  <m:sup>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𝟒</m:t>
                                    </m:r>
                                    <m:r>
                                      <a:rPr lang="en-US" sz="1200" b="1" i="1" smtClean="0">
                                        <a:solidFill>
                                          <a:schemeClr val="bg1"/>
                                        </a:solidFill>
                                        <a:latin typeface="Cambria Math" panose="02040503050406030204" pitchFamily="18" charset="0"/>
                                        <a:ea typeface="Cambria Math" panose="02040503050406030204" pitchFamily="18" charset="0"/>
                                      </a:rPr>
                                      <m:t>)</m:t>
                                    </m:r>
                                  </m:sup>
                                </m:sSubSup>
                              </m:oMath>
                            </m:oMathPara>
                          </a14:m>
                          <a:endParaRPr lang="en-US" sz="1200" dirty="0">
                            <a:solidFill>
                              <a:schemeClr val="tx1"/>
                            </a:solidFill>
                          </a:endParaRPr>
                        </a:p>
                      </a:txBody>
                      <a:tcPr>
                        <a:solidFill>
                          <a:schemeClr val="accent5">
                            <a:lumMod val="50000"/>
                          </a:schemeClr>
                        </a:solidFill>
                      </a:tcPr>
                    </a:tc>
                    <a:extLst>
                      <a:ext uri="{0D108BD9-81ED-4DB2-BD59-A6C34878D82A}">
                        <a16:rowId xmlns:a16="http://schemas.microsoft.com/office/drawing/2014/main" val="489809722"/>
                      </a:ext>
                    </a:extLst>
                  </a:tr>
                  <a:tr h="318963">
                    <a:tc>
                      <a:txBody>
                        <a:bodyPr/>
                        <a:lstStyle/>
                        <a:p>
                          <a:pPr algn="ctr"/>
                          <a:r>
                            <a:rPr lang="en-US" sz="1200" dirty="0" smtClean="0"/>
                            <a:t>Restaurant_5</a:t>
                          </a:r>
                          <a:endParaRPr lang="en-US" sz="1200" dirty="0"/>
                        </a:p>
                      </a:txBody>
                      <a:tcPr/>
                    </a:tc>
                    <a:tc>
                      <a:txBody>
                        <a:bodyPr/>
                        <a:lstStyle/>
                        <a:p>
                          <a:pPr algn="ctr"/>
                          <a:r>
                            <a:rPr lang="en-US" sz="1200" dirty="0" smtClean="0"/>
                            <a:t>4</a:t>
                          </a:r>
                          <a:endParaRPr lang="en-US" sz="1200" dirty="0"/>
                        </a:p>
                      </a:txBody>
                      <a:tcPr/>
                    </a:tc>
                    <a:tc>
                      <a:txBody>
                        <a:bodyPr/>
                        <a:lstStyle/>
                        <a:p>
                          <a:pPr algn="ctr"/>
                          <a:r>
                            <a:rPr lang="en-US" sz="1200" dirty="0" smtClean="0"/>
                            <a:t>5</a:t>
                          </a:r>
                          <a:endParaRPr lang="en-US" sz="1200" dirty="0"/>
                        </a:p>
                      </a:txBody>
                      <a:tcPr/>
                    </a:tc>
                    <a:tc>
                      <a:txBody>
                        <a:bodyPr/>
                        <a:lstStyle/>
                        <a:p>
                          <a:pPr algn="ctr"/>
                          <a:r>
                            <a:rPr lang="en-US" sz="1200" dirty="0" smtClean="0"/>
                            <a:t>1</a:t>
                          </a:r>
                          <a:endParaRPr lang="en-US" sz="1200" dirty="0"/>
                        </a:p>
                      </a:txBody>
                      <a:tcPr/>
                    </a:tc>
                    <a:tc>
                      <a:txBody>
                        <a:bodyPr/>
                        <a:lstStyle/>
                        <a:p>
                          <a:pPr algn="ctr"/>
                          <a:r>
                            <a:rPr lang="en-US" sz="1200" b="1" dirty="0" smtClean="0">
                              <a:solidFill>
                                <a:schemeClr val="bg1">
                                  <a:lumMod val="85000"/>
                                </a:schemeClr>
                              </a:solidFill>
                            </a:rPr>
                            <a:t>?</a:t>
                          </a:r>
                          <a:endParaRPr lang="en-US" sz="1200" b="1" dirty="0">
                            <a:solidFill>
                              <a:schemeClr val="bg1">
                                <a:lumMod val="85000"/>
                              </a:schemeClr>
                            </a:solidFill>
                          </a:endParaRPr>
                        </a:p>
                      </a:txBody>
                      <a:tcPr>
                        <a:solidFill>
                          <a:schemeClr val="tx2">
                            <a:lumMod val="60000"/>
                            <a:lumOff val="40000"/>
                          </a:schemeClr>
                        </a:solidFill>
                      </a:tcPr>
                    </a:tc>
                    <a:tc>
                      <a:txBody>
                        <a:bodyPr/>
                        <a:lstStyle/>
                        <a:p>
                          <a:pPr algn="ctr"/>
                          <a:r>
                            <a:rPr lang="en-US" sz="1200" dirty="0" smtClean="0"/>
                            <a:t>5</a:t>
                          </a:r>
                          <a:endParaRPr lang="en-US" sz="1200" dirty="0"/>
                        </a:p>
                      </a:txBody>
                      <a:tcPr/>
                    </a:tc>
                    <a:tc>
                      <a:txBody>
                        <a:bodyPr/>
                        <a:lstStyle/>
                        <a:p>
                          <a:pPr algn="ctr"/>
                          <a:r>
                            <a:rPr lang="en-US" sz="1200" dirty="0" smtClean="0"/>
                            <a:t>1</a:t>
                          </a:r>
                          <a:endParaRPr lang="en-US" sz="1200" dirty="0"/>
                        </a:p>
                      </a:txBody>
                      <a:tcPr/>
                    </a:tc>
                    <a:tc>
                      <a:txBody>
                        <a:bodyPr/>
                        <a:lstStyle/>
                        <a:p>
                          <a:pPr algn="ctr"/>
                          <a:r>
                            <a:rPr lang="en-US" sz="1200" dirty="0" smtClean="0"/>
                            <a:t>?</a:t>
                          </a:r>
                          <a:endParaRPr lang="en-US" sz="1200" dirty="0"/>
                        </a:p>
                      </a:txBody>
                      <a:tcPr>
                        <a:solidFill>
                          <a:schemeClr val="accent2">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solidFill>
                                          <a:schemeClr val="bg1"/>
                                        </a:solidFill>
                                        <a:latin typeface="Cambria Math" panose="02040503050406030204" pitchFamily="18" charset="0"/>
                                        <a:ea typeface="Cambria Math" panose="02040503050406030204" pitchFamily="18" charset="0"/>
                                      </a:rPr>
                                    </m:ctrlPr>
                                  </m:sSubSupPr>
                                  <m:e>
                                    <m:r>
                                      <a:rPr lang="en-US" sz="1200" b="0" i="1" smtClean="0">
                                        <a:solidFill>
                                          <a:schemeClr val="bg1"/>
                                        </a:solidFill>
                                        <a:latin typeface="Cambria Math" panose="02040503050406030204" pitchFamily="18" charset="0"/>
                                        <a:ea typeface="Cambria Math" panose="02040503050406030204" pitchFamily="18" charset="0"/>
                                      </a:rPr>
                                      <m:t>𝑥</m:t>
                                    </m:r>
                                  </m:e>
                                  <m:sub>
                                    <m:r>
                                      <a:rPr lang="en-US" sz="1200" b="1" i="1" smtClean="0">
                                        <a:solidFill>
                                          <a:schemeClr val="bg1"/>
                                        </a:solidFill>
                                        <a:latin typeface="Cambria Math" panose="02040503050406030204" pitchFamily="18" charset="0"/>
                                        <a:ea typeface="Cambria Math" panose="02040503050406030204" pitchFamily="18" charset="0"/>
                                      </a:rPr>
                                      <m:t>𝟎</m:t>
                                    </m:r>
                                  </m:sub>
                                  <m:sup>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𝟓</m:t>
                                    </m:r>
                                    <m:r>
                                      <a:rPr lang="en-US" sz="1200" b="1" i="1" smtClean="0">
                                        <a:solidFill>
                                          <a:schemeClr val="bg1"/>
                                        </a:solidFill>
                                        <a:latin typeface="Cambria Math" panose="02040503050406030204" pitchFamily="18" charset="0"/>
                                        <a:ea typeface="Cambria Math" panose="02040503050406030204" pitchFamily="18" charset="0"/>
                                      </a:rPr>
                                      <m:t>)</m:t>
                                    </m:r>
                                  </m:sup>
                                </m:sSubSup>
                              </m:oMath>
                            </m:oMathPara>
                          </a14:m>
                          <a:endParaRPr lang="en-US" sz="1200" dirty="0">
                            <a:solidFill>
                              <a:schemeClr val="tx1"/>
                            </a:solidFill>
                          </a:endParaRPr>
                        </a:p>
                      </a:txBody>
                      <a:tcPr>
                        <a:solidFill>
                          <a:schemeClr val="accent5">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solidFill>
                                          <a:schemeClr val="bg1"/>
                                        </a:solidFill>
                                        <a:latin typeface="Cambria Math" panose="02040503050406030204" pitchFamily="18" charset="0"/>
                                        <a:ea typeface="Cambria Math" panose="02040503050406030204" pitchFamily="18" charset="0"/>
                                      </a:rPr>
                                    </m:ctrlPr>
                                  </m:sSubSupPr>
                                  <m:e>
                                    <m:r>
                                      <a:rPr lang="en-US" sz="1200" b="0" i="1" smtClean="0">
                                        <a:solidFill>
                                          <a:schemeClr val="bg1"/>
                                        </a:solidFill>
                                        <a:latin typeface="Cambria Math" panose="02040503050406030204" pitchFamily="18" charset="0"/>
                                        <a:ea typeface="Cambria Math" panose="02040503050406030204" pitchFamily="18" charset="0"/>
                                      </a:rPr>
                                      <m:t>𝑥</m:t>
                                    </m:r>
                                  </m:e>
                                  <m:sub>
                                    <m:r>
                                      <a:rPr lang="en-US" sz="1200" b="1" i="1" smtClean="0">
                                        <a:solidFill>
                                          <a:schemeClr val="bg1"/>
                                        </a:solidFill>
                                        <a:latin typeface="Cambria Math" panose="02040503050406030204" pitchFamily="18" charset="0"/>
                                        <a:ea typeface="Cambria Math" panose="02040503050406030204" pitchFamily="18" charset="0"/>
                                      </a:rPr>
                                      <m:t>𝟏</m:t>
                                    </m:r>
                                  </m:sub>
                                  <m:sup>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𝟓</m:t>
                                    </m:r>
                                    <m:r>
                                      <a:rPr lang="en-US" sz="1200" b="1" i="1" smtClean="0">
                                        <a:solidFill>
                                          <a:schemeClr val="bg1"/>
                                        </a:solidFill>
                                        <a:latin typeface="Cambria Math" panose="02040503050406030204" pitchFamily="18" charset="0"/>
                                        <a:ea typeface="Cambria Math" panose="02040503050406030204" pitchFamily="18" charset="0"/>
                                      </a:rPr>
                                      <m:t>)</m:t>
                                    </m:r>
                                  </m:sup>
                                </m:sSubSup>
                              </m:oMath>
                            </m:oMathPara>
                          </a14:m>
                          <a:endParaRPr lang="en-US" sz="1200" dirty="0">
                            <a:solidFill>
                              <a:schemeClr val="tx1"/>
                            </a:solidFill>
                          </a:endParaRPr>
                        </a:p>
                      </a:txBody>
                      <a:tcPr>
                        <a:solidFill>
                          <a:schemeClr val="accent5">
                            <a:lumMod val="50000"/>
                          </a:schemeClr>
                        </a:solidFill>
                      </a:tcPr>
                    </a:tc>
                    <a:extLst>
                      <a:ext uri="{0D108BD9-81ED-4DB2-BD59-A6C34878D82A}">
                        <a16:rowId xmlns:a16="http://schemas.microsoft.com/office/drawing/2014/main" val="1351121872"/>
                      </a:ext>
                    </a:extLst>
                  </a:tr>
                  <a:tr h="318963">
                    <a:tc>
                      <a:txBody>
                        <a:bodyPr/>
                        <a:lstStyle/>
                        <a:p>
                          <a:pPr algn="ctr"/>
                          <a:r>
                            <a:rPr lang="en-US" sz="1200" dirty="0" smtClean="0"/>
                            <a:t>Restaurant_6</a:t>
                          </a:r>
                          <a:endParaRPr lang="en-US" sz="1200" dirty="0"/>
                        </a:p>
                      </a:txBody>
                      <a:tcPr/>
                    </a:tc>
                    <a:tc>
                      <a:txBody>
                        <a:bodyPr/>
                        <a:lstStyle/>
                        <a:p>
                          <a:pPr algn="ctr"/>
                          <a:r>
                            <a:rPr lang="en-US" sz="1200" b="1" dirty="0" smtClean="0">
                              <a:solidFill>
                                <a:srgbClr val="C00000"/>
                              </a:solidFill>
                            </a:rPr>
                            <a:t>?</a:t>
                          </a:r>
                          <a:endParaRPr lang="en-US" sz="1200" b="1" dirty="0">
                            <a:solidFill>
                              <a:srgbClr val="C00000"/>
                            </a:solidFill>
                          </a:endParaRPr>
                        </a:p>
                      </a:txBody>
                      <a:tcPr>
                        <a:solidFill>
                          <a:schemeClr val="accent2">
                            <a:lumMod val="40000"/>
                            <a:lumOff val="60000"/>
                          </a:schemeClr>
                        </a:solidFill>
                      </a:tcPr>
                    </a:tc>
                    <a:tc>
                      <a:txBody>
                        <a:bodyPr/>
                        <a:lstStyle/>
                        <a:p>
                          <a:pPr algn="ctr"/>
                          <a:r>
                            <a:rPr lang="en-US" sz="1200" dirty="0" smtClean="0"/>
                            <a:t>?</a:t>
                          </a:r>
                          <a:endParaRPr lang="en-US" sz="1200" dirty="0"/>
                        </a:p>
                      </a:txBody>
                      <a:tcPr>
                        <a:solidFill>
                          <a:schemeClr val="accent2">
                            <a:lumMod val="40000"/>
                            <a:lumOff val="60000"/>
                          </a:schemeClr>
                        </a:solidFill>
                      </a:tcPr>
                    </a:tc>
                    <a:tc>
                      <a:txBody>
                        <a:bodyPr/>
                        <a:lstStyle/>
                        <a:p>
                          <a:pPr algn="ctr"/>
                          <a:r>
                            <a:rPr lang="en-US" sz="1200" dirty="0" smtClean="0"/>
                            <a:t>?</a:t>
                          </a:r>
                          <a:endParaRPr lang="en-US" sz="1200" dirty="0"/>
                        </a:p>
                      </a:txBody>
                      <a:tcPr>
                        <a:solidFill>
                          <a:schemeClr val="accent2">
                            <a:lumMod val="40000"/>
                            <a:lumOff val="60000"/>
                          </a:schemeClr>
                        </a:solidFill>
                      </a:tcPr>
                    </a:tc>
                    <a:tc>
                      <a:txBody>
                        <a:bodyPr/>
                        <a:lstStyle/>
                        <a:p>
                          <a:pPr algn="ctr"/>
                          <a:r>
                            <a:rPr lang="en-US" sz="1200" b="1" dirty="0" smtClean="0">
                              <a:solidFill>
                                <a:schemeClr val="bg1">
                                  <a:lumMod val="85000"/>
                                </a:schemeClr>
                              </a:solidFill>
                            </a:rPr>
                            <a:t>?</a:t>
                          </a:r>
                          <a:endParaRPr lang="en-US" sz="1200" b="1" dirty="0">
                            <a:solidFill>
                              <a:schemeClr val="bg1">
                                <a:lumMod val="85000"/>
                              </a:schemeClr>
                            </a:solidFill>
                          </a:endParaRPr>
                        </a:p>
                      </a:txBody>
                      <a:tcPr>
                        <a:solidFill>
                          <a:schemeClr val="tx2">
                            <a:lumMod val="60000"/>
                            <a:lumOff val="40000"/>
                          </a:schemeClr>
                        </a:solidFill>
                      </a:tcPr>
                    </a:tc>
                    <a:tc>
                      <a:txBody>
                        <a:bodyPr/>
                        <a:lstStyle/>
                        <a:p>
                          <a:pPr algn="ctr"/>
                          <a:r>
                            <a:rPr lang="en-US" sz="1200" dirty="0" smtClean="0"/>
                            <a:t>3</a:t>
                          </a:r>
                          <a:endParaRPr lang="en-US" sz="1200" dirty="0"/>
                        </a:p>
                      </a:txBody>
                      <a:tcPr/>
                    </a:tc>
                    <a:tc>
                      <a:txBody>
                        <a:bodyPr/>
                        <a:lstStyle/>
                        <a:p>
                          <a:pPr algn="ctr"/>
                          <a:r>
                            <a:rPr lang="en-US" sz="1200" dirty="0" smtClean="0"/>
                            <a:t>?</a:t>
                          </a:r>
                          <a:endParaRPr lang="en-US" sz="1200" dirty="0"/>
                        </a:p>
                      </a:txBody>
                      <a:tcPr>
                        <a:solidFill>
                          <a:schemeClr val="accent2">
                            <a:lumMod val="40000"/>
                            <a:lumOff val="60000"/>
                          </a:schemeClr>
                        </a:solidFill>
                      </a:tcPr>
                    </a:tc>
                    <a:tc>
                      <a:txBody>
                        <a:bodyPr/>
                        <a:lstStyle/>
                        <a:p>
                          <a:pPr algn="ctr"/>
                          <a:r>
                            <a:rPr lang="en-US" sz="1200" dirty="0" smtClean="0"/>
                            <a:t>2</a:t>
                          </a:r>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solidFill>
                                          <a:schemeClr val="bg1"/>
                                        </a:solidFill>
                                        <a:latin typeface="Cambria Math" panose="02040503050406030204" pitchFamily="18" charset="0"/>
                                        <a:ea typeface="Cambria Math" panose="02040503050406030204" pitchFamily="18" charset="0"/>
                                      </a:rPr>
                                    </m:ctrlPr>
                                  </m:sSubSupPr>
                                  <m:e>
                                    <m:r>
                                      <a:rPr lang="en-US" sz="1200" b="0" i="1" smtClean="0">
                                        <a:solidFill>
                                          <a:schemeClr val="bg1"/>
                                        </a:solidFill>
                                        <a:latin typeface="Cambria Math" panose="02040503050406030204" pitchFamily="18" charset="0"/>
                                        <a:ea typeface="Cambria Math" panose="02040503050406030204" pitchFamily="18" charset="0"/>
                                      </a:rPr>
                                      <m:t>𝑥</m:t>
                                    </m:r>
                                  </m:e>
                                  <m:sub>
                                    <m:r>
                                      <a:rPr lang="en-US" sz="1200" b="1" i="1" smtClean="0">
                                        <a:solidFill>
                                          <a:schemeClr val="bg1"/>
                                        </a:solidFill>
                                        <a:latin typeface="Cambria Math" panose="02040503050406030204" pitchFamily="18" charset="0"/>
                                        <a:ea typeface="Cambria Math" panose="02040503050406030204" pitchFamily="18" charset="0"/>
                                      </a:rPr>
                                      <m:t>𝟎</m:t>
                                    </m:r>
                                  </m:sub>
                                  <m:sup>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𝟔</m:t>
                                    </m:r>
                                    <m:r>
                                      <a:rPr lang="en-US" sz="1200" b="1" i="1" smtClean="0">
                                        <a:solidFill>
                                          <a:schemeClr val="bg1"/>
                                        </a:solidFill>
                                        <a:latin typeface="Cambria Math" panose="02040503050406030204" pitchFamily="18" charset="0"/>
                                        <a:ea typeface="Cambria Math" panose="02040503050406030204" pitchFamily="18" charset="0"/>
                                      </a:rPr>
                                      <m:t>)</m:t>
                                    </m:r>
                                  </m:sup>
                                </m:sSubSup>
                              </m:oMath>
                            </m:oMathPara>
                          </a14:m>
                          <a:endParaRPr lang="en-US" sz="1200" dirty="0">
                            <a:solidFill>
                              <a:schemeClr val="tx1"/>
                            </a:solidFill>
                          </a:endParaRPr>
                        </a:p>
                      </a:txBody>
                      <a:tcPr>
                        <a:solidFill>
                          <a:schemeClr val="accent5">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solidFill>
                                          <a:schemeClr val="bg1"/>
                                        </a:solidFill>
                                        <a:latin typeface="Cambria Math" panose="02040503050406030204" pitchFamily="18" charset="0"/>
                                        <a:ea typeface="Cambria Math" panose="02040503050406030204" pitchFamily="18" charset="0"/>
                                      </a:rPr>
                                    </m:ctrlPr>
                                  </m:sSubSupPr>
                                  <m:e>
                                    <m:r>
                                      <a:rPr lang="en-US" sz="1200" b="0" i="1" smtClean="0">
                                        <a:solidFill>
                                          <a:schemeClr val="bg1"/>
                                        </a:solidFill>
                                        <a:latin typeface="Cambria Math" panose="02040503050406030204" pitchFamily="18" charset="0"/>
                                        <a:ea typeface="Cambria Math" panose="02040503050406030204" pitchFamily="18" charset="0"/>
                                      </a:rPr>
                                      <m:t>𝑥</m:t>
                                    </m:r>
                                  </m:e>
                                  <m:sub>
                                    <m:r>
                                      <a:rPr lang="en-US" sz="1200" b="1" i="1" smtClean="0">
                                        <a:solidFill>
                                          <a:schemeClr val="bg1"/>
                                        </a:solidFill>
                                        <a:latin typeface="Cambria Math" panose="02040503050406030204" pitchFamily="18" charset="0"/>
                                        <a:ea typeface="Cambria Math" panose="02040503050406030204" pitchFamily="18" charset="0"/>
                                      </a:rPr>
                                      <m:t>𝟏</m:t>
                                    </m:r>
                                  </m:sub>
                                  <m:sup>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𝟔</m:t>
                                    </m:r>
                                    <m:r>
                                      <a:rPr lang="en-US" sz="1200" b="1" i="1" smtClean="0">
                                        <a:solidFill>
                                          <a:schemeClr val="bg1"/>
                                        </a:solidFill>
                                        <a:latin typeface="Cambria Math" panose="02040503050406030204" pitchFamily="18" charset="0"/>
                                        <a:ea typeface="Cambria Math" panose="02040503050406030204" pitchFamily="18" charset="0"/>
                                      </a:rPr>
                                      <m:t>)</m:t>
                                    </m:r>
                                  </m:sup>
                                </m:sSubSup>
                              </m:oMath>
                            </m:oMathPara>
                          </a14:m>
                          <a:endParaRPr lang="en-US" sz="1200" dirty="0">
                            <a:solidFill>
                              <a:schemeClr val="tx1"/>
                            </a:solidFill>
                          </a:endParaRPr>
                        </a:p>
                      </a:txBody>
                      <a:tcPr>
                        <a:solidFill>
                          <a:schemeClr val="accent5">
                            <a:lumMod val="50000"/>
                          </a:schemeClr>
                        </a:solidFill>
                      </a:tcPr>
                    </a:tc>
                    <a:extLst>
                      <a:ext uri="{0D108BD9-81ED-4DB2-BD59-A6C34878D82A}">
                        <a16:rowId xmlns:a16="http://schemas.microsoft.com/office/drawing/2014/main" val="3616205011"/>
                      </a:ext>
                    </a:extLst>
                  </a:tr>
                  <a:tr h="318963">
                    <a:tc>
                      <a:txBody>
                        <a:bodyPr/>
                        <a:lstStyle/>
                        <a:p>
                          <a:pPr algn="ctr"/>
                          <a:r>
                            <a:rPr lang="en-US" sz="1200" dirty="0" smtClean="0"/>
                            <a:t>Restaurant_7</a:t>
                          </a:r>
                          <a:endParaRPr lang="en-US" sz="1200" dirty="0"/>
                        </a:p>
                      </a:txBody>
                      <a:tcPr/>
                    </a:tc>
                    <a:tc>
                      <a:txBody>
                        <a:bodyPr/>
                        <a:lstStyle/>
                        <a:p>
                          <a:pPr algn="ctr"/>
                          <a:r>
                            <a:rPr lang="en-US" sz="1200" b="1" dirty="0" smtClean="0">
                              <a:solidFill>
                                <a:srgbClr val="C00000"/>
                              </a:solidFill>
                            </a:rPr>
                            <a:t>?</a:t>
                          </a:r>
                          <a:endParaRPr lang="en-US" sz="1200" b="1" dirty="0">
                            <a:solidFill>
                              <a:srgbClr val="C00000"/>
                            </a:solidFill>
                          </a:endParaRPr>
                        </a:p>
                      </a:txBody>
                      <a:tcPr>
                        <a:solidFill>
                          <a:schemeClr val="accent2">
                            <a:lumMod val="40000"/>
                            <a:lumOff val="60000"/>
                          </a:schemeClr>
                        </a:solidFill>
                      </a:tcPr>
                    </a:tc>
                    <a:tc>
                      <a:txBody>
                        <a:bodyPr/>
                        <a:lstStyle/>
                        <a:p>
                          <a:pPr algn="ctr"/>
                          <a:r>
                            <a:rPr lang="en-US" sz="1200" dirty="0" smtClean="0"/>
                            <a:t>1</a:t>
                          </a:r>
                          <a:endParaRPr lang="en-US" sz="1200" dirty="0"/>
                        </a:p>
                      </a:txBody>
                      <a:tcPr/>
                    </a:tc>
                    <a:tc>
                      <a:txBody>
                        <a:bodyPr/>
                        <a:lstStyle/>
                        <a:p>
                          <a:pPr algn="ctr"/>
                          <a:r>
                            <a:rPr lang="en-US" sz="1200" dirty="0" smtClean="0"/>
                            <a:t>3</a:t>
                          </a:r>
                          <a:endParaRPr lang="en-US" sz="1200" dirty="0"/>
                        </a:p>
                      </a:txBody>
                      <a:tcPr/>
                    </a:tc>
                    <a:tc>
                      <a:txBody>
                        <a:bodyPr/>
                        <a:lstStyle/>
                        <a:p>
                          <a:pPr algn="ctr"/>
                          <a:r>
                            <a:rPr lang="en-US" sz="1200" b="1" dirty="0" smtClean="0">
                              <a:solidFill>
                                <a:schemeClr val="bg1">
                                  <a:lumMod val="85000"/>
                                </a:schemeClr>
                              </a:solidFill>
                            </a:rPr>
                            <a:t>?</a:t>
                          </a:r>
                          <a:endParaRPr lang="en-US" sz="1200" b="1" dirty="0">
                            <a:solidFill>
                              <a:schemeClr val="bg1">
                                <a:lumMod val="85000"/>
                              </a:schemeClr>
                            </a:solidFill>
                          </a:endParaRPr>
                        </a:p>
                      </a:txBody>
                      <a:tcPr>
                        <a:solidFill>
                          <a:schemeClr val="tx2">
                            <a:lumMod val="60000"/>
                            <a:lumOff val="40000"/>
                          </a:schemeClr>
                        </a:solidFill>
                      </a:tcPr>
                    </a:tc>
                    <a:tc>
                      <a:txBody>
                        <a:bodyPr/>
                        <a:lstStyle/>
                        <a:p>
                          <a:pPr algn="ctr"/>
                          <a:r>
                            <a:rPr lang="en-US" sz="1200" dirty="0" smtClean="0"/>
                            <a:t>1</a:t>
                          </a:r>
                          <a:endParaRPr lang="en-US" sz="1200" dirty="0"/>
                        </a:p>
                      </a:txBody>
                      <a:tcPr/>
                    </a:tc>
                    <a:tc>
                      <a:txBody>
                        <a:bodyPr/>
                        <a:lstStyle/>
                        <a:p>
                          <a:pPr algn="ctr"/>
                          <a:r>
                            <a:rPr lang="en-US" sz="1200" dirty="0" smtClean="0"/>
                            <a:t>3</a:t>
                          </a:r>
                          <a:endParaRPr lang="en-US" sz="1200" dirty="0"/>
                        </a:p>
                      </a:txBody>
                      <a:tcPr/>
                    </a:tc>
                    <a:tc>
                      <a:txBody>
                        <a:bodyPr/>
                        <a:lstStyle/>
                        <a:p>
                          <a:pPr algn="ctr"/>
                          <a:r>
                            <a:rPr lang="en-US" sz="1200" dirty="0" smtClean="0"/>
                            <a:t>1</a:t>
                          </a:r>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solidFill>
                                          <a:schemeClr val="bg1"/>
                                        </a:solidFill>
                                        <a:latin typeface="Cambria Math" panose="02040503050406030204" pitchFamily="18" charset="0"/>
                                        <a:ea typeface="Cambria Math" panose="02040503050406030204" pitchFamily="18" charset="0"/>
                                      </a:rPr>
                                    </m:ctrlPr>
                                  </m:sSubSupPr>
                                  <m:e>
                                    <m:r>
                                      <a:rPr lang="en-US" sz="1200" b="0" i="1" smtClean="0">
                                        <a:solidFill>
                                          <a:schemeClr val="bg1"/>
                                        </a:solidFill>
                                        <a:latin typeface="Cambria Math" panose="02040503050406030204" pitchFamily="18" charset="0"/>
                                        <a:ea typeface="Cambria Math" panose="02040503050406030204" pitchFamily="18" charset="0"/>
                                      </a:rPr>
                                      <m:t>𝑥</m:t>
                                    </m:r>
                                  </m:e>
                                  <m:sub>
                                    <m:r>
                                      <a:rPr lang="en-US" sz="1200" b="1" i="1" smtClean="0">
                                        <a:solidFill>
                                          <a:schemeClr val="bg1"/>
                                        </a:solidFill>
                                        <a:latin typeface="Cambria Math" panose="02040503050406030204" pitchFamily="18" charset="0"/>
                                        <a:ea typeface="Cambria Math" panose="02040503050406030204" pitchFamily="18" charset="0"/>
                                      </a:rPr>
                                      <m:t>𝟎</m:t>
                                    </m:r>
                                  </m:sub>
                                  <m:sup>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𝟕</m:t>
                                    </m:r>
                                    <m:r>
                                      <a:rPr lang="en-US" sz="1200" b="1" i="1" smtClean="0">
                                        <a:solidFill>
                                          <a:schemeClr val="bg1"/>
                                        </a:solidFill>
                                        <a:latin typeface="Cambria Math" panose="02040503050406030204" pitchFamily="18" charset="0"/>
                                        <a:ea typeface="Cambria Math" panose="02040503050406030204" pitchFamily="18" charset="0"/>
                                      </a:rPr>
                                      <m:t>)</m:t>
                                    </m:r>
                                  </m:sup>
                                </m:sSubSup>
                              </m:oMath>
                            </m:oMathPara>
                          </a14:m>
                          <a:endParaRPr lang="en-US" sz="1200" dirty="0">
                            <a:solidFill>
                              <a:schemeClr val="tx1"/>
                            </a:solidFill>
                          </a:endParaRPr>
                        </a:p>
                      </a:txBody>
                      <a:tcPr>
                        <a:solidFill>
                          <a:schemeClr val="accent5">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solidFill>
                                          <a:schemeClr val="bg1"/>
                                        </a:solidFill>
                                        <a:latin typeface="Cambria Math" panose="02040503050406030204" pitchFamily="18" charset="0"/>
                                        <a:ea typeface="Cambria Math" panose="02040503050406030204" pitchFamily="18" charset="0"/>
                                      </a:rPr>
                                    </m:ctrlPr>
                                  </m:sSubSupPr>
                                  <m:e>
                                    <m:r>
                                      <a:rPr lang="en-US" sz="1200" b="0" i="1" smtClean="0">
                                        <a:solidFill>
                                          <a:schemeClr val="bg1"/>
                                        </a:solidFill>
                                        <a:latin typeface="Cambria Math" panose="02040503050406030204" pitchFamily="18" charset="0"/>
                                        <a:ea typeface="Cambria Math" panose="02040503050406030204" pitchFamily="18" charset="0"/>
                                      </a:rPr>
                                      <m:t>𝑥</m:t>
                                    </m:r>
                                  </m:e>
                                  <m:sub>
                                    <m:r>
                                      <a:rPr lang="en-US" sz="1200" b="1" i="1" smtClean="0">
                                        <a:solidFill>
                                          <a:schemeClr val="bg1"/>
                                        </a:solidFill>
                                        <a:latin typeface="Cambria Math" panose="02040503050406030204" pitchFamily="18" charset="0"/>
                                        <a:ea typeface="Cambria Math" panose="02040503050406030204" pitchFamily="18" charset="0"/>
                                      </a:rPr>
                                      <m:t>𝟏</m:t>
                                    </m:r>
                                  </m:sub>
                                  <m:sup>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𝟕</m:t>
                                    </m:r>
                                    <m:r>
                                      <a:rPr lang="en-US" sz="1200" b="1" i="1" smtClean="0">
                                        <a:solidFill>
                                          <a:schemeClr val="bg1"/>
                                        </a:solidFill>
                                        <a:latin typeface="Cambria Math" panose="02040503050406030204" pitchFamily="18" charset="0"/>
                                        <a:ea typeface="Cambria Math" panose="02040503050406030204" pitchFamily="18" charset="0"/>
                                      </a:rPr>
                                      <m:t>)</m:t>
                                    </m:r>
                                  </m:sup>
                                </m:sSubSup>
                              </m:oMath>
                            </m:oMathPara>
                          </a14:m>
                          <a:endParaRPr lang="en-US" sz="1200" dirty="0">
                            <a:solidFill>
                              <a:schemeClr val="tx1"/>
                            </a:solidFill>
                          </a:endParaRPr>
                        </a:p>
                      </a:txBody>
                      <a:tcPr>
                        <a:solidFill>
                          <a:schemeClr val="accent5">
                            <a:lumMod val="50000"/>
                          </a:schemeClr>
                        </a:solidFill>
                      </a:tcPr>
                    </a:tc>
                    <a:extLst>
                      <a:ext uri="{0D108BD9-81ED-4DB2-BD59-A6C34878D82A}">
                        <a16:rowId xmlns:a16="http://schemas.microsoft.com/office/drawing/2014/main" val="1800512712"/>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4287898820"/>
                  </p:ext>
                </p:extLst>
              </p:nvPr>
            </p:nvGraphicFramePr>
            <p:xfrm>
              <a:off x="673331" y="2611032"/>
              <a:ext cx="9385070" cy="3657600"/>
            </p:xfrm>
            <a:graphic>
              <a:graphicData uri="http://schemas.openxmlformats.org/drawingml/2006/table">
                <a:tbl>
                  <a:tblPr firstRow="1" bandRow="1">
                    <a:effectLst/>
                    <a:tableStyleId>{073A0DAA-6AF3-43AB-8588-CEC1D06C72B9}</a:tableStyleId>
                  </a:tblPr>
                  <a:tblGrid>
                    <a:gridCol w="938507">
                      <a:extLst>
                        <a:ext uri="{9D8B030D-6E8A-4147-A177-3AD203B41FA5}">
                          <a16:colId xmlns:a16="http://schemas.microsoft.com/office/drawing/2014/main" val="1030180868"/>
                        </a:ext>
                      </a:extLst>
                    </a:gridCol>
                    <a:gridCol w="938507">
                      <a:extLst>
                        <a:ext uri="{9D8B030D-6E8A-4147-A177-3AD203B41FA5}">
                          <a16:colId xmlns:a16="http://schemas.microsoft.com/office/drawing/2014/main" val="702817688"/>
                        </a:ext>
                      </a:extLst>
                    </a:gridCol>
                    <a:gridCol w="938507">
                      <a:extLst>
                        <a:ext uri="{9D8B030D-6E8A-4147-A177-3AD203B41FA5}">
                          <a16:colId xmlns:a16="http://schemas.microsoft.com/office/drawing/2014/main" val="1207407632"/>
                        </a:ext>
                      </a:extLst>
                    </a:gridCol>
                    <a:gridCol w="938507">
                      <a:extLst>
                        <a:ext uri="{9D8B030D-6E8A-4147-A177-3AD203B41FA5}">
                          <a16:colId xmlns:a16="http://schemas.microsoft.com/office/drawing/2014/main" val="2556009038"/>
                        </a:ext>
                      </a:extLst>
                    </a:gridCol>
                    <a:gridCol w="938507">
                      <a:extLst>
                        <a:ext uri="{9D8B030D-6E8A-4147-A177-3AD203B41FA5}">
                          <a16:colId xmlns:a16="http://schemas.microsoft.com/office/drawing/2014/main" val="298453665"/>
                        </a:ext>
                      </a:extLst>
                    </a:gridCol>
                    <a:gridCol w="938507">
                      <a:extLst>
                        <a:ext uri="{9D8B030D-6E8A-4147-A177-3AD203B41FA5}">
                          <a16:colId xmlns:a16="http://schemas.microsoft.com/office/drawing/2014/main" val="497882490"/>
                        </a:ext>
                      </a:extLst>
                    </a:gridCol>
                    <a:gridCol w="938507">
                      <a:extLst>
                        <a:ext uri="{9D8B030D-6E8A-4147-A177-3AD203B41FA5}">
                          <a16:colId xmlns:a16="http://schemas.microsoft.com/office/drawing/2014/main" val="4153843584"/>
                        </a:ext>
                      </a:extLst>
                    </a:gridCol>
                    <a:gridCol w="938507">
                      <a:extLst>
                        <a:ext uri="{9D8B030D-6E8A-4147-A177-3AD203B41FA5}">
                          <a16:colId xmlns:a16="http://schemas.microsoft.com/office/drawing/2014/main" val="3268189098"/>
                        </a:ext>
                      </a:extLst>
                    </a:gridCol>
                    <a:gridCol w="938507">
                      <a:extLst>
                        <a:ext uri="{9D8B030D-6E8A-4147-A177-3AD203B41FA5}">
                          <a16:colId xmlns:a16="http://schemas.microsoft.com/office/drawing/2014/main" val="3544952006"/>
                        </a:ext>
                      </a:extLst>
                    </a:gridCol>
                    <a:gridCol w="938507">
                      <a:extLst>
                        <a:ext uri="{9D8B030D-6E8A-4147-A177-3AD203B41FA5}">
                          <a16:colId xmlns:a16="http://schemas.microsoft.com/office/drawing/2014/main" val="4266840067"/>
                        </a:ext>
                      </a:extLst>
                    </a:gridCol>
                  </a:tblGrid>
                  <a:tr h="457200">
                    <a:tc>
                      <a:txBody>
                        <a:bodyPr/>
                        <a:lstStyle/>
                        <a:p>
                          <a:pPr algn="ctr"/>
                          <a:r>
                            <a:rPr lang="en-US" sz="1200" dirty="0" smtClean="0"/>
                            <a:t>Restaurants</a:t>
                          </a:r>
                          <a:endParaRPr lang="en-US" sz="1200" dirty="0"/>
                        </a:p>
                      </a:txBody>
                      <a:tcPr/>
                    </a:tc>
                    <a:tc>
                      <a:txBody>
                        <a:bodyPr/>
                        <a:lstStyle/>
                        <a:p>
                          <a:pPr algn="ctr"/>
                          <a:r>
                            <a:rPr lang="en-US" sz="1200" dirty="0" smtClean="0"/>
                            <a:t>Active user</a:t>
                          </a:r>
                          <a:endParaRPr lang="en-US" sz="1200" dirty="0"/>
                        </a:p>
                      </a:txBody>
                      <a:tcPr/>
                    </a:tc>
                    <a:tc>
                      <a:txBody>
                        <a:bodyPr/>
                        <a:lstStyle/>
                        <a:p>
                          <a:pPr algn="ctr"/>
                          <a:r>
                            <a:rPr lang="en-US" sz="1200" dirty="0" smtClean="0"/>
                            <a:t>user1</a:t>
                          </a:r>
                          <a:endParaRPr lang="en-US" sz="1200" dirty="0"/>
                        </a:p>
                      </a:txBody>
                      <a:tcPr/>
                    </a:tc>
                    <a:tc>
                      <a:txBody>
                        <a:bodyPr/>
                        <a:lstStyle/>
                        <a:p>
                          <a:pPr algn="ctr"/>
                          <a:r>
                            <a:rPr lang="en-US" sz="1200" dirty="0" smtClean="0"/>
                            <a:t>user2</a:t>
                          </a:r>
                          <a:endParaRPr lang="en-US" sz="1200" dirty="0"/>
                        </a:p>
                      </a:txBody>
                      <a:tcPr/>
                    </a:tc>
                    <a:tc>
                      <a:txBody>
                        <a:bodyPr/>
                        <a:lstStyle/>
                        <a:p>
                          <a:pPr algn="ctr"/>
                          <a:r>
                            <a:rPr lang="en-US" sz="1200" dirty="0" smtClean="0"/>
                            <a:t>user3</a:t>
                          </a:r>
                          <a:endParaRPr lang="en-US" sz="1200" dirty="0"/>
                        </a:p>
                      </a:txBody>
                      <a:tcPr/>
                    </a:tc>
                    <a:tc>
                      <a:txBody>
                        <a:bodyPr/>
                        <a:lstStyle/>
                        <a:p>
                          <a:pPr algn="ctr"/>
                          <a:r>
                            <a:rPr lang="en-US" sz="1200" dirty="0" smtClean="0"/>
                            <a:t>user4</a:t>
                          </a:r>
                          <a:endParaRPr lang="en-US" sz="1200" dirty="0"/>
                        </a:p>
                      </a:txBody>
                      <a:tcPr/>
                    </a:tc>
                    <a:tc>
                      <a:txBody>
                        <a:bodyPr/>
                        <a:lstStyle/>
                        <a:p>
                          <a:pPr algn="ctr"/>
                          <a:r>
                            <a:rPr lang="en-US" sz="1200" dirty="0" smtClean="0"/>
                            <a:t>user5</a:t>
                          </a:r>
                          <a:endParaRPr lang="en-US" sz="1200" dirty="0"/>
                        </a:p>
                      </a:txBody>
                      <a:tcPr/>
                    </a:tc>
                    <a:tc>
                      <a:txBody>
                        <a:bodyPr/>
                        <a:lstStyle/>
                        <a:p>
                          <a:pPr algn="ctr"/>
                          <a:r>
                            <a:rPr lang="en-US" sz="1200" dirty="0" smtClean="0"/>
                            <a:t>user6</a:t>
                          </a:r>
                          <a:endParaRPr lang="en-US" sz="1200" dirty="0"/>
                        </a:p>
                      </a:txBody>
                      <a:tcPr/>
                    </a:tc>
                    <a:tc>
                      <a:txBody>
                        <a:bodyPr/>
                        <a:lstStyle/>
                        <a:p>
                          <a:pPr algn="ctr"/>
                          <a:r>
                            <a:rPr lang="en-US" sz="1200" dirty="0" smtClean="0"/>
                            <a:t>Feature1</a:t>
                          </a:r>
                        </a:p>
                        <a:p>
                          <a:pPr algn="ctr"/>
                          <a:r>
                            <a:rPr lang="en-US" sz="1200" dirty="0" smtClean="0"/>
                            <a:t>(x0)</a:t>
                          </a:r>
                          <a:endParaRPr lang="en-US" sz="1200" dirty="0"/>
                        </a:p>
                      </a:txBody>
                      <a:tcPr/>
                    </a:tc>
                    <a:tc>
                      <a:txBody>
                        <a:bodyPr/>
                        <a:lstStyle/>
                        <a:p>
                          <a:pPr algn="ctr"/>
                          <a:r>
                            <a:rPr lang="en-US" sz="1200" dirty="0" smtClean="0"/>
                            <a:t>Feature2</a:t>
                          </a:r>
                        </a:p>
                        <a:p>
                          <a:pPr algn="ctr"/>
                          <a:r>
                            <a:rPr lang="en-US" sz="1200" dirty="0" smtClean="0"/>
                            <a:t>(x1)</a:t>
                          </a:r>
                          <a:endParaRPr lang="en-US" sz="1200" dirty="0"/>
                        </a:p>
                      </a:txBody>
                      <a:tcPr/>
                    </a:tc>
                    <a:extLst>
                      <a:ext uri="{0D108BD9-81ED-4DB2-BD59-A6C34878D82A}">
                        <a16:rowId xmlns:a16="http://schemas.microsoft.com/office/drawing/2014/main" val="3946374566"/>
                      </a:ext>
                    </a:extLst>
                  </a:tr>
                  <a:tr h="457200">
                    <a:tc>
                      <a:txBody>
                        <a:bodyPr/>
                        <a:lstStyle/>
                        <a:p>
                          <a:pPr algn="ctr"/>
                          <a:r>
                            <a:rPr lang="en-US" sz="1200" dirty="0" smtClean="0"/>
                            <a:t>Restaurant_1</a:t>
                          </a:r>
                          <a:endParaRPr lang="en-US" sz="1200" dirty="0"/>
                        </a:p>
                      </a:txBody>
                      <a:tcPr/>
                    </a:tc>
                    <a:tc>
                      <a:txBody>
                        <a:bodyPr/>
                        <a:lstStyle/>
                        <a:p>
                          <a:pPr algn="ctr"/>
                          <a:r>
                            <a:rPr lang="en-US" sz="1200" dirty="0" smtClean="0"/>
                            <a:t>2</a:t>
                          </a:r>
                          <a:endParaRPr lang="en-US" sz="1200" dirty="0"/>
                        </a:p>
                      </a:txBody>
                      <a:tcPr/>
                    </a:tc>
                    <a:tc>
                      <a:txBody>
                        <a:bodyPr/>
                        <a:lstStyle/>
                        <a:p>
                          <a:pPr algn="ctr"/>
                          <a:r>
                            <a:rPr lang="en-US" sz="1200" dirty="0" smtClean="0"/>
                            <a:t>1</a:t>
                          </a:r>
                          <a:endParaRPr lang="en-US" sz="1200" dirty="0"/>
                        </a:p>
                      </a:txBody>
                      <a:tcPr/>
                    </a:tc>
                    <a:tc>
                      <a:txBody>
                        <a:bodyPr/>
                        <a:lstStyle/>
                        <a:p>
                          <a:pPr algn="ctr"/>
                          <a:r>
                            <a:rPr lang="en-US" sz="1200" dirty="0" smtClean="0"/>
                            <a:t>4</a:t>
                          </a:r>
                          <a:endParaRPr lang="en-US" sz="1200" dirty="0"/>
                        </a:p>
                      </a:txBody>
                      <a:tcPr/>
                    </a:tc>
                    <a:tc>
                      <a:txBody>
                        <a:bodyPr/>
                        <a:lstStyle/>
                        <a:p>
                          <a:pPr algn="ctr"/>
                          <a:r>
                            <a:rPr lang="en-US" sz="1200" b="1" dirty="0" smtClean="0">
                              <a:solidFill>
                                <a:schemeClr val="bg1">
                                  <a:lumMod val="85000"/>
                                </a:schemeClr>
                              </a:solidFill>
                            </a:rPr>
                            <a:t>?</a:t>
                          </a:r>
                          <a:endParaRPr lang="en-US" sz="1200" b="1" dirty="0">
                            <a:solidFill>
                              <a:schemeClr val="bg1">
                                <a:lumMod val="85000"/>
                              </a:schemeClr>
                            </a:solidFill>
                          </a:endParaRPr>
                        </a:p>
                      </a:txBody>
                      <a:tcPr>
                        <a:solidFill>
                          <a:schemeClr val="tx2">
                            <a:lumMod val="60000"/>
                            <a:lumOff val="40000"/>
                          </a:schemeClr>
                        </a:solidFill>
                      </a:tcPr>
                    </a:tc>
                    <a:tc>
                      <a:txBody>
                        <a:bodyPr/>
                        <a:lstStyle/>
                        <a:p>
                          <a:pPr algn="ctr"/>
                          <a:r>
                            <a:rPr lang="en-US" sz="1200" dirty="0" smtClean="0"/>
                            <a:t>1</a:t>
                          </a:r>
                          <a:endParaRPr lang="en-US" sz="1200" dirty="0"/>
                        </a:p>
                      </a:txBody>
                      <a:tcPr/>
                    </a:tc>
                    <a:tc>
                      <a:txBody>
                        <a:bodyPr/>
                        <a:lstStyle/>
                        <a:p>
                          <a:pPr algn="ctr"/>
                          <a:r>
                            <a:rPr lang="en-US" sz="1200" dirty="0" smtClean="0"/>
                            <a:t>4</a:t>
                          </a:r>
                          <a:endParaRPr lang="en-US" sz="1200" dirty="0"/>
                        </a:p>
                      </a:txBody>
                      <a:tcPr/>
                    </a:tc>
                    <a:tc>
                      <a:txBody>
                        <a:bodyPr/>
                        <a:lstStyle/>
                        <a:p>
                          <a:pPr algn="ctr"/>
                          <a:r>
                            <a:rPr lang="en-US" sz="1200" dirty="0" smtClean="0"/>
                            <a:t>1</a:t>
                          </a:r>
                          <a:endParaRPr lang="en-US" sz="1200" dirty="0"/>
                        </a:p>
                      </a:txBody>
                      <a:tcPr/>
                    </a:tc>
                    <a:tc>
                      <a:txBody>
                        <a:bodyPr/>
                        <a:lstStyle/>
                        <a:p>
                          <a:endParaRPr lang="en-US"/>
                        </a:p>
                      </a:txBody>
                      <a:tcPr>
                        <a:blipFill>
                          <a:blip r:embed="rId2"/>
                          <a:stretch>
                            <a:fillRect l="-801299" t="-101333" r="-102597" b="-610667"/>
                          </a:stretch>
                        </a:blipFill>
                      </a:tcPr>
                    </a:tc>
                    <a:tc>
                      <a:txBody>
                        <a:bodyPr/>
                        <a:lstStyle/>
                        <a:p>
                          <a:endParaRPr lang="en-US"/>
                        </a:p>
                      </a:txBody>
                      <a:tcPr>
                        <a:blipFill>
                          <a:blip r:embed="rId2"/>
                          <a:stretch>
                            <a:fillRect l="-901299" t="-101333" r="-2597" b="-610667"/>
                          </a:stretch>
                        </a:blipFill>
                      </a:tcPr>
                    </a:tc>
                    <a:extLst>
                      <a:ext uri="{0D108BD9-81ED-4DB2-BD59-A6C34878D82A}">
                        <a16:rowId xmlns:a16="http://schemas.microsoft.com/office/drawing/2014/main" val="1370659339"/>
                      </a:ext>
                    </a:extLst>
                  </a:tr>
                  <a:tr h="457200">
                    <a:tc>
                      <a:txBody>
                        <a:bodyPr/>
                        <a:lstStyle/>
                        <a:p>
                          <a:pPr algn="ctr"/>
                          <a:r>
                            <a:rPr lang="en-US" sz="1200" dirty="0" smtClean="0"/>
                            <a:t>Restaurant_2</a:t>
                          </a:r>
                          <a:endParaRPr lang="en-US" sz="1200" b="1" dirty="0"/>
                        </a:p>
                      </a:txBody>
                      <a:tcPr/>
                    </a:tc>
                    <a:tc>
                      <a:txBody>
                        <a:bodyPr/>
                        <a:lstStyle/>
                        <a:p>
                          <a:pPr algn="ctr"/>
                          <a:r>
                            <a:rPr lang="en-US" sz="1200" dirty="0" smtClean="0"/>
                            <a:t>1</a:t>
                          </a:r>
                          <a:endParaRPr lang="en-US" sz="1200" dirty="0"/>
                        </a:p>
                      </a:txBody>
                      <a:tcPr/>
                    </a:tc>
                    <a:tc>
                      <a:txBody>
                        <a:bodyPr/>
                        <a:lstStyle/>
                        <a:p>
                          <a:pPr algn="ctr"/>
                          <a:r>
                            <a:rPr lang="en-US" sz="1200" dirty="0" smtClean="0"/>
                            <a:t>2</a:t>
                          </a:r>
                          <a:endParaRPr lang="en-US" sz="1200" dirty="0"/>
                        </a:p>
                      </a:txBody>
                      <a:tcPr/>
                    </a:tc>
                    <a:tc>
                      <a:txBody>
                        <a:bodyPr/>
                        <a:lstStyle/>
                        <a:p>
                          <a:pPr algn="ctr"/>
                          <a:r>
                            <a:rPr lang="en-US" sz="1200" dirty="0" smtClean="0"/>
                            <a:t>5</a:t>
                          </a:r>
                          <a:endParaRPr lang="en-US" sz="1200" dirty="0"/>
                        </a:p>
                      </a:txBody>
                      <a:tcPr/>
                    </a:tc>
                    <a:tc>
                      <a:txBody>
                        <a:bodyPr/>
                        <a:lstStyle/>
                        <a:p>
                          <a:pPr algn="ctr"/>
                          <a:r>
                            <a:rPr lang="en-US" sz="1200" b="1" dirty="0" smtClean="0">
                              <a:solidFill>
                                <a:schemeClr val="bg1">
                                  <a:lumMod val="85000"/>
                                </a:schemeClr>
                              </a:solidFill>
                            </a:rPr>
                            <a:t>?</a:t>
                          </a:r>
                          <a:endParaRPr lang="en-US" sz="1200" b="1" dirty="0">
                            <a:solidFill>
                              <a:schemeClr val="bg1">
                                <a:lumMod val="85000"/>
                              </a:schemeClr>
                            </a:solidFill>
                          </a:endParaRPr>
                        </a:p>
                      </a:txBody>
                      <a:tcPr>
                        <a:solidFill>
                          <a:schemeClr val="tx2">
                            <a:lumMod val="60000"/>
                            <a:lumOff val="40000"/>
                          </a:schemeClr>
                        </a:solidFill>
                      </a:tcPr>
                    </a:tc>
                    <a:tc>
                      <a:txBody>
                        <a:bodyPr/>
                        <a:lstStyle/>
                        <a:p>
                          <a:pPr algn="ctr"/>
                          <a:r>
                            <a:rPr lang="en-US" sz="1200" dirty="0" smtClean="0"/>
                            <a:t>2</a:t>
                          </a:r>
                          <a:endParaRPr lang="en-US" sz="1200" dirty="0"/>
                        </a:p>
                      </a:txBody>
                      <a:tcPr/>
                    </a:tc>
                    <a:tc>
                      <a:txBody>
                        <a:bodyPr/>
                        <a:lstStyle/>
                        <a:p>
                          <a:pPr algn="ctr"/>
                          <a:r>
                            <a:rPr lang="en-US" sz="1200" dirty="0" smtClean="0"/>
                            <a:t>5</a:t>
                          </a:r>
                          <a:endParaRPr lang="en-US" sz="1200" dirty="0"/>
                        </a:p>
                      </a:txBody>
                      <a:tcPr/>
                    </a:tc>
                    <a:tc>
                      <a:txBody>
                        <a:bodyPr/>
                        <a:lstStyle/>
                        <a:p>
                          <a:pPr algn="ctr"/>
                          <a:r>
                            <a:rPr lang="en-US" sz="1200" dirty="0" smtClean="0"/>
                            <a:t>2</a:t>
                          </a:r>
                          <a:endParaRPr lang="en-US" sz="1200" dirty="0"/>
                        </a:p>
                      </a:txBody>
                      <a:tcPr/>
                    </a:tc>
                    <a:tc>
                      <a:txBody>
                        <a:bodyPr/>
                        <a:lstStyle/>
                        <a:p>
                          <a:endParaRPr lang="en-US"/>
                        </a:p>
                      </a:txBody>
                      <a:tcPr>
                        <a:blipFill>
                          <a:blip r:embed="rId2"/>
                          <a:stretch>
                            <a:fillRect l="-801299" t="-201333" r="-102597" b="-510667"/>
                          </a:stretch>
                        </a:blipFill>
                      </a:tcPr>
                    </a:tc>
                    <a:tc>
                      <a:txBody>
                        <a:bodyPr/>
                        <a:lstStyle/>
                        <a:p>
                          <a:endParaRPr lang="en-US"/>
                        </a:p>
                      </a:txBody>
                      <a:tcPr>
                        <a:blipFill>
                          <a:blip r:embed="rId2"/>
                          <a:stretch>
                            <a:fillRect l="-901299" t="-201333" r="-2597" b="-510667"/>
                          </a:stretch>
                        </a:blipFill>
                      </a:tcPr>
                    </a:tc>
                    <a:extLst>
                      <a:ext uri="{0D108BD9-81ED-4DB2-BD59-A6C34878D82A}">
                        <a16:rowId xmlns:a16="http://schemas.microsoft.com/office/drawing/2014/main" val="1297222848"/>
                      </a:ext>
                    </a:extLst>
                  </a:tr>
                  <a:tr h="457200">
                    <a:tc>
                      <a:txBody>
                        <a:bodyPr/>
                        <a:lstStyle/>
                        <a:p>
                          <a:pPr algn="ctr"/>
                          <a:r>
                            <a:rPr lang="en-US" sz="1200" dirty="0" smtClean="0"/>
                            <a:t>Restaurant_3</a:t>
                          </a:r>
                          <a:endParaRPr lang="en-US" sz="1200" dirty="0"/>
                        </a:p>
                      </a:txBody>
                      <a:tcPr/>
                    </a:tc>
                    <a:tc>
                      <a:txBody>
                        <a:bodyPr/>
                        <a:lstStyle/>
                        <a:p>
                          <a:pPr algn="ctr"/>
                          <a:r>
                            <a:rPr lang="en-US" sz="1200" b="1" dirty="0" smtClean="0">
                              <a:solidFill>
                                <a:srgbClr val="C00000"/>
                              </a:solidFill>
                            </a:rPr>
                            <a:t>?</a:t>
                          </a:r>
                          <a:endParaRPr lang="en-US" sz="1200" b="1" dirty="0">
                            <a:solidFill>
                              <a:srgbClr val="C00000"/>
                            </a:solidFill>
                          </a:endParaRPr>
                        </a:p>
                      </a:txBody>
                      <a:tcPr>
                        <a:solidFill>
                          <a:schemeClr val="accent2">
                            <a:lumMod val="40000"/>
                            <a:lumOff val="60000"/>
                          </a:schemeClr>
                        </a:solidFill>
                      </a:tcPr>
                    </a:tc>
                    <a:tc>
                      <a:txBody>
                        <a:bodyPr/>
                        <a:lstStyle/>
                        <a:p>
                          <a:pPr algn="ctr"/>
                          <a:r>
                            <a:rPr lang="en-US" sz="1200" dirty="0" smtClean="0"/>
                            <a:t>3</a:t>
                          </a:r>
                          <a:endParaRPr lang="en-US" sz="1200" dirty="0"/>
                        </a:p>
                      </a:txBody>
                      <a:tcPr/>
                    </a:tc>
                    <a:tc>
                      <a:txBody>
                        <a:bodyPr/>
                        <a:lstStyle/>
                        <a:p>
                          <a:pPr algn="ctr"/>
                          <a:r>
                            <a:rPr lang="en-US" sz="1200" dirty="0" smtClean="0"/>
                            <a:t>?</a:t>
                          </a:r>
                          <a:endParaRPr lang="en-US" sz="1200" dirty="0"/>
                        </a:p>
                      </a:txBody>
                      <a:tcPr>
                        <a:solidFill>
                          <a:schemeClr val="accent2">
                            <a:lumMod val="40000"/>
                            <a:lumOff val="60000"/>
                          </a:schemeClr>
                        </a:solidFill>
                      </a:tcPr>
                    </a:tc>
                    <a:tc>
                      <a:txBody>
                        <a:bodyPr/>
                        <a:lstStyle/>
                        <a:p>
                          <a:pPr algn="ctr"/>
                          <a:r>
                            <a:rPr lang="en-US" sz="1200" b="1" dirty="0" smtClean="0">
                              <a:solidFill>
                                <a:schemeClr val="bg1">
                                  <a:lumMod val="85000"/>
                                </a:schemeClr>
                              </a:solidFill>
                            </a:rPr>
                            <a:t>?</a:t>
                          </a:r>
                          <a:endParaRPr lang="en-US" sz="1200" b="1" dirty="0">
                            <a:solidFill>
                              <a:schemeClr val="bg1">
                                <a:lumMod val="85000"/>
                              </a:schemeClr>
                            </a:solidFill>
                          </a:endParaRPr>
                        </a:p>
                      </a:txBody>
                      <a:tcPr>
                        <a:solidFill>
                          <a:schemeClr val="tx2">
                            <a:lumMod val="60000"/>
                            <a:lumOff val="40000"/>
                          </a:schemeClr>
                        </a:solidFill>
                      </a:tcPr>
                    </a:tc>
                    <a:tc>
                      <a:txBody>
                        <a:bodyPr/>
                        <a:lstStyle/>
                        <a:p>
                          <a:pPr algn="ctr"/>
                          <a:r>
                            <a:rPr lang="en-US" sz="1200" dirty="0" smtClean="0"/>
                            <a:t>3</a:t>
                          </a:r>
                          <a:endParaRPr lang="en-US" sz="1200" dirty="0"/>
                        </a:p>
                      </a:txBody>
                      <a:tcPr/>
                    </a:tc>
                    <a:tc>
                      <a:txBody>
                        <a:bodyPr/>
                        <a:lstStyle/>
                        <a:p>
                          <a:pPr algn="ctr"/>
                          <a:r>
                            <a:rPr lang="en-US" sz="1200" dirty="0" smtClean="0"/>
                            <a:t>?</a:t>
                          </a:r>
                          <a:endParaRPr lang="en-US" sz="1200" dirty="0"/>
                        </a:p>
                      </a:txBody>
                      <a:tcPr>
                        <a:solidFill>
                          <a:schemeClr val="accent2">
                            <a:lumMod val="40000"/>
                            <a:lumOff val="60000"/>
                          </a:schemeClr>
                        </a:solidFill>
                      </a:tcPr>
                    </a:tc>
                    <a:tc>
                      <a:txBody>
                        <a:bodyPr/>
                        <a:lstStyle/>
                        <a:p>
                          <a:pPr algn="ctr"/>
                          <a:r>
                            <a:rPr lang="en-US" sz="1200" dirty="0" smtClean="0"/>
                            <a:t>3</a:t>
                          </a:r>
                          <a:endParaRPr lang="en-US" sz="1200" dirty="0"/>
                        </a:p>
                      </a:txBody>
                      <a:tcPr/>
                    </a:tc>
                    <a:tc>
                      <a:txBody>
                        <a:bodyPr/>
                        <a:lstStyle/>
                        <a:p>
                          <a:endParaRPr lang="en-US"/>
                        </a:p>
                      </a:txBody>
                      <a:tcPr>
                        <a:blipFill>
                          <a:blip r:embed="rId2"/>
                          <a:stretch>
                            <a:fillRect l="-801299" t="-297368" r="-102597" b="-403947"/>
                          </a:stretch>
                        </a:blipFill>
                      </a:tcPr>
                    </a:tc>
                    <a:tc>
                      <a:txBody>
                        <a:bodyPr/>
                        <a:lstStyle/>
                        <a:p>
                          <a:endParaRPr lang="en-US"/>
                        </a:p>
                      </a:txBody>
                      <a:tcPr>
                        <a:blipFill>
                          <a:blip r:embed="rId2"/>
                          <a:stretch>
                            <a:fillRect l="-901299" t="-297368" r="-2597" b="-403947"/>
                          </a:stretch>
                        </a:blipFill>
                      </a:tcPr>
                    </a:tc>
                    <a:extLst>
                      <a:ext uri="{0D108BD9-81ED-4DB2-BD59-A6C34878D82A}">
                        <a16:rowId xmlns:a16="http://schemas.microsoft.com/office/drawing/2014/main" val="2735201256"/>
                      </a:ext>
                    </a:extLst>
                  </a:tr>
                  <a:tr h="457200">
                    <a:tc>
                      <a:txBody>
                        <a:bodyPr/>
                        <a:lstStyle/>
                        <a:p>
                          <a:pPr algn="ctr"/>
                          <a:r>
                            <a:rPr lang="en-US" sz="1200" dirty="0" smtClean="0"/>
                            <a:t>Restaurant_4</a:t>
                          </a:r>
                          <a:endParaRPr lang="en-US" sz="1200" dirty="0"/>
                        </a:p>
                      </a:txBody>
                      <a:tcPr/>
                    </a:tc>
                    <a:tc>
                      <a:txBody>
                        <a:bodyPr/>
                        <a:lstStyle/>
                        <a:p>
                          <a:pPr algn="ctr"/>
                          <a:r>
                            <a:rPr lang="en-US" sz="1200" b="1" dirty="0" smtClean="0">
                              <a:solidFill>
                                <a:srgbClr val="C00000"/>
                              </a:solidFill>
                            </a:rPr>
                            <a:t>?</a:t>
                          </a:r>
                          <a:endParaRPr lang="en-US" sz="1200" b="1" dirty="0">
                            <a:solidFill>
                              <a:srgbClr val="C00000"/>
                            </a:solidFill>
                          </a:endParaRPr>
                        </a:p>
                      </a:txBody>
                      <a:tcPr>
                        <a:solidFill>
                          <a:schemeClr val="accent2">
                            <a:lumMod val="40000"/>
                            <a:lumOff val="60000"/>
                          </a:schemeClr>
                        </a:solidFill>
                      </a:tcPr>
                    </a:tc>
                    <a:tc>
                      <a:txBody>
                        <a:bodyPr/>
                        <a:lstStyle/>
                        <a:p>
                          <a:pPr algn="ctr"/>
                          <a:r>
                            <a:rPr lang="en-US" sz="1200" dirty="0" smtClean="0"/>
                            <a:t>4</a:t>
                          </a:r>
                          <a:endParaRPr lang="en-US" sz="1200" dirty="0"/>
                        </a:p>
                      </a:txBody>
                      <a:tcPr/>
                    </a:tc>
                    <a:tc>
                      <a:txBody>
                        <a:bodyPr/>
                        <a:lstStyle/>
                        <a:p>
                          <a:pPr algn="ctr"/>
                          <a:r>
                            <a:rPr lang="en-US" sz="1200" dirty="0" smtClean="0"/>
                            <a:t>?</a:t>
                          </a:r>
                          <a:endParaRPr lang="en-US" sz="1200" dirty="0"/>
                        </a:p>
                      </a:txBody>
                      <a:tcPr>
                        <a:solidFill>
                          <a:schemeClr val="accent2">
                            <a:lumMod val="40000"/>
                            <a:lumOff val="60000"/>
                          </a:schemeClr>
                        </a:solidFill>
                      </a:tcPr>
                    </a:tc>
                    <a:tc>
                      <a:txBody>
                        <a:bodyPr/>
                        <a:lstStyle/>
                        <a:p>
                          <a:pPr algn="ctr"/>
                          <a:r>
                            <a:rPr lang="en-US" sz="1200" b="1" dirty="0" smtClean="0">
                              <a:solidFill>
                                <a:schemeClr val="bg1">
                                  <a:lumMod val="85000"/>
                                </a:schemeClr>
                              </a:solidFill>
                            </a:rPr>
                            <a:t>?</a:t>
                          </a:r>
                          <a:endParaRPr lang="en-US" sz="1200" b="1" dirty="0">
                            <a:solidFill>
                              <a:schemeClr val="bg1">
                                <a:lumMod val="85000"/>
                              </a:schemeClr>
                            </a:solidFill>
                          </a:endParaRPr>
                        </a:p>
                      </a:txBody>
                      <a:tcPr>
                        <a:solidFill>
                          <a:schemeClr val="tx2">
                            <a:lumMod val="60000"/>
                            <a:lumOff val="40000"/>
                          </a:schemeClr>
                        </a:solidFill>
                      </a:tcPr>
                    </a:tc>
                    <a:tc>
                      <a:txBody>
                        <a:bodyPr/>
                        <a:lstStyle/>
                        <a:p>
                          <a:pPr algn="ctr"/>
                          <a:r>
                            <a:rPr lang="en-US" sz="1200" dirty="0" smtClean="0"/>
                            <a:t>4</a:t>
                          </a:r>
                          <a:endParaRPr lang="en-US" sz="1200" dirty="0"/>
                        </a:p>
                      </a:txBody>
                      <a:tcPr/>
                    </a:tc>
                    <a:tc>
                      <a:txBody>
                        <a:bodyPr/>
                        <a:lstStyle/>
                        <a:p>
                          <a:pPr algn="ctr"/>
                          <a:r>
                            <a:rPr lang="en-US" sz="1200" dirty="0" smtClean="0"/>
                            <a:t>?</a:t>
                          </a:r>
                          <a:endParaRPr lang="en-US" sz="1200" dirty="0"/>
                        </a:p>
                      </a:txBody>
                      <a:tcPr>
                        <a:solidFill>
                          <a:schemeClr val="accent2">
                            <a:lumMod val="40000"/>
                            <a:lumOff val="60000"/>
                          </a:schemeClr>
                        </a:solidFill>
                      </a:tcPr>
                    </a:tc>
                    <a:tc>
                      <a:txBody>
                        <a:bodyPr/>
                        <a:lstStyle/>
                        <a:p>
                          <a:pPr algn="ctr"/>
                          <a:r>
                            <a:rPr lang="en-US" sz="1200" dirty="0" smtClean="0"/>
                            <a:t>4</a:t>
                          </a:r>
                          <a:endParaRPr lang="en-US" sz="1200" dirty="0"/>
                        </a:p>
                      </a:txBody>
                      <a:tcPr/>
                    </a:tc>
                    <a:tc>
                      <a:txBody>
                        <a:bodyPr/>
                        <a:lstStyle/>
                        <a:p>
                          <a:endParaRPr lang="en-US"/>
                        </a:p>
                      </a:txBody>
                      <a:tcPr>
                        <a:blipFill>
                          <a:blip r:embed="rId2"/>
                          <a:stretch>
                            <a:fillRect l="-801299" t="-402667" r="-102597" b="-309333"/>
                          </a:stretch>
                        </a:blipFill>
                      </a:tcPr>
                    </a:tc>
                    <a:tc>
                      <a:txBody>
                        <a:bodyPr/>
                        <a:lstStyle/>
                        <a:p>
                          <a:endParaRPr lang="en-US"/>
                        </a:p>
                      </a:txBody>
                      <a:tcPr>
                        <a:blipFill>
                          <a:blip r:embed="rId2"/>
                          <a:stretch>
                            <a:fillRect l="-901299" t="-402667" r="-2597" b="-309333"/>
                          </a:stretch>
                        </a:blipFill>
                      </a:tcPr>
                    </a:tc>
                    <a:extLst>
                      <a:ext uri="{0D108BD9-81ED-4DB2-BD59-A6C34878D82A}">
                        <a16:rowId xmlns:a16="http://schemas.microsoft.com/office/drawing/2014/main" val="489809722"/>
                      </a:ext>
                    </a:extLst>
                  </a:tr>
                  <a:tr h="457200">
                    <a:tc>
                      <a:txBody>
                        <a:bodyPr/>
                        <a:lstStyle/>
                        <a:p>
                          <a:pPr algn="ctr"/>
                          <a:r>
                            <a:rPr lang="en-US" sz="1200" dirty="0" smtClean="0"/>
                            <a:t>Restaurant_5</a:t>
                          </a:r>
                          <a:endParaRPr lang="en-US" sz="1200" dirty="0"/>
                        </a:p>
                      </a:txBody>
                      <a:tcPr/>
                    </a:tc>
                    <a:tc>
                      <a:txBody>
                        <a:bodyPr/>
                        <a:lstStyle/>
                        <a:p>
                          <a:pPr algn="ctr"/>
                          <a:r>
                            <a:rPr lang="en-US" sz="1200" dirty="0" smtClean="0"/>
                            <a:t>4</a:t>
                          </a:r>
                          <a:endParaRPr lang="en-US" sz="1200" dirty="0"/>
                        </a:p>
                      </a:txBody>
                      <a:tcPr/>
                    </a:tc>
                    <a:tc>
                      <a:txBody>
                        <a:bodyPr/>
                        <a:lstStyle/>
                        <a:p>
                          <a:pPr algn="ctr"/>
                          <a:r>
                            <a:rPr lang="en-US" sz="1200" dirty="0" smtClean="0"/>
                            <a:t>5</a:t>
                          </a:r>
                          <a:endParaRPr lang="en-US" sz="1200" dirty="0"/>
                        </a:p>
                      </a:txBody>
                      <a:tcPr/>
                    </a:tc>
                    <a:tc>
                      <a:txBody>
                        <a:bodyPr/>
                        <a:lstStyle/>
                        <a:p>
                          <a:pPr algn="ctr"/>
                          <a:r>
                            <a:rPr lang="en-US" sz="1200" dirty="0" smtClean="0"/>
                            <a:t>1</a:t>
                          </a:r>
                          <a:endParaRPr lang="en-US" sz="1200" dirty="0"/>
                        </a:p>
                      </a:txBody>
                      <a:tcPr/>
                    </a:tc>
                    <a:tc>
                      <a:txBody>
                        <a:bodyPr/>
                        <a:lstStyle/>
                        <a:p>
                          <a:pPr algn="ctr"/>
                          <a:r>
                            <a:rPr lang="en-US" sz="1200" b="1" dirty="0" smtClean="0">
                              <a:solidFill>
                                <a:schemeClr val="bg1">
                                  <a:lumMod val="85000"/>
                                </a:schemeClr>
                              </a:solidFill>
                            </a:rPr>
                            <a:t>?</a:t>
                          </a:r>
                          <a:endParaRPr lang="en-US" sz="1200" b="1" dirty="0">
                            <a:solidFill>
                              <a:schemeClr val="bg1">
                                <a:lumMod val="85000"/>
                              </a:schemeClr>
                            </a:solidFill>
                          </a:endParaRPr>
                        </a:p>
                      </a:txBody>
                      <a:tcPr>
                        <a:solidFill>
                          <a:schemeClr val="tx2">
                            <a:lumMod val="60000"/>
                            <a:lumOff val="40000"/>
                          </a:schemeClr>
                        </a:solidFill>
                      </a:tcPr>
                    </a:tc>
                    <a:tc>
                      <a:txBody>
                        <a:bodyPr/>
                        <a:lstStyle/>
                        <a:p>
                          <a:pPr algn="ctr"/>
                          <a:r>
                            <a:rPr lang="en-US" sz="1200" dirty="0" smtClean="0"/>
                            <a:t>5</a:t>
                          </a:r>
                          <a:endParaRPr lang="en-US" sz="1200" dirty="0"/>
                        </a:p>
                      </a:txBody>
                      <a:tcPr/>
                    </a:tc>
                    <a:tc>
                      <a:txBody>
                        <a:bodyPr/>
                        <a:lstStyle/>
                        <a:p>
                          <a:pPr algn="ctr"/>
                          <a:r>
                            <a:rPr lang="en-US" sz="1200" dirty="0" smtClean="0"/>
                            <a:t>1</a:t>
                          </a:r>
                          <a:endParaRPr lang="en-US" sz="1200" dirty="0"/>
                        </a:p>
                      </a:txBody>
                      <a:tcPr/>
                    </a:tc>
                    <a:tc>
                      <a:txBody>
                        <a:bodyPr/>
                        <a:lstStyle/>
                        <a:p>
                          <a:pPr algn="ctr"/>
                          <a:r>
                            <a:rPr lang="en-US" sz="1200" dirty="0" smtClean="0"/>
                            <a:t>?</a:t>
                          </a:r>
                          <a:endParaRPr lang="en-US" sz="1200" dirty="0"/>
                        </a:p>
                      </a:txBody>
                      <a:tcPr>
                        <a:solidFill>
                          <a:schemeClr val="accent2">
                            <a:lumMod val="40000"/>
                            <a:lumOff val="60000"/>
                          </a:schemeClr>
                        </a:solidFill>
                      </a:tcPr>
                    </a:tc>
                    <a:tc>
                      <a:txBody>
                        <a:bodyPr/>
                        <a:lstStyle/>
                        <a:p>
                          <a:endParaRPr lang="en-US"/>
                        </a:p>
                      </a:txBody>
                      <a:tcPr>
                        <a:blipFill>
                          <a:blip r:embed="rId2"/>
                          <a:stretch>
                            <a:fillRect l="-801299" t="-502667" r="-102597" b="-209333"/>
                          </a:stretch>
                        </a:blipFill>
                      </a:tcPr>
                    </a:tc>
                    <a:tc>
                      <a:txBody>
                        <a:bodyPr/>
                        <a:lstStyle/>
                        <a:p>
                          <a:endParaRPr lang="en-US"/>
                        </a:p>
                      </a:txBody>
                      <a:tcPr>
                        <a:blipFill>
                          <a:blip r:embed="rId2"/>
                          <a:stretch>
                            <a:fillRect l="-901299" t="-502667" r="-2597" b="-209333"/>
                          </a:stretch>
                        </a:blipFill>
                      </a:tcPr>
                    </a:tc>
                    <a:extLst>
                      <a:ext uri="{0D108BD9-81ED-4DB2-BD59-A6C34878D82A}">
                        <a16:rowId xmlns:a16="http://schemas.microsoft.com/office/drawing/2014/main" val="1351121872"/>
                      </a:ext>
                    </a:extLst>
                  </a:tr>
                  <a:tr h="457200">
                    <a:tc>
                      <a:txBody>
                        <a:bodyPr/>
                        <a:lstStyle/>
                        <a:p>
                          <a:pPr algn="ctr"/>
                          <a:r>
                            <a:rPr lang="en-US" sz="1200" dirty="0" smtClean="0"/>
                            <a:t>Restaurant_6</a:t>
                          </a:r>
                          <a:endParaRPr lang="en-US" sz="1200" dirty="0"/>
                        </a:p>
                      </a:txBody>
                      <a:tcPr/>
                    </a:tc>
                    <a:tc>
                      <a:txBody>
                        <a:bodyPr/>
                        <a:lstStyle/>
                        <a:p>
                          <a:pPr algn="ctr"/>
                          <a:r>
                            <a:rPr lang="en-US" sz="1200" b="1" dirty="0" smtClean="0">
                              <a:solidFill>
                                <a:srgbClr val="C00000"/>
                              </a:solidFill>
                            </a:rPr>
                            <a:t>?</a:t>
                          </a:r>
                          <a:endParaRPr lang="en-US" sz="1200" b="1" dirty="0">
                            <a:solidFill>
                              <a:srgbClr val="C00000"/>
                            </a:solidFill>
                          </a:endParaRPr>
                        </a:p>
                      </a:txBody>
                      <a:tcPr>
                        <a:solidFill>
                          <a:schemeClr val="accent2">
                            <a:lumMod val="40000"/>
                            <a:lumOff val="60000"/>
                          </a:schemeClr>
                        </a:solidFill>
                      </a:tcPr>
                    </a:tc>
                    <a:tc>
                      <a:txBody>
                        <a:bodyPr/>
                        <a:lstStyle/>
                        <a:p>
                          <a:pPr algn="ctr"/>
                          <a:r>
                            <a:rPr lang="en-US" sz="1200" dirty="0" smtClean="0"/>
                            <a:t>?</a:t>
                          </a:r>
                          <a:endParaRPr lang="en-US" sz="1200" dirty="0"/>
                        </a:p>
                      </a:txBody>
                      <a:tcPr>
                        <a:solidFill>
                          <a:schemeClr val="accent2">
                            <a:lumMod val="40000"/>
                            <a:lumOff val="60000"/>
                          </a:schemeClr>
                        </a:solidFill>
                      </a:tcPr>
                    </a:tc>
                    <a:tc>
                      <a:txBody>
                        <a:bodyPr/>
                        <a:lstStyle/>
                        <a:p>
                          <a:pPr algn="ctr"/>
                          <a:r>
                            <a:rPr lang="en-US" sz="1200" dirty="0" smtClean="0"/>
                            <a:t>?</a:t>
                          </a:r>
                          <a:endParaRPr lang="en-US" sz="1200" dirty="0"/>
                        </a:p>
                      </a:txBody>
                      <a:tcPr>
                        <a:solidFill>
                          <a:schemeClr val="accent2">
                            <a:lumMod val="40000"/>
                            <a:lumOff val="60000"/>
                          </a:schemeClr>
                        </a:solidFill>
                      </a:tcPr>
                    </a:tc>
                    <a:tc>
                      <a:txBody>
                        <a:bodyPr/>
                        <a:lstStyle/>
                        <a:p>
                          <a:pPr algn="ctr"/>
                          <a:r>
                            <a:rPr lang="en-US" sz="1200" b="1" dirty="0" smtClean="0">
                              <a:solidFill>
                                <a:schemeClr val="bg1">
                                  <a:lumMod val="85000"/>
                                </a:schemeClr>
                              </a:solidFill>
                            </a:rPr>
                            <a:t>?</a:t>
                          </a:r>
                          <a:endParaRPr lang="en-US" sz="1200" b="1" dirty="0">
                            <a:solidFill>
                              <a:schemeClr val="bg1">
                                <a:lumMod val="85000"/>
                              </a:schemeClr>
                            </a:solidFill>
                          </a:endParaRPr>
                        </a:p>
                      </a:txBody>
                      <a:tcPr>
                        <a:solidFill>
                          <a:schemeClr val="tx2">
                            <a:lumMod val="60000"/>
                            <a:lumOff val="40000"/>
                          </a:schemeClr>
                        </a:solidFill>
                      </a:tcPr>
                    </a:tc>
                    <a:tc>
                      <a:txBody>
                        <a:bodyPr/>
                        <a:lstStyle/>
                        <a:p>
                          <a:pPr algn="ctr"/>
                          <a:r>
                            <a:rPr lang="en-US" sz="1200" dirty="0" smtClean="0"/>
                            <a:t>3</a:t>
                          </a:r>
                          <a:endParaRPr lang="en-US" sz="1200" dirty="0"/>
                        </a:p>
                      </a:txBody>
                      <a:tcPr/>
                    </a:tc>
                    <a:tc>
                      <a:txBody>
                        <a:bodyPr/>
                        <a:lstStyle/>
                        <a:p>
                          <a:pPr algn="ctr"/>
                          <a:r>
                            <a:rPr lang="en-US" sz="1200" dirty="0" smtClean="0"/>
                            <a:t>?</a:t>
                          </a:r>
                          <a:endParaRPr lang="en-US" sz="1200" dirty="0"/>
                        </a:p>
                      </a:txBody>
                      <a:tcPr>
                        <a:solidFill>
                          <a:schemeClr val="accent2">
                            <a:lumMod val="40000"/>
                            <a:lumOff val="60000"/>
                          </a:schemeClr>
                        </a:solidFill>
                      </a:tcPr>
                    </a:tc>
                    <a:tc>
                      <a:txBody>
                        <a:bodyPr/>
                        <a:lstStyle/>
                        <a:p>
                          <a:pPr algn="ctr"/>
                          <a:r>
                            <a:rPr lang="en-US" sz="1200" dirty="0" smtClean="0"/>
                            <a:t>2</a:t>
                          </a:r>
                          <a:endParaRPr lang="en-US" sz="1200" dirty="0"/>
                        </a:p>
                      </a:txBody>
                      <a:tcPr/>
                    </a:tc>
                    <a:tc>
                      <a:txBody>
                        <a:bodyPr/>
                        <a:lstStyle/>
                        <a:p>
                          <a:endParaRPr lang="en-US"/>
                        </a:p>
                      </a:txBody>
                      <a:tcPr>
                        <a:blipFill>
                          <a:blip r:embed="rId2"/>
                          <a:stretch>
                            <a:fillRect l="-801299" t="-602667" r="-102597" b="-109333"/>
                          </a:stretch>
                        </a:blipFill>
                      </a:tcPr>
                    </a:tc>
                    <a:tc>
                      <a:txBody>
                        <a:bodyPr/>
                        <a:lstStyle/>
                        <a:p>
                          <a:endParaRPr lang="en-US"/>
                        </a:p>
                      </a:txBody>
                      <a:tcPr>
                        <a:blipFill>
                          <a:blip r:embed="rId2"/>
                          <a:stretch>
                            <a:fillRect l="-901299" t="-602667" r="-2597" b="-109333"/>
                          </a:stretch>
                        </a:blipFill>
                      </a:tcPr>
                    </a:tc>
                    <a:extLst>
                      <a:ext uri="{0D108BD9-81ED-4DB2-BD59-A6C34878D82A}">
                        <a16:rowId xmlns:a16="http://schemas.microsoft.com/office/drawing/2014/main" val="3616205011"/>
                      </a:ext>
                    </a:extLst>
                  </a:tr>
                  <a:tr h="457200">
                    <a:tc>
                      <a:txBody>
                        <a:bodyPr/>
                        <a:lstStyle/>
                        <a:p>
                          <a:pPr algn="ctr"/>
                          <a:r>
                            <a:rPr lang="en-US" sz="1200" dirty="0" smtClean="0"/>
                            <a:t>Restaurant_7</a:t>
                          </a:r>
                          <a:endParaRPr lang="en-US" sz="1200" dirty="0"/>
                        </a:p>
                      </a:txBody>
                      <a:tcPr/>
                    </a:tc>
                    <a:tc>
                      <a:txBody>
                        <a:bodyPr/>
                        <a:lstStyle/>
                        <a:p>
                          <a:pPr algn="ctr"/>
                          <a:r>
                            <a:rPr lang="en-US" sz="1200" b="1" dirty="0" smtClean="0">
                              <a:solidFill>
                                <a:srgbClr val="C00000"/>
                              </a:solidFill>
                            </a:rPr>
                            <a:t>?</a:t>
                          </a:r>
                          <a:endParaRPr lang="en-US" sz="1200" b="1" dirty="0">
                            <a:solidFill>
                              <a:srgbClr val="C00000"/>
                            </a:solidFill>
                          </a:endParaRPr>
                        </a:p>
                      </a:txBody>
                      <a:tcPr>
                        <a:solidFill>
                          <a:schemeClr val="accent2">
                            <a:lumMod val="40000"/>
                            <a:lumOff val="60000"/>
                          </a:schemeClr>
                        </a:solidFill>
                      </a:tcPr>
                    </a:tc>
                    <a:tc>
                      <a:txBody>
                        <a:bodyPr/>
                        <a:lstStyle/>
                        <a:p>
                          <a:pPr algn="ctr"/>
                          <a:r>
                            <a:rPr lang="en-US" sz="1200" dirty="0" smtClean="0"/>
                            <a:t>1</a:t>
                          </a:r>
                          <a:endParaRPr lang="en-US" sz="1200" dirty="0"/>
                        </a:p>
                      </a:txBody>
                      <a:tcPr/>
                    </a:tc>
                    <a:tc>
                      <a:txBody>
                        <a:bodyPr/>
                        <a:lstStyle/>
                        <a:p>
                          <a:pPr algn="ctr"/>
                          <a:r>
                            <a:rPr lang="en-US" sz="1200" dirty="0" smtClean="0"/>
                            <a:t>3</a:t>
                          </a:r>
                          <a:endParaRPr lang="en-US" sz="1200" dirty="0"/>
                        </a:p>
                      </a:txBody>
                      <a:tcPr/>
                    </a:tc>
                    <a:tc>
                      <a:txBody>
                        <a:bodyPr/>
                        <a:lstStyle/>
                        <a:p>
                          <a:pPr algn="ctr"/>
                          <a:r>
                            <a:rPr lang="en-US" sz="1200" b="1" dirty="0" smtClean="0">
                              <a:solidFill>
                                <a:schemeClr val="bg1">
                                  <a:lumMod val="85000"/>
                                </a:schemeClr>
                              </a:solidFill>
                            </a:rPr>
                            <a:t>?</a:t>
                          </a:r>
                          <a:endParaRPr lang="en-US" sz="1200" b="1" dirty="0">
                            <a:solidFill>
                              <a:schemeClr val="bg1">
                                <a:lumMod val="85000"/>
                              </a:schemeClr>
                            </a:solidFill>
                          </a:endParaRPr>
                        </a:p>
                      </a:txBody>
                      <a:tcPr>
                        <a:solidFill>
                          <a:schemeClr val="tx2">
                            <a:lumMod val="60000"/>
                            <a:lumOff val="40000"/>
                          </a:schemeClr>
                        </a:solidFill>
                      </a:tcPr>
                    </a:tc>
                    <a:tc>
                      <a:txBody>
                        <a:bodyPr/>
                        <a:lstStyle/>
                        <a:p>
                          <a:pPr algn="ctr"/>
                          <a:r>
                            <a:rPr lang="en-US" sz="1200" dirty="0" smtClean="0"/>
                            <a:t>1</a:t>
                          </a:r>
                          <a:endParaRPr lang="en-US" sz="1200" dirty="0"/>
                        </a:p>
                      </a:txBody>
                      <a:tcPr/>
                    </a:tc>
                    <a:tc>
                      <a:txBody>
                        <a:bodyPr/>
                        <a:lstStyle/>
                        <a:p>
                          <a:pPr algn="ctr"/>
                          <a:r>
                            <a:rPr lang="en-US" sz="1200" dirty="0" smtClean="0"/>
                            <a:t>3</a:t>
                          </a:r>
                          <a:endParaRPr lang="en-US" sz="1200" dirty="0"/>
                        </a:p>
                      </a:txBody>
                      <a:tcPr/>
                    </a:tc>
                    <a:tc>
                      <a:txBody>
                        <a:bodyPr/>
                        <a:lstStyle/>
                        <a:p>
                          <a:pPr algn="ctr"/>
                          <a:r>
                            <a:rPr lang="en-US" sz="1200" dirty="0" smtClean="0"/>
                            <a:t>1</a:t>
                          </a:r>
                          <a:endParaRPr lang="en-US" sz="1200" dirty="0"/>
                        </a:p>
                      </a:txBody>
                      <a:tcPr/>
                    </a:tc>
                    <a:tc>
                      <a:txBody>
                        <a:bodyPr/>
                        <a:lstStyle/>
                        <a:p>
                          <a:endParaRPr lang="en-US"/>
                        </a:p>
                      </a:txBody>
                      <a:tcPr>
                        <a:blipFill>
                          <a:blip r:embed="rId2"/>
                          <a:stretch>
                            <a:fillRect l="-801299" t="-702667" r="-102597" b="-9333"/>
                          </a:stretch>
                        </a:blipFill>
                      </a:tcPr>
                    </a:tc>
                    <a:tc>
                      <a:txBody>
                        <a:bodyPr/>
                        <a:lstStyle/>
                        <a:p>
                          <a:endParaRPr lang="en-US"/>
                        </a:p>
                      </a:txBody>
                      <a:tcPr>
                        <a:blipFill>
                          <a:blip r:embed="rId2"/>
                          <a:stretch>
                            <a:fillRect l="-901299" t="-702667" r="-2597" b="-9333"/>
                          </a:stretch>
                        </a:blipFill>
                      </a:tcPr>
                    </a:tc>
                    <a:extLst>
                      <a:ext uri="{0D108BD9-81ED-4DB2-BD59-A6C34878D82A}">
                        <a16:rowId xmlns:a16="http://schemas.microsoft.com/office/drawing/2014/main" val="18005127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108069907"/>
                  </p:ext>
                </p:extLst>
              </p:nvPr>
            </p:nvGraphicFramePr>
            <p:xfrm>
              <a:off x="673331" y="1869352"/>
              <a:ext cx="9385070" cy="323279"/>
            </p:xfrm>
            <a:graphic>
              <a:graphicData uri="http://schemas.openxmlformats.org/drawingml/2006/table">
                <a:tbl>
                  <a:tblPr firstRow="1" bandRow="1">
                    <a:effectLst/>
                    <a:tableStyleId>{073A0DAA-6AF3-43AB-8588-CEC1D06C72B9}</a:tableStyleId>
                  </a:tblPr>
                  <a:tblGrid>
                    <a:gridCol w="938507">
                      <a:extLst>
                        <a:ext uri="{9D8B030D-6E8A-4147-A177-3AD203B41FA5}">
                          <a16:colId xmlns:a16="http://schemas.microsoft.com/office/drawing/2014/main" val="2817623073"/>
                        </a:ext>
                      </a:extLst>
                    </a:gridCol>
                    <a:gridCol w="938507">
                      <a:extLst>
                        <a:ext uri="{9D8B030D-6E8A-4147-A177-3AD203B41FA5}">
                          <a16:colId xmlns:a16="http://schemas.microsoft.com/office/drawing/2014/main" val="511882080"/>
                        </a:ext>
                      </a:extLst>
                    </a:gridCol>
                    <a:gridCol w="938507">
                      <a:extLst>
                        <a:ext uri="{9D8B030D-6E8A-4147-A177-3AD203B41FA5}">
                          <a16:colId xmlns:a16="http://schemas.microsoft.com/office/drawing/2014/main" val="4130339922"/>
                        </a:ext>
                      </a:extLst>
                    </a:gridCol>
                    <a:gridCol w="938507">
                      <a:extLst>
                        <a:ext uri="{9D8B030D-6E8A-4147-A177-3AD203B41FA5}">
                          <a16:colId xmlns:a16="http://schemas.microsoft.com/office/drawing/2014/main" val="3104839712"/>
                        </a:ext>
                      </a:extLst>
                    </a:gridCol>
                    <a:gridCol w="938507">
                      <a:extLst>
                        <a:ext uri="{9D8B030D-6E8A-4147-A177-3AD203B41FA5}">
                          <a16:colId xmlns:a16="http://schemas.microsoft.com/office/drawing/2014/main" val="4078636945"/>
                        </a:ext>
                      </a:extLst>
                    </a:gridCol>
                    <a:gridCol w="938507">
                      <a:extLst>
                        <a:ext uri="{9D8B030D-6E8A-4147-A177-3AD203B41FA5}">
                          <a16:colId xmlns:a16="http://schemas.microsoft.com/office/drawing/2014/main" val="884317034"/>
                        </a:ext>
                      </a:extLst>
                    </a:gridCol>
                    <a:gridCol w="938507">
                      <a:extLst>
                        <a:ext uri="{9D8B030D-6E8A-4147-A177-3AD203B41FA5}">
                          <a16:colId xmlns:a16="http://schemas.microsoft.com/office/drawing/2014/main" val="3556610254"/>
                        </a:ext>
                      </a:extLst>
                    </a:gridCol>
                    <a:gridCol w="938507">
                      <a:extLst>
                        <a:ext uri="{9D8B030D-6E8A-4147-A177-3AD203B41FA5}">
                          <a16:colId xmlns:a16="http://schemas.microsoft.com/office/drawing/2014/main" val="249030017"/>
                        </a:ext>
                      </a:extLst>
                    </a:gridCol>
                    <a:gridCol w="938507">
                      <a:extLst>
                        <a:ext uri="{9D8B030D-6E8A-4147-A177-3AD203B41FA5}">
                          <a16:colId xmlns:a16="http://schemas.microsoft.com/office/drawing/2014/main" val="29866524"/>
                        </a:ext>
                      </a:extLst>
                    </a:gridCol>
                    <a:gridCol w="938507">
                      <a:extLst>
                        <a:ext uri="{9D8B030D-6E8A-4147-A177-3AD203B41FA5}">
                          <a16:colId xmlns:a16="http://schemas.microsoft.com/office/drawing/2014/main" val="5173165"/>
                        </a:ext>
                      </a:extLst>
                    </a:gridCol>
                  </a:tblGrid>
                  <a:tr h="318963">
                    <a:tc>
                      <a:txBody>
                        <a:bodyPr/>
                        <a:lstStyle/>
                        <a:p>
                          <a:pPr algn="ctr"/>
                          <a:endParaRPr lang="en-US" sz="1200" b="1" dirty="0"/>
                        </a:p>
                      </a:txBody>
                      <a:tcPr>
                        <a:solidFill>
                          <a:schemeClr val="tx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latin typeface="Cambria Math" panose="02040503050406030204" pitchFamily="18" charset="0"/>
                                        <a:ea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𝜽</m:t>
                                    </m:r>
                                  </m:e>
                                  <m:sub>
                                    <m:r>
                                      <a:rPr lang="en-US" sz="1200" b="1" i="1" smtClean="0">
                                        <a:latin typeface="Cambria Math" panose="02040503050406030204" pitchFamily="18" charset="0"/>
                                        <a:ea typeface="Cambria Math" panose="02040503050406030204" pitchFamily="18" charset="0"/>
                                      </a:rPr>
                                      <m:t>𝟎</m:t>
                                    </m:r>
                                  </m:sub>
                                  <m:sup>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𝟏</m:t>
                                    </m:r>
                                    <m:r>
                                      <a:rPr lang="en-US" sz="1200" b="1" i="1" smtClean="0">
                                        <a:latin typeface="Cambria Math" panose="02040503050406030204" pitchFamily="18" charset="0"/>
                                        <a:ea typeface="Cambria Math" panose="02040503050406030204" pitchFamily="18" charset="0"/>
                                      </a:rPr>
                                      <m:t>)</m:t>
                                    </m:r>
                                  </m:sup>
                                </m:sSubSup>
                              </m:oMath>
                            </m:oMathPara>
                          </a14:m>
                          <a:endParaRPr lang="en-US" sz="1200" dirty="0"/>
                        </a:p>
                      </a:txBody>
                      <a:tcPr>
                        <a:solidFill>
                          <a:schemeClr val="accent5">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latin typeface="Cambria Math" panose="02040503050406030204" pitchFamily="18" charset="0"/>
                                        <a:ea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𝜽</m:t>
                                    </m:r>
                                  </m:e>
                                  <m:sub>
                                    <m:r>
                                      <a:rPr lang="en-US" sz="1200" b="1" i="1" smtClean="0">
                                        <a:latin typeface="Cambria Math" panose="02040503050406030204" pitchFamily="18" charset="0"/>
                                        <a:ea typeface="Cambria Math" panose="02040503050406030204" pitchFamily="18" charset="0"/>
                                      </a:rPr>
                                      <m:t>𝟎</m:t>
                                    </m:r>
                                  </m:sub>
                                  <m:sup>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𝟐</m:t>
                                    </m:r>
                                    <m:r>
                                      <a:rPr lang="en-US" sz="1200" b="1" i="1" smtClean="0">
                                        <a:latin typeface="Cambria Math" panose="02040503050406030204" pitchFamily="18" charset="0"/>
                                        <a:ea typeface="Cambria Math" panose="02040503050406030204" pitchFamily="18" charset="0"/>
                                      </a:rPr>
                                      <m:t>)</m:t>
                                    </m:r>
                                  </m:sup>
                                </m:sSubSup>
                              </m:oMath>
                            </m:oMathPara>
                          </a14:m>
                          <a:endParaRPr lang="en-US" sz="1200" dirty="0"/>
                        </a:p>
                      </a:txBody>
                      <a:tcPr>
                        <a:solidFill>
                          <a:schemeClr val="accent5">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latin typeface="Cambria Math" panose="02040503050406030204" pitchFamily="18" charset="0"/>
                                        <a:ea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𝜽</m:t>
                                    </m:r>
                                  </m:e>
                                  <m:sub>
                                    <m:r>
                                      <a:rPr lang="en-US" sz="1200" b="1" i="1" smtClean="0">
                                        <a:latin typeface="Cambria Math" panose="02040503050406030204" pitchFamily="18" charset="0"/>
                                        <a:ea typeface="Cambria Math" panose="02040503050406030204" pitchFamily="18" charset="0"/>
                                      </a:rPr>
                                      <m:t>𝟎</m:t>
                                    </m:r>
                                  </m:sub>
                                  <m:sup>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𝟑</m:t>
                                    </m:r>
                                    <m:r>
                                      <a:rPr lang="en-US" sz="1200" b="1" i="1" smtClean="0">
                                        <a:latin typeface="Cambria Math" panose="02040503050406030204" pitchFamily="18" charset="0"/>
                                        <a:ea typeface="Cambria Math" panose="02040503050406030204" pitchFamily="18" charset="0"/>
                                      </a:rPr>
                                      <m:t>)</m:t>
                                    </m:r>
                                  </m:sup>
                                </m:sSubSup>
                              </m:oMath>
                            </m:oMathPara>
                          </a14:m>
                          <a:endParaRPr lang="en-US" sz="1200" dirty="0"/>
                        </a:p>
                      </a:txBody>
                      <a:tcPr>
                        <a:solidFill>
                          <a:schemeClr val="accent5">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latin typeface="Cambria Math" panose="02040503050406030204" pitchFamily="18" charset="0"/>
                                        <a:ea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𝜽</m:t>
                                    </m:r>
                                  </m:e>
                                  <m:sub>
                                    <m:r>
                                      <a:rPr lang="en-US" sz="1200" b="1" i="1" smtClean="0">
                                        <a:latin typeface="Cambria Math" panose="02040503050406030204" pitchFamily="18" charset="0"/>
                                        <a:ea typeface="Cambria Math" panose="02040503050406030204" pitchFamily="18" charset="0"/>
                                      </a:rPr>
                                      <m:t>𝟎</m:t>
                                    </m:r>
                                  </m:sub>
                                  <m:sup>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𝟒</m:t>
                                    </m:r>
                                    <m:r>
                                      <a:rPr lang="en-US" sz="1200" b="1" i="1" smtClean="0">
                                        <a:latin typeface="Cambria Math" panose="02040503050406030204" pitchFamily="18" charset="0"/>
                                        <a:ea typeface="Cambria Math" panose="02040503050406030204" pitchFamily="18" charset="0"/>
                                      </a:rPr>
                                      <m:t>)</m:t>
                                    </m:r>
                                  </m:sup>
                                </m:sSubSup>
                              </m:oMath>
                            </m:oMathPara>
                          </a14:m>
                          <a:endParaRPr lang="en-US" sz="1200" dirty="0"/>
                        </a:p>
                      </a:txBody>
                      <a:tcPr>
                        <a:solidFill>
                          <a:schemeClr val="accent5">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latin typeface="Cambria Math" panose="02040503050406030204" pitchFamily="18" charset="0"/>
                                        <a:ea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𝜽</m:t>
                                    </m:r>
                                  </m:e>
                                  <m:sub>
                                    <m:r>
                                      <a:rPr lang="en-US" sz="1200" b="1" i="1" smtClean="0">
                                        <a:latin typeface="Cambria Math" panose="02040503050406030204" pitchFamily="18" charset="0"/>
                                        <a:ea typeface="Cambria Math" panose="02040503050406030204" pitchFamily="18" charset="0"/>
                                      </a:rPr>
                                      <m:t>𝟎</m:t>
                                    </m:r>
                                  </m:sub>
                                  <m:sup>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𝟓</m:t>
                                    </m:r>
                                    <m:r>
                                      <a:rPr lang="en-US" sz="1200" b="1" i="1" smtClean="0">
                                        <a:latin typeface="Cambria Math" panose="02040503050406030204" pitchFamily="18" charset="0"/>
                                        <a:ea typeface="Cambria Math" panose="02040503050406030204" pitchFamily="18" charset="0"/>
                                      </a:rPr>
                                      <m:t>)</m:t>
                                    </m:r>
                                  </m:sup>
                                </m:sSubSup>
                              </m:oMath>
                            </m:oMathPara>
                          </a14:m>
                          <a:endParaRPr lang="en-US" sz="1200" dirty="0"/>
                        </a:p>
                      </a:txBody>
                      <a:tcPr>
                        <a:solidFill>
                          <a:schemeClr val="accent5">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latin typeface="Cambria Math" panose="02040503050406030204" pitchFamily="18" charset="0"/>
                                        <a:ea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𝜽</m:t>
                                    </m:r>
                                  </m:e>
                                  <m:sub>
                                    <m:r>
                                      <a:rPr lang="en-US" sz="1200" b="1" i="1" smtClean="0">
                                        <a:latin typeface="Cambria Math" panose="02040503050406030204" pitchFamily="18" charset="0"/>
                                        <a:ea typeface="Cambria Math" panose="02040503050406030204" pitchFamily="18" charset="0"/>
                                      </a:rPr>
                                      <m:t>𝟎</m:t>
                                    </m:r>
                                  </m:sub>
                                  <m:sup>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𝟔</m:t>
                                    </m:r>
                                    <m:r>
                                      <a:rPr lang="en-US" sz="1200" b="1" i="1" smtClean="0">
                                        <a:latin typeface="Cambria Math" panose="02040503050406030204" pitchFamily="18" charset="0"/>
                                        <a:ea typeface="Cambria Math" panose="02040503050406030204" pitchFamily="18" charset="0"/>
                                      </a:rPr>
                                      <m:t>)</m:t>
                                    </m:r>
                                  </m:sup>
                                </m:sSubSup>
                              </m:oMath>
                            </m:oMathPara>
                          </a14:m>
                          <a:endParaRPr lang="en-US" sz="1200" dirty="0"/>
                        </a:p>
                      </a:txBody>
                      <a:tcPr>
                        <a:solidFill>
                          <a:schemeClr val="accent5">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latin typeface="Cambria Math" panose="02040503050406030204" pitchFamily="18" charset="0"/>
                                        <a:ea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𝜽</m:t>
                                    </m:r>
                                  </m:e>
                                  <m:sub>
                                    <m:r>
                                      <a:rPr lang="en-US" sz="1200" b="1" i="1" smtClean="0">
                                        <a:latin typeface="Cambria Math" panose="02040503050406030204" pitchFamily="18" charset="0"/>
                                        <a:ea typeface="Cambria Math" panose="02040503050406030204" pitchFamily="18" charset="0"/>
                                      </a:rPr>
                                      <m:t>𝟎</m:t>
                                    </m:r>
                                  </m:sub>
                                  <m:sup>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𝟕</m:t>
                                    </m:r>
                                    <m:r>
                                      <a:rPr lang="en-US" sz="1200" b="1" i="1" smtClean="0">
                                        <a:latin typeface="Cambria Math" panose="02040503050406030204" pitchFamily="18" charset="0"/>
                                        <a:ea typeface="Cambria Math" panose="02040503050406030204" pitchFamily="18" charset="0"/>
                                      </a:rPr>
                                      <m:t>)</m:t>
                                    </m:r>
                                  </m:sup>
                                </m:sSubSup>
                              </m:oMath>
                            </m:oMathPara>
                          </a14:m>
                          <a:endParaRPr lang="en-US" sz="1200" dirty="0"/>
                        </a:p>
                      </a:txBody>
                      <a:tcPr>
                        <a:solidFill>
                          <a:schemeClr val="accent5">
                            <a:lumMod val="50000"/>
                          </a:schemeClr>
                        </a:solidFill>
                      </a:tcPr>
                    </a:tc>
                    <a:tc>
                      <a:txBody>
                        <a:bodyPr/>
                        <a:lstStyle/>
                        <a:p>
                          <a:pPr algn="ctr"/>
                          <a:endParaRPr lang="en-US" sz="1200" dirty="0"/>
                        </a:p>
                      </a:txBody>
                      <a:tcPr>
                        <a:solidFill>
                          <a:schemeClr val="tx2">
                            <a:lumMod val="20000"/>
                            <a:lumOff val="80000"/>
                          </a:schemeClr>
                        </a:solidFill>
                      </a:tcPr>
                    </a:tc>
                    <a:tc>
                      <a:txBody>
                        <a:bodyPr/>
                        <a:lstStyle/>
                        <a:p>
                          <a:pPr algn="ctr"/>
                          <a:endParaRPr lang="en-US" sz="1200" dirty="0"/>
                        </a:p>
                      </a:txBody>
                      <a:tcPr>
                        <a:solidFill>
                          <a:schemeClr val="tx2">
                            <a:lumMod val="20000"/>
                            <a:lumOff val="80000"/>
                          </a:schemeClr>
                        </a:solidFill>
                      </a:tcPr>
                    </a:tc>
                    <a:extLst>
                      <a:ext uri="{0D108BD9-81ED-4DB2-BD59-A6C34878D82A}">
                        <a16:rowId xmlns:a16="http://schemas.microsoft.com/office/drawing/2014/main" val="3952035402"/>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108069907"/>
                  </p:ext>
                </p:extLst>
              </p:nvPr>
            </p:nvGraphicFramePr>
            <p:xfrm>
              <a:off x="673331" y="1869352"/>
              <a:ext cx="9385070" cy="323279"/>
            </p:xfrm>
            <a:graphic>
              <a:graphicData uri="http://schemas.openxmlformats.org/drawingml/2006/table">
                <a:tbl>
                  <a:tblPr firstRow="1" bandRow="1">
                    <a:effectLst/>
                    <a:tableStyleId>{073A0DAA-6AF3-43AB-8588-CEC1D06C72B9}</a:tableStyleId>
                  </a:tblPr>
                  <a:tblGrid>
                    <a:gridCol w="938507">
                      <a:extLst>
                        <a:ext uri="{9D8B030D-6E8A-4147-A177-3AD203B41FA5}">
                          <a16:colId xmlns:a16="http://schemas.microsoft.com/office/drawing/2014/main" val="2817623073"/>
                        </a:ext>
                      </a:extLst>
                    </a:gridCol>
                    <a:gridCol w="938507">
                      <a:extLst>
                        <a:ext uri="{9D8B030D-6E8A-4147-A177-3AD203B41FA5}">
                          <a16:colId xmlns:a16="http://schemas.microsoft.com/office/drawing/2014/main" val="511882080"/>
                        </a:ext>
                      </a:extLst>
                    </a:gridCol>
                    <a:gridCol w="938507">
                      <a:extLst>
                        <a:ext uri="{9D8B030D-6E8A-4147-A177-3AD203B41FA5}">
                          <a16:colId xmlns:a16="http://schemas.microsoft.com/office/drawing/2014/main" val="4130339922"/>
                        </a:ext>
                      </a:extLst>
                    </a:gridCol>
                    <a:gridCol w="938507">
                      <a:extLst>
                        <a:ext uri="{9D8B030D-6E8A-4147-A177-3AD203B41FA5}">
                          <a16:colId xmlns:a16="http://schemas.microsoft.com/office/drawing/2014/main" val="3104839712"/>
                        </a:ext>
                      </a:extLst>
                    </a:gridCol>
                    <a:gridCol w="938507">
                      <a:extLst>
                        <a:ext uri="{9D8B030D-6E8A-4147-A177-3AD203B41FA5}">
                          <a16:colId xmlns:a16="http://schemas.microsoft.com/office/drawing/2014/main" val="4078636945"/>
                        </a:ext>
                      </a:extLst>
                    </a:gridCol>
                    <a:gridCol w="938507">
                      <a:extLst>
                        <a:ext uri="{9D8B030D-6E8A-4147-A177-3AD203B41FA5}">
                          <a16:colId xmlns:a16="http://schemas.microsoft.com/office/drawing/2014/main" val="884317034"/>
                        </a:ext>
                      </a:extLst>
                    </a:gridCol>
                    <a:gridCol w="938507">
                      <a:extLst>
                        <a:ext uri="{9D8B030D-6E8A-4147-A177-3AD203B41FA5}">
                          <a16:colId xmlns:a16="http://schemas.microsoft.com/office/drawing/2014/main" val="3556610254"/>
                        </a:ext>
                      </a:extLst>
                    </a:gridCol>
                    <a:gridCol w="938507">
                      <a:extLst>
                        <a:ext uri="{9D8B030D-6E8A-4147-A177-3AD203B41FA5}">
                          <a16:colId xmlns:a16="http://schemas.microsoft.com/office/drawing/2014/main" val="249030017"/>
                        </a:ext>
                      </a:extLst>
                    </a:gridCol>
                    <a:gridCol w="938507">
                      <a:extLst>
                        <a:ext uri="{9D8B030D-6E8A-4147-A177-3AD203B41FA5}">
                          <a16:colId xmlns:a16="http://schemas.microsoft.com/office/drawing/2014/main" val="29866524"/>
                        </a:ext>
                      </a:extLst>
                    </a:gridCol>
                    <a:gridCol w="938507">
                      <a:extLst>
                        <a:ext uri="{9D8B030D-6E8A-4147-A177-3AD203B41FA5}">
                          <a16:colId xmlns:a16="http://schemas.microsoft.com/office/drawing/2014/main" val="5173165"/>
                        </a:ext>
                      </a:extLst>
                    </a:gridCol>
                  </a:tblGrid>
                  <a:tr h="323279">
                    <a:tc>
                      <a:txBody>
                        <a:bodyPr/>
                        <a:lstStyle/>
                        <a:p>
                          <a:pPr algn="ctr"/>
                          <a:endParaRPr lang="en-US" sz="1200" b="1" dirty="0"/>
                        </a:p>
                      </a:txBody>
                      <a:tcPr>
                        <a:solidFill>
                          <a:schemeClr val="tx2">
                            <a:lumMod val="20000"/>
                            <a:lumOff val="80000"/>
                          </a:schemeClr>
                        </a:solidFill>
                      </a:tcPr>
                    </a:tc>
                    <a:tc>
                      <a:txBody>
                        <a:bodyPr/>
                        <a:lstStyle/>
                        <a:p>
                          <a:endParaRPr lang="en-US"/>
                        </a:p>
                      </a:txBody>
                      <a:tcPr>
                        <a:blipFill>
                          <a:blip r:embed="rId3"/>
                          <a:stretch>
                            <a:fillRect l="-100649" t="-1852" r="-803247" b="-7407"/>
                          </a:stretch>
                        </a:blipFill>
                      </a:tcPr>
                    </a:tc>
                    <a:tc>
                      <a:txBody>
                        <a:bodyPr/>
                        <a:lstStyle/>
                        <a:p>
                          <a:endParaRPr lang="en-US"/>
                        </a:p>
                      </a:txBody>
                      <a:tcPr>
                        <a:blipFill>
                          <a:blip r:embed="rId3"/>
                          <a:stretch>
                            <a:fillRect l="-200649" t="-1852" r="-703247" b="-7407"/>
                          </a:stretch>
                        </a:blipFill>
                      </a:tcPr>
                    </a:tc>
                    <a:tc>
                      <a:txBody>
                        <a:bodyPr/>
                        <a:lstStyle/>
                        <a:p>
                          <a:endParaRPr lang="en-US"/>
                        </a:p>
                      </a:txBody>
                      <a:tcPr>
                        <a:blipFill>
                          <a:blip r:embed="rId3"/>
                          <a:stretch>
                            <a:fillRect l="-300649" t="-1852" r="-603247" b="-7407"/>
                          </a:stretch>
                        </a:blipFill>
                      </a:tcPr>
                    </a:tc>
                    <a:tc>
                      <a:txBody>
                        <a:bodyPr/>
                        <a:lstStyle/>
                        <a:p>
                          <a:endParaRPr lang="en-US"/>
                        </a:p>
                      </a:txBody>
                      <a:tcPr>
                        <a:blipFill>
                          <a:blip r:embed="rId3"/>
                          <a:stretch>
                            <a:fillRect l="-398065" t="-1852" r="-499355" b="-7407"/>
                          </a:stretch>
                        </a:blipFill>
                      </a:tcPr>
                    </a:tc>
                    <a:tc>
                      <a:txBody>
                        <a:bodyPr/>
                        <a:lstStyle/>
                        <a:p>
                          <a:endParaRPr lang="en-US"/>
                        </a:p>
                      </a:txBody>
                      <a:tcPr>
                        <a:blipFill>
                          <a:blip r:embed="rId3"/>
                          <a:stretch>
                            <a:fillRect l="-501299" t="-1852" r="-402597" b="-7407"/>
                          </a:stretch>
                        </a:blipFill>
                      </a:tcPr>
                    </a:tc>
                    <a:tc>
                      <a:txBody>
                        <a:bodyPr/>
                        <a:lstStyle/>
                        <a:p>
                          <a:endParaRPr lang="en-US"/>
                        </a:p>
                      </a:txBody>
                      <a:tcPr>
                        <a:blipFill>
                          <a:blip r:embed="rId3"/>
                          <a:stretch>
                            <a:fillRect l="-601299" t="-1852" r="-302597" b="-7407"/>
                          </a:stretch>
                        </a:blipFill>
                      </a:tcPr>
                    </a:tc>
                    <a:tc>
                      <a:txBody>
                        <a:bodyPr/>
                        <a:lstStyle/>
                        <a:p>
                          <a:endParaRPr lang="en-US"/>
                        </a:p>
                      </a:txBody>
                      <a:tcPr>
                        <a:blipFill>
                          <a:blip r:embed="rId3"/>
                          <a:stretch>
                            <a:fillRect l="-701299" t="-1852" r="-202597" b="-7407"/>
                          </a:stretch>
                        </a:blipFill>
                      </a:tcPr>
                    </a:tc>
                    <a:tc>
                      <a:txBody>
                        <a:bodyPr/>
                        <a:lstStyle/>
                        <a:p>
                          <a:pPr algn="ctr"/>
                          <a:endParaRPr lang="en-US" sz="1200" dirty="0"/>
                        </a:p>
                      </a:txBody>
                      <a:tcPr>
                        <a:solidFill>
                          <a:schemeClr val="tx2">
                            <a:lumMod val="20000"/>
                            <a:lumOff val="80000"/>
                          </a:schemeClr>
                        </a:solidFill>
                      </a:tcPr>
                    </a:tc>
                    <a:tc>
                      <a:txBody>
                        <a:bodyPr/>
                        <a:lstStyle/>
                        <a:p>
                          <a:pPr algn="ctr"/>
                          <a:endParaRPr lang="en-US" sz="1200" dirty="0"/>
                        </a:p>
                      </a:txBody>
                      <a:tcPr>
                        <a:solidFill>
                          <a:schemeClr val="tx2">
                            <a:lumMod val="20000"/>
                            <a:lumOff val="80000"/>
                          </a:schemeClr>
                        </a:solidFill>
                      </a:tcPr>
                    </a:tc>
                    <a:extLst>
                      <a:ext uri="{0D108BD9-81ED-4DB2-BD59-A6C34878D82A}">
                        <a16:rowId xmlns:a16="http://schemas.microsoft.com/office/drawing/2014/main" val="39520354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3309952863"/>
                  </p:ext>
                </p:extLst>
              </p:nvPr>
            </p:nvGraphicFramePr>
            <p:xfrm>
              <a:off x="673331" y="2240192"/>
              <a:ext cx="9385070" cy="322390"/>
            </p:xfrm>
            <a:graphic>
              <a:graphicData uri="http://schemas.openxmlformats.org/drawingml/2006/table">
                <a:tbl>
                  <a:tblPr firstRow="1" bandRow="1">
                    <a:effectLst/>
                    <a:tableStyleId>{073A0DAA-6AF3-43AB-8588-CEC1D06C72B9}</a:tableStyleId>
                  </a:tblPr>
                  <a:tblGrid>
                    <a:gridCol w="938507">
                      <a:extLst>
                        <a:ext uri="{9D8B030D-6E8A-4147-A177-3AD203B41FA5}">
                          <a16:colId xmlns:a16="http://schemas.microsoft.com/office/drawing/2014/main" val="2817623073"/>
                        </a:ext>
                      </a:extLst>
                    </a:gridCol>
                    <a:gridCol w="938507">
                      <a:extLst>
                        <a:ext uri="{9D8B030D-6E8A-4147-A177-3AD203B41FA5}">
                          <a16:colId xmlns:a16="http://schemas.microsoft.com/office/drawing/2014/main" val="511882080"/>
                        </a:ext>
                      </a:extLst>
                    </a:gridCol>
                    <a:gridCol w="938507">
                      <a:extLst>
                        <a:ext uri="{9D8B030D-6E8A-4147-A177-3AD203B41FA5}">
                          <a16:colId xmlns:a16="http://schemas.microsoft.com/office/drawing/2014/main" val="4130339922"/>
                        </a:ext>
                      </a:extLst>
                    </a:gridCol>
                    <a:gridCol w="938507">
                      <a:extLst>
                        <a:ext uri="{9D8B030D-6E8A-4147-A177-3AD203B41FA5}">
                          <a16:colId xmlns:a16="http://schemas.microsoft.com/office/drawing/2014/main" val="3104839712"/>
                        </a:ext>
                      </a:extLst>
                    </a:gridCol>
                    <a:gridCol w="938507">
                      <a:extLst>
                        <a:ext uri="{9D8B030D-6E8A-4147-A177-3AD203B41FA5}">
                          <a16:colId xmlns:a16="http://schemas.microsoft.com/office/drawing/2014/main" val="4078636945"/>
                        </a:ext>
                      </a:extLst>
                    </a:gridCol>
                    <a:gridCol w="938507">
                      <a:extLst>
                        <a:ext uri="{9D8B030D-6E8A-4147-A177-3AD203B41FA5}">
                          <a16:colId xmlns:a16="http://schemas.microsoft.com/office/drawing/2014/main" val="884317034"/>
                        </a:ext>
                      </a:extLst>
                    </a:gridCol>
                    <a:gridCol w="938507">
                      <a:extLst>
                        <a:ext uri="{9D8B030D-6E8A-4147-A177-3AD203B41FA5}">
                          <a16:colId xmlns:a16="http://schemas.microsoft.com/office/drawing/2014/main" val="3556610254"/>
                        </a:ext>
                      </a:extLst>
                    </a:gridCol>
                    <a:gridCol w="938507">
                      <a:extLst>
                        <a:ext uri="{9D8B030D-6E8A-4147-A177-3AD203B41FA5}">
                          <a16:colId xmlns:a16="http://schemas.microsoft.com/office/drawing/2014/main" val="249030017"/>
                        </a:ext>
                      </a:extLst>
                    </a:gridCol>
                    <a:gridCol w="938507">
                      <a:extLst>
                        <a:ext uri="{9D8B030D-6E8A-4147-A177-3AD203B41FA5}">
                          <a16:colId xmlns:a16="http://schemas.microsoft.com/office/drawing/2014/main" val="29866524"/>
                        </a:ext>
                      </a:extLst>
                    </a:gridCol>
                    <a:gridCol w="938507">
                      <a:extLst>
                        <a:ext uri="{9D8B030D-6E8A-4147-A177-3AD203B41FA5}">
                          <a16:colId xmlns:a16="http://schemas.microsoft.com/office/drawing/2014/main" val="5173165"/>
                        </a:ext>
                      </a:extLst>
                    </a:gridCol>
                  </a:tblGrid>
                  <a:tr h="318963">
                    <a:tc>
                      <a:txBody>
                        <a:bodyPr/>
                        <a:lstStyle/>
                        <a:p>
                          <a:pPr algn="ctr"/>
                          <a:endParaRPr lang="en-US" sz="1200" b="1" dirty="0"/>
                        </a:p>
                      </a:txBody>
                      <a:tcPr>
                        <a:solidFill>
                          <a:schemeClr val="tx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latin typeface="Cambria Math" panose="02040503050406030204" pitchFamily="18" charset="0"/>
                                        <a:ea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𝜽</m:t>
                                    </m:r>
                                  </m:e>
                                  <m:sub>
                                    <m:r>
                                      <a:rPr lang="en-US" sz="1200" b="1" i="1" smtClean="0">
                                        <a:latin typeface="Cambria Math" panose="02040503050406030204" pitchFamily="18" charset="0"/>
                                        <a:ea typeface="Cambria Math" panose="02040503050406030204" pitchFamily="18" charset="0"/>
                                      </a:rPr>
                                      <m:t>𝟏</m:t>
                                    </m:r>
                                  </m:sub>
                                  <m:sup>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𝟏</m:t>
                                    </m:r>
                                    <m:r>
                                      <a:rPr lang="en-US" sz="1200" b="1" i="1" smtClean="0">
                                        <a:latin typeface="Cambria Math" panose="02040503050406030204" pitchFamily="18" charset="0"/>
                                        <a:ea typeface="Cambria Math" panose="02040503050406030204" pitchFamily="18" charset="0"/>
                                      </a:rPr>
                                      <m:t>)</m:t>
                                    </m:r>
                                  </m:sup>
                                </m:sSubSup>
                              </m:oMath>
                            </m:oMathPara>
                          </a14:m>
                          <a:endParaRPr lang="en-US" sz="1200" dirty="0"/>
                        </a:p>
                      </a:txBody>
                      <a:tcPr>
                        <a:solidFill>
                          <a:schemeClr val="accent5">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latin typeface="Cambria Math" panose="02040503050406030204" pitchFamily="18" charset="0"/>
                                        <a:ea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𝜽</m:t>
                                    </m:r>
                                  </m:e>
                                  <m:sub>
                                    <m:r>
                                      <a:rPr lang="en-US" sz="1200" b="1" i="1" smtClean="0">
                                        <a:latin typeface="Cambria Math" panose="02040503050406030204" pitchFamily="18" charset="0"/>
                                        <a:ea typeface="Cambria Math" panose="02040503050406030204" pitchFamily="18" charset="0"/>
                                      </a:rPr>
                                      <m:t>𝟏</m:t>
                                    </m:r>
                                  </m:sub>
                                  <m:sup>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𝟐</m:t>
                                    </m:r>
                                    <m:r>
                                      <a:rPr lang="en-US" sz="1200" b="1" i="1" smtClean="0">
                                        <a:latin typeface="Cambria Math" panose="02040503050406030204" pitchFamily="18" charset="0"/>
                                        <a:ea typeface="Cambria Math" panose="02040503050406030204" pitchFamily="18" charset="0"/>
                                      </a:rPr>
                                      <m:t>)</m:t>
                                    </m:r>
                                  </m:sup>
                                </m:sSubSup>
                              </m:oMath>
                            </m:oMathPara>
                          </a14:m>
                          <a:endParaRPr lang="en-US" sz="1200" dirty="0"/>
                        </a:p>
                      </a:txBody>
                      <a:tcPr>
                        <a:solidFill>
                          <a:schemeClr val="accent5">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latin typeface="Cambria Math" panose="02040503050406030204" pitchFamily="18" charset="0"/>
                                        <a:ea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𝜽</m:t>
                                    </m:r>
                                  </m:e>
                                  <m:sub>
                                    <m:r>
                                      <a:rPr lang="en-US" sz="1200" b="1" i="1" smtClean="0">
                                        <a:latin typeface="Cambria Math" panose="02040503050406030204" pitchFamily="18" charset="0"/>
                                        <a:ea typeface="Cambria Math" panose="02040503050406030204" pitchFamily="18" charset="0"/>
                                      </a:rPr>
                                      <m:t>𝟏</m:t>
                                    </m:r>
                                  </m:sub>
                                  <m:sup>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𝟑</m:t>
                                    </m:r>
                                    <m:r>
                                      <a:rPr lang="en-US" sz="1200" b="1" i="1" smtClean="0">
                                        <a:latin typeface="Cambria Math" panose="02040503050406030204" pitchFamily="18" charset="0"/>
                                        <a:ea typeface="Cambria Math" panose="02040503050406030204" pitchFamily="18" charset="0"/>
                                      </a:rPr>
                                      <m:t>)</m:t>
                                    </m:r>
                                  </m:sup>
                                </m:sSubSup>
                              </m:oMath>
                            </m:oMathPara>
                          </a14:m>
                          <a:endParaRPr lang="en-US" sz="1200" dirty="0"/>
                        </a:p>
                      </a:txBody>
                      <a:tcPr>
                        <a:solidFill>
                          <a:schemeClr val="accent5">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latin typeface="Cambria Math" panose="02040503050406030204" pitchFamily="18" charset="0"/>
                                        <a:ea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𝜽</m:t>
                                    </m:r>
                                  </m:e>
                                  <m:sub>
                                    <m:r>
                                      <a:rPr lang="en-US" sz="1200" b="1" i="1" smtClean="0">
                                        <a:latin typeface="Cambria Math" panose="02040503050406030204" pitchFamily="18" charset="0"/>
                                        <a:ea typeface="Cambria Math" panose="02040503050406030204" pitchFamily="18" charset="0"/>
                                      </a:rPr>
                                      <m:t>𝟏</m:t>
                                    </m:r>
                                  </m:sub>
                                  <m:sup>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𝟒</m:t>
                                    </m:r>
                                    <m:r>
                                      <a:rPr lang="en-US" sz="1200" b="1" i="1" smtClean="0">
                                        <a:latin typeface="Cambria Math" panose="02040503050406030204" pitchFamily="18" charset="0"/>
                                        <a:ea typeface="Cambria Math" panose="02040503050406030204" pitchFamily="18" charset="0"/>
                                      </a:rPr>
                                      <m:t>)</m:t>
                                    </m:r>
                                  </m:sup>
                                </m:sSubSup>
                              </m:oMath>
                            </m:oMathPara>
                          </a14:m>
                          <a:endParaRPr lang="en-US" sz="1200" dirty="0"/>
                        </a:p>
                      </a:txBody>
                      <a:tcPr>
                        <a:solidFill>
                          <a:schemeClr val="accent5">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latin typeface="Cambria Math" panose="02040503050406030204" pitchFamily="18" charset="0"/>
                                        <a:ea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𝜽</m:t>
                                    </m:r>
                                  </m:e>
                                  <m:sub>
                                    <m:r>
                                      <a:rPr lang="en-US" sz="1200" b="1" i="1" smtClean="0">
                                        <a:latin typeface="Cambria Math" panose="02040503050406030204" pitchFamily="18" charset="0"/>
                                        <a:ea typeface="Cambria Math" panose="02040503050406030204" pitchFamily="18" charset="0"/>
                                      </a:rPr>
                                      <m:t>𝟏</m:t>
                                    </m:r>
                                  </m:sub>
                                  <m:sup>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𝟓</m:t>
                                    </m:r>
                                    <m:r>
                                      <a:rPr lang="en-US" sz="1200" b="1" i="1" smtClean="0">
                                        <a:latin typeface="Cambria Math" panose="02040503050406030204" pitchFamily="18" charset="0"/>
                                        <a:ea typeface="Cambria Math" panose="02040503050406030204" pitchFamily="18" charset="0"/>
                                      </a:rPr>
                                      <m:t>)</m:t>
                                    </m:r>
                                  </m:sup>
                                </m:sSubSup>
                              </m:oMath>
                            </m:oMathPara>
                          </a14:m>
                          <a:endParaRPr lang="en-US" sz="1200" dirty="0"/>
                        </a:p>
                      </a:txBody>
                      <a:tcPr>
                        <a:solidFill>
                          <a:schemeClr val="accent5">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latin typeface="Cambria Math" panose="02040503050406030204" pitchFamily="18" charset="0"/>
                                        <a:ea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𝜽</m:t>
                                    </m:r>
                                  </m:e>
                                  <m:sub>
                                    <m:r>
                                      <a:rPr lang="en-US" sz="1200" b="1" i="1" smtClean="0">
                                        <a:latin typeface="Cambria Math" panose="02040503050406030204" pitchFamily="18" charset="0"/>
                                        <a:ea typeface="Cambria Math" panose="02040503050406030204" pitchFamily="18" charset="0"/>
                                      </a:rPr>
                                      <m:t>𝟏</m:t>
                                    </m:r>
                                  </m:sub>
                                  <m:sup>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𝟔</m:t>
                                    </m:r>
                                    <m:r>
                                      <a:rPr lang="en-US" sz="1200" b="1" i="1" smtClean="0">
                                        <a:latin typeface="Cambria Math" panose="02040503050406030204" pitchFamily="18" charset="0"/>
                                        <a:ea typeface="Cambria Math" panose="02040503050406030204" pitchFamily="18" charset="0"/>
                                      </a:rPr>
                                      <m:t>)</m:t>
                                    </m:r>
                                  </m:sup>
                                </m:sSubSup>
                              </m:oMath>
                            </m:oMathPara>
                          </a14:m>
                          <a:endParaRPr lang="en-US" sz="1200" dirty="0"/>
                        </a:p>
                      </a:txBody>
                      <a:tcPr>
                        <a:solidFill>
                          <a:schemeClr val="accent5">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latin typeface="Cambria Math" panose="02040503050406030204" pitchFamily="18" charset="0"/>
                                        <a:ea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𝜽</m:t>
                                    </m:r>
                                  </m:e>
                                  <m:sub>
                                    <m:r>
                                      <a:rPr lang="en-US" sz="1200" b="1" i="1" smtClean="0">
                                        <a:latin typeface="Cambria Math" panose="02040503050406030204" pitchFamily="18" charset="0"/>
                                        <a:ea typeface="Cambria Math" panose="02040503050406030204" pitchFamily="18" charset="0"/>
                                      </a:rPr>
                                      <m:t>𝟏</m:t>
                                    </m:r>
                                  </m:sub>
                                  <m:sup>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𝟕</m:t>
                                    </m:r>
                                    <m:r>
                                      <a:rPr lang="en-US" sz="1200" b="1" i="1" smtClean="0">
                                        <a:latin typeface="Cambria Math" panose="02040503050406030204" pitchFamily="18" charset="0"/>
                                        <a:ea typeface="Cambria Math" panose="02040503050406030204" pitchFamily="18" charset="0"/>
                                      </a:rPr>
                                      <m:t>)</m:t>
                                    </m:r>
                                  </m:sup>
                                </m:sSubSup>
                              </m:oMath>
                            </m:oMathPara>
                          </a14:m>
                          <a:endParaRPr lang="en-US" sz="1200" dirty="0"/>
                        </a:p>
                      </a:txBody>
                      <a:tcPr>
                        <a:solidFill>
                          <a:schemeClr val="accent5">
                            <a:lumMod val="50000"/>
                          </a:schemeClr>
                        </a:solidFill>
                      </a:tcPr>
                    </a:tc>
                    <a:tc>
                      <a:txBody>
                        <a:bodyPr/>
                        <a:lstStyle/>
                        <a:p>
                          <a:pPr algn="ctr"/>
                          <a:endParaRPr lang="en-US" sz="1200" dirty="0"/>
                        </a:p>
                      </a:txBody>
                      <a:tcPr>
                        <a:solidFill>
                          <a:schemeClr val="tx2">
                            <a:lumMod val="20000"/>
                            <a:lumOff val="80000"/>
                          </a:schemeClr>
                        </a:solidFill>
                      </a:tcPr>
                    </a:tc>
                    <a:tc>
                      <a:txBody>
                        <a:bodyPr/>
                        <a:lstStyle/>
                        <a:p>
                          <a:pPr algn="ctr"/>
                          <a:endParaRPr lang="en-US" sz="1200" dirty="0"/>
                        </a:p>
                      </a:txBody>
                      <a:tcPr>
                        <a:solidFill>
                          <a:schemeClr val="tx2">
                            <a:lumMod val="20000"/>
                            <a:lumOff val="80000"/>
                          </a:schemeClr>
                        </a:solidFill>
                      </a:tcPr>
                    </a:tc>
                    <a:extLst>
                      <a:ext uri="{0D108BD9-81ED-4DB2-BD59-A6C34878D82A}">
                        <a16:rowId xmlns:a16="http://schemas.microsoft.com/office/drawing/2014/main" val="3952035402"/>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309952863"/>
                  </p:ext>
                </p:extLst>
              </p:nvPr>
            </p:nvGraphicFramePr>
            <p:xfrm>
              <a:off x="673331" y="2240192"/>
              <a:ext cx="9385070" cy="322390"/>
            </p:xfrm>
            <a:graphic>
              <a:graphicData uri="http://schemas.openxmlformats.org/drawingml/2006/table">
                <a:tbl>
                  <a:tblPr firstRow="1" bandRow="1">
                    <a:effectLst/>
                    <a:tableStyleId>{073A0DAA-6AF3-43AB-8588-CEC1D06C72B9}</a:tableStyleId>
                  </a:tblPr>
                  <a:tblGrid>
                    <a:gridCol w="938507">
                      <a:extLst>
                        <a:ext uri="{9D8B030D-6E8A-4147-A177-3AD203B41FA5}">
                          <a16:colId xmlns:a16="http://schemas.microsoft.com/office/drawing/2014/main" val="2817623073"/>
                        </a:ext>
                      </a:extLst>
                    </a:gridCol>
                    <a:gridCol w="938507">
                      <a:extLst>
                        <a:ext uri="{9D8B030D-6E8A-4147-A177-3AD203B41FA5}">
                          <a16:colId xmlns:a16="http://schemas.microsoft.com/office/drawing/2014/main" val="511882080"/>
                        </a:ext>
                      </a:extLst>
                    </a:gridCol>
                    <a:gridCol w="938507">
                      <a:extLst>
                        <a:ext uri="{9D8B030D-6E8A-4147-A177-3AD203B41FA5}">
                          <a16:colId xmlns:a16="http://schemas.microsoft.com/office/drawing/2014/main" val="4130339922"/>
                        </a:ext>
                      </a:extLst>
                    </a:gridCol>
                    <a:gridCol w="938507">
                      <a:extLst>
                        <a:ext uri="{9D8B030D-6E8A-4147-A177-3AD203B41FA5}">
                          <a16:colId xmlns:a16="http://schemas.microsoft.com/office/drawing/2014/main" val="3104839712"/>
                        </a:ext>
                      </a:extLst>
                    </a:gridCol>
                    <a:gridCol w="938507">
                      <a:extLst>
                        <a:ext uri="{9D8B030D-6E8A-4147-A177-3AD203B41FA5}">
                          <a16:colId xmlns:a16="http://schemas.microsoft.com/office/drawing/2014/main" val="4078636945"/>
                        </a:ext>
                      </a:extLst>
                    </a:gridCol>
                    <a:gridCol w="938507">
                      <a:extLst>
                        <a:ext uri="{9D8B030D-6E8A-4147-A177-3AD203B41FA5}">
                          <a16:colId xmlns:a16="http://schemas.microsoft.com/office/drawing/2014/main" val="884317034"/>
                        </a:ext>
                      </a:extLst>
                    </a:gridCol>
                    <a:gridCol w="938507">
                      <a:extLst>
                        <a:ext uri="{9D8B030D-6E8A-4147-A177-3AD203B41FA5}">
                          <a16:colId xmlns:a16="http://schemas.microsoft.com/office/drawing/2014/main" val="3556610254"/>
                        </a:ext>
                      </a:extLst>
                    </a:gridCol>
                    <a:gridCol w="938507">
                      <a:extLst>
                        <a:ext uri="{9D8B030D-6E8A-4147-A177-3AD203B41FA5}">
                          <a16:colId xmlns:a16="http://schemas.microsoft.com/office/drawing/2014/main" val="249030017"/>
                        </a:ext>
                      </a:extLst>
                    </a:gridCol>
                    <a:gridCol w="938507">
                      <a:extLst>
                        <a:ext uri="{9D8B030D-6E8A-4147-A177-3AD203B41FA5}">
                          <a16:colId xmlns:a16="http://schemas.microsoft.com/office/drawing/2014/main" val="29866524"/>
                        </a:ext>
                      </a:extLst>
                    </a:gridCol>
                    <a:gridCol w="938507">
                      <a:extLst>
                        <a:ext uri="{9D8B030D-6E8A-4147-A177-3AD203B41FA5}">
                          <a16:colId xmlns:a16="http://schemas.microsoft.com/office/drawing/2014/main" val="5173165"/>
                        </a:ext>
                      </a:extLst>
                    </a:gridCol>
                  </a:tblGrid>
                  <a:tr h="322390">
                    <a:tc>
                      <a:txBody>
                        <a:bodyPr/>
                        <a:lstStyle/>
                        <a:p>
                          <a:pPr algn="ctr"/>
                          <a:endParaRPr lang="en-US" sz="1200" b="1" dirty="0"/>
                        </a:p>
                      </a:txBody>
                      <a:tcPr>
                        <a:solidFill>
                          <a:schemeClr val="tx2">
                            <a:lumMod val="20000"/>
                            <a:lumOff val="80000"/>
                          </a:schemeClr>
                        </a:solidFill>
                      </a:tcPr>
                    </a:tc>
                    <a:tc>
                      <a:txBody>
                        <a:bodyPr/>
                        <a:lstStyle/>
                        <a:p>
                          <a:endParaRPr lang="en-US"/>
                        </a:p>
                      </a:txBody>
                      <a:tcPr>
                        <a:blipFill>
                          <a:blip r:embed="rId4"/>
                          <a:stretch>
                            <a:fillRect l="-100649" t="-1852" r="-803247" b="-7407"/>
                          </a:stretch>
                        </a:blipFill>
                      </a:tcPr>
                    </a:tc>
                    <a:tc>
                      <a:txBody>
                        <a:bodyPr/>
                        <a:lstStyle/>
                        <a:p>
                          <a:endParaRPr lang="en-US"/>
                        </a:p>
                      </a:txBody>
                      <a:tcPr>
                        <a:blipFill>
                          <a:blip r:embed="rId4"/>
                          <a:stretch>
                            <a:fillRect l="-200649" t="-1852" r="-703247" b="-7407"/>
                          </a:stretch>
                        </a:blipFill>
                      </a:tcPr>
                    </a:tc>
                    <a:tc>
                      <a:txBody>
                        <a:bodyPr/>
                        <a:lstStyle/>
                        <a:p>
                          <a:endParaRPr lang="en-US"/>
                        </a:p>
                      </a:txBody>
                      <a:tcPr>
                        <a:blipFill>
                          <a:blip r:embed="rId4"/>
                          <a:stretch>
                            <a:fillRect l="-300649" t="-1852" r="-603247" b="-7407"/>
                          </a:stretch>
                        </a:blipFill>
                      </a:tcPr>
                    </a:tc>
                    <a:tc>
                      <a:txBody>
                        <a:bodyPr/>
                        <a:lstStyle/>
                        <a:p>
                          <a:endParaRPr lang="en-US"/>
                        </a:p>
                      </a:txBody>
                      <a:tcPr>
                        <a:blipFill>
                          <a:blip r:embed="rId4"/>
                          <a:stretch>
                            <a:fillRect l="-398065" t="-1852" r="-499355" b="-7407"/>
                          </a:stretch>
                        </a:blipFill>
                      </a:tcPr>
                    </a:tc>
                    <a:tc>
                      <a:txBody>
                        <a:bodyPr/>
                        <a:lstStyle/>
                        <a:p>
                          <a:endParaRPr lang="en-US"/>
                        </a:p>
                      </a:txBody>
                      <a:tcPr>
                        <a:blipFill>
                          <a:blip r:embed="rId4"/>
                          <a:stretch>
                            <a:fillRect l="-501299" t="-1852" r="-402597" b="-7407"/>
                          </a:stretch>
                        </a:blipFill>
                      </a:tcPr>
                    </a:tc>
                    <a:tc>
                      <a:txBody>
                        <a:bodyPr/>
                        <a:lstStyle/>
                        <a:p>
                          <a:endParaRPr lang="en-US"/>
                        </a:p>
                      </a:txBody>
                      <a:tcPr>
                        <a:blipFill>
                          <a:blip r:embed="rId4"/>
                          <a:stretch>
                            <a:fillRect l="-601299" t="-1852" r="-302597" b="-7407"/>
                          </a:stretch>
                        </a:blipFill>
                      </a:tcPr>
                    </a:tc>
                    <a:tc>
                      <a:txBody>
                        <a:bodyPr/>
                        <a:lstStyle/>
                        <a:p>
                          <a:endParaRPr lang="en-US"/>
                        </a:p>
                      </a:txBody>
                      <a:tcPr>
                        <a:blipFill>
                          <a:blip r:embed="rId4"/>
                          <a:stretch>
                            <a:fillRect l="-701299" t="-1852" r="-202597" b="-7407"/>
                          </a:stretch>
                        </a:blipFill>
                      </a:tcPr>
                    </a:tc>
                    <a:tc>
                      <a:txBody>
                        <a:bodyPr/>
                        <a:lstStyle/>
                        <a:p>
                          <a:pPr algn="ctr"/>
                          <a:endParaRPr lang="en-US" sz="1200" dirty="0"/>
                        </a:p>
                      </a:txBody>
                      <a:tcPr>
                        <a:solidFill>
                          <a:schemeClr val="tx2">
                            <a:lumMod val="20000"/>
                            <a:lumOff val="80000"/>
                          </a:schemeClr>
                        </a:solidFill>
                      </a:tcPr>
                    </a:tc>
                    <a:tc>
                      <a:txBody>
                        <a:bodyPr/>
                        <a:lstStyle/>
                        <a:p>
                          <a:pPr algn="ctr"/>
                          <a:endParaRPr lang="en-US" sz="1200" dirty="0"/>
                        </a:p>
                      </a:txBody>
                      <a:tcPr>
                        <a:solidFill>
                          <a:schemeClr val="tx2">
                            <a:lumMod val="20000"/>
                            <a:lumOff val="80000"/>
                          </a:schemeClr>
                        </a:solidFill>
                      </a:tcPr>
                    </a:tc>
                    <a:extLst>
                      <a:ext uri="{0D108BD9-81ED-4DB2-BD59-A6C34878D82A}">
                        <a16:rowId xmlns:a16="http://schemas.microsoft.com/office/drawing/2014/main" val="39520354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389169785"/>
                  </p:ext>
                </p:extLst>
              </p:nvPr>
            </p:nvGraphicFramePr>
            <p:xfrm>
              <a:off x="10581785" y="2586685"/>
              <a:ext cx="864524" cy="323279"/>
            </p:xfrm>
            <a:graphic>
              <a:graphicData uri="http://schemas.openxmlformats.org/drawingml/2006/table">
                <a:tbl>
                  <a:tblPr/>
                  <a:tblGrid>
                    <a:gridCol w="432262">
                      <a:extLst>
                        <a:ext uri="{9D8B030D-6E8A-4147-A177-3AD203B41FA5}">
                          <a16:colId xmlns:a16="http://schemas.microsoft.com/office/drawing/2014/main" val="3458316102"/>
                        </a:ext>
                      </a:extLst>
                    </a:gridCol>
                    <a:gridCol w="432262">
                      <a:extLst>
                        <a:ext uri="{9D8B030D-6E8A-4147-A177-3AD203B41FA5}">
                          <a16:colId xmlns:a16="http://schemas.microsoft.com/office/drawing/2014/main" val="4166259034"/>
                        </a:ext>
                      </a:extLst>
                    </a:gridCol>
                  </a:tblGrid>
                  <a:tr h="323186">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solidFill>
                                          <a:schemeClr val="bg1"/>
                                        </a:solidFill>
                                        <a:latin typeface="Cambria Math" panose="02040503050406030204" pitchFamily="18" charset="0"/>
                                        <a:ea typeface="Cambria Math" panose="02040503050406030204" pitchFamily="18" charset="0"/>
                                      </a:rPr>
                                    </m:ctrlPr>
                                  </m:sSubSupPr>
                                  <m:e>
                                    <m:r>
                                      <a:rPr lang="en-US" sz="1200" b="0" i="1" smtClean="0">
                                        <a:solidFill>
                                          <a:schemeClr val="bg1"/>
                                        </a:solidFill>
                                        <a:latin typeface="Cambria Math" panose="02040503050406030204" pitchFamily="18" charset="0"/>
                                        <a:ea typeface="Cambria Math" panose="02040503050406030204" pitchFamily="18" charset="0"/>
                                      </a:rPr>
                                      <m:t>𝑥</m:t>
                                    </m:r>
                                  </m:e>
                                  <m:sub>
                                    <m:r>
                                      <a:rPr lang="en-US" sz="1200" b="1" i="1" smtClean="0">
                                        <a:solidFill>
                                          <a:schemeClr val="bg1"/>
                                        </a:solidFill>
                                        <a:latin typeface="Cambria Math" panose="02040503050406030204" pitchFamily="18" charset="0"/>
                                        <a:ea typeface="Cambria Math" panose="02040503050406030204" pitchFamily="18" charset="0"/>
                                      </a:rPr>
                                      <m:t>𝟎</m:t>
                                    </m:r>
                                  </m:sub>
                                  <m:sup>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𝒊</m:t>
                                    </m:r>
                                    <m:r>
                                      <a:rPr lang="en-US" sz="1200" b="1" i="1" smtClean="0">
                                        <a:solidFill>
                                          <a:schemeClr val="bg1"/>
                                        </a:solidFill>
                                        <a:latin typeface="Cambria Math" panose="02040503050406030204" pitchFamily="18" charset="0"/>
                                        <a:ea typeface="Cambria Math" panose="02040503050406030204" pitchFamily="18" charset="0"/>
                                      </a:rPr>
                                      <m:t>)</m:t>
                                    </m:r>
                                  </m:sup>
                                </m:sSubSup>
                              </m:oMath>
                            </m:oMathPara>
                          </a14:m>
                          <a:endParaRPr lang="en-US" sz="1200" dirty="0">
                            <a:solidFill>
                              <a:schemeClr val="tx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solidFill>
                          <a:schemeClr val="accent5">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solidFill>
                                          <a:schemeClr val="bg1"/>
                                        </a:solidFill>
                                        <a:latin typeface="Cambria Math" panose="02040503050406030204" pitchFamily="18" charset="0"/>
                                        <a:ea typeface="Cambria Math" panose="02040503050406030204" pitchFamily="18" charset="0"/>
                                      </a:rPr>
                                    </m:ctrlPr>
                                  </m:sSubSupPr>
                                  <m:e>
                                    <m:r>
                                      <a:rPr lang="en-US" sz="1200" b="0" i="1" smtClean="0">
                                        <a:solidFill>
                                          <a:schemeClr val="bg1"/>
                                        </a:solidFill>
                                        <a:latin typeface="Cambria Math" panose="02040503050406030204" pitchFamily="18" charset="0"/>
                                        <a:ea typeface="Cambria Math" panose="02040503050406030204" pitchFamily="18" charset="0"/>
                                      </a:rPr>
                                      <m:t>𝑥</m:t>
                                    </m:r>
                                  </m:e>
                                  <m:sub>
                                    <m:r>
                                      <a:rPr lang="en-US" sz="1200" b="1" i="1" smtClean="0">
                                        <a:solidFill>
                                          <a:schemeClr val="bg1"/>
                                        </a:solidFill>
                                        <a:latin typeface="Cambria Math" panose="02040503050406030204" pitchFamily="18" charset="0"/>
                                        <a:ea typeface="Cambria Math" panose="02040503050406030204" pitchFamily="18" charset="0"/>
                                      </a:rPr>
                                      <m:t>𝟏</m:t>
                                    </m:r>
                                  </m:sub>
                                  <m:sup>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𝒊</m:t>
                                    </m:r>
                                    <m:r>
                                      <a:rPr lang="en-US" sz="1200" b="1" i="1" smtClean="0">
                                        <a:solidFill>
                                          <a:schemeClr val="bg1"/>
                                        </a:solidFill>
                                        <a:latin typeface="Cambria Math" panose="02040503050406030204" pitchFamily="18" charset="0"/>
                                        <a:ea typeface="Cambria Math" panose="02040503050406030204" pitchFamily="18" charset="0"/>
                                      </a:rPr>
                                      <m:t>)</m:t>
                                    </m:r>
                                  </m:sup>
                                </m:sSubSup>
                              </m:oMath>
                            </m:oMathPara>
                          </a14:m>
                          <a:endParaRPr lang="en-US" sz="1200" dirty="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5">
                            <a:lumMod val="50000"/>
                          </a:schemeClr>
                        </a:solidFill>
                      </a:tcPr>
                    </a:tc>
                    <a:extLst>
                      <a:ext uri="{0D108BD9-81ED-4DB2-BD59-A6C34878D82A}">
                        <a16:rowId xmlns:a16="http://schemas.microsoft.com/office/drawing/2014/main" val="588246400"/>
                      </a:ext>
                    </a:extLst>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389169785"/>
                  </p:ext>
                </p:extLst>
              </p:nvPr>
            </p:nvGraphicFramePr>
            <p:xfrm>
              <a:off x="10581785" y="2586685"/>
              <a:ext cx="864524" cy="323279"/>
            </p:xfrm>
            <a:graphic>
              <a:graphicData uri="http://schemas.openxmlformats.org/drawingml/2006/table">
                <a:tbl>
                  <a:tblPr/>
                  <a:tblGrid>
                    <a:gridCol w="432262">
                      <a:extLst>
                        <a:ext uri="{9D8B030D-6E8A-4147-A177-3AD203B41FA5}">
                          <a16:colId xmlns:a16="http://schemas.microsoft.com/office/drawing/2014/main" val="3458316102"/>
                        </a:ext>
                      </a:extLst>
                    </a:gridCol>
                    <a:gridCol w="432262">
                      <a:extLst>
                        <a:ext uri="{9D8B030D-6E8A-4147-A177-3AD203B41FA5}">
                          <a16:colId xmlns:a16="http://schemas.microsoft.com/office/drawing/2014/main" val="4166259034"/>
                        </a:ext>
                      </a:extLst>
                    </a:gridCol>
                  </a:tblGrid>
                  <a:tr h="323279">
                    <a:tc>
                      <a:txBody>
                        <a:bodyPr/>
                        <a:lstStyle/>
                        <a:p>
                          <a:endParaRPr lang="en-US"/>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blipFill>
                          <a:blip r:embed="rId5"/>
                          <a:stretch>
                            <a:fillRect l="-1389" t="-1852" r="-101389" b="-3704"/>
                          </a:stretch>
                        </a:blipFill>
                      </a:tcPr>
                    </a:tc>
                    <a:tc>
                      <a:txBody>
                        <a:bodyPr/>
                        <a:lstStyle/>
                        <a:p>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blipFill>
                          <a:blip r:embed="rId5"/>
                          <a:stretch>
                            <a:fillRect l="-102817" t="-1852" r="-2817" b="-3704"/>
                          </a:stretch>
                        </a:blipFill>
                      </a:tcPr>
                    </a:tc>
                    <a:extLst>
                      <a:ext uri="{0D108BD9-81ED-4DB2-BD59-A6C34878D82A}">
                        <a16:rowId xmlns:a16="http://schemas.microsoft.com/office/drawing/2014/main" val="588246400"/>
                      </a:ext>
                    </a:extLst>
                  </a:tr>
                </a:tbl>
              </a:graphicData>
            </a:graphic>
          </p:graphicFrame>
        </mc:Fallback>
      </mc:AlternateContent>
      <p:sp>
        <p:nvSpPr>
          <p:cNvPr id="13" name="TextBox 12"/>
          <p:cNvSpPr txBox="1"/>
          <p:nvPr/>
        </p:nvSpPr>
        <p:spPr>
          <a:xfrm>
            <a:off x="10058401" y="2077232"/>
            <a:ext cx="1911292" cy="369332"/>
          </a:xfrm>
          <a:prstGeom prst="rect">
            <a:avLst/>
          </a:prstGeom>
          <a:noFill/>
        </p:spPr>
        <p:txBody>
          <a:bodyPr wrap="none" rtlCol="0">
            <a:spAutoFit/>
          </a:bodyPr>
          <a:lstStyle/>
          <a:p>
            <a:r>
              <a:rPr lang="en-US" dirty="0" smtClean="0">
                <a:solidFill>
                  <a:srgbClr val="002060"/>
                </a:solidFill>
              </a:rPr>
              <a:t>Values to estimate</a:t>
            </a:r>
            <a:endParaRPr lang="en-US" dirty="0">
              <a:solidFill>
                <a:srgbClr val="002060"/>
              </a:solidFill>
            </a:endParaRPr>
          </a:p>
        </p:txBody>
      </p:sp>
      <p:sp>
        <p:nvSpPr>
          <p:cNvPr id="14" name="TextBox 13"/>
          <p:cNvSpPr txBox="1"/>
          <p:nvPr/>
        </p:nvSpPr>
        <p:spPr>
          <a:xfrm>
            <a:off x="10155363" y="3998297"/>
            <a:ext cx="1670201" cy="369332"/>
          </a:xfrm>
          <a:prstGeom prst="rect">
            <a:avLst/>
          </a:prstGeom>
          <a:noFill/>
        </p:spPr>
        <p:txBody>
          <a:bodyPr wrap="none" rtlCol="0">
            <a:spAutoFit/>
          </a:bodyPr>
          <a:lstStyle/>
          <a:p>
            <a:r>
              <a:rPr lang="en-US" dirty="0" smtClean="0">
                <a:solidFill>
                  <a:srgbClr val="002060"/>
                </a:solidFill>
              </a:rPr>
              <a:t>Value to predict</a:t>
            </a:r>
            <a:endParaRPr lang="en-US" dirty="0">
              <a:solidFill>
                <a:srgbClr val="002060"/>
              </a:solidFill>
            </a:endParaRPr>
          </a:p>
        </p:txBody>
      </p:sp>
      <p:sp>
        <p:nvSpPr>
          <p:cNvPr id="16" name="TextBox 15"/>
          <p:cNvSpPr txBox="1"/>
          <p:nvPr/>
        </p:nvSpPr>
        <p:spPr>
          <a:xfrm>
            <a:off x="10468385" y="2353098"/>
            <a:ext cx="1091324" cy="276999"/>
          </a:xfrm>
          <a:prstGeom prst="rect">
            <a:avLst/>
          </a:prstGeom>
          <a:noFill/>
        </p:spPr>
        <p:txBody>
          <a:bodyPr wrap="none" rtlCol="0">
            <a:spAutoFit/>
          </a:bodyPr>
          <a:lstStyle/>
          <a:p>
            <a:r>
              <a:rPr lang="en-US" sz="1200" dirty="0" smtClean="0"/>
              <a:t>Feature vector</a:t>
            </a:r>
            <a:endParaRPr lang="en-US" sz="1200" dirty="0"/>
          </a:p>
        </p:txBody>
      </p:sp>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898027300"/>
                  </p:ext>
                </p:extLst>
              </p:nvPr>
            </p:nvGraphicFramePr>
            <p:xfrm>
              <a:off x="10608212" y="3229985"/>
              <a:ext cx="864524" cy="323279"/>
            </p:xfrm>
            <a:graphic>
              <a:graphicData uri="http://schemas.openxmlformats.org/drawingml/2006/table">
                <a:tbl>
                  <a:tblPr/>
                  <a:tblGrid>
                    <a:gridCol w="432262">
                      <a:extLst>
                        <a:ext uri="{9D8B030D-6E8A-4147-A177-3AD203B41FA5}">
                          <a16:colId xmlns:a16="http://schemas.microsoft.com/office/drawing/2014/main" val="3458316102"/>
                        </a:ext>
                      </a:extLst>
                    </a:gridCol>
                    <a:gridCol w="432262">
                      <a:extLst>
                        <a:ext uri="{9D8B030D-6E8A-4147-A177-3AD203B41FA5}">
                          <a16:colId xmlns:a16="http://schemas.microsoft.com/office/drawing/2014/main" val="4166259034"/>
                        </a:ext>
                      </a:extLst>
                    </a:gridCol>
                  </a:tblGrid>
                  <a:tr h="323186">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solidFill>
                                          <a:schemeClr val="bg1"/>
                                        </a:solidFill>
                                        <a:latin typeface="Cambria Math" panose="02040503050406030204" pitchFamily="18" charset="0"/>
                                        <a:ea typeface="Cambria Math" panose="02040503050406030204" pitchFamily="18" charset="0"/>
                                      </a:rPr>
                                    </m:ctrlPr>
                                  </m:sSubSupPr>
                                  <m:e>
                                    <m:r>
                                      <a:rPr lang="en-US" sz="1200" i="1" smtClean="0">
                                        <a:solidFill>
                                          <a:schemeClr val="bg1"/>
                                        </a:solidFill>
                                        <a:latin typeface="Cambria Math" panose="02040503050406030204" pitchFamily="18" charset="0"/>
                                        <a:ea typeface="Cambria Math" panose="02040503050406030204" pitchFamily="18" charset="0"/>
                                      </a:rPr>
                                      <m:t>𝜃</m:t>
                                    </m:r>
                                  </m:e>
                                  <m:sub>
                                    <m:r>
                                      <a:rPr lang="en-US" sz="1200" b="1" i="1" smtClean="0">
                                        <a:solidFill>
                                          <a:schemeClr val="bg1"/>
                                        </a:solidFill>
                                        <a:latin typeface="Cambria Math" panose="02040503050406030204" pitchFamily="18" charset="0"/>
                                        <a:ea typeface="Cambria Math" panose="02040503050406030204" pitchFamily="18" charset="0"/>
                                      </a:rPr>
                                      <m:t>𝟎</m:t>
                                    </m:r>
                                  </m:sub>
                                  <m:sup>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𝒋</m:t>
                                    </m:r>
                                    <m:r>
                                      <a:rPr lang="en-US" sz="1200" b="1" i="1" smtClean="0">
                                        <a:solidFill>
                                          <a:schemeClr val="bg1"/>
                                        </a:solidFill>
                                        <a:latin typeface="Cambria Math" panose="02040503050406030204" pitchFamily="18" charset="0"/>
                                        <a:ea typeface="Cambria Math" panose="02040503050406030204" pitchFamily="18" charset="0"/>
                                      </a:rPr>
                                      <m:t>)</m:t>
                                    </m:r>
                                  </m:sup>
                                </m:sSubSup>
                              </m:oMath>
                            </m:oMathPara>
                          </a14:m>
                          <a:endParaRPr lang="en-US" sz="1200" dirty="0">
                            <a:solidFill>
                              <a:schemeClr val="tx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solidFill>
                          <a:schemeClr val="accent5">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solidFill>
                                          <a:schemeClr val="bg1"/>
                                        </a:solidFill>
                                        <a:latin typeface="Cambria Math" panose="02040503050406030204" pitchFamily="18" charset="0"/>
                                        <a:ea typeface="Cambria Math" panose="02040503050406030204" pitchFamily="18" charset="0"/>
                                      </a:rPr>
                                    </m:ctrlPr>
                                  </m:sSubSupPr>
                                  <m:e>
                                    <m:r>
                                      <a:rPr lang="en-US" sz="1200" i="1" smtClean="0">
                                        <a:solidFill>
                                          <a:schemeClr val="bg1"/>
                                        </a:solidFill>
                                        <a:latin typeface="Cambria Math" panose="02040503050406030204" pitchFamily="18" charset="0"/>
                                        <a:ea typeface="Cambria Math" panose="02040503050406030204" pitchFamily="18" charset="0"/>
                                      </a:rPr>
                                      <m:t>𝜃</m:t>
                                    </m:r>
                                  </m:e>
                                  <m:sub>
                                    <m:r>
                                      <a:rPr lang="en-US" sz="1200" b="1" i="1" smtClean="0">
                                        <a:solidFill>
                                          <a:schemeClr val="bg1"/>
                                        </a:solidFill>
                                        <a:latin typeface="Cambria Math" panose="02040503050406030204" pitchFamily="18" charset="0"/>
                                        <a:ea typeface="Cambria Math" panose="02040503050406030204" pitchFamily="18" charset="0"/>
                                      </a:rPr>
                                      <m:t>𝟏</m:t>
                                    </m:r>
                                  </m:sub>
                                  <m:sup>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𝒋</m:t>
                                    </m:r>
                                    <m:r>
                                      <a:rPr lang="en-US" sz="1200" b="1" i="1" smtClean="0">
                                        <a:solidFill>
                                          <a:schemeClr val="bg1"/>
                                        </a:solidFill>
                                        <a:latin typeface="Cambria Math" panose="02040503050406030204" pitchFamily="18" charset="0"/>
                                        <a:ea typeface="Cambria Math" panose="02040503050406030204" pitchFamily="18" charset="0"/>
                                      </a:rPr>
                                      <m:t>)</m:t>
                                    </m:r>
                                  </m:sup>
                                </m:sSubSup>
                              </m:oMath>
                            </m:oMathPara>
                          </a14:m>
                          <a:endParaRPr lang="en-US" sz="1200" dirty="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5">
                            <a:lumMod val="50000"/>
                          </a:schemeClr>
                        </a:solidFill>
                      </a:tcPr>
                    </a:tc>
                    <a:extLst>
                      <a:ext uri="{0D108BD9-81ED-4DB2-BD59-A6C34878D82A}">
                        <a16:rowId xmlns:a16="http://schemas.microsoft.com/office/drawing/2014/main" val="588246400"/>
                      </a:ext>
                    </a:extLst>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898027300"/>
                  </p:ext>
                </p:extLst>
              </p:nvPr>
            </p:nvGraphicFramePr>
            <p:xfrm>
              <a:off x="10608212" y="3229985"/>
              <a:ext cx="864524" cy="323279"/>
            </p:xfrm>
            <a:graphic>
              <a:graphicData uri="http://schemas.openxmlformats.org/drawingml/2006/table">
                <a:tbl>
                  <a:tblPr/>
                  <a:tblGrid>
                    <a:gridCol w="432262">
                      <a:extLst>
                        <a:ext uri="{9D8B030D-6E8A-4147-A177-3AD203B41FA5}">
                          <a16:colId xmlns:a16="http://schemas.microsoft.com/office/drawing/2014/main" val="3458316102"/>
                        </a:ext>
                      </a:extLst>
                    </a:gridCol>
                    <a:gridCol w="432262">
                      <a:extLst>
                        <a:ext uri="{9D8B030D-6E8A-4147-A177-3AD203B41FA5}">
                          <a16:colId xmlns:a16="http://schemas.microsoft.com/office/drawing/2014/main" val="4166259034"/>
                        </a:ext>
                      </a:extLst>
                    </a:gridCol>
                  </a:tblGrid>
                  <a:tr h="323279">
                    <a:tc>
                      <a:txBody>
                        <a:bodyPr/>
                        <a:lstStyle/>
                        <a:p>
                          <a:endParaRPr lang="en-US"/>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blipFill>
                          <a:blip r:embed="rId6"/>
                          <a:stretch>
                            <a:fillRect l="-1389" t="-1852" r="-101389" b="-3704"/>
                          </a:stretch>
                        </a:blipFill>
                      </a:tcPr>
                    </a:tc>
                    <a:tc>
                      <a:txBody>
                        <a:bodyPr/>
                        <a:lstStyle/>
                        <a:p>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blipFill>
                          <a:blip r:embed="rId6"/>
                          <a:stretch>
                            <a:fillRect l="-102817" t="-1852" r="-2817" b="-3704"/>
                          </a:stretch>
                        </a:blipFill>
                      </a:tcPr>
                    </a:tc>
                    <a:extLst>
                      <a:ext uri="{0D108BD9-81ED-4DB2-BD59-A6C34878D82A}">
                        <a16:rowId xmlns:a16="http://schemas.microsoft.com/office/drawing/2014/main" val="588246400"/>
                      </a:ext>
                    </a:extLst>
                  </a:tr>
                </a:tbl>
              </a:graphicData>
            </a:graphic>
          </p:graphicFrame>
        </mc:Fallback>
      </mc:AlternateContent>
      <p:sp>
        <p:nvSpPr>
          <p:cNvPr id="18" name="TextBox 17"/>
          <p:cNvSpPr txBox="1"/>
          <p:nvPr/>
        </p:nvSpPr>
        <p:spPr>
          <a:xfrm>
            <a:off x="10494812" y="2996398"/>
            <a:ext cx="904671" cy="276999"/>
          </a:xfrm>
          <a:prstGeom prst="rect">
            <a:avLst/>
          </a:prstGeom>
          <a:noFill/>
        </p:spPr>
        <p:txBody>
          <a:bodyPr wrap="none" rtlCol="0">
            <a:spAutoFit/>
          </a:bodyPr>
          <a:lstStyle/>
          <a:p>
            <a:r>
              <a:rPr lang="en-US" sz="1200" dirty="0" smtClean="0"/>
              <a:t>User vector</a:t>
            </a:r>
            <a:endParaRPr lang="en-US" sz="1200" dirty="0"/>
          </a:p>
        </p:txBody>
      </p:sp>
      <p:sp>
        <p:nvSpPr>
          <p:cNvPr id="24" name="TextBox 23"/>
          <p:cNvSpPr txBox="1"/>
          <p:nvPr/>
        </p:nvSpPr>
        <p:spPr>
          <a:xfrm>
            <a:off x="10695985" y="4323197"/>
            <a:ext cx="579198" cy="276999"/>
          </a:xfrm>
          <a:prstGeom prst="rect">
            <a:avLst/>
          </a:prstGeom>
          <a:noFill/>
        </p:spPr>
        <p:txBody>
          <a:bodyPr wrap="none" rtlCol="0">
            <a:spAutoFit/>
          </a:bodyPr>
          <a:lstStyle/>
          <a:p>
            <a:r>
              <a:rPr lang="en-US" sz="1200" dirty="0" smtClean="0"/>
              <a:t>Rating</a:t>
            </a:r>
            <a:endParaRPr lang="en-US" sz="1200" dirty="0"/>
          </a:p>
        </p:txBody>
      </p:sp>
      <mc:AlternateContent xmlns:mc="http://schemas.openxmlformats.org/markup-compatibility/2006" xmlns:a14="http://schemas.microsoft.com/office/drawing/2010/main">
        <mc:Choice Requires="a14">
          <p:graphicFrame>
            <p:nvGraphicFramePr>
              <p:cNvPr id="28" name="Table 27"/>
              <p:cNvGraphicFramePr>
                <a:graphicFrameLocks noGrp="1"/>
              </p:cNvGraphicFramePr>
              <p:nvPr>
                <p:extLst>
                  <p:ext uri="{D42A27DB-BD31-4B8C-83A1-F6EECF244321}">
                    <p14:modId xmlns:p14="http://schemas.microsoft.com/office/powerpoint/2010/main" val="1829479341"/>
                  </p:ext>
                </p:extLst>
              </p:nvPr>
            </p:nvGraphicFramePr>
            <p:xfrm>
              <a:off x="10714962" y="4612094"/>
              <a:ext cx="598169" cy="323279"/>
            </p:xfrm>
            <a:graphic>
              <a:graphicData uri="http://schemas.openxmlformats.org/drawingml/2006/table">
                <a:tbl>
                  <a:tblPr/>
                  <a:tblGrid>
                    <a:gridCol w="598169">
                      <a:extLst>
                        <a:ext uri="{9D8B030D-6E8A-4147-A177-3AD203B41FA5}">
                          <a16:colId xmlns:a16="http://schemas.microsoft.com/office/drawing/2014/main" val="2411984872"/>
                        </a:ext>
                      </a:extLst>
                    </a:gridCol>
                  </a:tblGrid>
                  <a:tr h="323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1" i="1" smtClean="0">
                                    <a:solidFill>
                                      <a:srgbClr val="002060"/>
                                    </a:solidFill>
                                    <a:latin typeface="Cambria Math" panose="02040503050406030204" pitchFamily="18" charset="0"/>
                                    <a:ea typeface="Cambria Math" panose="02040503050406030204" pitchFamily="18" charset="0"/>
                                  </a:rPr>
                                  <m:t>𝒓</m:t>
                                </m:r>
                                <m:r>
                                  <a:rPr lang="en-US" sz="1400" b="1" i="1" smtClean="0">
                                    <a:solidFill>
                                      <a:srgbClr val="002060"/>
                                    </a:solidFill>
                                    <a:latin typeface="Cambria Math" panose="02040503050406030204" pitchFamily="18" charset="0"/>
                                    <a:ea typeface="Cambria Math" panose="02040503050406030204" pitchFamily="18" charset="0"/>
                                  </a:rPr>
                                  <m:t>(</m:t>
                                </m:r>
                                <m:r>
                                  <a:rPr lang="en-US" sz="1400" b="1" i="1" smtClean="0">
                                    <a:solidFill>
                                      <a:srgbClr val="002060"/>
                                    </a:solidFill>
                                    <a:latin typeface="Cambria Math" panose="02040503050406030204" pitchFamily="18" charset="0"/>
                                    <a:ea typeface="Cambria Math" panose="02040503050406030204" pitchFamily="18" charset="0"/>
                                  </a:rPr>
                                  <m:t>𝒊</m:t>
                                </m:r>
                                <m:r>
                                  <a:rPr lang="en-US" sz="1400" b="1" i="1" smtClean="0">
                                    <a:solidFill>
                                      <a:srgbClr val="002060"/>
                                    </a:solidFill>
                                    <a:latin typeface="Cambria Math" panose="02040503050406030204" pitchFamily="18" charset="0"/>
                                    <a:ea typeface="Cambria Math" panose="02040503050406030204" pitchFamily="18" charset="0"/>
                                  </a:rPr>
                                  <m:t>,</m:t>
                                </m:r>
                                <m:r>
                                  <a:rPr lang="en-US" sz="1400" b="1" i="1" smtClean="0">
                                    <a:solidFill>
                                      <a:srgbClr val="002060"/>
                                    </a:solidFill>
                                    <a:latin typeface="Cambria Math" panose="02040503050406030204" pitchFamily="18" charset="0"/>
                                    <a:ea typeface="Cambria Math" panose="02040503050406030204" pitchFamily="18" charset="0"/>
                                  </a:rPr>
                                  <m:t>𝒋</m:t>
                                </m:r>
                                <m:r>
                                  <a:rPr lang="en-US" sz="1400" b="1" i="1" smtClean="0">
                                    <a:solidFill>
                                      <a:srgbClr val="002060"/>
                                    </a:solidFill>
                                    <a:latin typeface="Cambria Math" panose="02040503050406030204" pitchFamily="18" charset="0"/>
                                    <a:ea typeface="Cambria Math" panose="02040503050406030204" pitchFamily="18" charset="0"/>
                                  </a:rPr>
                                  <m:t>)</m:t>
                                </m:r>
                              </m:oMath>
                            </m:oMathPara>
                          </a14:m>
                          <a:endParaRPr lang="en-US" sz="1400" dirty="0">
                            <a:solidFill>
                              <a:srgbClr val="00206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20000"/>
                            <a:lumOff val="80000"/>
                          </a:schemeClr>
                        </a:solidFill>
                      </a:tcPr>
                    </a:tc>
                    <a:extLst>
                      <a:ext uri="{0D108BD9-81ED-4DB2-BD59-A6C34878D82A}">
                        <a16:rowId xmlns:a16="http://schemas.microsoft.com/office/drawing/2014/main" val="3540677719"/>
                      </a:ext>
                    </a:extLst>
                  </a:tr>
                </a:tbl>
              </a:graphicData>
            </a:graphic>
          </p:graphicFrame>
        </mc:Choice>
        <mc:Fallback xmlns="">
          <p:graphicFrame>
            <p:nvGraphicFramePr>
              <p:cNvPr id="28" name="Table 27"/>
              <p:cNvGraphicFramePr>
                <a:graphicFrameLocks noGrp="1"/>
              </p:cNvGraphicFramePr>
              <p:nvPr>
                <p:extLst>
                  <p:ext uri="{D42A27DB-BD31-4B8C-83A1-F6EECF244321}">
                    <p14:modId xmlns:p14="http://schemas.microsoft.com/office/powerpoint/2010/main" val="1829479341"/>
                  </p:ext>
                </p:extLst>
              </p:nvPr>
            </p:nvGraphicFramePr>
            <p:xfrm>
              <a:off x="10714962" y="4612094"/>
              <a:ext cx="598169" cy="323279"/>
            </p:xfrm>
            <a:graphic>
              <a:graphicData uri="http://schemas.openxmlformats.org/drawingml/2006/table">
                <a:tbl>
                  <a:tblPr/>
                  <a:tblGrid>
                    <a:gridCol w="598169">
                      <a:extLst>
                        <a:ext uri="{9D8B030D-6E8A-4147-A177-3AD203B41FA5}">
                          <a16:colId xmlns:a16="http://schemas.microsoft.com/office/drawing/2014/main" val="2411984872"/>
                        </a:ext>
                      </a:extLst>
                    </a:gridCol>
                  </a:tblGrid>
                  <a:tr h="323279">
                    <a:tc>
                      <a:txBody>
                        <a:bodyPr/>
                        <a:lstStyle/>
                        <a:p>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blipFill>
                          <a:blip r:embed="rId7"/>
                          <a:stretch>
                            <a:fillRect l="-1010" t="-1852" r="-2020" b="-3704"/>
                          </a:stretch>
                        </a:blipFill>
                      </a:tcPr>
                    </a:tc>
                    <a:extLst>
                      <a:ext uri="{0D108BD9-81ED-4DB2-BD59-A6C34878D82A}">
                        <a16:rowId xmlns:a16="http://schemas.microsoft.com/office/drawing/2014/main" val="3540677719"/>
                      </a:ext>
                    </a:extLst>
                  </a:tr>
                </a:tbl>
              </a:graphicData>
            </a:graphic>
          </p:graphicFrame>
        </mc:Fallback>
      </mc:AlternateContent>
      <mc:AlternateContent xmlns:mc="http://schemas.openxmlformats.org/markup-compatibility/2006" xmlns:a14="http://schemas.microsoft.com/office/drawing/2010/main">
        <mc:Choice Requires="a14">
          <p:sp>
            <p:nvSpPr>
              <p:cNvPr id="10" name="Rectangle 9"/>
              <p:cNvSpPr/>
              <p:nvPr/>
            </p:nvSpPr>
            <p:spPr>
              <a:xfrm>
                <a:off x="11399483" y="2541278"/>
                <a:ext cx="3858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𝑃</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11399483" y="2541278"/>
                <a:ext cx="385875"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11423686" y="3180266"/>
                <a:ext cx="3997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𝑄</m:t>
                      </m:r>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11423686" y="3180266"/>
                <a:ext cx="399789" cy="369332"/>
              </a:xfrm>
              <a:prstGeom prst="rect">
                <a:avLst/>
              </a:prstGeom>
              <a:blipFill>
                <a:blip r:embed="rId9"/>
                <a:stretch>
                  <a:fillRect b="-10000"/>
                </a:stretch>
              </a:blipFill>
            </p:spPr>
            <p:txBody>
              <a:bodyPr/>
              <a:lstStyle/>
              <a:p>
                <a:r>
                  <a:rPr lang="en-US">
                    <a:noFill/>
                  </a:rPr>
                  <a:t> </a:t>
                </a:r>
              </a:p>
            </p:txBody>
          </p:sp>
        </mc:Fallback>
      </mc:AlternateContent>
      <p:sp>
        <p:nvSpPr>
          <p:cNvPr id="32" name="Rounded Rectangle 31"/>
          <p:cNvSpPr/>
          <p:nvPr/>
        </p:nvSpPr>
        <p:spPr>
          <a:xfrm>
            <a:off x="8819804" y="103070"/>
            <a:ext cx="2984254" cy="12404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33" name="Table 32"/>
              <p:cNvGraphicFramePr>
                <a:graphicFrameLocks noGrp="1"/>
              </p:cNvGraphicFramePr>
              <p:nvPr>
                <p:extLst>
                  <p:ext uri="{D42A27DB-BD31-4B8C-83A1-F6EECF244321}">
                    <p14:modId xmlns:p14="http://schemas.microsoft.com/office/powerpoint/2010/main" val="2225594541"/>
                  </p:ext>
                </p:extLst>
              </p:nvPr>
            </p:nvGraphicFramePr>
            <p:xfrm>
              <a:off x="9048036" y="620716"/>
              <a:ext cx="673332" cy="323279"/>
            </p:xfrm>
            <a:graphic>
              <a:graphicData uri="http://schemas.openxmlformats.org/drawingml/2006/table">
                <a:tbl>
                  <a:tblPr/>
                  <a:tblGrid>
                    <a:gridCol w="336666">
                      <a:extLst>
                        <a:ext uri="{9D8B030D-6E8A-4147-A177-3AD203B41FA5}">
                          <a16:colId xmlns:a16="http://schemas.microsoft.com/office/drawing/2014/main" val="3458316102"/>
                        </a:ext>
                      </a:extLst>
                    </a:gridCol>
                    <a:gridCol w="336666">
                      <a:extLst>
                        <a:ext uri="{9D8B030D-6E8A-4147-A177-3AD203B41FA5}">
                          <a16:colId xmlns:a16="http://schemas.microsoft.com/office/drawing/2014/main" val="4166259034"/>
                        </a:ext>
                      </a:extLst>
                    </a:gridCol>
                  </a:tblGrid>
                  <a:tr h="279867">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solidFill>
                                          <a:schemeClr val="bg1"/>
                                        </a:solidFill>
                                        <a:latin typeface="Cambria Math" panose="02040503050406030204" pitchFamily="18" charset="0"/>
                                        <a:ea typeface="Cambria Math" panose="02040503050406030204" pitchFamily="18" charset="0"/>
                                      </a:rPr>
                                    </m:ctrlPr>
                                  </m:sSubSupPr>
                                  <m:e>
                                    <m:r>
                                      <a:rPr lang="en-US" sz="1200" i="1" smtClean="0">
                                        <a:solidFill>
                                          <a:schemeClr val="bg1"/>
                                        </a:solidFill>
                                        <a:latin typeface="Cambria Math" panose="02040503050406030204" pitchFamily="18" charset="0"/>
                                        <a:ea typeface="Cambria Math" panose="02040503050406030204" pitchFamily="18" charset="0"/>
                                      </a:rPr>
                                      <m:t>𝜃</m:t>
                                    </m:r>
                                  </m:e>
                                  <m:sub>
                                    <m:r>
                                      <a:rPr lang="en-US" sz="1200" b="1" i="1" smtClean="0">
                                        <a:solidFill>
                                          <a:schemeClr val="bg1"/>
                                        </a:solidFill>
                                        <a:latin typeface="Cambria Math" panose="02040503050406030204" pitchFamily="18" charset="0"/>
                                        <a:ea typeface="Cambria Math" panose="02040503050406030204" pitchFamily="18" charset="0"/>
                                      </a:rPr>
                                      <m:t>𝟎</m:t>
                                    </m:r>
                                  </m:sub>
                                  <m:sup>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𝒋</m:t>
                                    </m:r>
                                    <m:r>
                                      <a:rPr lang="en-US" sz="1200" b="1" i="1" smtClean="0">
                                        <a:solidFill>
                                          <a:schemeClr val="bg1"/>
                                        </a:solidFill>
                                        <a:latin typeface="Cambria Math" panose="02040503050406030204" pitchFamily="18" charset="0"/>
                                        <a:ea typeface="Cambria Math" panose="02040503050406030204" pitchFamily="18" charset="0"/>
                                      </a:rPr>
                                      <m:t>)</m:t>
                                    </m:r>
                                  </m:sup>
                                </m:sSubSup>
                              </m:oMath>
                            </m:oMathPara>
                          </a14:m>
                          <a:endParaRPr lang="en-US" sz="1200" dirty="0">
                            <a:solidFill>
                              <a:schemeClr val="tx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solidFill>
                          <a:schemeClr val="accent5">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solidFill>
                                          <a:schemeClr val="bg1"/>
                                        </a:solidFill>
                                        <a:latin typeface="Cambria Math" panose="02040503050406030204" pitchFamily="18" charset="0"/>
                                        <a:ea typeface="Cambria Math" panose="02040503050406030204" pitchFamily="18" charset="0"/>
                                      </a:rPr>
                                    </m:ctrlPr>
                                  </m:sSubSupPr>
                                  <m:e>
                                    <m:r>
                                      <a:rPr lang="en-US" sz="1200" i="1" smtClean="0">
                                        <a:solidFill>
                                          <a:schemeClr val="bg1"/>
                                        </a:solidFill>
                                        <a:latin typeface="Cambria Math" panose="02040503050406030204" pitchFamily="18" charset="0"/>
                                        <a:ea typeface="Cambria Math" panose="02040503050406030204" pitchFamily="18" charset="0"/>
                                      </a:rPr>
                                      <m:t>𝜃</m:t>
                                    </m:r>
                                  </m:e>
                                  <m:sub>
                                    <m:r>
                                      <a:rPr lang="en-US" sz="1200" b="1" i="1" smtClean="0">
                                        <a:solidFill>
                                          <a:schemeClr val="bg1"/>
                                        </a:solidFill>
                                        <a:latin typeface="Cambria Math" panose="02040503050406030204" pitchFamily="18" charset="0"/>
                                        <a:ea typeface="Cambria Math" panose="02040503050406030204" pitchFamily="18" charset="0"/>
                                      </a:rPr>
                                      <m:t>𝟏</m:t>
                                    </m:r>
                                  </m:sub>
                                  <m:sup>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𝒋</m:t>
                                    </m:r>
                                    <m:r>
                                      <a:rPr lang="en-US" sz="1200" b="1" i="1" smtClean="0">
                                        <a:solidFill>
                                          <a:schemeClr val="bg1"/>
                                        </a:solidFill>
                                        <a:latin typeface="Cambria Math" panose="02040503050406030204" pitchFamily="18" charset="0"/>
                                        <a:ea typeface="Cambria Math" panose="02040503050406030204" pitchFamily="18" charset="0"/>
                                      </a:rPr>
                                      <m:t>)</m:t>
                                    </m:r>
                                  </m:sup>
                                </m:sSubSup>
                              </m:oMath>
                            </m:oMathPara>
                          </a14:m>
                          <a:endParaRPr lang="en-US" sz="1200" dirty="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5">
                            <a:lumMod val="50000"/>
                          </a:schemeClr>
                        </a:solidFill>
                      </a:tcPr>
                    </a:tc>
                    <a:extLst>
                      <a:ext uri="{0D108BD9-81ED-4DB2-BD59-A6C34878D82A}">
                        <a16:rowId xmlns:a16="http://schemas.microsoft.com/office/drawing/2014/main" val="588246400"/>
                      </a:ext>
                    </a:extLst>
                  </a:tr>
                </a:tbl>
              </a:graphicData>
            </a:graphic>
          </p:graphicFrame>
        </mc:Choice>
        <mc:Fallback xmlns="">
          <p:graphicFrame>
            <p:nvGraphicFramePr>
              <p:cNvPr id="33" name="Table 32"/>
              <p:cNvGraphicFramePr>
                <a:graphicFrameLocks noGrp="1"/>
              </p:cNvGraphicFramePr>
              <p:nvPr>
                <p:extLst>
                  <p:ext uri="{D42A27DB-BD31-4B8C-83A1-F6EECF244321}">
                    <p14:modId xmlns:p14="http://schemas.microsoft.com/office/powerpoint/2010/main" val="2225594541"/>
                  </p:ext>
                </p:extLst>
              </p:nvPr>
            </p:nvGraphicFramePr>
            <p:xfrm>
              <a:off x="9048036" y="620716"/>
              <a:ext cx="673332" cy="323279"/>
            </p:xfrm>
            <a:graphic>
              <a:graphicData uri="http://schemas.openxmlformats.org/drawingml/2006/table">
                <a:tbl>
                  <a:tblPr/>
                  <a:tblGrid>
                    <a:gridCol w="336666">
                      <a:extLst>
                        <a:ext uri="{9D8B030D-6E8A-4147-A177-3AD203B41FA5}">
                          <a16:colId xmlns:a16="http://schemas.microsoft.com/office/drawing/2014/main" val="3458316102"/>
                        </a:ext>
                      </a:extLst>
                    </a:gridCol>
                    <a:gridCol w="336666">
                      <a:extLst>
                        <a:ext uri="{9D8B030D-6E8A-4147-A177-3AD203B41FA5}">
                          <a16:colId xmlns:a16="http://schemas.microsoft.com/office/drawing/2014/main" val="4166259034"/>
                        </a:ext>
                      </a:extLst>
                    </a:gridCol>
                  </a:tblGrid>
                  <a:tr h="323279">
                    <a:tc>
                      <a:txBody>
                        <a:bodyPr/>
                        <a:lstStyle/>
                        <a:p>
                          <a:endParaRPr lang="en-US"/>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blipFill>
                          <a:blip r:embed="rId10"/>
                          <a:stretch>
                            <a:fillRect l="-1786" t="-1852" r="-101786" b="-3704"/>
                          </a:stretch>
                        </a:blipFill>
                      </a:tcPr>
                    </a:tc>
                    <a:tc>
                      <a:txBody>
                        <a:bodyPr/>
                        <a:lstStyle/>
                        <a:p>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blipFill>
                          <a:blip r:embed="rId10"/>
                          <a:stretch>
                            <a:fillRect l="-103636" t="-1852" r="-3636" b="-3704"/>
                          </a:stretch>
                        </a:blipFill>
                      </a:tcPr>
                    </a:tc>
                    <a:extLst>
                      <a:ext uri="{0D108BD9-81ED-4DB2-BD59-A6C34878D82A}">
                        <a16:rowId xmlns:a16="http://schemas.microsoft.com/office/drawing/2014/main" val="58824640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4" name="Table 33"/>
              <p:cNvGraphicFramePr>
                <a:graphicFrameLocks noGrp="1"/>
              </p:cNvGraphicFramePr>
              <p:nvPr>
                <p:extLst>
                  <p:ext uri="{D42A27DB-BD31-4B8C-83A1-F6EECF244321}">
                    <p14:modId xmlns:p14="http://schemas.microsoft.com/office/powerpoint/2010/main" val="1769381349"/>
                  </p:ext>
                </p:extLst>
              </p:nvPr>
            </p:nvGraphicFramePr>
            <p:xfrm>
              <a:off x="9903938" y="620716"/>
              <a:ext cx="385435" cy="646558"/>
            </p:xfrm>
            <a:graphic>
              <a:graphicData uri="http://schemas.openxmlformats.org/drawingml/2006/table">
                <a:tbl>
                  <a:tblPr firstRow="1" bandRow="1">
                    <a:effectLst/>
                    <a:tableStyleId>{073A0DAA-6AF3-43AB-8588-CEC1D06C72B9}</a:tableStyleId>
                  </a:tblPr>
                  <a:tblGrid>
                    <a:gridCol w="385435">
                      <a:extLst>
                        <a:ext uri="{9D8B030D-6E8A-4147-A177-3AD203B41FA5}">
                          <a16:colId xmlns:a16="http://schemas.microsoft.com/office/drawing/2014/main" val="331294438"/>
                        </a:ext>
                      </a:extLst>
                    </a:gridCol>
                  </a:tblGrid>
                  <a:tr h="322323">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solidFill>
                                          <a:schemeClr val="bg1"/>
                                        </a:solidFill>
                                        <a:latin typeface="Cambria Math" panose="02040503050406030204" pitchFamily="18" charset="0"/>
                                        <a:ea typeface="Cambria Math" panose="02040503050406030204" pitchFamily="18" charset="0"/>
                                      </a:rPr>
                                    </m:ctrlPr>
                                  </m:sSubSupPr>
                                  <m:e>
                                    <m:r>
                                      <a:rPr lang="en-US" sz="1200" b="0" i="1" smtClean="0">
                                        <a:solidFill>
                                          <a:schemeClr val="bg1"/>
                                        </a:solidFill>
                                        <a:latin typeface="Cambria Math" panose="02040503050406030204" pitchFamily="18" charset="0"/>
                                        <a:ea typeface="Cambria Math" panose="02040503050406030204" pitchFamily="18" charset="0"/>
                                      </a:rPr>
                                      <m:t>𝑥</m:t>
                                    </m:r>
                                  </m:e>
                                  <m:sub>
                                    <m:r>
                                      <a:rPr lang="en-US" sz="1200" b="1" i="1" smtClean="0">
                                        <a:solidFill>
                                          <a:schemeClr val="bg1"/>
                                        </a:solidFill>
                                        <a:latin typeface="Cambria Math" panose="02040503050406030204" pitchFamily="18" charset="0"/>
                                        <a:ea typeface="Cambria Math" panose="02040503050406030204" pitchFamily="18" charset="0"/>
                                      </a:rPr>
                                      <m:t>𝟎</m:t>
                                    </m:r>
                                  </m:sub>
                                  <m:sup>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𝟏</m:t>
                                    </m:r>
                                    <m:r>
                                      <a:rPr lang="en-US" sz="1200" b="1" i="1" smtClean="0">
                                        <a:solidFill>
                                          <a:schemeClr val="bg1"/>
                                        </a:solidFill>
                                        <a:latin typeface="Cambria Math" panose="02040503050406030204" pitchFamily="18" charset="0"/>
                                        <a:ea typeface="Cambria Math" panose="02040503050406030204" pitchFamily="18" charset="0"/>
                                      </a:rPr>
                                      <m:t>)</m:t>
                                    </m:r>
                                  </m:sup>
                                </m:sSubSup>
                              </m:oMath>
                            </m:oMathPara>
                          </a14:m>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2205435594"/>
                      </a:ext>
                    </a:extLst>
                  </a:tr>
                  <a:tr h="322323">
                    <a:tc>
                      <a:txBody>
                        <a:bodyPr/>
                        <a:lstStyle/>
                        <a:p>
                          <a:pPr algn="ctr"/>
                          <a14:m>
                            <m:oMathPara xmlns:m="http://schemas.openxmlformats.org/officeDocument/2006/math">
                              <m:oMathParaPr>
                                <m:jc m:val="centerGroup"/>
                              </m:oMathParaPr>
                              <m:oMath xmlns:m="http://schemas.openxmlformats.org/officeDocument/2006/math">
                                <m:sSubSup>
                                  <m:sSubSupPr>
                                    <m:ctrlPr>
                                      <a:rPr lang="en-US" sz="1200" i="1" smtClean="0">
                                        <a:solidFill>
                                          <a:schemeClr val="bg1"/>
                                        </a:solidFill>
                                        <a:latin typeface="Cambria Math" panose="02040503050406030204" pitchFamily="18" charset="0"/>
                                        <a:ea typeface="Cambria Math" panose="02040503050406030204" pitchFamily="18" charset="0"/>
                                      </a:rPr>
                                    </m:ctrlPr>
                                  </m:sSubSupPr>
                                  <m:e>
                                    <m:r>
                                      <a:rPr lang="en-US" sz="1200" b="0" i="1" smtClean="0">
                                        <a:solidFill>
                                          <a:schemeClr val="bg1"/>
                                        </a:solidFill>
                                        <a:latin typeface="Cambria Math" panose="02040503050406030204" pitchFamily="18" charset="0"/>
                                        <a:ea typeface="Cambria Math" panose="02040503050406030204" pitchFamily="18" charset="0"/>
                                      </a:rPr>
                                      <m:t>𝑥</m:t>
                                    </m:r>
                                  </m:e>
                                  <m:sub>
                                    <m:r>
                                      <a:rPr lang="en-US" sz="1200" b="1" i="1" smtClean="0">
                                        <a:solidFill>
                                          <a:schemeClr val="bg1"/>
                                        </a:solidFill>
                                        <a:latin typeface="Cambria Math" panose="02040503050406030204" pitchFamily="18" charset="0"/>
                                        <a:ea typeface="Cambria Math" panose="02040503050406030204" pitchFamily="18" charset="0"/>
                                      </a:rPr>
                                      <m:t>𝟎</m:t>
                                    </m:r>
                                  </m:sub>
                                  <m:sup>
                                    <m:r>
                                      <a:rPr lang="en-US" sz="1200" b="1" i="1" smtClean="0">
                                        <a:solidFill>
                                          <a:schemeClr val="bg1"/>
                                        </a:solidFill>
                                        <a:latin typeface="Cambria Math" panose="02040503050406030204" pitchFamily="18" charset="0"/>
                                        <a:ea typeface="Cambria Math" panose="02040503050406030204" pitchFamily="18" charset="0"/>
                                      </a:rPr>
                                      <m:t>(</m:t>
                                    </m:r>
                                    <m:r>
                                      <a:rPr lang="en-US" sz="1200" b="1" i="1" smtClean="0">
                                        <a:solidFill>
                                          <a:schemeClr val="bg1"/>
                                        </a:solidFill>
                                        <a:latin typeface="Cambria Math" panose="02040503050406030204" pitchFamily="18" charset="0"/>
                                        <a:ea typeface="Cambria Math" panose="02040503050406030204" pitchFamily="18" charset="0"/>
                                      </a:rPr>
                                      <m:t>𝟐</m:t>
                                    </m:r>
                                    <m:r>
                                      <a:rPr lang="en-US" sz="1200" b="1" i="1" smtClean="0">
                                        <a:solidFill>
                                          <a:schemeClr val="bg1"/>
                                        </a:solidFill>
                                        <a:latin typeface="Cambria Math" panose="02040503050406030204" pitchFamily="18" charset="0"/>
                                        <a:ea typeface="Cambria Math" panose="02040503050406030204" pitchFamily="18" charset="0"/>
                                      </a:rPr>
                                      <m:t>)</m:t>
                                    </m:r>
                                  </m:sup>
                                </m:sSubSup>
                              </m:oMath>
                            </m:oMathPara>
                          </a14:m>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851592644"/>
                      </a:ext>
                    </a:extLst>
                  </a:tr>
                </a:tbl>
              </a:graphicData>
            </a:graphic>
          </p:graphicFrame>
        </mc:Choice>
        <mc:Fallback xmlns="">
          <p:graphicFrame>
            <p:nvGraphicFramePr>
              <p:cNvPr id="34" name="Table 33"/>
              <p:cNvGraphicFramePr>
                <a:graphicFrameLocks noGrp="1"/>
              </p:cNvGraphicFramePr>
              <p:nvPr>
                <p:extLst>
                  <p:ext uri="{D42A27DB-BD31-4B8C-83A1-F6EECF244321}">
                    <p14:modId xmlns:p14="http://schemas.microsoft.com/office/powerpoint/2010/main" val="1769381349"/>
                  </p:ext>
                </p:extLst>
              </p:nvPr>
            </p:nvGraphicFramePr>
            <p:xfrm>
              <a:off x="9903938" y="620716"/>
              <a:ext cx="385435" cy="646558"/>
            </p:xfrm>
            <a:graphic>
              <a:graphicData uri="http://schemas.openxmlformats.org/drawingml/2006/table">
                <a:tbl>
                  <a:tblPr firstRow="1" bandRow="1">
                    <a:effectLst/>
                    <a:tableStyleId>{073A0DAA-6AF3-43AB-8588-CEC1D06C72B9}</a:tableStyleId>
                  </a:tblPr>
                  <a:tblGrid>
                    <a:gridCol w="385435">
                      <a:extLst>
                        <a:ext uri="{9D8B030D-6E8A-4147-A177-3AD203B41FA5}">
                          <a16:colId xmlns:a16="http://schemas.microsoft.com/office/drawing/2014/main" val="331294438"/>
                        </a:ext>
                      </a:extLst>
                    </a:gridCol>
                  </a:tblGrid>
                  <a:tr h="3232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1563" t="-1852" r="-3125" b="-101852"/>
                          </a:stretch>
                        </a:blipFill>
                      </a:tcPr>
                    </a:tc>
                    <a:extLst>
                      <a:ext uri="{0D108BD9-81ED-4DB2-BD59-A6C34878D82A}">
                        <a16:rowId xmlns:a16="http://schemas.microsoft.com/office/drawing/2014/main" val="2205435594"/>
                      </a:ext>
                    </a:extLst>
                  </a:tr>
                  <a:tr h="3232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1563" t="-103774" r="-3125" b="-3774"/>
                          </a:stretch>
                        </a:blipFill>
                      </a:tcPr>
                    </a:tc>
                    <a:extLst>
                      <a:ext uri="{0D108BD9-81ED-4DB2-BD59-A6C34878D82A}">
                        <a16:rowId xmlns:a16="http://schemas.microsoft.com/office/drawing/2014/main" val="85159264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5" name="Table 34"/>
              <p:cNvGraphicFramePr>
                <a:graphicFrameLocks noGrp="1"/>
              </p:cNvGraphicFramePr>
              <p:nvPr>
                <p:extLst>
                  <p:ext uri="{D42A27DB-BD31-4B8C-83A1-F6EECF244321}">
                    <p14:modId xmlns:p14="http://schemas.microsoft.com/office/powerpoint/2010/main" val="1276274055"/>
                  </p:ext>
                </p:extLst>
              </p:nvPr>
            </p:nvGraphicFramePr>
            <p:xfrm>
              <a:off x="10677014" y="620716"/>
              <a:ext cx="598169" cy="323279"/>
            </p:xfrm>
            <a:graphic>
              <a:graphicData uri="http://schemas.openxmlformats.org/drawingml/2006/table">
                <a:tbl>
                  <a:tblPr/>
                  <a:tblGrid>
                    <a:gridCol w="598169">
                      <a:extLst>
                        <a:ext uri="{9D8B030D-6E8A-4147-A177-3AD203B41FA5}">
                          <a16:colId xmlns:a16="http://schemas.microsoft.com/office/drawing/2014/main" val="2411984872"/>
                        </a:ext>
                      </a:extLst>
                    </a:gridCol>
                  </a:tblGrid>
                  <a:tr h="323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1" i="1" smtClean="0">
                                    <a:solidFill>
                                      <a:srgbClr val="002060"/>
                                    </a:solidFill>
                                    <a:latin typeface="Cambria Math" panose="02040503050406030204" pitchFamily="18" charset="0"/>
                                    <a:ea typeface="Cambria Math" panose="02040503050406030204" pitchFamily="18" charset="0"/>
                                  </a:rPr>
                                  <m:t>𝒓</m:t>
                                </m:r>
                                <m:r>
                                  <a:rPr lang="en-US" sz="1400" b="1" i="1" smtClean="0">
                                    <a:solidFill>
                                      <a:srgbClr val="002060"/>
                                    </a:solidFill>
                                    <a:latin typeface="Cambria Math" panose="02040503050406030204" pitchFamily="18" charset="0"/>
                                    <a:ea typeface="Cambria Math" panose="02040503050406030204" pitchFamily="18" charset="0"/>
                                  </a:rPr>
                                  <m:t>(</m:t>
                                </m:r>
                                <m:r>
                                  <a:rPr lang="en-US" sz="1400" b="1" i="1" smtClean="0">
                                    <a:solidFill>
                                      <a:srgbClr val="002060"/>
                                    </a:solidFill>
                                    <a:latin typeface="Cambria Math" panose="02040503050406030204" pitchFamily="18" charset="0"/>
                                    <a:ea typeface="Cambria Math" panose="02040503050406030204" pitchFamily="18" charset="0"/>
                                  </a:rPr>
                                  <m:t>𝒊</m:t>
                                </m:r>
                                <m:r>
                                  <a:rPr lang="en-US" sz="1400" b="1" i="1" smtClean="0">
                                    <a:solidFill>
                                      <a:srgbClr val="002060"/>
                                    </a:solidFill>
                                    <a:latin typeface="Cambria Math" panose="02040503050406030204" pitchFamily="18" charset="0"/>
                                    <a:ea typeface="Cambria Math" panose="02040503050406030204" pitchFamily="18" charset="0"/>
                                  </a:rPr>
                                  <m:t>,</m:t>
                                </m:r>
                                <m:r>
                                  <a:rPr lang="en-US" sz="1400" b="1" i="1" smtClean="0">
                                    <a:solidFill>
                                      <a:srgbClr val="002060"/>
                                    </a:solidFill>
                                    <a:latin typeface="Cambria Math" panose="02040503050406030204" pitchFamily="18" charset="0"/>
                                    <a:ea typeface="Cambria Math" panose="02040503050406030204" pitchFamily="18" charset="0"/>
                                  </a:rPr>
                                  <m:t>𝒋</m:t>
                                </m:r>
                                <m:r>
                                  <a:rPr lang="en-US" sz="1400" b="1" i="1" smtClean="0">
                                    <a:solidFill>
                                      <a:srgbClr val="002060"/>
                                    </a:solidFill>
                                    <a:latin typeface="Cambria Math" panose="02040503050406030204" pitchFamily="18" charset="0"/>
                                    <a:ea typeface="Cambria Math" panose="02040503050406030204" pitchFamily="18" charset="0"/>
                                  </a:rPr>
                                  <m:t>)</m:t>
                                </m:r>
                              </m:oMath>
                            </m:oMathPara>
                          </a14:m>
                          <a:endParaRPr lang="en-US" sz="1400" dirty="0">
                            <a:solidFill>
                              <a:srgbClr val="00206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20000"/>
                            <a:lumOff val="80000"/>
                          </a:schemeClr>
                        </a:solidFill>
                      </a:tcPr>
                    </a:tc>
                    <a:extLst>
                      <a:ext uri="{0D108BD9-81ED-4DB2-BD59-A6C34878D82A}">
                        <a16:rowId xmlns:a16="http://schemas.microsoft.com/office/drawing/2014/main" val="3540677719"/>
                      </a:ext>
                    </a:extLst>
                  </a:tr>
                </a:tbl>
              </a:graphicData>
            </a:graphic>
          </p:graphicFrame>
        </mc:Choice>
        <mc:Fallback xmlns="">
          <p:graphicFrame>
            <p:nvGraphicFramePr>
              <p:cNvPr id="35" name="Table 34"/>
              <p:cNvGraphicFramePr>
                <a:graphicFrameLocks noGrp="1"/>
              </p:cNvGraphicFramePr>
              <p:nvPr>
                <p:extLst>
                  <p:ext uri="{D42A27DB-BD31-4B8C-83A1-F6EECF244321}">
                    <p14:modId xmlns:p14="http://schemas.microsoft.com/office/powerpoint/2010/main" val="1276274055"/>
                  </p:ext>
                </p:extLst>
              </p:nvPr>
            </p:nvGraphicFramePr>
            <p:xfrm>
              <a:off x="10677014" y="620716"/>
              <a:ext cx="598169" cy="323279"/>
            </p:xfrm>
            <a:graphic>
              <a:graphicData uri="http://schemas.openxmlformats.org/drawingml/2006/table">
                <a:tbl>
                  <a:tblPr/>
                  <a:tblGrid>
                    <a:gridCol w="598169">
                      <a:extLst>
                        <a:ext uri="{9D8B030D-6E8A-4147-A177-3AD203B41FA5}">
                          <a16:colId xmlns:a16="http://schemas.microsoft.com/office/drawing/2014/main" val="2411984872"/>
                        </a:ext>
                      </a:extLst>
                    </a:gridCol>
                  </a:tblGrid>
                  <a:tr h="323279">
                    <a:tc>
                      <a:txBody>
                        <a:bodyPr/>
                        <a:lstStyle/>
                        <a:p>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blipFill>
                          <a:blip r:embed="rId12"/>
                          <a:stretch>
                            <a:fillRect l="-1010" t="-1852" r="-2020" b="-3704"/>
                          </a:stretch>
                        </a:blipFill>
                      </a:tcPr>
                    </a:tc>
                    <a:extLst>
                      <a:ext uri="{0D108BD9-81ED-4DB2-BD59-A6C34878D82A}">
                        <a16:rowId xmlns:a16="http://schemas.microsoft.com/office/drawing/2014/main" val="3540677719"/>
                      </a:ext>
                    </a:extLst>
                  </a:tr>
                </a:tbl>
              </a:graphicData>
            </a:graphic>
          </p:graphicFrame>
        </mc:Fallback>
      </mc:AlternateContent>
      <p:sp>
        <p:nvSpPr>
          <p:cNvPr id="36" name="TextBox 35"/>
          <p:cNvSpPr txBox="1"/>
          <p:nvPr/>
        </p:nvSpPr>
        <p:spPr>
          <a:xfrm>
            <a:off x="9693514" y="672791"/>
            <a:ext cx="255198" cy="253916"/>
          </a:xfrm>
          <a:prstGeom prst="rect">
            <a:avLst/>
          </a:prstGeom>
          <a:noFill/>
        </p:spPr>
        <p:txBody>
          <a:bodyPr wrap="none" rtlCol="0">
            <a:spAutoFit/>
          </a:bodyPr>
          <a:lstStyle/>
          <a:p>
            <a:r>
              <a:rPr lang="en-US" sz="1050" dirty="0"/>
              <a:t>X</a:t>
            </a:r>
          </a:p>
        </p:txBody>
      </p:sp>
      <p:sp>
        <p:nvSpPr>
          <p:cNvPr id="37" name="TextBox 36"/>
          <p:cNvSpPr txBox="1"/>
          <p:nvPr/>
        </p:nvSpPr>
        <p:spPr>
          <a:xfrm>
            <a:off x="10370622" y="670570"/>
            <a:ext cx="255198" cy="253916"/>
          </a:xfrm>
          <a:prstGeom prst="rect">
            <a:avLst/>
          </a:prstGeom>
          <a:noFill/>
        </p:spPr>
        <p:txBody>
          <a:bodyPr wrap="none" rtlCol="0">
            <a:spAutoFit/>
          </a:bodyPr>
          <a:lstStyle/>
          <a:p>
            <a:r>
              <a:rPr lang="en-US" sz="1050" dirty="0" smtClean="0"/>
              <a:t>=</a:t>
            </a:r>
            <a:endParaRPr lang="en-US" sz="1050" dirty="0"/>
          </a:p>
        </p:txBody>
      </p:sp>
      <mc:AlternateContent xmlns:mc="http://schemas.openxmlformats.org/markup-compatibility/2006" xmlns:a14="http://schemas.microsoft.com/office/drawing/2010/main">
        <mc:Choice Requires="a14">
          <p:sp>
            <p:nvSpPr>
              <p:cNvPr id="38" name="Rectangle 37"/>
              <p:cNvSpPr/>
              <p:nvPr/>
            </p:nvSpPr>
            <p:spPr>
              <a:xfrm>
                <a:off x="9116696" y="168559"/>
                <a:ext cx="2306989" cy="369332"/>
              </a:xfrm>
              <a:prstGeom prst="rect">
                <a:avLst/>
              </a:prstGeom>
            </p:spPr>
            <p:txBody>
              <a:bodyPr wrap="square">
                <a:spAutoFit/>
              </a:bodyPr>
              <a:lstStyle/>
              <a:p>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𝑄</m:t>
                        </m:r>
                      </m:e>
                      <m:sup>
                        <m:r>
                          <a:rPr lang="en-US" b="0" i="1" smtClean="0">
                            <a:solidFill>
                              <a:srgbClr val="C00000"/>
                            </a:solidFill>
                            <a:latin typeface="Cambria Math" panose="02040503050406030204" pitchFamily="18" charset="0"/>
                          </a:rPr>
                          <m:t>𝑇</m:t>
                        </m:r>
                      </m:sup>
                    </m:sSup>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ea typeface="Cambria Math" panose="02040503050406030204" pitchFamily="18" charset="0"/>
                      </a:rPr>
                      <m:t>×    </m:t>
                    </m:r>
                    <m:r>
                      <a:rPr lang="en-US" i="1">
                        <a:solidFill>
                          <a:srgbClr val="C00000"/>
                        </a:solidFill>
                        <a:latin typeface="Cambria Math" panose="02040503050406030204" pitchFamily="18" charset="0"/>
                      </a:rPr>
                      <m:t>𝑃</m:t>
                    </m:r>
                    <m:r>
                      <a:rPr lang="en-US" b="0" i="1" smtClean="0">
                        <a:solidFill>
                          <a:srgbClr val="C00000"/>
                        </a:solidFill>
                        <a:latin typeface="Cambria Math" panose="02040503050406030204" pitchFamily="18" charset="0"/>
                      </a:rPr>
                      <m:t>    =     </m:t>
                    </m:r>
                    <m:r>
                      <a:rPr lang="en-US" b="0" i="1" smtClean="0">
                        <a:solidFill>
                          <a:srgbClr val="C00000"/>
                        </a:solidFill>
                        <a:latin typeface="Cambria Math" panose="02040503050406030204" pitchFamily="18" charset="0"/>
                      </a:rPr>
                      <m:t>𝑀</m:t>
                    </m:r>
                    <m:r>
                      <a:rPr lang="en-US" b="0" i="1" smtClean="0">
                        <a:solidFill>
                          <a:srgbClr val="C00000"/>
                        </a:solidFill>
                        <a:latin typeface="Cambria Math" panose="02040503050406030204" pitchFamily="18" charset="0"/>
                      </a:rPr>
                      <m:t>′</m:t>
                    </m:r>
                  </m:oMath>
                </a14:m>
                <a:r>
                  <a:rPr lang="en-US" dirty="0" smtClean="0"/>
                  <a:t> </a:t>
                </a:r>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9116696" y="168559"/>
                <a:ext cx="2306989" cy="369332"/>
              </a:xfrm>
              <a:prstGeom prst="rect">
                <a:avLst/>
              </a:prstGeom>
              <a:blipFill>
                <a:blip r:embed="rId13"/>
                <a:stretch>
                  <a:fillRect l="-529" b="-10000"/>
                </a:stretch>
              </a:blipFill>
            </p:spPr>
            <p:txBody>
              <a:bodyPr/>
              <a:lstStyle/>
              <a:p>
                <a:r>
                  <a:rPr lang="en-US">
                    <a:noFill/>
                  </a:rPr>
                  <a:t> </a:t>
                </a:r>
              </a:p>
            </p:txBody>
          </p:sp>
        </mc:Fallback>
      </mc:AlternateContent>
      <p:sp>
        <p:nvSpPr>
          <p:cNvPr id="45" name="Date Placeholder 44"/>
          <p:cNvSpPr>
            <a:spLocks noGrp="1"/>
          </p:cNvSpPr>
          <p:nvPr>
            <p:ph type="dt" sz="half" idx="10"/>
          </p:nvPr>
        </p:nvSpPr>
        <p:spPr/>
        <p:txBody>
          <a:bodyPr/>
          <a:lstStyle/>
          <a:p>
            <a:fld id="{A1E5C6AB-42DB-41B4-9B1F-4D761E7FC7CC}" type="datetime1">
              <a:rPr lang="en-US" smtClean="0"/>
              <a:t>11/20/2018</a:t>
            </a:fld>
            <a:endParaRPr lang="en-US"/>
          </a:p>
        </p:txBody>
      </p:sp>
      <p:sp>
        <p:nvSpPr>
          <p:cNvPr id="46" name="Footer Placeholder 45"/>
          <p:cNvSpPr>
            <a:spLocks noGrp="1"/>
          </p:cNvSpPr>
          <p:nvPr>
            <p:ph type="ftr" sz="quarter" idx="11"/>
          </p:nvPr>
        </p:nvSpPr>
        <p:spPr/>
        <p:txBody>
          <a:bodyPr/>
          <a:lstStyle/>
          <a:p>
            <a:r>
              <a:rPr lang="fr-FR" smtClean="0"/>
              <a:t>Coursera Capstone Project: Restaurant Recommendation Engine</a:t>
            </a:r>
            <a:endParaRPr lang="en-US"/>
          </a:p>
        </p:txBody>
      </p:sp>
      <p:sp>
        <p:nvSpPr>
          <p:cNvPr id="47" name="Slide Number Placeholder 46"/>
          <p:cNvSpPr>
            <a:spLocks noGrp="1"/>
          </p:cNvSpPr>
          <p:nvPr>
            <p:ph type="sldNum" sz="quarter" idx="12"/>
          </p:nvPr>
        </p:nvSpPr>
        <p:spPr/>
        <p:txBody>
          <a:bodyPr/>
          <a:lstStyle/>
          <a:p>
            <a:fld id="{5D5A62E0-F87D-4CDE-BD57-A86B03041185}" type="slidenum">
              <a:rPr lang="en-US" smtClean="0"/>
              <a:t>8</a:t>
            </a:fld>
            <a:endParaRPr lang="en-US"/>
          </a:p>
        </p:txBody>
      </p:sp>
    </p:spTree>
    <p:extLst>
      <p:ext uri="{BB962C8B-B14F-4D97-AF65-F5344CB8AC3E}">
        <p14:creationId xmlns:p14="http://schemas.microsoft.com/office/powerpoint/2010/main" val="2135243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813069" y="3325091"/>
            <a:ext cx="2527069" cy="7315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Approach: Step-1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ln>
                <a:solidFill>
                  <a:schemeClr val="bg1"/>
                </a:solidFill>
              </a:ln>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457200" indent="-457200">
                  <a:buFont typeface="+mj-lt"/>
                  <a:buAutoNum type="arabicPeriod"/>
                </a:pPr>
                <a:r>
                  <a:rPr lang="en-US" dirty="0" smtClean="0"/>
                  <a:t>Consider all the initial parameters </a:t>
                </a:r>
                <a14:m>
                  <m:oMath xmlns:m="http://schemas.openxmlformats.org/officeDocument/2006/math">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𝑓</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𝑢</m:t>
                        </m:r>
                      </m:sub>
                    </m:sSub>
                    <m:r>
                      <a:rPr lang="en-US" i="1">
                        <a:latin typeface="Cambria Math" panose="02040503050406030204" pitchFamily="18" charset="0"/>
                      </a:rPr>
                      <m:t>)</m:t>
                    </m:r>
                  </m:oMath>
                </a14:m>
                <a:r>
                  <a:rPr lang="en-US" dirty="0"/>
                  <a:t> </a:t>
                </a:r>
                <a:endParaRPr lang="en-US" dirty="0" smtClean="0"/>
              </a:p>
              <a:p>
                <a:pPr marL="457200" indent="-457200">
                  <a:buFont typeface="+mj-lt"/>
                  <a:buAutoNum type="arabicPeriod"/>
                </a:pPr>
                <a:r>
                  <a:rPr lang="en-US" dirty="0" smtClean="0"/>
                  <a:t>Assign small random values to variables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𝑃</m:t>
                    </m:r>
                    <m:r>
                      <a:rPr lang="en-US">
                        <a:latin typeface="Cambria Math" panose="02040503050406030204" pitchFamily="18" charset="0"/>
                      </a:rPr>
                      <m:t>,</m:t>
                    </m:r>
                    <m:r>
                      <m:rPr>
                        <m:sty m:val="p"/>
                      </m:rPr>
                      <a:rPr lang="en-US">
                        <a:latin typeface="Cambria Math" panose="02040503050406030204" pitchFamily="18" charset="0"/>
                      </a:rPr>
                      <m:t>Q</m:t>
                    </m:r>
                    <m:r>
                      <a:rPr lang="en-US">
                        <a:latin typeface="Cambria Math" panose="02040503050406030204" pitchFamily="18" charset="0"/>
                      </a:rPr>
                      <m:t>)</m:t>
                    </m:r>
                  </m:oMath>
                </a14:m>
                <a:r>
                  <a:rPr lang="en-US" dirty="0"/>
                  <a:t> </a:t>
                </a:r>
                <a:endParaRPr lang="en-US" dirty="0" smtClean="0"/>
              </a:p>
              <a:p>
                <a:pPr marL="457200" indent="-457200">
                  <a:buFont typeface="+mj-lt"/>
                  <a:buAutoNum type="arabicPeriod"/>
                </a:pPr>
                <a:r>
                  <a:rPr lang="en-US" dirty="0" smtClean="0">
                    <a:solidFill>
                      <a:schemeClr val="tx1"/>
                    </a:solidFill>
                  </a:rPr>
                  <a:t>Combine the two matrices to produce </a:t>
                </a:r>
                <a:r>
                  <a:rPr lang="en-US" dirty="0">
                    <a:solidFill>
                      <a:schemeClr val="tx1"/>
                    </a:solidFill>
                  </a:rPr>
                  <a:t>o</a:t>
                </a:r>
                <a:r>
                  <a:rPr lang="en-US" dirty="0" smtClean="0">
                    <a:solidFill>
                      <a:schemeClr val="tx1"/>
                    </a:solidFill>
                  </a:rPr>
                  <a:t>riginal rating matrix (</a:t>
                </a:r>
                <a14:m>
                  <m:oMath xmlns:m="http://schemas.openxmlformats.org/officeDocument/2006/math">
                    <m:r>
                      <a:rPr lang="en-US" i="1">
                        <a:solidFill>
                          <a:srgbClr val="C00000"/>
                        </a:solidFill>
                        <a:latin typeface="Cambria Math" panose="02040503050406030204" pitchFamily="18" charset="0"/>
                      </a:rPr>
                      <m:t>𝑀</m:t>
                    </m:r>
                  </m:oMath>
                </a14:m>
                <a:r>
                  <a:rPr lang="en-US" dirty="0" smtClean="0">
                    <a:solidFill>
                      <a:schemeClr val="tx1"/>
                    </a:solidFill>
                  </a:rPr>
                  <a:t>)</a:t>
                </a:r>
              </a:p>
              <a:p>
                <a:pPr marL="457200" indent="-457200">
                  <a:buFont typeface="+mj-lt"/>
                  <a:buAutoNum type="arabicPeriod"/>
                </a:pPr>
                <a:r>
                  <a:rPr lang="en-US" dirty="0" smtClean="0">
                    <a:solidFill>
                      <a:srgbClr val="C00000"/>
                    </a:solidFill>
                  </a:rPr>
                  <a:t>OBJECTIVE</a:t>
                </a:r>
                <a:r>
                  <a:rPr lang="en-US" dirty="0" smtClean="0">
                    <a:solidFill>
                      <a:schemeClr val="tx1"/>
                    </a:solidFill>
                  </a:rPr>
                  <a:t> : Reducing error between </a:t>
                </a:r>
                <a14:m>
                  <m:oMath xmlns:m="http://schemas.openxmlformats.org/officeDocument/2006/math">
                    <m:r>
                      <a:rPr lang="en-US" i="1">
                        <a:solidFill>
                          <a:srgbClr val="C00000"/>
                        </a:solidFill>
                        <a:latin typeface="Cambria Math" panose="02040503050406030204" pitchFamily="18" charset="0"/>
                      </a:rPr>
                      <m:t>𝑀</m:t>
                    </m:r>
                  </m:oMath>
                </a14:m>
                <a:r>
                  <a:rPr lang="en-US" dirty="0" smtClean="0">
                    <a:solidFill>
                      <a:schemeClr val="tx1"/>
                    </a:solidFill>
                  </a:rPr>
                  <a:t> and </a:t>
                </a:r>
                <a14:m>
                  <m:oMath xmlns:m="http://schemas.openxmlformats.org/officeDocument/2006/math">
                    <m:r>
                      <a:rPr lang="en-US" i="1">
                        <a:solidFill>
                          <a:srgbClr val="C00000"/>
                        </a:solidFill>
                        <a:latin typeface="Cambria Math" panose="02040503050406030204" pitchFamily="18" charset="0"/>
                      </a:rPr>
                      <m:t>𝑀</m:t>
                    </m:r>
                    <m:r>
                      <a:rPr lang="en-US" b="0" i="1" smtClean="0">
                        <a:solidFill>
                          <a:srgbClr val="C00000"/>
                        </a:solidFill>
                        <a:latin typeface="Cambria Math" panose="02040503050406030204" pitchFamily="18" charset="0"/>
                      </a:rPr>
                      <m:t>′</m:t>
                    </m:r>
                  </m:oMath>
                </a14:m>
                <a:r>
                  <a:rPr lang="en-US" dirty="0" smtClean="0">
                    <a:solidFill>
                      <a:schemeClr val="tx1"/>
                    </a:solidFill>
                  </a:rPr>
                  <a:t> using Optimization techniques such as </a:t>
                </a:r>
                <a:r>
                  <a:rPr lang="en-US" dirty="0" smtClean="0">
                    <a:solidFill>
                      <a:schemeClr val="accent6">
                        <a:lumMod val="75000"/>
                      </a:schemeClr>
                    </a:solidFill>
                  </a:rPr>
                  <a:t>Gradient Descent Algorithm </a:t>
                </a:r>
              </a:p>
              <a:p>
                <a:pPr marL="0" indent="0">
                  <a:buNone/>
                </a:pPr>
                <a:r>
                  <a:rPr lang="en-US" dirty="0" smtClean="0">
                    <a:solidFill>
                      <a:schemeClr val="tx1"/>
                    </a:solidFill>
                  </a:rPr>
                  <a:t>	</a:t>
                </a:r>
              </a:p>
              <a:p>
                <a:pPr marL="457200" indent="-457200">
                  <a:buFont typeface="+mj-lt"/>
                  <a:buAutoNum type="arabicPeriod"/>
                </a:pPr>
                <a:endParaRPr lang="en-US" dirty="0" smtClean="0"/>
              </a:p>
              <a:p>
                <a:pPr marL="457200" indent="-457200">
                  <a:buFont typeface="+mj-lt"/>
                  <a:buAutoNum type="arabicPeriod"/>
                </a:pPr>
                <a:endParaRPr lang="en-US" dirty="0"/>
              </a:p>
              <a:p>
                <a:pPr marL="201168" lvl="1" indent="0">
                  <a:buNone/>
                </a:pPr>
                <a:r>
                  <a:rPr lang="en-US" dirty="0"/>
                  <a:t>		Where:  </a:t>
                </a:r>
              </a:p>
              <a:p>
                <a:pPr marL="201168" lvl="1" indent="0">
                  <a:buNone/>
                </a:pPr>
                <a:r>
                  <a:rPr lang="en-US" dirty="0"/>
                  <a:t>	 	 </a:t>
                </a:r>
                <a14:m>
                  <m:oMath xmlns:m="http://schemas.openxmlformats.org/officeDocument/2006/math">
                    <m:r>
                      <a:rPr lang="en-US" i="1" smtClean="0">
                        <a:solidFill>
                          <a:srgbClr val="C00000"/>
                        </a:solidFill>
                        <a:latin typeface="Cambria Math" panose="02040503050406030204" pitchFamily="18" charset="0"/>
                      </a:rPr>
                      <m:t>𝑃</m:t>
                    </m:r>
                    <m:r>
                      <a:rPr lang="en-US">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𝑛</m:t>
                        </m:r>
                      </m:e>
                      <m:sub>
                        <m:r>
                          <a:rPr lang="en-US" i="1">
                            <a:solidFill>
                              <a:srgbClr val="C00000"/>
                            </a:solidFill>
                            <a:latin typeface="Cambria Math" panose="02040503050406030204" pitchFamily="18" charset="0"/>
                          </a:rPr>
                          <m:t>𝑟</m:t>
                        </m:r>
                      </m:sub>
                    </m:sSub>
                    <m:r>
                      <a:rPr lang="en-US" i="1">
                        <a:solidFill>
                          <a:srgbClr val="C00000"/>
                        </a:solidFill>
                        <a:latin typeface="Cambria Math" panose="02040503050406030204" pitchFamily="18" charset="0"/>
                        <a:ea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𝑛</m:t>
                        </m:r>
                      </m:e>
                      <m:sub>
                        <m:r>
                          <a:rPr lang="en-US" i="1">
                            <a:solidFill>
                              <a:srgbClr val="C00000"/>
                            </a:solidFill>
                            <a:latin typeface="Cambria Math" panose="02040503050406030204" pitchFamily="18" charset="0"/>
                          </a:rPr>
                          <m:t>𝑓</m:t>
                        </m:r>
                      </m:sub>
                    </m:sSub>
                    <m:r>
                      <a:rPr lang="en-US">
                        <a:solidFill>
                          <a:srgbClr val="C00000"/>
                        </a:solidFill>
                        <a:latin typeface="Cambria Math" panose="02040503050406030204" pitchFamily="18" charset="0"/>
                      </a:rPr>
                      <m:t>)</m:t>
                    </m:r>
                  </m:oMath>
                </a14:m>
                <a:r>
                  <a:rPr lang="en-US" dirty="0" smtClean="0">
                    <a:solidFill>
                      <a:srgbClr val="C00000"/>
                    </a:solidFill>
                  </a:rPr>
                  <a:t> – </a:t>
                </a:r>
                <a:r>
                  <a:rPr lang="en-US" dirty="0" smtClean="0">
                    <a:solidFill>
                      <a:srgbClr val="002060"/>
                    </a:solidFill>
                  </a:rPr>
                  <a:t>Feature Matrix</a:t>
                </a:r>
                <a:r>
                  <a:rPr lang="en-US" dirty="0">
                    <a:solidFill>
                      <a:srgbClr val="C00000"/>
                    </a:solidFill>
                  </a:rPr>
                  <a:t>	 </a:t>
                </a:r>
              </a:p>
              <a:p>
                <a:pPr marL="201168" lvl="1" indent="0">
                  <a:buNone/>
                </a:pPr>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𝑄</m:t>
                    </m:r>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𝑛</m:t>
                        </m:r>
                      </m:e>
                      <m:sub>
                        <m:r>
                          <a:rPr lang="en-US" i="1">
                            <a:solidFill>
                              <a:srgbClr val="C00000"/>
                            </a:solidFill>
                            <a:latin typeface="Cambria Math" panose="02040503050406030204" pitchFamily="18" charset="0"/>
                          </a:rPr>
                          <m:t>𝑢</m:t>
                        </m:r>
                      </m:sub>
                    </m:sSub>
                    <m:r>
                      <a:rPr lang="en-US" i="1">
                        <a:solidFill>
                          <a:srgbClr val="C00000"/>
                        </a:solidFill>
                        <a:latin typeface="Cambria Math" panose="02040503050406030204" pitchFamily="18" charset="0"/>
                        <a:ea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𝑛</m:t>
                        </m:r>
                      </m:e>
                      <m:sub>
                        <m:r>
                          <a:rPr lang="en-US" i="1">
                            <a:solidFill>
                              <a:srgbClr val="C00000"/>
                            </a:solidFill>
                            <a:latin typeface="Cambria Math" panose="02040503050406030204" pitchFamily="18" charset="0"/>
                          </a:rPr>
                          <m:t>𝑓</m:t>
                        </m:r>
                      </m:sub>
                    </m:sSub>
                    <m:r>
                      <a:rPr lang="en-US" i="1">
                        <a:solidFill>
                          <a:srgbClr val="C00000"/>
                        </a:solidFill>
                        <a:latin typeface="Cambria Math" panose="02040503050406030204" pitchFamily="18" charset="0"/>
                      </a:rPr>
                      <m:t>)</m:t>
                    </m:r>
                  </m:oMath>
                </a14:m>
                <a:r>
                  <a:rPr lang="en-US" dirty="0" smtClean="0">
                    <a:solidFill>
                      <a:srgbClr val="C00000"/>
                    </a:solidFill>
                  </a:rPr>
                  <a:t> – </a:t>
                </a:r>
                <a:r>
                  <a:rPr lang="en-US" dirty="0" smtClean="0">
                    <a:solidFill>
                      <a:srgbClr val="002060"/>
                    </a:solidFill>
                  </a:rPr>
                  <a:t>User Matrix 	</a:t>
                </a:r>
                <a:r>
                  <a:rPr lang="en-US" dirty="0" smtClean="0">
                    <a:solidFill>
                      <a:srgbClr val="C00000"/>
                    </a:solidFill>
                  </a:rPr>
                  <a:t>				</a:t>
                </a: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52" t="-1810"/>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7207135" y="4601520"/>
                <a:ext cx="3350029" cy="850746"/>
              </a:xfrm>
              <a:prstGeom prst="rect">
                <a:avLst/>
              </a:prstGeom>
              <a:noFill/>
            </p:spPr>
            <p:txBody>
              <a:bodyPr wrap="square" rtlCol="0">
                <a:spAutoFit/>
              </a:bodyPr>
              <a:lstStyle/>
              <a:p>
                <a:pPr marL="384048" lvl="2" indent="0">
                  <a:buNone/>
                </a:pPr>
                <a14:m>
                  <m:oMathPara xmlns:m="http://schemas.openxmlformats.org/officeDocument/2006/math">
                    <m:oMathParaPr>
                      <m:jc m:val="centerGroup"/>
                    </m:oMathParaPr>
                    <m:oMath xmlns:m="http://schemas.openxmlformats.org/officeDocument/2006/math">
                      <m:sSub>
                        <m:sSubPr>
                          <m:ctrlPr>
                            <a:rPr lang="en-US" sz="1600" i="1">
                              <a:solidFill>
                                <a:srgbClr val="C00000"/>
                              </a:solidFill>
                              <a:latin typeface="Cambria Math" panose="02040503050406030204" pitchFamily="18" charset="0"/>
                            </a:rPr>
                          </m:ctrlPr>
                        </m:sSubPr>
                        <m:e>
                          <m:r>
                            <a:rPr lang="en-US" sz="1600" i="1">
                              <a:solidFill>
                                <a:srgbClr val="C00000"/>
                              </a:solidFill>
                              <a:latin typeface="Cambria Math" panose="02040503050406030204" pitchFamily="18" charset="0"/>
                            </a:rPr>
                            <m:t>𝑛</m:t>
                          </m:r>
                        </m:e>
                        <m:sub>
                          <m:r>
                            <a:rPr lang="en-US" sz="1600" i="1">
                              <a:solidFill>
                                <a:srgbClr val="C00000"/>
                              </a:solidFill>
                              <a:latin typeface="Cambria Math" panose="02040503050406030204" pitchFamily="18" charset="0"/>
                            </a:rPr>
                            <m:t>𝑓</m:t>
                          </m:r>
                        </m:sub>
                      </m:sSub>
                      <m:r>
                        <a:rPr lang="en-US" sz="1600" i="1">
                          <a:solidFill>
                            <a:srgbClr val="C00000"/>
                          </a:solidFill>
                          <a:latin typeface="Cambria Math" panose="02040503050406030204" pitchFamily="18" charset="0"/>
                        </a:rPr>
                        <m:t>−</m:t>
                      </m:r>
                      <m:r>
                        <a:rPr lang="en-US" sz="1600" i="1">
                          <a:solidFill>
                            <a:srgbClr val="C00000"/>
                          </a:solidFill>
                          <a:latin typeface="Cambria Math" panose="02040503050406030204" pitchFamily="18" charset="0"/>
                        </a:rPr>
                        <m:t>𝑛𝑢𝑚𝑏𝑒𝑟</m:t>
                      </m:r>
                      <m:r>
                        <a:rPr lang="en-US" sz="1600" i="1">
                          <a:solidFill>
                            <a:srgbClr val="C00000"/>
                          </a:solidFill>
                          <a:latin typeface="Cambria Math" panose="02040503050406030204" pitchFamily="18" charset="0"/>
                        </a:rPr>
                        <m:t> </m:t>
                      </m:r>
                      <m:r>
                        <a:rPr lang="en-US" sz="1600" i="1">
                          <a:solidFill>
                            <a:srgbClr val="C00000"/>
                          </a:solidFill>
                          <a:latin typeface="Cambria Math" panose="02040503050406030204" pitchFamily="18" charset="0"/>
                        </a:rPr>
                        <m:t>𝑜𝑓</m:t>
                      </m:r>
                      <m:r>
                        <a:rPr lang="en-US" sz="1600" i="1">
                          <a:solidFill>
                            <a:srgbClr val="C00000"/>
                          </a:solidFill>
                          <a:latin typeface="Cambria Math" panose="02040503050406030204" pitchFamily="18" charset="0"/>
                        </a:rPr>
                        <m:t> </m:t>
                      </m:r>
                      <m:r>
                        <a:rPr lang="en-US" sz="1600" i="1">
                          <a:solidFill>
                            <a:srgbClr val="C00000"/>
                          </a:solidFill>
                          <a:latin typeface="Cambria Math" panose="02040503050406030204" pitchFamily="18" charset="0"/>
                        </a:rPr>
                        <m:t>𝑓𝑒𝑎𝑡𝑢𝑟𝑒𝑠</m:t>
                      </m:r>
                    </m:oMath>
                  </m:oMathPara>
                </a14:m>
                <a:endParaRPr lang="en-US" sz="1600" dirty="0" smtClean="0">
                  <a:solidFill>
                    <a:srgbClr val="C00000"/>
                  </a:solidFill>
                </a:endParaRPr>
              </a:p>
              <a:p>
                <a:pPr marL="384048" lvl="2" indent="0">
                  <a:buNone/>
                </a:pPr>
                <a14:m>
                  <m:oMathPara xmlns:m="http://schemas.openxmlformats.org/officeDocument/2006/math">
                    <m:oMathParaPr>
                      <m:jc m:val="centerGroup"/>
                    </m:oMathParaPr>
                    <m:oMath xmlns:m="http://schemas.openxmlformats.org/officeDocument/2006/math">
                      <m:sSub>
                        <m:sSubPr>
                          <m:ctrlPr>
                            <a:rPr lang="en-US" sz="1600" i="1">
                              <a:solidFill>
                                <a:srgbClr val="C00000"/>
                              </a:solidFill>
                              <a:latin typeface="Cambria Math" panose="02040503050406030204" pitchFamily="18" charset="0"/>
                            </a:rPr>
                          </m:ctrlPr>
                        </m:sSubPr>
                        <m:e>
                          <m:r>
                            <a:rPr lang="en-US" sz="1600" i="1">
                              <a:solidFill>
                                <a:srgbClr val="C00000"/>
                              </a:solidFill>
                              <a:latin typeface="Cambria Math" panose="02040503050406030204" pitchFamily="18" charset="0"/>
                            </a:rPr>
                            <m:t>𝑛</m:t>
                          </m:r>
                        </m:e>
                        <m:sub>
                          <m:r>
                            <a:rPr lang="en-US" sz="1600" i="1">
                              <a:solidFill>
                                <a:srgbClr val="C00000"/>
                              </a:solidFill>
                              <a:latin typeface="Cambria Math" panose="02040503050406030204" pitchFamily="18" charset="0"/>
                            </a:rPr>
                            <m:t>𝑟</m:t>
                          </m:r>
                        </m:sub>
                      </m:sSub>
                      <m:r>
                        <a:rPr lang="en-US" sz="1600" i="1">
                          <a:solidFill>
                            <a:srgbClr val="C00000"/>
                          </a:solidFill>
                          <a:latin typeface="Cambria Math" panose="02040503050406030204" pitchFamily="18" charset="0"/>
                        </a:rPr>
                        <m:t>−</m:t>
                      </m:r>
                      <m:r>
                        <a:rPr lang="en-US" sz="1600" i="1">
                          <a:solidFill>
                            <a:srgbClr val="C00000"/>
                          </a:solidFill>
                          <a:latin typeface="Cambria Math" panose="02040503050406030204" pitchFamily="18" charset="0"/>
                        </a:rPr>
                        <m:t>𝑛𝑢𝑚𝑏𝑒𝑟</m:t>
                      </m:r>
                      <m:r>
                        <a:rPr lang="en-US" sz="1600" i="1">
                          <a:solidFill>
                            <a:srgbClr val="C00000"/>
                          </a:solidFill>
                          <a:latin typeface="Cambria Math" panose="02040503050406030204" pitchFamily="18" charset="0"/>
                        </a:rPr>
                        <m:t> </m:t>
                      </m:r>
                      <m:r>
                        <a:rPr lang="en-US" sz="1600" i="1">
                          <a:solidFill>
                            <a:srgbClr val="C00000"/>
                          </a:solidFill>
                          <a:latin typeface="Cambria Math" panose="02040503050406030204" pitchFamily="18" charset="0"/>
                        </a:rPr>
                        <m:t>𝑜𝑓</m:t>
                      </m:r>
                      <m:r>
                        <a:rPr lang="en-US" sz="1600" i="1">
                          <a:solidFill>
                            <a:srgbClr val="C00000"/>
                          </a:solidFill>
                          <a:latin typeface="Cambria Math" panose="02040503050406030204" pitchFamily="18" charset="0"/>
                        </a:rPr>
                        <m:t> </m:t>
                      </m:r>
                      <m:r>
                        <a:rPr lang="en-US" sz="1600" i="1">
                          <a:solidFill>
                            <a:srgbClr val="C00000"/>
                          </a:solidFill>
                          <a:latin typeface="Cambria Math" panose="02040503050406030204" pitchFamily="18" charset="0"/>
                        </a:rPr>
                        <m:t>𝑟𝑒𝑠𝑡𝑎𝑢𝑟𝑎𝑛𝑡𝑠</m:t>
                      </m:r>
                    </m:oMath>
                  </m:oMathPara>
                </a14:m>
                <a:endParaRPr lang="en-US" sz="1600" dirty="0">
                  <a:solidFill>
                    <a:srgbClr val="C00000"/>
                  </a:solidFill>
                </a:endParaRPr>
              </a:p>
              <a:p>
                <a:pPr marL="384048" lvl="2" indent="0">
                  <a:buNone/>
                </a:pPr>
                <a14:m>
                  <m:oMathPara xmlns:m="http://schemas.openxmlformats.org/officeDocument/2006/math">
                    <m:oMathParaPr>
                      <m:jc m:val="centerGroup"/>
                    </m:oMathParaPr>
                    <m:oMath xmlns:m="http://schemas.openxmlformats.org/officeDocument/2006/math">
                      <m:sSub>
                        <m:sSubPr>
                          <m:ctrlPr>
                            <a:rPr lang="en-US" sz="1600" i="1">
                              <a:solidFill>
                                <a:srgbClr val="C00000"/>
                              </a:solidFill>
                              <a:latin typeface="Cambria Math" panose="02040503050406030204" pitchFamily="18" charset="0"/>
                            </a:rPr>
                          </m:ctrlPr>
                        </m:sSubPr>
                        <m:e>
                          <m:r>
                            <a:rPr lang="en-US" sz="1600" i="1">
                              <a:solidFill>
                                <a:srgbClr val="C00000"/>
                              </a:solidFill>
                              <a:latin typeface="Cambria Math" panose="02040503050406030204" pitchFamily="18" charset="0"/>
                            </a:rPr>
                            <m:t>𝑛</m:t>
                          </m:r>
                        </m:e>
                        <m:sub>
                          <m:r>
                            <a:rPr lang="en-US" sz="1600" i="1">
                              <a:solidFill>
                                <a:srgbClr val="C00000"/>
                              </a:solidFill>
                              <a:latin typeface="Cambria Math" panose="02040503050406030204" pitchFamily="18" charset="0"/>
                            </a:rPr>
                            <m:t>𝑢</m:t>
                          </m:r>
                        </m:sub>
                      </m:sSub>
                      <m:r>
                        <a:rPr lang="en-US" sz="1600" i="1">
                          <a:solidFill>
                            <a:srgbClr val="C00000"/>
                          </a:solidFill>
                          <a:latin typeface="Cambria Math" panose="02040503050406030204" pitchFamily="18" charset="0"/>
                        </a:rPr>
                        <m:t>−</m:t>
                      </m:r>
                      <m:r>
                        <a:rPr lang="en-US" sz="1600" i="1">
                          <a:solidFill>
                            <a:srgbClr val="C00000"/>
                          </a:solidFill>
                          <a:latin typeface="Cambria Math" panose="02040503050406030204" pitchFamily="18" charset="0"/>
                        </a:rPr>
                        <m:t>𝑛𝑢𝑚𝑏𝑒𝑟</m:t>
                      </m:r>
                      <m:r>
                        <a:rPr lang="en-US" sz="1600" i="1">
                          <a:solidFill>
                            <a:srgbClr val="C00000"/>
                          </a:solidFill>
                          <a:latin typeface="Cambria Math" panose="02040503050406030204" pitchFamily="18" charset="0"/>
                        </a:rPr>
                        <m:t> </m:t>
                      </m:r>
                      <m:r>
                        <a:rPr lang="en-US" sz="1600" i="1">
                          <a:solidFill>
                            <a:srgbClr val="C00000"/>
                          </a:solidFill>
                          <a:latin typeface="Cambria Math" panose="02040503050406030204" pitchFamily="18" charset="0"/>
                        </a:rPr>
                        <m:t>𝑜𝑓</m:t>
                      </m:r>
                      <m:r>
                        <a:rPr lang="en-US" sz="1600" i="1">
                          <a:solidFill>
                            <a:srgbClr val="C00000"/>
                          </a:solidFill>
                          <a:latin typeface="Cambria Math" panose="02040503050406030204" pitchFamily="18" charset="0"/>
                        </a:rPr>
                        <m:t> </m:t>
                      </m:r>
                      <m:r>
                        <a:rPr lang="en-US" sz="1600" i="1">
                          <a:solidFill>
                            <a:srgbClr val="C00000"/>
                          </a:solidFill>
                          <a:latin typeface="Cambria Math" panose="02040503050406030204" pitchFamily="18" charset="0"/>
                        </a:rPr>
                        <m:t>𝑢𝑠𝑒𝑟𝑠</m:t>
                      </m:r>
                    </m:oMath>
                  </m:oMathPara>
                </a14:m>
                <a:endParaRPr lang="en-US" sz="1600" dirty="0">
                  <a:solidFill>
                    <a:srgbClr val="C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207135" y="4601520"/>
                <a:ext cx="3350029" cy="850746"/>
              </a:xfrm>
              <a:prstGeom prst="rect">
                <a:avLst/>
              </a:prstGeom>
              <a:blipFill>
                <a:blip r:embed="rId3"/>
                <a:stretch>
                  <a:fillRect b="-4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ounded Rectangle 5"/>
              <p:cNvSpPr/>
              <p:nvPr/>
            </p:nvSpPr>
            <p:spPr>
              <a:xfrm>
                <a:off x="2784764" y="3661756"/>
                <a:ext cx="2527069" cy="789709"/>
              </a:xfrm>
              <a:prstGeom prst="roundRect">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2608" lvl="1" indent="0">
                  <a:buNone/>
                </a:pPr>
                <a14:m>
                  <m:oMathPara xmlns:m="http://schemas.openxmlformats.org/officeDocument/2006/math">
                    <m:oMathParaPr>
                      <m:jc m:val="centerGroup"/>
                    </m:oMathParaPr>
                    <m:oMath xmlns:m="http://schemas.openxmlformats.org/officeDocument/2006/math">
                      <m:r>
                        <a:rPr lang="en-US" sz="2800" i="1" smtClean="0">
                          <a:solidFill>
                            <a:srgbClr val="C00000"/>
                          </a:solidFill>
                          <a:latin typeface="Cambria Math" panose="02040503050406030204" pitchFamily="18" charset="0"/>
                        </a:rPr>
                        <m:t>𝑃</m:t>
                      </m:r>
                      <m:r>
                        <a:rPr lang="en-US" sz="2800" i="1" smtClean="0">
                          <a:solidFill>
                            <a:srgbClr val="C00000"/>
                          </a:solidFill>
                          <a:latin typeface="Cambria Math" panose="02040503050406030204" pitchFamily="18" charset="0"/>
                        </a:rPr>
                        <m:t> ∗</m:t>
                      </m:r>
                      <m:r>
                        <a:rPr lang="en-US" sz="2800" i="1" smtClean="0">
                          <a:solidFill>
                            <a:srgbClr val="C00000"/>
                          </a:solidFill>
                          <a:latin typeface="Cambria Math" panose="02040503050406030204" pitchFamily="18" charset="0"/>
                        </a:rPr>
                        <m:t>𝑄</m:t>
                      </m:r>
                      <m:r>
                        <a:rPr lang="en-US" sz="2800" i="1" smtClean="0">
                          <a:solidFill>
                            <a:srgbClr val="C00000"/>
                          </a:solidFill>
                          <a:latin typeface="Cambria Math" panose="02040503050406030204" pitchFamily="18" charset="0"/>
                        </a:rPr>
                        <m:t>=</m:t>
                      </m:r>
                      <m:r>
                        <a:rPr lang="en-US" sz="2800" i="1" smtClean="0">
                          <a:solidFill>
                            <a:srgbClr val="C00000"/>
                          </a:solidFill>
                          <a:latin typeface="Cambria Math" panose="02040503050406030204" pitchFamily="18" charset="0"/>
                        </a:rPr>
                        <m:t>𝑀</m:t>
                      </m:r>
                      <m:r>
                        <a:rPr lang="en-US" sz="2800" b="0" i="1" smtClean="0">
                          <a:solidFill>
                            <a:srgbClr val="C00000"/>
                          </a:solidFill>
                          <a:latin typeface="Cambria Math" panose="02040503050406030204" pitchFamily="18" charset="0"/>
                        </a:rPr>
                        <m:t>′</m:t>
                      </m:r>
                    </m:oMath>
                  </m:oMathPara>
                </a14:m>
                <a:endParaRPr lang="en-US" sz="2800" dirty="0"/>
              </a:p>
            </p:txBody>
          </p:sp>
        </mc:Choice>
        <mc:Fallback xmlns="">
          <p:sp>
            <p:nvSpPr>
              <p:cNvPr id="6" name="Rounded Rectangle 5"/>
              <p:cNvSpPr>
                <a:spLocks noRot="1" noChangeAspect="1" noMove="1" noResize="1" noEditPoints="1" noAdjustHandles="1" noChangeArrowheads="1" noChangeShapeType="1" noTextEdit="1"/>
              </p:cNvSpPr>
              <p:nvPr/>
            </p:nvSpPr>
            <p:spPr>
              <a:xfrm>
                <a:off x="2784764" y="3661756"/>
                <a:ext cx="2527069" cy="789709"/>
              </a:xfrm>
              <a:prstGeom prst="roundRect">
                <a:avLst/>
              </a:prstGeom>
              <a:blipFill>
                <a:blip r:embed="rId4"/>
                <a:stretch>
                  <a:fillRect/>
                </a:stretch>
              </a:blipFill>
              <a:ln>
                <a:solidFill>
                  <a:schemeClr val="accent2">
                    <a:lumMod val="40000"/>
                    <a:lumOff val="60000"/>
                  </a:schemeClr>
                </a:solidFill>
              </a:ln>
            </p:spPr>
            <p:txBody>
              <a:bodyPr/>
              <a:lstStyle/>
              <a:p>
                <a:r>
                  <a:rPr lang="en-US">
                    <a:noFill/>
                  </a:rPr>
                  <a:t> </a:t>
                </a:r>
              </a:p>
            </p:txBody>
          </p:sp>
        </mc:Fallback>
      </mc:AlternateContent>
      <p:sp>
        <p:nvSpPr>
          <p:cNvPr id="7" name="Date Placeholder 6"/>
          <p:cNvSpPr>
            <a:spLocks noGrp="1"/>
          </p:cNvSpPr>
          <p:nvPr>
            <p:ph type="dt" sz="half" idx="10"/>
          </p:nvPr>
        </p:nvSpPr>
        <p:spPr/>
        <p:txBody>
          <a:bodyPr/>
          <a:lstStyle/>
          <a:p>
            <a:fld id="{86284917-B534-442E-80A4-C00E43637166}" type="datetime1">
              <a:rPr lang="en-US" smtClean="0"/>
              <a:t>11/20/2018</a:t>
            </a:fld>
            <a:endParaRPr lang="en-US"/>
          </a:p>
        </p:txBody>
      </p:sp>
      <p:sp>
        <p:nvSpPr>
          <p:cNvPr id="8" name="Footer Placeholder 7"/>
          <p:cNvSpPr>
            <a:spLocks noGrp="1"/>
          </p:cNvSpPr>
          <p:nvPr>
            <p:ph type="ftr" sz="quarter" idx="11"/>
          </p:nvPr>
        </p:nvSpPr>
        <p:spPr/>
        <p:txBody>
          <a:bodyPr/>
          <a:lstStyle/>
          <a:p>
            <a:r>
              <a:rPr lang="fr-FR" smtClean="0"/>
              <a:t>Coursera Capstone Project: Restaurant Recommendation Engine</a:t>
            </a:r>
            <a:endParaRPr lang="en-US"/>
          </a:p>
        </p:txBody>
      </p:sp>
      <p:sp>
        <p:nvSpPr>
          <p:cNvPr id="9" name="Slide Number Placeholder 8"/>
          <p:cNvSpPr>
            <a:spLocks noGrp="1"/>
          </p:cNvSpPr>
          <p:nvPr>
            <p:ph type="sldNum" sz="quarter" idx="12"/>
          </p:nvPr>
        </p:nvSpPr>
        <p:spPr/>
        <p:txBody>
          <a:bodyPr/>
          <a:lstStyle/>
          <a:p>
            <a:fld id="{5D5A62E0-F87D-4CDE-BD57-A86B03041185}" type="slidenum">
              <a:rPr lang="en-US" smtClean="0"/>
              <a:t>9</a:t>
            </a:fld>
            <a:endParaRPr lang="en-US"/>
          </a:p>
        </p:txBody>
      </p:sp>
    </p:spTree>
    <p:extLst>
      <p:ext uri="{BB962C8B-B14F-4D97-AF65-F5344CB8AC3E}">
        <p14:creationId xmlns:p14="http://schemas.microsoft.com/office/powerpoint/2010/main" val="3426456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576</TotalTime>
  <Words>834</Words>
  <Application>Microsoft Office PowerPoint</Application>
  <PresentationFormat>Widescreen</PresentationFormat>
  <Paragraphs>308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Retrospect</vt:lpstr>
      <vt:lpstr>Restaurant  Recommendation Engine</vt:lpstr>
      <vt:lpstr>Business Problem</vt:lpstr>
      <vt:lpstr>Solution: Recommendation Systems </vt:lpstr>
      <vt:lpstr>Recommendation Systems </vt:lpstr>
      <vt:lpstr>Collaborative Filtering</vt:lpstr>
      <vt:lpstr>Problems with Collaborative Filtering</vt:lpstr>
      <vt:lpstr>Content-based recommendations</vt:lpstr>
      <vt:lpstr>Matrix Factorization:</vt:lpstr>
      <vt:lpstr>Approach: Step-1</vt:lpstr>
      <vt:lpstr>Step-2: Defining the cost function</vt:lpstr>
      <vt:lpstr>Step-3: Defining Gradient Function</vt:lpstr>
      <vt:lpstr>Finding Related Restaurants:</vt:lpstr>
      <vt:lpstr>Problem : New Users</vt:lpstr>
      <vt:lpstr>Mean-Normalization Technique</vt:lpstr>
      <vt:lpstr>Implementation:</vt:lpstr>
      <vt:lpstr>Dataset </vt:lpstr>
      <vt:lpstr>Normalizing the ratings</vt:lpstr>
      <vt:lpstr>Cost function</vt:lpstr>
      <vt:lpstr>Gradient function</vt:lpstr>
      <vt:lpstr>Setting Initial parameters</vt:lpstr>
      <vt:lpstr>Apply GradiantDescent Algorithm</vt:lpstr>
      <vt:lpstr>Reconstructing the Rating Matrix</vt:lpstr>
      <vt:lpstr>Recommendation of TOP 5 Restaurants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Recommendation Engine</dc:title>
  <dc:creator>s.talisetty</dc:creator>
  <cp:lastModifiedBy>s.talisetty</cp:lastModifiedBy>
  <cp:revision>40</cp:revision>
  <dcterms:created xsi:type="dcterms:W3CDTF">2018-11-19T12:58:22Z</dcterms:created>
  <dcterms:modified xsi:type="dcterms:W3CDTF">2018-11-20T13:53:23Z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NSCPROP_SA">
    <vt:lpwstr>C:\Users\s.talisetty\Desktop\ppt\Restaurant.pptx</vt:lpwstr>
  </property>
  <property fmtid="{5C58129F-E5B8-477A-9B38-B3E54BFA04C8}" pid="2">
    <vt:lpwstr>609B221A82A8AF5192CDE61C5761E7DEA5AB03E95ABB3A2B6452809A155E88C7</vt:lpwstr>
  </property>
</Properties>
</file>