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D3A0-D66E-4EE8-A629-72A8656FEC50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A09F5-C3BD-479A-A36B-6DC7E30ED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57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A09F5-C3BD-479A-A36B-6DC7E30ED6E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45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7676-9DBA-E567-F8FA-C636CA052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09310-455C-975C-93F2-9C8B20431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6D86-9DED-6D96-8592-C9D24D45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B079-F1FB-40F3-A0ED-202132F8CC99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A2C3-77A4-5695-1514-B7D69C93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19639-1A20-8C0C-95E3-68B65048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39A-1409-457F-9591-9A92D6A9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6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6941-C163-9DBB-CC4C-0365F7BC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55301-EF5C-FF1C-0FE8-D520F50E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6F28A-617E-E070-C49D-143C9BE8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B079-F1FB-40F3-A0ED-202132F8CC99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760D6-6B48-CB93-0F2A-EDFF04E5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46BE7-0DB7-C7DA-7210-C04DB734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39A-1409-457F-9591-9A92D6A9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69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82F02-2751-802F-35A4-7393C5C9B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35A3D-5767-1D3E-1CE4-407655A2F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A4A6E-0F2B-7C08-3022-F2D3E428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B079-F1FB-40F3-A0ED-202132F8CC99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92C1-1CC6-A4D9-DA78-CDCF4436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BBF3-4077-0ACA-436D-B9E15F72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39A-1409-457F-9591-9A92D6A9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2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30D7-9CCA-4FE6-8DA5-EFE24295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D359-530D-B35B-CA74-C54CEEDB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4F941-1D92-B811-8466-B5005E11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B079-F1FB-40F3-A0ED-202132F8CC99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076C1-7E45-EBF7-3D27-3B8DFD38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4D7C-68BB-DF98-FA7F-55BD6174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39A-1409-457F-9591-9A92D6A9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34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37AF-E224-9FC0-166C-04DFE3B1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9CFD2-7371-F753-6DD3-2DABC7CEA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5F070-61DE-BFD8-6F45-8D5572E4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B079-F1FB-40F3-A0ED-202132F8CC99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862E-E1FF-6FC4-FCF3-9B6E012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816E-DBB7-CDD4-BC61-FED40151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39A-1409-457F-9591-9A92D6A9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08FA-82B2-9B7C-1C01-58C967CF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1BC49-3AF0-F2F6-84C3-48CAA237C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21B0B-C2E6-7D92-0056-799284BDC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2E4F3-45F9-2F86-2332-6BA87DD9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B079-F1FB-40F3-A0ED-202132F8CC99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15B4D-6727-71EE-A96F-3B018B5D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3112E-657B-9F81-2D30-ACF595BF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39A-1409-457F-9591-9A92D6A9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8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5B25-318A-65B8-250F-1ED166FD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C3A1-F997-CDA0-EB57-511F2E1A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167F0-75ED-1C2C-9CC6-75401802D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44DF3-6F9F-38CD-FF24-C0BB7FBE0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70238-B8EB-F91A-C8DD-15CF666DB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53D4A-1EE7-F47E-DD3B-FC0D455C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B079-F1FB-40F3-A0ED-202132F8CC99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C663D-5C3D-FF9F-E91A-9D5D73E8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3CD47-FCA2-494A-D30E-9A3E7330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39A-1409-457F-9591-9A92D6A9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0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3300-F237-2DED-CE36-FA4FB1E4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8E369-A6BB-92EF-9F84-68781F53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B079-F1FB-40F3-A0ED-202132F8CC99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6B0D0-B8E2-F19A-30E5-2B1C7521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22817-95CA-2351-2110-BF5B550A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39A-1409-457F-9591-9A92D6A9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7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7CE20-D5A0-5E2F-8A95-2F582A24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B079-F1FB-40F3-A0ED-202132F8CC99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DE7B6-C052-A7A8-C60B-68374730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CE150-9D9C-3ACC-DACE-3335B4AC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39A-1409-457F-9591-9A92D6A9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99AD-1A48-C8D2-7E2E-75E3FC0A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9076-1866-3586-290A-AA9E5032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1361D-781A-F42D-A702-A57364BF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5C36-FB07-1F8D-11AC-E80BEEB7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B079-F1FB-40F3-A0ED-202132F8CC99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5F896-06E5-4733-6942-01389224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29F94-03C2-ADE7-8706-D4BD03DE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39A-1409-457F-9591-9A92D6A9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18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D0DF-CD97-D2E9-ECA1-1EF3CD9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FD748-8B15-F75D-5CC5-1CEAF49F9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ED925-CD8C-73B8-D085-07A2F6B3C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DAC74-615E-F3E2-BE3F-0EA93E01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B079-F1FB-40F3-A0ED-202132F8CC99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FAEA7-14AA-5611-41D4-3C41FDD2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58A5D-EDFD-70D5-8035-24A9033D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139A-1409-457F-9591-9A92D6A9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5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8838B-F964-22F5-0233-6F8C1C14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31767-3CCA-3A34-E9AA-DC8E3CE17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F6AC7-E62F-EB48-F3C2-DD604AB7D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7B079-F1FB-40F3-A0ED-202132F8CC99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41119-F211-930B-AAC0-2A294A962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18FA-EEE7-890F-D420-C17871135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139A-1409-457F-9591-9A92D6A9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6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9AB6-BCED-0536-80BA-DD92B06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Vaccination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30464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2267-861A-1D69-9124-7702D38A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and 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8C9F-B78B-94A0-58BF-4BE13925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Checking the excel files and cleaning it in excel and removing data to make sure the data is in a structured format to perform further actions.</a:t>
            </a:r>
          </a:p>
          <a:p>
            <a:r>
              <a:rPr lang="en-IN" dirty="0"/>
              <a:t>Importing pandas to export the files into vs code using ‘</a:t>
            </a:r>
            <a:r>
              <a:rPr lang="en-IN" dirty="0" err="1"/>
              <a:t>read_csv</a:t>
            </a:r>
            <a:r>
              <a:rPr lang="en-IN" dirty="0"/>
              <a:t>’.</a:t>
            </a:r>
          </a:p>
          <a:p>
            <a:r>
              <a:rPr lang="en-IN" dirty="0"/>
              <a:t>Checking the count of null values and how it affects the rest of the data frame.</a:t>
            </a:r>
          </a:p>
          <a:p>
            <a:r>
              <a:rPr lang="en-IN" dirty="0"/>
              <a:t>Removing the rows with null values using ‘</a:t>
            </a:r>
            <a:r>
              <a:rPr lang="en-IN" dirty="0" err="1"/>
              <a:t>dropna</a:t>
            </a:r>
            <a:r>
              <a:rPr lang="en-IN" dirty="0"/>
              <a:t>’.</a:t>
            </a:r>
          </a:p>
          <a:p>
            <a:r>
              <a:rPr lang="en-IN" dirty="0"/>
              <a:t>Further checking for wrong data and cleaning them as well.</a:t>
            </a:r>
          </a:p>
          <a:p>
            <a:r>
              <a:rPr lang="en-IN" dirty="0"/>
              <a:t>Then finally saving the data frame back into a csv file.</a:t>
            </a:r>
          </a:p>
        </p:txBody>
      </p:sp>
    </p:spTree>
    <p:extLst>
      <p:ext uri="{BB962C8B-B14F-4D97-AF65-F5344CB8AC3E}">
        <p14:creationId xmlns:p14="http://schemas.microsoft.com/office/powerpoint/2010/main" val="10195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FE45-1557-2547-1D0B-99E2D016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Exporting to SQL and </a:t>
            </a:r>
            <a:r>
              <a:rPr lang="en-IN" dirty="0" err="1"/>
              <a:t>PowerBi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07A8-E260-92FD-66F1-B8400CE2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the data is cleaned it is then stored as a csv file in the system.</a:t>
            </a:r>
          </a:p>
          <a:p>
            <a:r>
              <a:rPr lang="en-IN" dirty="0"/>
              <a:t>Then using pandas, </a:t>
            </a:r>
            <a:r>
              <a:rPr lang="en-IN" dirty="0" err="1"/>
              <a:t>msql</a:t>
            </a:r>
            <a:r>
              <a:rPr lang="en-IN" dirty="0"/>
              <a:t> connector/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pyodbc</a:t>
            </a:r>
            <a:r>
              <a:rPr lang="en-IN" dirty="0"/>
              <a:t> and </a:t>
            </a:r>
            <a:r>
              <a:rPr lang="en-IN" b="0" dirty="0" err="1">
                <a:effectLst/>
              </a:rPr>
              <a:t>sqlalchemy</a:t>
            </a:r>
            <a:r>
              <a:rPr lang="en-IN" dirty="0"/>
              <a:t> exporting the tables to SQL.</a:t>
            </a:r>
          </a:p>
          <a:p>
            <a:r>
              <a:rPr lang="en-IN" dirty="0"/>
              <a:t>Once the data is exported to SQL, opening the tables in </a:t>
            </a:r>
            <a:r>
              <a:rPr lang="en-IN" dirty="0" err="1"/>
              <a:t>PowerBi</a:t>
            </a:r>
            <a:r>
              <a:rPr lang="en-IN" dirty="0"/>
              <a:t> directly.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61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CB2D-B01E-B7EC-AD6F-BBB92A9E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PowerBi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32EE-DBC0-0C49-DE6F-EB43A09D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First step is to analyse the tables and data in them.</a:t>
            </a:r>
          </a:p>
          <a:p>
            <a:r>
              <a:rPr lang="en-IN" dirty="0"/>
              <a:t>Understanding the data helps us chose the right tools than can be used to visualize them better.</a:t>
            </a:r>
          </a:p>
          <a:p>
            <a:r>
              <a:rPr lang="en-IN" dirty="0"/>
              <a:t>I have used line chart to show how the data has changed over time.</a:t>
            </a:r>
          </a:p>
          <a:p>
            <a:r>
              <a:rPr lang="en-IN" dirty="0"/>
              <a:t>The column/pie chart helps us compare among other categories.</a:t>
            </a:r>
          </a:p>
          <a:p>
            <a:r>
              <a:rPr lang="en-IN" dirty="0"/>
              <a:t>Map chart is used to show the data in a world map to make the visualization part better.</a:t>
            </a:r>
          </a:p>
          <a:p>
            <a:r>
              <a:rPr lang="en-IN" dirty="0"/>
              <a:t>KPI is used to t</a:t>
            </a:r>
            <a:r>
              <a:rPr lang="en-US" dirty="0"/>
              <a:t>rack progress toward vaccination goals and health targets.</a:t>
            </a:r>
          </a:p>
          <a:p>
            <a:r>
              <a:rPr lang="en-IN" dirty="0"/>
              <a:t>I have used Slicer to make the dashboard more interactive.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43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13C1-106E-768F-BFAE-9F1F8922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F6B9-4A94-3C60-0100-6CEC16E1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info, describe t understand the data better.</a:t>
            </a:r>
          </a:p>
          <a:p>
            <a:r>
              <a:rPr lang="en-IN" dirty="0" err="1"/>
              <a:t>Groupby</a:t>
            </a:r>
            <a:r>
              <a:rPr lang="en-IN" dirty="0"/>
              <a:t> functions is used to group by a particular category and analyse the data.</a:t>
            </a:r>
          </a:p>
          <a:p>
            <a:r>
              <a:rPr lang="en-IN" dirty="0"/>
              <a:t>Various other function from the library Pandas like mean(), sum(), count(), </a:t>
            </a:r>
            <a:r>
              <a:rPr lang="en-IN" dirty="0" err="1"/>
              <a:t>pd.merge</a:t>
            </a:r>
            <a:r>
              <a:rPr lang="en-IN" dirty="0"/>
              <a:t>(), etc is used to perform EDA on the given data.</a:t>
            </a:r>
          </a:p>
          <a:p>
            <a:r>
              <a:rPr lang="en-IN" dirty="0"/>
              <a:t>Matplotlib and Seaborn Libraries are used to visualize the data in the form of graphs.</a:t>
            </a:r>
          </a:p>
        </p:txBody>
      </p:sp>
    </p:spTree>
    <p:extLst>
      <p:ext uri="{BB962C8B-B14F-4D97-AF65-F5344CB8AC3E}">
        <p14:creationId xmlns:p14="http://schemas.microsoft.com/office/powerpoint/2010/main" val="321166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F7D1-14F2-749F-88FB-37BDC895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6874"/>
          </a:xfrm>
        </p:spPr>
        <p:txBody>
          <a:bodyPr>
            <a:noAutofit/>
          </a:bodyPr>
          <a:lstStyle/>
          <a:p>
            <a:r>
              <a:rPr lang="en-US" sz="2000" dirty="0"/>
              <a:t>Easy level: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534B-E5C7-9562-5CEC-FBC8F6A0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908"/>
            <a:ext cx="12192000" cy="641009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1.How do vaccination rates correlate with a decrease in disease incidence?</a:t>
            </a:r>
          </a:p>
          <a:p>
            <a:pPr marL="0" indent="0">
              <a:buNone/>
            </a:pPr>
            <a:r>
              <a:rPr lang="en-US" dirty="0"/>
              <a:t>Ans: With decrease inn disease incidences, there is an increase in vaccination rates.</a:t>
            </a:r>
          </a:p>
          <a:p>
            <a:pPr marL="0" indent="0">
              <a:buNone/>
            </a:pPr>
            <a:r>
              <a:rPr lang="en-US" dirty="0"/>
              <a:t>2.What is the drop-off rate between 1st dose and subsequent doses?</a:t>
            </a:r>
          </a:p>
          <a:p>
            <a:pPr marL="0" indent="0">
              <a:buNone/>
            </a:pPr>
            <a:r>
              <a:rPr lang="en-US" dirty="0"/>
              <a:t>Ans: F</a:t>
            </a:r>
            <a:r>
              <a:rPr lang="en-US" b="0" i="0" dirty="0">
                <a:effectLst/>
              </a:rPr>
              <a:t>irst dose counts 3849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0" i="0" dirty="0">
                <a:effectLst/>
              </a:rPr>
              <a:t>More than 1 dose counts 4203</a:t>
            </a:r>
          </a:p>
          <a:p>
            <a:pPr marL="0" indent="0">
              <a:buNone/>
            </a:pPr>
            <a:r>
              <a:rPr lang="en-US" dirty="0"/>
              <a:t>         47% drop-off rate</a:t>
            </a:r>
          </a:p>
          <a:p>
            <a:pPr marL="0" indent="0">
              <a:buNone/>
            </a:pPr>
            <a:r>
              <a:rPr lang="en-US" dirty="0"/>
              <a:t>3.Are vaccination rates different between genders? </a:t>
            </a:r>
          </a:p>
          <a:p>
            <a:pPr marL="0" indent="0">
              <a:buNone/>
            </a:pPr>
            <a:r>
              <a:rPr lang="en-US" dirty="0"/>
              <a:t>Ans: From the given tables gender data is unavailable.</a:t>
            </a:r>
          </a:p>
          <a:p>
            <a:pPr marL="0" indent="0">
              <a:buNone/>
            </a:pPr>
            <a:r>
              <a:rPr lang="en-US" dirty="0"/>
              <a:t>4.How does education level impact vaccination rates?</a:t>
            </a:r>
          </a:p>
          <a:p>
            <a:pPr marL="0" indent="0">
              <a:buNone/>
            </a:pPr>
            <a:r>
              <a:rPr lang="en-US" dirty="0"/>
              <a:t>Ans: The increase of vaccination rates in literate countries says the vaccination rates are higher among literate people.</a:t>
            </a:r>
          </a:p>
          <a:p>
            <a:pPr marL="0" indent="0">
              <a:buNone/>
            </a:pPr>
            <a:r>
              <a:rPr lang="en-US" dirty="0"/>
              <a:t>5.What is the urban vs. rural vaccination rate difference? </a:t>
            </a:r>
          </a:p>
          <a:p>
            <a:pPr marL="0" indent="0">
              <a:buNone/>
            </a:pPr>
            <a:r>
              <a:rPr lang="en-US" dirty="0"/>
              <a:t>Ans: </a:t>
            </a:r>
            <a:r>
              <a:rPr lang="en-IN" sz="2500" b="0" i="0" dirty="0">
                <a:effectLst/>
              </a:rPr>
              <a:t>NATIONAL 7788 SUBNATIONAL 234</a:t>
            </a:r>
            <a:endParaRPr lang="en-US" sz="2500" dirty="0"/>
          </a:p>
          <a:p>
            <a:pPr marL="0" indent="0">
              <a:buNone/>
            </a:pPr>
            <a:r>
              <a:rPr lang="en-US" dirty="0"/>
              <a:t>6.Has the rate of booster dose uptake increased over time? </a:t>
            </a:r>
          </a:p>
          <a:p>
            <a:pPr marL="0" indent="0">
              <a:buNone/>
            </a:pPr>
            <a:r>
              <a:rPr lang="en-US" dirty="0"/>
              <a:t>Ans: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7.Is there a seasonal pattern in vaccination uptake? </a:t>
            </a:r>
          </a:p>
          <a:p>
            <a:pPr marL="0" indent="0">
              <a:buNone/>
            </a:pPr>
            <a:r>
              <a:rPr lang="en-US" dirty="0"/>
              <a:t>Ans: Yes, increase in incidence rate has an increase in vaccination uptake.</a:t>
            </a:r>
          </a:p>
          <a:p>
            <a:pPr marL="0" indent="0">
              <a:buNone/>
            </a:pPr>
            <a:r>
              <a:rPr lang="en-US" dirty="0"/>
              <a:t>8.How does population density relate to vaccination coverage? </a:t>
            </a:r>
          </a:p>
          <a:p>
            <a:pPr marL="0" indent="0">
              <a:buNone/>
            </a:pPr>
            <a:r>
              <a:rPr lang="en-US" dirty="0"/>
              <a:t>Ans: With increase in population density the average percentage of vaccination coverage reduces.</a:t>
            </a:r>
          </a:p>
          <a:p>
            <a:pPr marL="0" indent="0">
              <a:buNone/>
            </a:pPr>
            <a:r>
              <a:rPr lang="en-US" dirty="0"/>
              <a:t>9.Which regions have high disease incidence despite high vaccination rates?</a:t>
            </a:r>
          </a:p>
          <a:p>
            <a:pPr marL="0" indent="0">
              <a:buNone/>
            </a:pPr>
            <a:r>
              <a:rPr lang="en-US" dirty="0"/>
              <a:t>Ans: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C60426-C2A1-A2E9-9D90-88CB1AC8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93954"/>
              </p:ext>
            </p:extLst>
          </p:nvPr>
        </p:nvGraphicFramePr>
        <p:xfrm>
          <a:off x="421339" y="3796388"/>
          <a:ext cx="3316942" cy="1143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5883">
                  <a:extLst>
                    <a:ext uri="{9D8B030D-6E8A-4147-A177-3AD203B41FA5}">
                      <a16:colId xmlns:a16="http://schemas.microsoft.com/office/drawing/2014/main" val="1085981857"/>
                    </a:ext>
                  </a:extLst>
                </a:gridCol>
                <a:gridCol w="1045883">
                  <a:extLst>
                    <a:ext uri="{9D8B030D-6E8A-4147-A177-3AD203B41FA5}">
                      <a16:colId xmlns:a16="http://schemas.microsoft.com/office/drawing/2014/main" val="2353603020"/>
                    </a:ext>
                  </a:extLst>
                </a:gridCol>
                <a:gridCol w="1225176">
                  <a:extLst>
                    <a:ext uri="{9D8B030D-6E8A-4147-A177-3AD203B41FA5}">
                      <a16:colId xmlns:a16="http://schemas.microsoft.com/office/drawing/2014/main" val="1701456775"/>
                    </a:ext>
                  </a:extLst>
                </a:gridCol>
              </a:tblGrid>
              <a:tr h="128030">
                <a:tc>
                  <a:txBody>
                    <a:bodyPr/>
                    <a:lstStyle/>
                    <a:p>
                      <a:pPr algn="ctr" fontAlgn="ctr"/>
                      <a:endParaRPr lang="en-IN" sz="10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YEAR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SCHEDULEROUNDS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739875753"/>
                  </a:ext>
                </a:extLst>
              </a:tr>
              <a:tr h="141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2019-01-01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56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691645269"/>
                  </a:ext>
                </a:extLst>
              </a:tr>
              <a:tr h="141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2021-01-01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12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50979864"/>
                  </a:ext>
                </a:extLst>
              </a:tr>
              <a:tr h="141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2022-01-01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21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04959302"/>
                  </a:ext>
                </a:extLst>
              </a:tr>
              <a:tr h="141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2023-01-01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4114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9295496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355A3-1E91-AC1B-5437-9C294875E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45981"/>
              </p:ext>
            </p:extLst>
          </p:nvPr>
        </p:nvGraphicFramePr>
        <p:xfrm>
          <a:off x="537883" y="6287740"/>
          <a:ext cx="3926542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1294">
                  <a:extLst>
                    <a:ext uri="{9D8B030D-6E8A-4147-A177-3AD203B41FA5}">
                      <a16:colId xmlns:a16="http://schemas.microsoft.com/office/drawing/2014/main" val="227546241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3120759635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1205870876"/>
                    </a:ext>
                  </a:extLst>
                </a:gridCol>
                <a:gridCol w="1102660">
                  <a:extLst>
                    <a:ext uri="{9D8B030D-6E8A-4147-A177-3AD203B41FA5}">
                      <a16:colId xmlns:a16="http://schemas.microsoft.com/office/drawing/2014/main" val="3137348551"/>
                    </a:ext>
                  </a:extLst>
                </a:gridCol>
              </a:tblGrid>
              <a:tr h="167425">
                <a:tc>
                  <a:txBody>
                    <a:bodyPr/>
                    <a:lstStyle/>
                    <a:p>
                      <a:pPr algn="ctr" fontAlgn="ctr"/>
                      <a:endParaRPr lang="en-IN" sz="10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NAME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COVERAGE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INCIDENCE_RATE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14439093"/>
                  </a:ext>
                </a:extLst>
              </a:tr>
              <a:tr h="167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>
                          <a:effectLst/>
                        </a:rPr>
                        <a:t>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Angola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67.227147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715.816564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7378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78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10DF-55D0-4524-53BD-8A3639EB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67227"/>
          </a:xfrm>
        </p:spPr>
        <p:txBody>
          <a:bodyPr>
            <a:normAutofit/>
          </a:bodyPr>
          <a:lstStyle/>
          <a:p>
            <a:r>
              <a:rPr lang="en-US" sz="2000" dirty="0"/>
              <a:t>Medium level (combination of different tables):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82B5-4E8A-FB98-3BA6-9EBA35C0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7227"/>
            <a:ext cx="12192000" cy="64907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1.Is there a correlation between vaccine introduction and a decrease in disease cases? </a:t>
            </a:r>
          </a:p>
          <a:p>
            <a:pPr marL="0" indent="0">
              <a:buNone/>
            </a:pPr>
            <a:r>
              <a:rPr lang="en-US" dirty="0"/>
              <a:t>Ans: As a whole there is no correlation. But if a particular disease is picked there is a decrease in disease with increase in vaccine coverage.</a:t>
            </a:r>
          </a:p>
          <a:p>
            <a:pPr marL="0" indent="0">
              <a:buNone/>
            </a:pPr>
            <a:r>
              <a:rPr lang="en-US" dirty="0"/>
              <a:t>2. What is the trend in disease cases before and after vaccination campaigns? </a:t>
            </a:r>
          </a:p>
          <a:p>
            <a:pPr marL="0" indent="0">
              <a:buNone/>
            </a:pPr>
            <a:r>
              <a:rPr lang="en-US" dirty="0"/>
              <a:t>Ans: From the data we can see that there are a few years where after introduction of vaccine, the next year there is a decrease in disease cases.</a:t>
            </a:r>
          </a:p>
          <a:p>
            <a:pPr marL="0" indent="0">
              <a:buNone/>
            </a:pPr>
            <a:r>
              <a:rPr lang="en-US" dirty="0"/>
              <a:t>3. Which diseases have shown the most significant reduction in cases due to vaccination? </a:t>
            </a:r>
          </a:p>
          <a:p>
            <a:pPr marL="0" indent="0">
              <a:buNone/>
            </a:pPr>
            <a:r>
              <a:rPr lang="en-US" dirty="0"/>
              <a:t>Ans: Measles</a:t>
            </a:r>
          </a:p>
          <a:p>
            <a:pPr marL="0" indent="0">
              <a:buNone/>
            </a:pPr>
            <a:r>
              <a:rPr lang="en-US" dirty="0"/>
              <a:t>4. What percentage of the target population has been covered by each vaccine?</a:t>
            </a:r>
          </a:p>
          <a:p>
            <a:pPr marL="0" indent="0">
              <a:buNone/>
            </a:pPr>
            <a:r>
              <a:rPr lang="en-US" dirty="0"/>
              <a:t>Ans: Table is in EDA</a:t>
            </a:r>
          </a:p>
          <a:p>
            <a:pPr marL="0" indent="0">
              <a:buNone/>
            </a:pPr>
            <a:r>
              <a:rPr lang="en-US" dirty="0"/>
              <a:t>5. How does the vaccination schedule (e.g., booster doses) impact target population coverage? </a:t>
            </a:r>
          </a:p>
          <a:p>
            <a:pPr marL="0" indent="0">
              <a:buNone/>
            </a:pPr>
            <a:r>
              <a:rPr lang="en-US" dirty="0"/>
              <a:t>Ans: -</a:t>
            </a:r>
          </a:p>
          <a:p>
            <a:pPr marL="0" indent="0">
              <a:buNone/>
            </a:pPr>
            <a:r>
              <a:rPr lang="en-US" dirty="0"/>
              <a:t>6. Are there significant disparities in vaccine introduction timelines across WHO regions? </a:t>
            </a:r>
          </a:p>
          <a:p>
            <a:pPr marL="0" indent="0">
              <a:buNone/>
            </a:pPr>
            <a:r>
              <a:rPr lang="en-US" dirty="0"/>
              <a:t>Ans: Table and line plot in EDA code.</a:t>
            </a:r>
          </a:p>
          <a:p>
            <a:pPr marL="0" indent="0">
              <a:buNone/>
            </a:pPr>
            <a:r>
              <a:rPr lang="en-US" dirty="0"/>
              <a:t>7. How does vaccine coverage correlate with disease reduction for specific antigens?</a:t>
            </a:r>
          </a:p>
          <a:p>
            <a:pPr marL="0" indent="0">
              <a:buNone/>
            </a:pPr>
            <a:r>
              <a:rPr lang="en-US" dirty="0"/>
              <a:t>Ans: -</a:t>
            </a:r>
          </a:p>
          <a:p>
            <a:pPr marL="0" indent="0">
              <a:buNone/>
            </a:pPr>
            <a:r>
              <a:rPr lang="en-US" dirty="0"/>
              <a:t>8. Are there specific regions or countries with low coverage despite high availability of vaccines? </a:t>
            </a:r>
          </a:p>
          <a:p>
            <a:pPr marL="0" indent="0">
              <a:buNone/>
            </a:pPr>
            <a:r>
              <a:rPr lang="en-US" dirty="0"/>
              <a:t>Ans: -</a:t>
            </a:r>
          </a:p>
          <a:p>
            <a:pPr marL="0" indent="0">
              <a:buNone/>
            </a:pPr>
            <a:r>
              <a:rPr lang="en-US" dirty="0"/>
              <a:t>9. What are the gaps in coverage for vaccines targeting high-priority diseases (e.g., TB, Hepatitis B)? </a:t>
            </a:r>
          </a:p>
          <a:p>
            <a:pPr marL="0" indent="0">
              <a:buNone/>
            </a:pPr>
            <a:r>
              <a:rPr lang="en-US" dirty="0"/>
              <a:t>Ans: -</a:t>
            </a:r>
          </a:p>
          <a:p>
            <a:pPr marL="0" indent="0">
              <a:buNone/>
            </a:pPr>
            <a:r>
              <a:rPr lang="en-US" dirty="0"/>
              <a:t>10. Are certain diseases more prevalent in specific geographic areas?</a:t>
            </a:r>
          </a:p>
          <a:p>
            <a:pPr marL="0" indent="0">
              <a:buNone/>
            </a:pPr>
            <a:r>
              <a:rPr lang="en-US" dirty="0"/>
              <a:t>Ans: 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18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</TotalTime>
  <Words>828</Words>
  <Application>Microsoft Office PowerPoint</Application>
  <PresentationFormat>Widescreen</PresentationFormat>
  <Paragraphs>94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Vaccination analysis</vt:lpstr>
      <vt:lpstr>Understanding and Cleaning Data</vt:lpstr>
      <vt:lpstr>Exporting to SQL and PowerBi</vt:lpstr>
      <vt:lpstr>PowerBi</vt:lpstr>
      <vt:lpstr>EDA</vt:lpstr>
      <vt:lpstr>Easy level:</vt:lpstr>
      <vt:lpstr>Medium level (combination of different tables):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saisenthur balakumar</dc:creator>
  <cp:lastModifiedBy>saisenthur balakumar</cp:lastModifiedBy>
  <cp:revision>41</cp:revision>
  <dcterms:created xsi:type="dcterms:W3CDTF">2025-01-14T06:57:19Z</dcterms:created>
  <dcterms:modified xsi:type="dcterms:W3CDTF">2025-01-16T18:04:22Z</dcterms:modified>
</cp:coreProperties>
</file>