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21.xml.rels" ContentType="application/vnd.openxmlformats-package.relationships+xml"/>
  <Override PartName="/ppt/notesSlides/_rels/notesSlide2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4.xml" ContentType="application/vnd.openxmlformats-officedocument.presentationml.notesSlide+xml"/>
  <Override PartName="/ppt/notesSlides/notesSlide16.xml" ContentType="application/vnd.openxmlformats-officedocument.presentationml.notesSlide+xml"/>
  <Override PartName="/ppt/media/image15.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jpeg" ContentType="image/jpe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7.png" ContentType="image/png"/>
  <Override PartName="/ppt/media/image2.png" ContentType="image/png"/>
  <Override PartName="/ppt/media/image8.png" ContentType="image/png"/>
  <Override PartName="/ppt/media/image6.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216000" y="812520"/>
            <a:ext cx="7127280" cy="4008960"/>
          </a:xfrm>
          <a:prstGeom prst="rect">
            <a:avLst/>
          </a:prstGeom>
        </p:spPr>
        <p:txBody>
          <a:bodyPr lIns="0" rIns="0" tIns="0" bIns="0" anchor="ct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122"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23"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124"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125"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126" name="PlaceHolder 6"/>
          <p:cNvSpPr>
            <a:spLocks noGrp="1"/>
          </p:cNvSpPr>
          <p:nvPr>
            <p:ph type="sldNum"/>
          </p:nvPr>
        </p:nvSpPr>
        <p:spPr>
          <a:xfrm>
            <a:off x="4278960" y="10157400"/>
            <a:ext cx="3280680" cy="534240"/>
          </a:xfrm>
          <a:prstGeom prst="rect">
            <a:avLst/>
          </a:prstGeom>
        </p:spPr>
        <p:txBody>
          <a:bodyPr lIns="0" rIns="0" tIns="0" bIns="0" anchor="b"/>
          <a:p>
            <a:pPr algn="r"/>
            <a:fld id="{9915D266-9223-4D1B-AEE1-DC0156C7729E}"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s://kubernetes.io/docs/concepts/workloads/pods/pod-lifecycle/#pod-readiness-gate" TargetMode="External"/><Relationship Id="rId2" Type="http://schemas.openxmlformats.org/officeDocument/2006/relationships/slide" Target="../slides/slide4.xml"/><Relationship Id="rId3"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381240" y="685800"/>
            <a:ext cx="6095520" cy="3428640"/>
          </a:xfrm>
          <a:prstGeom prst="rect">
            <a:avLst/>
          </a:prstGeom>
        </p:spPr>
      </p:sp>
      <p:sp>
        <p:nvSpPr>
          <p:cNvPr id="228"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IN" sz="1100" spc="-1" strike="noStrike">
                <a:latin typeface="Arial"/>
              </a:rPr>
              <a:t>https://www.upnxtblog.com/index.php/2021/06/22/what-happens-when-one-of-your-kubernetes-nodes-fails/</a:t>
            </a:r>
            <a:endParaRPr b="0" lang="en-IN" sz="11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381240" y="685800"/>
            <a:ext cx="6095520" cy="3428640"/>
          </a:xfrm>
          <a:prstGeom prst="rect">
            <a:avLst/>
          </a:prstGeom>
        </p:spPr>
      </p:sp>
      <p:sp>
        <p:nvSpPr>
          <p:cNvPr id="230"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IN" sz="1100" spc="-1" strike="noStrike">
                <a:latin typeface="Arial"/>
              </a:rPr>
              <a:t>https://kubernetes.io/docs/concepts/architecture/garbage-collection/</a:t>
            </a:r>
            <a:endParaRPr b="0" lang="en-IN" sz="11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381240" y="685800"/>
            <a:ext cx="6095520" cy="3428640"/>
          </a:xfrm>
          <a:prstGeom prst="rect">
            <a:avLst/>
          </a:prstGeom>
        </p:spPr>
      </p:sp>
      <p:sp>
        <p:nvSpPr>
          <p:cNvPr id="232"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IN" sz="1100" spc="-1" strike="noStrike">
                <a:latin typeface="Arial"/>
              </a:rPr>
              <a:t>https://kubernetes.io/docs/concepts/workloads/pods/init-containers/#examples</a:t>
            </a:r>
            <a:endParaRPr b="0" lang="en-IN" sz="11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381240" y="685800"/>
            <a:ext cx="6095520" cy="3428640"/>
          </a:xfrm>
          <a:prstGeom prst="rect">
            <a:avLst/>
          </a:prstGeom>
        </p:spPr>
      </p:sp>
      <p:sp>
        <p:nvSpPr>
          <p:cNvPr id="234"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IN" sz="1100" spc="-1" strike="noStrike">
                <a:latin typeface="Arial"/>
              </a:rPr>
              <a:t>https://medium.com/swlh/fantastic-probes-and-how-to-configure-them-fef7e030bd2f</a:t>
            </a:r>
            <a:endParaRPr b="0" lang="en-IN" sz="1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381240" y="685800"/>
            <a:ext cx="6095520" cy="3428640"/>
          </a:xfrm>
          <a:prstGeom prst="rect">
            <a:avLst/>
          </a:prstGeom>
        </p:spPr>
      </p:sp>
      <p:sp>
        <p:nvSpPr>
          <p:cNvPr id="236"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IN" sz="1100" spc="-1" strike="noStrike">
                <a:latin typeface="Arial"/>
              </a:rPr>
              <a:t>https://medium.com/swlh/fantastic-probes-and-how-to-configure-them-fef7e030bd2f</a:t>
            </a:r>
            <a:endParaRPr b="0" lang="en-IN" sz="11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381240" y="685800"/>
            <a:ext cx="6095520" cy="3428640"/>
          </a:xfrm>
          <a:prstGeom prst="rect">
            <a:avLst/>
          </a:prstGeom>
        </p:spPr>
      </p:sp>
      <p:sp>
        <p:nvSpPr>
          <p:cNvPr id="238"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IN" sz="1100" spc="-1" strike="noStrike">
                <a:latin typeface="Arial"/>
              </a:rPr>
              <a:t>https://kubernetes.io/docs/tasks/inject-data-application/define-command-argument-container/#:~:text=When%20you%20create%20a%20Pod%2C%20you%20can%20define%20a%20command,field%20in%20the%20configuration%20file.</a:t>
            </a:r>
            <a:endParaRPr b="0" lang="en-IN" sz="11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381240" y="685800"/>
            <a:ext cx="6095520" cy="3428640"/>
          </a:xfrm>
          <a:prstGeom prst="rect">
            <a:avLst/>
          </a:prstGeom>
        </p:spPr>
      </p:sp>
      <p:sp>
        <p:nvSpPr>
          <p:cNvPr id="240"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IN" sz="1100" spc="-1" strike="noStrike">
                <a:latin typeface="Arial"/>
              </a:rPr>
              <a:t>https://kubernetes.io/docs/tasks/inject-data-application/define-interdependent-environment-variables/</a:t>
            </a:r>
            <a:endParaRPr b="0" lang="en-IN" sz="11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381240" y="685800"/>
            <a:ext cx="6095520" cy="3428640"/>
          </a:xfrm>
          <a:prstGeom prst="rect">
            <a:avLst/>
          </a:prstGeom>
        </p:spPr>
      </p:sp>
      <p:sp>
        <p:nvSpPr>
          <p:cNvPr id="242"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IN" sz="1100" spc="-1" strike="noStrike">
                <a:latin typeface="Arial"/>
              </a:rPr>
              <a:t>https://kubernetes.io/docs/concepts/configuration/configmap/</a:t>
            </a:r>
            <a:endParaRPr b="0" lang="en-IN" sz="11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381240" y="685800"/>
            <a:ext cx="6095520" cy="342864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p>
            <a:pPr>
              <a:lnSpc>
                <a:spcPct val="100000"/>
              </a:lnSpc>
            </a:pPr>
            <a:r>
              <a:rPr b="0" lang="en-IN" sz="1100" spc="-1" strike="noStrike">
                <a:latin typeface="Arial"/>
              </a:rPr>
              <a:t>https://kubernetes.io/docs/concepts/configuration/secret/</a:t>
            </a:r>
            <a:endParaRPr b="0" lang="en-IN"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381240" y="685800"/>
            <a:ext cx="6095520" cy="3428640"/>
          </a:xfrm>
          <a:prstGeom prst="rect">
            <a:avLst/>
          </a:prstGeom>
        </p:spPr>
      </p:sp>
      <p:sp>
        <p:nvSpPr>
          <p:cNvPr id="226" name="PlaceHolder 2"/>
          <p:cNvSpPr>
            <a:spLocks noGrp="1"/>
          </p:cNvSpPr>
          <p:nvPr>
            <p:ph type="body"/>
          </p:nvPr>
        </p:nvSpPr>
        <p:spPr>
          <a:xfrm>
            <a:off x="685800" y="4343400"/>
            <a:ext cx="5486040" cy="4114440"/>
          </a:xfrm>
          <a:prstGeom prst="rect">
            <a:avLst/>
          </a:prstGeom>
        </p:spPr>
        <p:txBody>
          <a:bodyPr tIns="91440" bIns="91440"/>
          <a:p>
            <a:pPr>
              <a:lnSpc>
                <a:spcPct val="150000"/>
              </a:lnSpc>
            </a:pPr>
            <a:r>
              <a:rPr b="0" lang="en-IN" sz="1200" spc="-1" strike="noStrike">
                <a:solidFill>
                  <a:srgbClr val="222222"/>
                </a:solidFill>
                <a:latin typeface="Roboto"/>
                <a:ea typeface="Roboto"/>
              </a:rPr>
              <a:t>You can also inject </a:t>
            </a:r>
            <a:r>
              <a:rPr b="0" lang="en-IN" sz="1200" spc="-1" strike="noStrike" u="sng">
                <a:solidFill>
                  <a:srgbClr val="000000"/>
                </a:solidFill>
                <a:uFillTx/>
                <a:latin typeface="Roboto"/>
                <a:ea typeface="Roboto"/>
                <a:hlinkClick r:id="rId1"/>
              </a:rPr>
              <a:t>custom readiness information</a:t>
            </a:r>
            <a:r>
              <a:rPr b="0" lang="en-IN" sz="1200" spc="-1" strike="noStrike">
                <a:solidFill>
                  <a:srgbClr val="222222"/>
                </a:solidFill>
                <a:latin typeface="Roboto"/>
                <a:ea typeface="Roboto"/>
              </a:rPr>
              <a:t> into the condition data for a Pod, if that is useful to your application.</a:t>
            </a:r>
            <a:endParaRPr b="0" lang="en-IN" sz="1200" spc="-1" strike="noStrike">
              <a:latin typeface="Arial"/>
            </a:endParaRPr>
          </a:p>
          <a:p>
            <a:pPr>
              <a:lnSpc>
                <a:spcPct val="100000"/>
              </a:lnSpc>
              <a:spcBef>
                <a:spcPts val="1199"/>
              </a:spcBef>
            </a:pPr>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11760" y="2151000"/>
            <a:ext cx="8520120" cy="39013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8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8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9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311760" y="2151000"/>
            <a:ext cx="8520120" cy="39013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9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10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1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11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2151000"/>
            <a:ext cx="8520120" cy="39013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2151000"/>
            <a:ext cx="8520120" cy="841320"/>
          </a:xfrm>
          <a:prstGeom prst="rect">
            <a:avLst/>
          </a:prstGeom>
        </p:spPr>
        <p:txBody>
          <a:bodyPr lIns="0" rIns="0" tIns="0" bIns="0" anchor="ctr"/>
          <a:p>
            <a:endParaRPr b="0" lang="en-IN" sz="1400" spc="-1" strike="noStrike">
              <a:solidFill>
                <a:srgbClr val="000000"/>
              </a:solid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sldNum"/>
          </p:nvPr>
        </p:nvSpPr>
        <p:spPr>
          <a:xfrm>
            <a:off x="173520" y="4568760"/>
            <a:ext cx="293040" cy="393120"/>
          </a:xfrm>
          <a:prstGeom prst="rect">
            <a:avLst/>
          </a:prstGeom>
        </p:spPr>
        <p:txBody>
          <a:bodyPr tIns="91440" bIns="91440" anchor="ctr"/>
          <a:p>
            <a:pPr algn="r">
              <a:lnSpc>
                <a:spcPct val="100000"/>
              </a:lnSpc>
            </a:pPr>
            <a:fld id="{09020B46-E33E-4CC5-B692-3BE9D5F29993}" type="slidenum">
              <a:rPr b="0" lang="en-IN" sz="1000" spc="-1" strike="noStrike">
                <a:solidFill>
                  <a:srgbClr val="999999"/>
                </a:solidFill>
                <a:latin typeface="Arial"/>
                <a:ea typeface="Arial"/>
              </a:rPr>
              <a:t>&lt;number&gt;</a:t>
            </a:fld>
            <a:endParaRPr b="0" lang="en-IN" sz="1000" spc="-1" strike="noStrike">
              <a:latin typeface="Times New Roman"/>
            </a:endParaRPr>
          </a:p>
        </p:txBody>
      </p:sp>
      <p:pic>
        <p:nvPicPr>
          <p:cNvPr id="1" name="Google Shape;11;p2" descr=""/>
          <p:cNvPicPr/>
          <p:nvPr/>
        </p:nvPicPr>
        <p:blipFill>
          <a:blip r:embed="rId3"/>
          <a:stretch/>
        </p:blipFill>
        <p:spPr>
          <a:xfrm>
            <a:off x="5855040" y="4235040"/>
            <a:ext cx="2936880" cy="641880"/>
          </a:xfrm>
          <a:prstGeom prst="rect">
            <a:avLst/>
          </a:prstGeom>
          <a:ln>
            <a:noFill/>
          </a:ln>
        </p:spPr>
      </p:pic>
      <p:sp>
        <p:nvSpPr>
          <p:cNvPr id="2" name="PlaceHolder 2"/>
          <p:cNvSpPr>
            <a:spLocks noGrp="1"/>
          </p:cNvSpPr>
          <p:nvPr>
            <p:ph type="title"/>
          </p:nvPr>
        </p:nvSpPr>
        <p:spPr>
          <a:xfrm>
            <a:off x="417960" y="1791000"/>
            <a:ext cx="8145720" cy="2001600"/>
          </a:xfrm>
          <a:prstGeom prst="rect">
            <a:avLst/>
          </a:prstGeom>
        </p:spPr>
        <p:txBody>
          <a:bodyPr tIns="91440" bIns="91440"/>
          <a:p>
            <a:r>
              <a:rPr b="0" lang="en-IN" sz="3600" spc="-1" strike="noStrike">
                <a:solidFill>
                  <a:srgbClr val="000000"/>
                </a:solidFill>
                <a:latin typeface="Arial"/>
              </a:rPr>
              <a:t>Click to edit the </a:t>
            </a:r>
            <a:r>
              <a:rPr b="0" lang="en-IN" sz="3600" spc="-1" strike="noStrike">
                <a:solidFill>
                  <a:srgbClr val="000000"/>
                </a:solidFill>
                <a:latin typeface="Arial"/>
              </a:rPr>
              <a:t>title text format</a:t>
            </a:r>
            <a:endParaRPr b="0" lang="en-IN" sz="3600" spc="-1" strike="noStrike">
              <a:solidFill>
                <a:srgbClr val="000000"/>
              </a:solidFill>
              <a:latin typeface="Arial"/>
            </a:endParaRPr>
          </a:p>
        </p:txBody>
      </p:sp>
      <p:sp>
        <p:nvSpPr>
          <p:cNvPr id="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2151000"/>
            <a:ext cx="8520120" cy="841320"/>
          </a:xfrm>
          <a:prstGeom prst="rect">
            <a:avLst/>
          </a:prstGeom>
        </p:spPr>
        <p:txBody>
          <a:bodyPr tIns="91440" bIns="91440" anchor="ct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41" name="PlaceHolder 2"/>
          <p:cNvSpPr>
            <a:spLocks noGrp="1"/>
          </p:cNvSpPr>
          <p:nvPr>
            <p:ph type="sldNum"/>
          </p:nvPr>
        </p:nvSpPr>
        <p:spPr>
          <a:xfrm>
            <a:off x="173520" y="4568760"/>
            <a:ext cx="293040" cy="393120"/>
          </a:xfrm>
          <a:prstGeom prst="rect">
            <a:avLst/>
          </a:prstGeom>
        </p:spPr>
        <p:txBody>
          <a:bodyPr tIns="91440" bIns="91440" anchor="ctr"/>
          <a:p>
            <a:pPr algn="r">
              <a:lnSpc>
                <a:spcPct val="100000"/>
              </a:lnSpc>
            </a:pPr>
            <a:fld id="{DAD4055D-10DE-48D5-A7BF-8F30C851EC25}" type="slidenum">
              <a:rPr b="0" lang="en-IN" sz="1000" spc="-1" strike="noStrike">
                <a:solidFill>
                  <a:srgbClr val="999999"/>
                </a:solidFill>
                <a:latin typeface="Arial"/>
                <a:ea typeface="Arial"/>
              </a:rPr>
              <a:t>&lt;number&gt;</a:t>
            </a:fld>
            <a:endParaRPr b="0" lang="en-IN" sz="1000" spc="-1" strike="noStrike">
              <a:latin typeface="Times New Roman"/>
            </a:endParaRPr>
          </a:p>
        </p:txBody>
      </p:sp>
      <p:pic>
        <p:nvPicPr>
          <p:cNvPr id="42" name="Google Shape;19;p4" descr=""/>
          <p:cNvPicPr/>
          <p:nvPr/>
        </p:nvPicPr>
        <p:blipFill>
          <a:blip r:embed="rId3"/>
          <a:stretch/>
        </p:blipFill>
        <p:spPr>
          <a:xfrm>
            <a:off x="8535960" y="4532760"/>
            <a:ext cx="405360" cy="393120"/>
          </a:xfrm>
          <a:prstGeom prst="rect">
            <a:avLst/>
          </a:prstGeom>
          <a:ln>
            <a:noFill/>
          </a:ln>
        </p:spPr>
      </p:pic>
      <p:sp>
        <p:nvSpPr>
          <p:cNvPr id="4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572400"/>
          </a:xfrm>
          <a:prstGeom prst="rect">
            <a:avLst/>
          </a:prstGeom>
        </p:spPr>
        <p:txBody>
          <a:bodyPr tIns="91440" bIns="91440"/>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81" name="PlaceHolder 2"/>
          <p:cNvSpPr>
            <a:spLocks noGrp="1"/>
          </p:cNvSpPr>
          <p:nvPr>
            <p:ph type="body"/>
          </p:nvPr>
        </p:nvSpPr>
        <p:spPr>
          <a:xfrm>
            <a:off x="311760" y="1152360"/>
            <a:ext cx="3999600" cy="3416040"/>
          </a:xfrm>
          <a:prstGeom prst="rect">
            <a:avLst/>
          </a:prstGeom>
        </p:spPr>
        <p:txBody>
          <a:bodyPr tIns="91440" bIns="91440"/>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82" name="PlaceHolder 3"/>
          <p:cNvSpPr>
            <a:spLocks noGrp="1"/>
          </p:cNvSpPr>
          <p:nvPr>
            <p:ph type="body"/>
          </p:nvPr>
        </p:nvSpPr>
        <p:spPr>
          <a:xfrm>
            <a:off x="4832280" y="1152360"/>
            <a:ext cx="3999600" cy="3416040"/>
          </a:xfrm>
          <a:prstGeom prst="rect">
            <a:avLst/>
          </a:prstGeom>
        </p:spPr>
        <p:txBody>
          <a:bodyPr tIns="91440" bIns="91440"/>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83" name="PlaceHolder 4"/>
          <p:cNvSpPr>
            <a:spLocks noGrp="1"/>
          </p:cNvSpPr>
          <p:nvPr>
            <p:ph type="sldNum"/>
          </p:nvPr>
        </p:nvSpPr>
        <p:spPr>
          <a:xfrm>
            <a:off x="173520" y="4568760"/>
            <a:ext cx="293040" cy="393120"/>
          </a:xfrm>
          <a:prstGeom prst="rect">
            <a:avLst/>
          </a:prstGeom>
        </p:spPr>
        <p:txBody>
          <a:bodyPr tIns="91440" bIns="91440" anchor="ctr"/>
          <a:p>
            <a:pPr algn="r">
              <a:lnSpc>
                <a:spcPct val="100000"/>
              </a:lnSpc>
            </a:pPr>
            <a:fld id="{A129925C-24A2-45FD-8DE0-3ED277E376F4}" type="slidenum">
              <a:rPr b="0" lang="en-IN" sz="1000" spc="-1" strike="noStrike">
                <a:solidFill>
                  <a:srgbClr val="999999"/>
                </a:solidFill>
                <a:latin typeface="Arial"/>
                <a:ea typeface="Arial"/>
              </a:rPr>
              <a:t>&lt;number&gt;</a:t>
            </a:fld>
            <a:endParaRPr b="0" lang="en-IN" sz="1000" spc="-1" strike="noStrike">
              <a:latin typeface="Times New Roman"/>
            </a:endParaRPr>
          </a:p>
        </p:txBody>
      </p:sp>
      <p:pic>
        <p:nvPicPr>
          <p:cNvPr id="84" name="Google Shape;30;p6" descr=""/>
          <p:cNvPicPr/>
          <p:nvPr/>
        </p:nvPicPr>
        <p:blipFill>
          <a:blip r:embed="rId3"/>
          <a:stretch/>
        </p:blipFill>
        <p:spPr>
          <a:xfrm>
            <a:off x="8535960" y="4532760"/>
            <a:ext cx="405360" cy="39312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kubernetes.io/docs/concepts/containers/container-lifecycle-hooks" TargetMode="External"/><Relationship Id="rId2" Type="http://schemas.openxmlformats.org/officeDocument/2006/relationships/hyperlink" Target="https://kubernetes.io/docs/concepts/workloads/controllers/replicaset/" TargetMode="External"/><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kubernetes.io/docs/concepts/architecture/nodes/#condition" TargetMode="External"/><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kubernetes.io/docs/concepts/workloads/pods/pod-lifecycle/#pod-garbage-collection" TargetMode="External"/><Relationship Id="rId2" Type="http://schemas.openxmlformats.org/officeDocument/2006/relationships/hyperlink" Target="https://kubernetes.io/docs/concepts/workloads/controllers/ttlafterfinished/" TargetMode="External"/><Relationship Id="rId3" Type="http://schemas.openxmlformats.org/officeDocument/2006/relationships/hyperlink" Target="https://kubernetes.io/docs/concepts/architecture/garbage-collection/#owners-dependents" TargetMode="External"/><Relationship Id="rId4" Type="http://schemas.openxmlformats.org/officeDocument/2006/relationships/hyperlink" Target="https://kubernetes.io/docs/concepts/architecture/garbage-collection/#containers-images" TargetMode="External"/><Relationship Id="rId5" Type="http://schemas.openxmlformats.org/officeDocument/2006/relationships/hyperlink" Target="https://kubernetes.io/docs/concepts/storage/persistent-volumes/#delete" TargetMode="External"/><Relationship Id="rId6" Type="http://schemas.openxmlformats.org/officeDocument/2006/relationships/hyperlink" Target="https://kubernetes.io/docs/reference/access-authn-authz/certificate-signing-requests/#request-signing-process" TargetMode="External"/><Relationship Id="rId7" Type="http://schemas.openxmlformats.org/officeDocument/2006/relationships/hyperlink" Target="https://kubernetes.io/docs/concepts/architecture/nodes/" TargetMode="External"/><Relationship Id="rId8" Type="http://schemas.openxmlformats.org/officeDocument/2006/relationships/hyperlink" Target="https://kubernetes.io/docs/concepts/architecture/cloud-controller/" TargetMode="External"/><Relationship Id="rId9" Type="http://schemas.openxmlformats.org/officeDocument/2006/relationships/hyperlink" Target="https://kubernetes.io/docs/concepts/architecture/nodes/#heartbeats" TargetMode="External"/><Relationship Id="rId10" Type="http://schemas.openxmlformats.org/officeDocument/2006/relationships/hyperlink" Target="https://kubernetes.io/docs/concepts/architecture/controller/" TargetMode="External"/><Relationship Id="rId11" Type="http://schemas.openxmlformats.org/officeDocument/2006/relationships/image" Target="../media/image14.png"/><Relationship Id="rId12" Type="http://schemas.openxmlformats.org/officeDocument/2006/relationships/slideLayout" Target="../slideLayouts/slideLayout13.xml"/><Relationship Id="rId1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hyperlink" Target="https://kubernetes.io/docs/concepts/workloads/pods/init-containers/" TargetMode="External"/><Relationship Id="rId2" Type="http://schemas.openxmlformats.org/officeDocument/2006/relationships/hyperlink" Target="https://docs.okd.io/3.9/architecture/core_concepts/pods_and_services.html#admin-manage-pod-restart" TargetMode="External"/><Relationship Id="rId3" Type="http://schemas.openxmlformats.org/officeDocument/2006/relationships/image" Target="../media/image15.png"/><Relationship Id="rId4" Type="http://schemas.openxmlformats.org/officeDocument/2006/relationships/slideLayout" Target="../slideLayouts/slideLayout13.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kubernetes.io/docs/reference/command-line-tools-reference/kubelet/" TargetMode="External"/><Relationship Id="rId2" Type="http://schemas.openxmlformats.org/officeDocument/2006/relationships/hyperlink" Target="https://grpc.io/" TargetMode="External"/><Relationship Id="rId3" Type="http://schemas.openxmlformats.org/officeDocument/2006/relationships/hyperlink" Target="https://grpc.io/grpc/core/md_doc_health-checking.html" TargetMode="External"/><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slideLayout" Target="../slideLayouts/slideLayout13.xml"/><Relationship Id="rId9"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hyperlink" Target="https://kubernetes.io/docs/concepts/workloads/pods/pod-lifecycle/#restart-policy" TargetMode="External"/><Relationship Id="rId2" Type="http://schemas.openxmlformats.org/officeDocument/2006/relationships/hyperlink" Target="https://kubernetes.io/docs/concepts/workloads/pods/pod-lifecycle/#restart-policy" TargetMode="External"/><Relationship Id="rId3" Type="http://schemas.openxmlformats.org/officeDocument/2006/relationships/image" Target="../media/image21.png"/><Relationship Id="rId4" Type="http://schemas.openxmlformats.org/officeDocument/2006/relationships/slideLayout" Target="../slideLayouts/slideLayout13.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hyperlink" Target="https://kubernetes.io/docs/concepts/workloads/pods/pod-lifecycle/#restart-policy" TargetMode="External"/><Relationship Id="rId3" Type="http://schemas.openxmlformats.org/officeDocument/2006/relationships/image" Target="../media/image24.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andrewlock.net/deploying-asp-net-core-applications-to-kubernetes-part-1-an-introduction-to-kubernetes/#services" TargetMode="Externa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slideLayout" Target="../slideLayouts/slideLayout13.xml"/><Relationship Id="rId6"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hyperlink" Target="https://kubernetes.io/docs/reference/glossary/?all=true#term-image" TargetMode="External"/><Relationship Id="rId2" Type="http://schemas.openxmlformats.org/officeDocument/2006/relationships/hyperlink" Target="https://kubernetes.io/docs/concepts/workloads/pods/" TargetMode="External"/><Relationship Id="rId3" Type="http://schemas.openxmlformats.org/officeDocument/2006/relationships/hyperlink" Target="https://kubernetes.io/docs/concepts/storage/volumes/" TargetMode="External"/><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slideLayout" Target="../slideLayouts/slideLayout13.xml"/><Relationship Id="rId9"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hyperlink" Target="https://kubernetes.io/docs/concepts/workloads/pods/" TargetMode="External"/><Relationship Id="rId2" Type="http://schemas.openxmlformats.org/officeDocument/2006/relationships/hyperlink" Target="https://kubernetes.io/docs/reference/glossary/?all=true#term-image" TargetMode="External"/><Relationship Id="rId3" Type="http://schemas.openxmlformats.org/officeDocument/2006/relationships/hyperlink" Target="https://kubernetes.io/docs/concepts/configuration/secret/#using-secrets-as-files-from-a-pod" TargetMode="External"/><Relationship Id="rId4" Type="http://schemas.openxmlformats.org/officeDocument/2006/relationships/hyperlink" Target="https://kubernetes.io/docs/concepts/storage/volumes/" TargetMode="External"/><Relationship Id="rId5" Type="http://schemas.openxmlformats.org/officeDocument/2006/relationships/hyperlink" Target="https://kubernetes.io/docs/concepts/configuration/secret/#using-secrets-as-environment-variables" TargetMode="External"/><Relationship Id="rId6" Type="http://schemas.openxmlformats.org/officeDocument/2006/relationships/hyperlink" Target="https://kubernetes.io/docs/concepts/configuration/secret/#using-imagepullsecrets" TargetMode="External"/><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slideLayout" Target="../slideLayouts/slideLayout13.xml"/><Relationship Id="rId11" Type="http://schemas.openxmlformats.org/officeDocument/2006/relationships/notesSlide" Target="../notesSlides/notesSlide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kubernetes.io/docs/concepts/workloads/pods/pod-lifecycle/#pod-conditions" TargetMode="External"/><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kubernetes.io/docs/reference/generated/kubernetes-api/v1.24/#podstatus-v1-core" TargetMode="External"/><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kubernetes.io/docs/concepts/workloads/pods/pod-lifecycle/#pod-phase" TargetMode="External"/><Relationship Id="rId2" Type="http://schemas.openxmlformats.org/officeDocument/2006/relationships/hyperlink" Target="https://kubernetes.io/docs/reference/command-line-tools-reference/kube-scheduler/" TargetMode="External"/><Relationship Id="rId3" Type="http://schemas.openxmlformats.org/officeDocument/2006/relationships/hyperlink" Target="https://kubernetes.io/docs/setup/production-environment/container-runtimes" TargetMode="External"/><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8.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17960" y="1791000"/>
            <a:ext cx="8145720" cy="2001600"/>
          </a:xfrm>
          <a:prstGeom prst="rect">
            <a:avLst/>
          </a:prstGeom>
          <a:noFill/>
          <a:ln>
            <a:noFill/>
          </a:ln>
        </p:spPr>
        <p:txBody>
          <a:bodyPr tIns="91440" bIns="91440"/>
          <a:p>
            <a:pPr>
              <a:lnSpc>
                <a:spcPct val="100000"/>
              </a:lnSpc>
            </a:pPr>
            <a:r>
              <a:rPr b="0" lang="en-IN" sz="3600" spc="-1" strike="noStrike">
                <a:solidFill>
                  <a:srgbClr val="ffffff"/>
                </a:solidFill>
                <a:latin typeface="Roboto Medium"/>
                <a:ea typeface="Roboto Medium"/>
              </a:rPr>
              <a:t>Understanding Kubernetes</a:t>
            </a:r>
            <a:br/>
            <a:r>
              <a:rPr b="0" lang="en-IN" sz="1300" spc="-1" strike="noStrike">
                <a:solidFill>
                  <a:srgbClr val="ffffff"/>
                </a:solidFill>
                <a:latin typeface="Arial"/>
                <a:ea typeface="Arial"/>
              </a:rPr>
              <a:t>Pod lifecycle management/config management</a:t>
            </a:r>
            <a:endParaRPr b="0" lang="en-IN" sz="13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10160" y="283320"/>
            <a:ext cx="6309000" cy="493560"/>
          </a:xfrm>
          <a:prstGeom prst="rect">
            <a:avLst/>
          </a:prstGeom>
          <a:noFill/>
          <a:ln>
            <a:noFill/>
          </a:ln>
        </p:spPr>
        <p:style>
          <a:lnRef idx="0"/>
          <a:fillRef idx="0"/>
          <a:effectRef idx="0"/>
          <a:fontRef idx="minor"/>
        </p:style>
        <p:txBody>
          <a:bodyPr tIns="91440" bIns="91440"/>
          <a:p>
            <a:pPr>
              <a:lnSpc>
                <a:spcPct val="120000"/>
              </a:lnSpc>
              <a:spcBef>
                <a:spcPts val="1800"/>
              </a:spcBef>
              <a:spcAft>
                <a:spcPts val="400"/>
              </a:spcAft>
            </a:pPr>
            <a:r>
              <a:rPr b="0" lang="en-IN" sz="1700" spc="-1" strike="noStrike">
                <a:solidFill>
                  <a:srgbClr val="222222"/>
                </a:solidFill>
                <a:latin typeface="Roboto"/>
                <a:ea typeface="Roboto"/>
              </a:rPr>
              <a:t>POD Termination flow (user driven)</a:t>
            </a:r>
            <a:endParaRPr b="0" lang="en-IN" sz="1700" spc="-1" strike="noStrike">
              <a:latin typeface="Arial"/>
            </a:endParaRPr>
          </a:p>
        </p:txBody>
      </p:sp>
      <p:sp>
        <p:nvSpPr>
          <p:cNvPr id="150" name="CustomShape 2"/>
          <p:cNvSpPr/>
          <p:nvPr/>
        </p:nvSpPr>
        <p:spPr>
          <a:xfrm>
            <a:off x="78120" y="794520"/>
            <a:ext cx="8743320" cy="4661280"/>
          </a:xfrm>
          <a:prstGeom prst="rect">
            <a:avLst/>
          </a:prstGeom>
          <a:noFill/>
          <a:ln>
            <a:noFill/>
          </a:ln>
        </p:spPr>
        <p:style>
          <a:lnRef idx="0"/>
          <a:fillRef idx="0"/>
          <a:effectRef idx="0"/>
          <a:fontRef idx="minor"/>
        </p:style>
        <p:txBody>
          <a:bodyPr tIns="91440" bIns="91440"/>
          <a:p>
            <a:pPr marL="457200" indent="-304560">
              <a:lnSpc>
                <a:spcPct val="115000"/>
              </a:lnSpc>
              <a:spcBef>
                <a:spcPts val="1001"/>
              </a:spcBef>
              <a:buClr>
                <a:srgbClr val="222222"/>
              </a:buClr>
              <a:buFont typeface="Roboto"/>
              <a:buAutoNum type="arabicPeriod"/>
            </a:pPr>
            <a:r>
              <a:rPr b="0" lang="en-IN" sz="1000" spc="-1" strike="noStrike">
                <a:solidFill>
                  <a:srgbClr val="222222"/>
                </a:solidFill>
                <a:latin typeface="Roboto"/>
                <a:ea typeface="Roboto"/>
              </a:rPr>
              <a:t>You use the </a:t>
            </a:r>
            <a:r>
              <a:rPr b="0" lang="en-IN" sz="800" spc="-1" strike="noStrike">
                <a:solidFill>
                  <a:srgbClr val="222222"/>
                </a:solidFill>
                <a:latin typeface="Courier New"/>
                <a:ea typeface="Courier New"/>
              </a:rPr>
              <a:t>kubectl</a:t>
            </a:r>
            <a:r>
              <a:rPr b="0" lang="en-IN" sz="1000" spc="-1" strike="noStrike">
                <a:solidFill>
                  <a:srgbClr val="222222"/>
                </a:solidFill>
                <a:latin typeface="Roboto"/>
                <a:ea typeface="Roboto"/>
              </a:rPr>
              <a:t> tool to manually delete a specific Pod, with the default grace period (30 seconds).</a:t>
            </a:r>
            <a:endParaRPr b="0" lang="en-IN" sz="1000" spc="-1" strike="noStrike">
              <a:latin typeface="Arial"/>
            </a:endParaRPr>
          </a:p>
          <a:p>
            <a:pPr marL="457200" indent="-304560">
              <a:lnSpc>
                <a:spcPct val="115000"/>
              </a:lnSpc>
              <a:spcBef>
                <a:spcPts val="1199"/>
              </a:spcBef>
              <a:buClr>
                <a:srgbClr val="222222"/>
              </a:buClr>
              <a:buFont typeface="Roboto"/>
              <a:buAutoNum type="arabicPeriod"/>
            </a:pPr>
            <a:r>
              <a:rPr b="0" lang="en-IN" sz="1000" spc="-1" strike="noStrike">
                <a:solidFill>
                  <a:srgbClr val="222222"/>
                </a:solidFill>
                <a:latin typeface="Roboto"/>
                <a:ea typeface="Roboto"/>
              </a:rPr>
              <a:t>The Pod in the API server is updated with the time beyond which the Pod is considered "dead" along with the grace period. If you use </a:t>
            </a:r>
            <a:r>
              <a:rPr b="0" lang="en-IN" sz="800" spc="-1" strike="noStrike">
                <a:solidFill>
                  <a:srgbClr val="222222"/>
                </a:solidFill>
                <a:latin typeface="Courier New"/>
                <a:ea typeface="Courier New"/>
              </a:rPr>
              <a:t>kubectl describe</a:t>
            </a:r>
            <a:r>
              <a:rPr b="0" lang="en-IN" sz="1000" spc="-1" strike="noStrike">
                <a:solidFill>
                  <a:srgbClr val="222222"/>
                </a:solidFill>
                <a:latin typeface="Roboto"/>
                <a:ea typeface="Roboto"/>
              </a:rPr>
              <a:t> to check on the Pod you're deleting, that </a:t>
            </a:r>
            <a:r>
              <a:rPr b="1" lang="en-IN" sz="1000" spc="-1" strike="noStrike">
                <a:solidFill>
                  <a:srgbClr val="222222"/>
                </a:solidFill>
                <a:latin typeface="Roboto"/>
                <a:ea typeface="Roboto"/>
              </a:rPr>
              <a:t>Pod shows up as "Terminating"</a:t>
            </a:r>
            <a:r>
              <a:rPr b="0" lang="en-IN" sz="1000" spc="-1" strike="noStrike">
                <a:solidFill>
                  <a:srgbClr val="222222"/>
                </a:solidFill>
                <a:latin typeface="Roboto"/>
                <a:ea typeface="Roboto"/>
              </a:rPr>
              <a:t>. On the node where the Pod is running: as soon as the kubelet sees that a Pod has been marked as terminating (</a:t>
            </a:r>
            <a:r>
              <a:rPr b="1" lang="en-IN" sz="1000" spc="-1" strike="noStrike">
                <a:solidFill>
                  <a:srgbClr val="222222"/>
                </a:solidFill>
                <a:latin typeface="Roboto"/>
                <a:ea typeface="Roboto"/>
              </a:rPr>
              <a:t>a graceful shutdown duration has been set</a:t>
            </a:r>
            <a:r>
              <a:rPr b="0" lang="en-IN" sz="1000" spc="-1" strike="noStrike">
                <a:solidFill>
                  <a:srgbClr val="222222"/>
                </a:solidFill>
                <a:latin typeface="Roboto"/>
                <a:ea typeface="Roboto"/>
              </a:rPr>
              <a:t>), the kubelet begins the local Pod shutdown process.</a:t>
            </a:r>
            <a:endParaRPr b="0" lang="en-IN" sz="1000" spc="-1" strike="noStrike">
              <a:latin typeface="Arial"/>
            </a:endParaRPr>
          </a:p>
          <a:p>
            <a:pPr marL="914400" indent="-317160">
              <a:lnSpc>
                <a:spcPct val="115000"/>
              </a:lnSpc>
              <a:spcBef>
                <a:spcPts val="1001"/>
              </a:spcBef>
              <a:buClr>
                <a:srgbClr val="000000"/>
              </a:buClr>
              <a:buFont typeface="Arial"/>
              <a:buChar char="●"/>
            </a:pPr>
            <a:r>
              <a:rPr b="0" lang="en-IN" sz="1000" spc="-1" strike="noStrike">
                <a:solidFill>
                  <a:srgbClr val="222222"/>
                </a:solidFill>
                <a:latin typeface="Roboto"/>
                <a:ea typeface="Roboto"/>
              </a:rPr>
              <a:t>If one of the Pod's containers has defined a </a:t>
            </a:r>
            <a:r>
              <a:rPr b="0" lang="en-IN" sz="800" spc="-1" strike="noStrike">
                <a:solidFill>
                  <a:srgbClr val="222222"/>
                </a:solidFill>
                <a:latin typeface="Courier New"/>
                <a:ea typeface="Courier New"/>
              </a:rPr>
              <a:t>preStop</a:t>
            </a:r>
            <a:r>
              <a:rPr b="0" lang="en-IN" sz="1000" spc="-1" strike="noStrike">
                <a:solidFill>
                  <a:srgbClr val="222222"/>
                </a:solidFill>
                <a:latin typeface="Roboto"/>
                <a:ea typeface="Roboto"/>
              </a:rPr>
              <a:t> </a:t>
            </a:r>
            <a:r>
              <a:rPr b="0" lang="en-IN" sz="1000" spc="-1" strike="noStrike" u="sng">
                <a:solidFill>
                  <a:srgbClr val="0097a7"/>
                </a:solidFill>
                <a:uFillTx/>
                <a:latin typeface="Roboto"/>
                <a:ea typeface="Roboto"/>
                <a:hlinkClick r:id="rId1"/>
              </a:rPr>
              <a:t>hook</a:t>
            </a:r>
            <a:r>
              <a:rPr b="0" lang="en-IN" sz="1000" spc="-1" strike="noStrike">
                <a:solidFill>
                  <a:srgbClr val="222222"/>
                </a:solidFill>
                <a:latin typeface="Roboto"/>
                <a:ea typeface="Roboto"/>
              </a:rPr>
              <a:t>, the kubelet runs that hook inside of the container. If the </a:t>
            </a:r>
            <a:r>
              <a:rPr b="0" lang="en-IN" sz="800" spc="-1" strike="noStrike">
                <a:solidFill>
                  <a:srgbClr val="222222"/>
                </a:solidFill>
                <a:latin typeface="Courier New"/>
                <a:ea typeface="Courier New"/>
              </a:rPr>
              <a:t>preStop</a:t>
            </a:r>
            <a:r>
              <a:rPr b="0" lang="en-IN" sz="1000" spc="-1" strike="noStrike">
                <a:solidFill>
                  <a:srgbClr val="222222"/>
                </a:solidFill>
                <a:latin typeface="Roboto"/>
                <a:ea typeface="Roboto"/>
              </a:rPr>
              <a:t> hook is still running after the grace period expires, the kubelet requests a small, one-off grace period extension of 2 seconds.</a:t>
            </a:r>
            <a:endParaRPr b="0" lang="en-IN" sz="1000" spc="-1" strike="noStrike">
              <a:latin typeface="Arial"/>
            </a:endParaRPr>
          </a:p>
          <a:p>
            <a:pPr marL="914400" indent="-304560">
              <a:lnSpc>
                <a:spcPct val="115000"/>
              </a:lnSpc>
              <a:spcBef>
                <a:spcPts val="1001"/>
              </a:spcBef>
              <a:buClr>
                <a:srgbClr val="000000"/>
              </a:buClr>
              <a:buFont typeface="Arial"/>
              <a:buChar char="●"/>
            </a:pPr>
            <a:r>
              <a:rPr b="0" lang="en-IN" sz="1000" spc="-1" strike="noStrike">
                <a:solidFill>
                  <a:srgbClr val="222222"/>
                </a:solidFill>
                <a:latin typeface="Roboto"/>
                <a:ea typeface="Roboto"/>
              </a:rPr>
              <a:t>The kubelet triggers the container runtime to send a TERM signal to process 1 inside each container.</a:t>
            </a:r>
            <a:br/>
            <a:r>
              <a:rPr b="0" lang="en-IN" sz="1000" spc="-1" strike="noStrike">
                <a:solidFill>
                  <a:srgbClr val="000000"/>
                </a:solidFill>
                <a:latin typeface="Roboto"/>
              </a:rPr>
              <a:t> </a:t>
            </a:r>
            <a:endParaRPr b="0" lang="en-IN" sz="1000" spc="-1" strike="noStrike">
              <a:latin typeface="Arial"/>
            </a:endParaRPr>
          </a:p>
          <a:p>
            <a:pPr marL="457200" indent="-291600">
              <a:lnSpc>
                <a:spcPct val="115000"/>
              </a:lnSpc>
              <a:spcBef>
                <a:spcPts val="1001"/>
              </a:spcBef>
              <a:buClr>
                <a:srgbClr val="222222"/>
              </a:buClr>
              <a:buFont typeface="Roboto"/>
              <a:buAutoNum type="arabicPeriod"/>
            </a:pPr>
            <a:r>
              <a:rPr b="0" lang="en-IN" sz="1000" spc="-1" strike="noStrike">
                <a:solidFill>
                  <a:srgbClr val="222222"/>
                </a:solidFill>
                <a:latin typeface="Roboto"/>
                <a:ea typeface="Roboto"/>
              </a:rPr>
              <a:t>At the same time as the kubelet is starting graceful shutdown, the control plane removes that shutting-down Pod from Endpoints. </a:t>
            </a:r>
            <a:r>
              <a:rPr b="0" lang="en-IN" sz="1000" spc="-1" strike="noStrike" u="sng">
                <a:solidFill>
                  <a:srgbClr val="0097a7"/>
                </a:solidFill>
                <a:uFillTx/>
                <a:latin typeface="Roboto"/>
                <a:ea typeface="Roboto"/>
                <a:hlinkClick r:id="rId2"/>
              </a:rPr>
              <a:t>ReplicaSets</a:t>
            </a:r>
            <a:r>
              <a:rPr b="0" lang="en-IN" sz="1000" spc="-1" strike="noStrike">
                <a:solidFill>
                  <a:srgbClr val="222222"/>
                </a:solidFill>
                <a:latin typeface="Roboto"/>
                <a:ea typeface="Roboto"/>
              </a:rPr>
              <a:t> and other workload resources no longer treat the shutting-down Pod as a valid, in-service replica. Pods that shut down slowly cannot continue to serve traffic as load balancers (like the service proxy) remove the Pod from the list of endpoints</a:t>
            </a:r>
            <a:r>
              <a:rPr b="1" lang="en-IN" sz="1000" spc="-1" strike="noStrike">
                <a:solidFill>
                  <a:srgbClr val="222222"/>
                </a:solidFill>
                <a:latin typeface="Roboto"/>
                <a:ea typeface="Roboto"/>
              </a:rPr>
              <a:t> as soon as the termination grace period </a:t>
            </a:r>
            <a:r>
              <a:rPr b="1" i="1" lang="en-IN" sz="1000" spc="-1" strike="noStrike">
                <a:solidFill>
                  <a:srgbClr val="222222"/>
                </a:solidFill>
                <a:latin typeface="Roboto"/>
                <a:ea typeface="Roboto"/>
              </a:rPr>
              <a:t>begins</a:t>
            </a:r>
            <a:r>
              <a:rPr b="0" lang="en-IN" sz="1000" spc="-1" strike="noStrike">
                <a:solidFill>
                  <a:srgbClr val="222222"/>
                </a:solidFill>
                <a:latin typeface="Roboto"/>
                <a:ea typeface="Roboto"/>
              </a:rPr>
              <a:t>.</a:t>
            </a:r>
            <a:endParaRPr b="0" lang="en-IN" sz="1000" spc="-1" strike="noStrike">
              <a:latin typeface="Arial"/>
            </a:endParaRPr>
          </a:p>
          <a:p>
            <a:pPr marL="457200" indent="-304560">
              <a:lnSpc>
                <a:spcPct val="115000"/>
              </a:lnSpc>
              <a:spcBef>
                <a:spcPts val="1001"/>
              </a:spcBef>
              <a:buClr>
                <a:srgbClr val="222222"/>
              </a:buClr>
              <a:buFont typeface="Roboto"/>
              <a:buAutoNum type="arabicPeriod"/>
            </a:pPr>
            <a:r>
              <a:rPr b="0" lang="en-IN" sz="1000" spc="-1" strike="noStrike">
                <a:solidFill>
                  <a:srgbClr val="222222"/>
                </a:solidFill>
                <a:latin typeface="Roboto"/>
                <a:ea typeface="Roboto"/>
              </a:rPr>
              <a:t>When the grace period expires, the kubelet triggers forcible shutdown. The container runtime sends </a:t>
            </a:r>
            <a:r>
              <a:rPr b="0" lang="en-IN" sz="800" spc="-1" strike="noStrike">
                <a:solidFill>
                  <a:srgbClr val="222222"/>
                </a:solidFill>
                <a:latin typeface="Courier New"/>
                <a:ea typeface="Courier New"/>
              </a:rPr>
              <a:t>SIGKILL</a:t>
            </a:r>
            <a:r>
              <a:rPr b="0" lang="en-IN" sz="1000" spc="-1" strike="noStrike">
                <a:solidFill>
                  <a:srgbClr val="222222"/>
                </a:solidFill>
                <a:latin typeface="Roboto"/>
                <a:ea typeface="Roboto"/>
              </a:rPr>
              <a:t> to any processes still running in any container in the Pod. The kubelet also cleans up a hidden </a:t>
            </a:r>
            <a:r>
              <a:rPr b="0" lang="en-IN" sz="800" spc="-1" strike="noStrike">
                <a:solidFill>
                  <a:srgbClr val="222222"/>
                </a:solidFill>
                <a:latin typeface="Courier New"/>
                <a:ea typeface="Courier New"/>
              </a:rPr>
              <a:t>pause</a:t>
            </a:r>
            <a:r>
              <a:rPr b="0" lang="en-IN" sz="1000" spc="-1" strike="noStrike">
                <a:solidFill>
                  <a:srgbClr val="222222"/>
                </a:solidFill>
                <a:latin typeface="Roboto"/>
                <a:ea typeface="Roboto"/>
              </a:rPr>
              <a:t> container if that container runtime uses one.</a:t>
            </a:r>
            <a:endParaRPr b="0" lang="en-IN" sz="1000" spc="-1" strike="noStrike">
              <a:latin typeface="Arial"/>
            </a:endParaRPr>
          </a:p>
          <a:p>
            <a:pPr marL="457200" indent="-291600">
              <a:lnSpc>
                <a:spcPct val="115000"/>
              </a:lnSpc>
              <a:spcBef>
                <a:spcPts val="1001"/>
              </a:spcBef>
              <a:buClr>
                <a:srgbClr val="222222"/>
              </a:buClr>
              <a:buFont typeface="Roboto"/>
              <a:buAutoNum type="arabicPeriod"/>
            </a:pPr>
            <a:r>
              <a:rPr b="0" lang="en-IN" sz="1000" spc="-1" strike="noStrike">
                <a:solidFill>
                  <a:srgbClr val="222222"/>
                </a:solidFill>
                <a:latin typeface="Roboto"/>
                <a:ea typeface="Roboto"/>
              </a:rPr>
              <a:t>The kubelet triggers forcible removal of Pod object from the API server, by setting grace period to 0 (immediate deletion).</a:t>
            </a:r>
            <a:endParaRPr b="0" lang="en-IN" sz="1000" spc="-1" strike="noStrike">
              <a:latin typeface="Arial"/>
            </a:endParaRPr>
          </a:p>
          <a:p>
            <a:pPr marL="457200" indent="-291600">
              <a:lnSpc>
                <a:spcPct val="115000"/>
              </a:lnSpc>
              <a:spcBef>
                <a:spcPts val="1001"/>
              </a:spcBef>
              <a:buClr>
                <a:srgbClr val="222222"/>
              </a:buClr>
              <a:buFont typeface="Roboto"/>
              <a:buAutoNum type="arabicPeriod"/>
            </a:pPr>
            <a:r>
              <a:rPr b="0" lang="en-IN" sz="1000" spc="-1" strike="noStrike">
                <a:solidFill>
                  <a:srgbClr val="222222"/>
                </a:solidFill>
                <a:latin typeface="Roboto"/>
                <a:ea typeface="Roboto"/>
              </a:rPr>
              <a:t>The API server deletes the Pod's API object, which is then no longer visible from any client.</a:t>
            </a:r>
            <a:endParaRPr b="0" lang="en-IN" sz="1000" spc="-1" strike="noStrike">
              <a:latin typeface="Arial"/>
            </a:endParaRPr>
          </a:p>
          <a:p>
            <a:pPr>
              <a:lnSpc>
                <a:spcPct val="115000"/>
              </a:lnSpc>
              <a:spcBef>
                <a:spcPts val="1199"/>
              </a:spcBef>
              <a:spcAft>
                <a:spcPts val="1199"/>
              </a:spcAft>
            </a:pPr>
            <a:endParaRPr b="0" lang="en-IN" sz="1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297360" y="471960"/>
            <a:ext cx="8376120" cy="3395520"/>
          </a:xfrm>
          <a:prstGeom prst="rect">
            <a:avLst/>
          </a:prstGeom>
          <a:noFill/>
          <a:ln>
            <a:noFill/>
          </a:ln>
        </p:spPr>
        <p:style>
          <a:lnRef idx="0"/>
          <a:fillRef idx="0"/>
          <a:effectRef idx="0"/>
          <a:fontRef idx="minor"/>
        </p:style>
        <p:txBody>
          <a:bodyPr tIns="91440" bIns="91440"/>
          <a:p>
            <a:pPr>
              <a:lnSpc>
                <a:spcPct val="150000"/>
              </a:lnSpc>
              <a:spcBef>
                <a:spcPts val="1800"/>
              </a:spcBef>
            </a:pPr>
            <a:r>
              <a:rPr b="0" lang="en-IN" sz="1700" spc="-1" strike="noStrike">
                <a:solidFill>
                  <a:srgbClr val="222222"/>
                </a:solidFill>
                <a:latin typeface="Roboto"/>
                <a:ea typeface="Roboto"/>
              </a:rPr>
              <a:t>Node failure scenario:</a:t>
            </a:r>
            <a:endParaRPr b="0" lang="en-IN" sz="1700" spc="-1" strike="noStrike">
              <a:latin typeface="Arial"/>
            </a:endParaRPr>
          </a:p>
          <a:p>
            <a:pPr>
              <a:lnSpc>
                <a:spcPct val="150000"/>
              </a:lnSpc>
              <a:spcBef>
                <a:spcPts val="1001"/>
              </a:spcBef>
            </a:pPr>
            <a:r>
              <a:rPr b="0" lang="en-IN" sz="1200" spc="-1" strike="noStrike">
                <a:solidFill>
                  <a:srgbClr val="000000"/>
                </a:solidFill>
                <a:latin typeface="Arial"/>
                <a:ea typeface="Arial"/>
              </a:rPr>
              <a:t>This section details what happens during a node failure and what is expected during the recovery.</a:t>
            </a:r>
            <a:endParaRPr b="0" lang="en-IN" sz="1200" spc="-1" strike="noStrike">
              <a:latin typeface="Arial"/>
            </a:endParaRPr>
          </a:p>
          <a:p>
            <a:pPr marL="457200" indent="-304560">
              <a:lnSpc>
                <a:spcPct val="150000"/>
              </a:lnSpc>
              <a:spcBef>
                <a:spcPts val="1001"/>
              </a:spcBef>
              <a:buClr>
                <a:srgbClr val="000000"/>
              </a:buClr>
              <a:buFont typeface="Arial"/>
              <a:buAutoNum type="arabicPeriod"/>
            </a:pPr>
            <a:r>
              <a:rPr b="0" lang="en-IN" sz="1200" spc="-1" strike="noStrike">
                <a:solidFill>
                  <a:srgbClr val="000000"/>
                </a:solidFill>
                <a:latin typeface="Arial"/>
                <a:ea typeface="Arial"/>
              </a:rPr>
              <a:t>Post node failure, in about 1 minute, </a:t>
            </a:r>
            <a:r>
              <a:rPr b="0" lang="en-IN" sz="1200" spc="-1" strike="noStrike">
                <a:solidFill>
                  <a:srgbClr val="000000"/>
                </a:solidFill>
                <a:latin typeface="Courier New"/>
                <a:ea typeface="Courier New"/>
              </a:rPr>
              <a:t>kubectl get nodes</a:t>
            </a:r>
            <a:r>
              <a:rPr b="0" lang="en-IN" sz="1200" spc="-1" strike="noStrike">
                <a:solidFill>
                  <a:srgbClr val="000000"/>
                </a:solidFill>
                <a:latin typeface="Arial"/>
                <a:ea typeface="Arial"/>
              </a:rPr>
              <a:t> will report </a:t>
            </a:r>
            <a:r>
              <a:rPr b="0" lang="en-IN" sz="1200" spc="-1" strike="noStrike">
                <a:solidFill>
                  <a:srgbClr val="000000"/>
                </a:solidFill>
                <a:latin typeface="Courier New"/>
                <a:ea typeface="Courier New"/>
              </a:rPr>
              <a:t>NotReady</a:t>
            </a:r>
            <a:r>
              <a:rPr b="0" lang="en-IN" sz="1200" spc="-1" strike="noStrike">
                <a:solidFill>
                  <a:srgbClr val="000000"/>
                </a:solidFill>
                <a:latin typeface="Arial"/>
                <a:ea typeface="Arial"/>
              </a:rPr>
              <a:t> state.</a:t>
            </a:r>
            <a:endParaRPr b="0" lang="en-IN" sz="1200" spc="-1" strike="noStrike">
              <a:latin typeface="Arial"/>
            </a:endParaRPr>
          </a:p>
          <a:p>
            <a:pPr marL="457200" indent="-304560">
              <a:lnSpc>
                <a:spcPct val="150000"/>
              </a:lnSpc>
              <a:spcBef>
                <a:spcPts val="1001"/>
              </a:spcBef>
              <a:buClr>
                <a:srgbClr val="000000"/>
              </a:buClr>
              <a:buFont typeface="Arial"/>
              <a:buAutoNum type="arabicPeriod"/>
            </a:pPr>
            <a:r>
              <a:rPr b="0" lang="en-IN" sz="1200" spc="-1" strike="noStrike">
                <a:solidFill>
                  <a:srgbClr val="000000"/>
                </a:solidFill>
                <a:latin typeface="Arial"/>
                <a:ea typeface="Arial"/>
              </a:rPr>
              <a:t>In about 5 minutes, the states of all the pods running on the </a:t>
            </a:r>
            <a:r>
              <a:rPr b="0" lang="en-IN" sz="1200" spc="-1" strike="noStrike">
                <a:solidFill>
                  <a:srgbClr val="000000"/>
                </a:solidFill>
                <a:latin typeface="Courier New"/>
                <a:ea typeface="Courier New"/>
              </a:rPr>
              <a:t>NotReady</a:t>
            </a:r>
            <a:r>
              <a:rPr b="0" lang="en-IN" sz="1200" spc="-1" strike="noStrike">
                <a:solidFill>
                  <a:srgbClr val="000000"/>
                </a:solidFill>
                <a:latin typeface="Arial"/>
                <a:ea typeface="Arial"/>
              </a:rPr>
              <a:t> node will change to either </a:t>
            </a:r>
            <a:r>
              <a:rPr b="0" lang="en-IN" sz="1200" spc="-1" strike="noStrike">
                <a:solidFill>
                  <a:srgbClr val="000000"/>
                </a:solidFill>
                <a:latin typeface="Courier New"/>
                <a:ea typeface="Courier New"/>
              </a:rPr>
              <a:t>Unknown</a:t>
            </a:r>
            <a:r>
              <a:rPr b="0" lang="en-IN" sz="1200" spc="-1" strike="noStrike">
                <a:solidFill>
                  <a:srgbClr val="000000"/>
                </a:solidFill>
                <a:latin typeface="Arial"/>
                <a:ea typeface="Arial"/>
              </a:rPr>
              <a:t>.This is based on </a:t>
            </a:r>
            <a:r>
              <a:rPr b="0" lang="en-IN" sz="1200" spc="-1" strike="noStrike" u="sng">
                <a:solidFill>
                  <a:srgbClr val="0097a7"/>
                </a:solidFill>
                <a:uFillTx/>
                <a:latin typeface="Arial"/>
                <a:ea typeface="Arial"/>
                <a:hlinkClick r:id="rId1"/>
              </a:rPr>
              <a:t>pod eviction timeout</a:t>
            </a:r>
            <a:r>
              <a:rPr b="0" lang="en-IN" sz="1200" spc="-1" strike="noStrike">
                <a:solidFill>
                  <a:srgbClr val="000000"/>
                </a:solidFill>
                <a:latin typeface="Arial"/>
                <a:ea typeface="Arial"/>
              </a:rPr>
              <a:t> settings, the default duration is five minutes.</a:t>
            </a:r>
            <a:endParaRPr b="0" lang="en-IN" sz="1200" spc="-1" strike="noStrike">
              <a:latin typeface="Arial"/>
            </a:endParaRPr>
          </a:p>
          <a:p>
            <a:pPr marL="457200" indent="-304560">
              <a:lnSpc>
                <a:spcPct val="150000"/>
              </a:lnSpc>
              <a:spcBef>
                <a:spcPts val="1001"/>
              </a:spcBef>
              <a:buClr>
                <a:srgbClr val="000000"/>
              </a:buClr>
              <a:buFont typeface="Arial"/>
              <a:buAutoNum type="arabicPeriod"/>
            </a:pPr>
            <a:r>
              <a:rPr b="0" lang="en-IN" sz="1200" spc="-1" strike="noStrike">
                <a:solidFill>
                  <a:srgbClr val="000000"/>
                </a:solidFill>
                <a:latin typeface="Arial"/>
                <a:ea typeface="Arial"/>
              </a:rPr>
              <a:t>Irrespective of deployments </a:t>
            </a:r>
            <a:r>
              <a:rPr b="0" i="1" lang="en-IN" sz="1200" spc="-1" strike="noStrike">
                <a:solidFill>
                  <a:srgbClr val="000000"/>
                </a:solidFill>
                <a:latin typeface="Arial"/>
                <a:ea typeface="Arial"/>
              </a:rPr>
              <a:t>(StatefulSet or Deployment)</a:t>
            </a:r>
            <a:r>
              <a:rPr b="0" lang="en-IN" sz="1200" spc="-1" strike="noStrike">
                <a:solidFill>
                  <a:srgbClr val="000000"/>
                </a:solidFill>
                <a:latin typeface="Arial"/>
                <a:ea typeface="Arial"/>
              </a:rPr>
              <a:t>, Kubernetes will automatically evict the pod on the failed node and then try to recreate a new one with old volumes.</a:t>
            </a:r>
            <a:endParaRPr b="0" lang="en-IN" sz="1200" spc="-1" strike="noStrike">
              <a:latin typeface="Arial"/>
            </a:endParaRPr>
          </a:p>
          <a:p>
            <a:pPr marL="457200" indent="-304560">
              <a:lnSpc>
                <a:spcPct val="150000"/>
              </a:lnSpc>
              <a:spcBef>
                <a:spcPts val="1001"/>
              </a:spcBef>
              <a:spcAft>
                <a:spcPts val="1001"/>
              </a:spcAft>
              <a:buClr>
                <a:srgbClr val="000000"/>
              </a:buClr>
              <a:buFont typeface="Arial"/>
              <a:buAutoNum type="arabicPeriod"/>
            </a:pPr>
            <a:r>
              <a:rPr b="0" lang="en-IN" sz="1200" spc="-1" strike="noStrike">
                <a:solidFill>
                  <a:srgbClr val="000000"/>
                </a:solidFill>
                <a:latin typeface="Arial"/>
                <a:ea typeface="Arial"/>
              </a:rPr>
              <a:t>If the node is back online within 5 minutes of the failure, Kubernetes will restart pods, unmount, and re-mount volumes.</a:t>
            </a:r>
            <a:endParaRPr b="0" lang="en-IN" sz="1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10160" y="283320"/>
            <a:ext cx="4057920" cy="420120"/>
          </a:xfrm>
          <a:prstGeom prst="rect">
            <a:avLst/>
          </a:prstGeom>
          <a:noFill/>
          <a:ln>
            <a:noFill/>
          </a:ln>
        </p:spPr>
        <p:style>
          <a:lnRef idx="0"/>
          <a:fillRef idx="0"/>
          <a:effectRef idx="0"/>
          <a:fontRef idx="minor"/>
        </p:style>
        <p:txBody>
          <a:bodyPr tIns="91440" bIns="91440"/>
          <a:p>
            <a:pPr>
              <a:lnSpc>
                <a:spcPct val="120000"/>
              </a:lnSpc>
              <a:spcBef>
                <a:spcPts val="1400"/>
              </a:spcBef>
              <a:spcAft>
                <a:spcPts val="400"/>
              </a:spcAft>
            </a:pPr>
            <a:r>
              <a:rPr b="1" lang="en-IN" sz="1300" spc="-1" strike="noStrike">
                <a:solidFill>
                  <a:srgbClr val="222222"/>
                </a:solidFill>
                <a:latin typeface="Roboto"/>
                <a:ea typeface="Roboto"/>
              </a:rPr>
              <a:t>Garbage collection of failed Pods</a:t>
            </a:r>
            <a:endParaRPr b="0" lang="en-IN" sz="1300" spc="-1" strike="noStrike">
              <a:latin typeface="Arial"/>
            </a:endParaRPr>
          </a:p>
        </p:txBody>
      </p:sp>
      <p:sp>
        <p:nvSpPr>
          <p:cNvPr id="153" name="CustomShape 2"/>
          <p:cNvSpPr/>
          <p:nvPr/>
        </p:nvSpPr>
        <p:spPr>
          <a:xfrm>
            <a:off x="154080" y="642240"/>
            <a:ext cx="8505720" cy="3916800"/>
          </a:xfrm>
          <a:prstGeom prst="rect">
            <a:avLst/>
          </a:prstGeom>
          <a:noFill/>
          <a:ln>
            <a:noFill/>
          </a:ln>
        </p:spPr>
        <p:style>
          <a:lnRef idx="0"/>
          <a:fillRef idx="0"/>
          <a:effectRef idx="0"/>
          <a:fontRef idx="minor"/>
        </p:style>
        <p:txBody>
          <a:bodyPr tIns="91440" bIns="91440"/>
          <a:p>
            <a:pPr>
              <a:lnSpc>
                <a:spcPct val="115000"/>
              </a:lnSpc>
            </a:pPr>
            <a:r>
              <a:rPr b="1" lang="en-IN" sz="1000" spc="-1" strike="noStrike">
                <a:solidFill>
                  <a:srgbClr val="222222"/>
                </a:solidFill>
                <a:latin typeface="Roboto"/>
                <a:ea typeface="Roboto"/>
              </a:rPr>
              <a:t>Garbage collection</a:t>
            </a:r>
            <a:r>
              <a:rPr b="0" lang="en-IN" sz="1000" spc="-1" strike="noStrike">
                <a:solidFill>
                  <a:srgbClr val="222222"/>
                </a:solidFill>
                <a:latin typeface="Roboto"/>
                <a:ea typeface="Roboto"/>
              </a:rPr>
              <a:t> is a collective term for the various mechanisms Kubernetes uses to clean up cluster resources. This allows the clean up of resources like the following:</a:t>
            </a:r>
            <a:endParaRPr b="0" lang="en-IN" sz="1000" spc="-1" strike="noStrike">
              <a:latin typeface="Arial"/>
            </a:endParaRPr>
          </a:p>
          <a:p>
            <a:pPr marL="457200" indent="-291600">
              <a:lnSpc>
                <a:spcPct val="115000"/>
              </a:lnSpc>
              <a:buClr>
                <a:srgbClr val="ff0000"/>
              </a:buClr>
              <a:buFont typeface="Roboto"/>
              <a:buChar char="●"/>
            </a:pPr>
            <a:r>
              <a:rPr b="0" lang="en-IN" sz="1000" spc="-1" strike="noStrike" u="sng">
                <a:solidFill>
                  <a:srgbClr val="0097a7"/>
                </a:solidFill>
                <a:uFillTx/>
                <a:latin typeface="Roboto"/>
                <a:ea typeface="Roboto"/>
                <a:hlinkClick r:id="rId1"/>
              </a:rPr>
              <a:t>Failed pods</a:t>
            </a:r>
            <a:endParaRPr b="0" lang="en-IN" sz="1000" spc="-1" strike="noStrike">
              <a:latin typeface="Arial"/>
            </a:endParaRPr>
          </a:p>
          <a:p>
            <a:pPr marL="457200" indent="-279000">
              <a:lnSpc>
                <a:spcPct val="115000"/>
              </a:lnSpc>
              <a:buClr>
                <a:srgbClr val="222222"/>
              </a:buClr>
              <a:buFont typeface="Roboto"/>
              <a:buChar char="●"/>
            </a:pPr>
            <a:r>
              <a:rPr b="0" lang="en-IN" sz="800" spc="-1" strike="noStrike" u="sng">
                <a:solidFill>
                  <a:srgbClr val="0097a7"/>
                </a:solidFill>
                <a:uFillTx/>
                <a:latin typeface="Roboto"/>
                <a:ea typeface="Roboto"/>
                <a:hlinkClick r:id="rId2"/>
              </a:rPr>
              <a:t>Completed Jobs</a:t>
            </a:r>
            <a:endParaRPr b="0" lang="en-IN" sz="800" spc="-1" strike="noStrike">
              <a:latin typeface="Arial"/>
            </a:endParaRPr>
          </a:p>
          <a:p>
            <a:pPr marL="457200" indent="-279000">
              <a:lnSpc>
                <a:spcPct val="115000"/>
              </a:lnSpc>
              <a:buClr>
                <a:srgbClr val="222222"/>
              </a:buClr>
              <a:buFont typeface="Roboto"/>
              <a:buChar char="●"/>
            </a:pPr>
            <a:r>
              <a:rPr b="0" lang="en-IN" sz="800" spc="-1" strike="noStrike" u="sng">
                <a:solidFill>
                  <a:srgbClr val="0097a7"/>
                </a:solidFill>
                <a:uFillTx/>
                <a:latin typeface="Roboto"/>
                <a:ea typeface="Roboto"/>
                <a:hlinkClick r:id="rId3"/>
              </a:rPr>
              <a:t>Objects without owner references</a:t>
            </a:r>
            <a:endParaRPr b="0" lang="en-IN" sz="800" spc="-1" strike="noStrike">
              <a:latin typeface="Arial"/>
            </a:endParaRPr>
          </a:p>
          <a:p>
            <a:pPr marL="457200" indent="-279000">
              <a:lnSpc>
                <a:spcPct val="115000"/>
              </a:lnSpc>
              <a:buClr>
                <a:srgbClr val="222222"/>
              </a:buClr>
              <a:buFont typeface="Roboto"/>
              <a:buChar char="●"/>
            </a:pPr>
            <a:r>
              <a:rPr b="0" lang="en-IN" sz="800" spc="-1" strike="noStrike" u="sng">
                <a:solidFill>
                  <a:srgbClr val="0097a7"/>
                </a:solidFill>
                <a:uFillTx/>
                <a:latin typeface="Roboto"/>
                <a:ea typeface="Roboto"/>
                <a:hlinkClick r:id="rId4"/>
              </a:rPr>
              <a:t>Unused containers and container images</a:t>
            </a:r>
            <a:endParaRPr b="0" lang="en-IN" sz="800" spc="-1" strike="noStrike">
              <a:latin typeface="Arial"/>
            </a:endParaRPr>
          </a:p>
          <a:p>
            <a:pPr marL="457200" indent="-279000">
              <a:lnSpc>
                <a:spcPct val="115000"/>
              </a:lnSpc>
              <a:buClr>
                <a:srgbClr val="222222"/>
              </a:buClr>
              <a:buFont typeface="Roboto"/>
              <a:buChar char="●"/>
            </a:pPr>
            <a:r>
              <a:rPr b="0" lang="en-IN" sz="800" spc="-1" strike="noStrike" u="sng">
                <a:solidFill>
                  <a:srgbClr val="0097a7"/>
                </a:solidFill>
                <a:uFillTx/>
                <a:latin typeface="Roboto"/>
                <a:ea typeface="Roboto"/>
                <a:hlinkClick r:id="rId5"/>
              </a:rPr>
              <a:t>Dynamically provisioned PersistentVolumes with a StorageClass reclaim policy of Delete</a:t>
            </a:r>
            <a:endParaRPr b="0" lang="en-IN" sz="800" spc="-1" strike="noStrike">
              <a:latin typeface="Arial"/>
            </a:endParaRPr>
          </a:p>
          <a:p>
            <a:pPr marL="457200" indent="-279000">
              <a:lnSpc>
                <a:spcPct val="115000"/>
              </a:lnSpc>
              <a:buClr>
                <a:srgbClr val="222222"/>
              </a:buClr>
              <a:buFont typeface="Roboto"/>
              <a:buChar char="●"/>
            </a:pPr>
            <a:r>
              <a:rPr b="0" lang="en-IN" sz="800" spc="-1" strike="noStrike" u="sng">
                <a:solidFill>
                  <a:srgbClr val="0097a7"/>
                </a:solidFill>
                <a:uFillTx/>
                <a:latin typeface="Roboto"/>
                <a:ea typeface="Roboto"/>
                <a:hlinkClick r:id="rId6"/>
              </a:rPr>
              <a:t>Stale or expired CertificateSigningRequests (CSRs)</a:t>
            </a:r>
            <a:endParaRPr b="0" lang="en-IN" sz="800" spc="-1" strike="noStrike">
              <a:latin typeface="Arial"/>
            </a:endParaRPr>
          </a:p>
          <a:p>
            <a:pPr marL="457200" indent="-279000">
              <a:lnSpc>
                <a:spcPct val="115000"/>
              </a:lnSpc>
              <a:buClr>
                <a:srgbClr val="222222"/>
              </a:buClr>
              <a:buFont typeface="Roboto"/>
              <a:buChar char="●"/>
            </a:pPr>
            <a:r>
              <a:rPr b="0" lang="en-IN" sz="800" spc="-1" strike="noStrike" u="sng">
                <a:solidFill>
                  <a:srgbClr val="0097a7"/>
                </a:solidFill>
                <a:uFillTx/>
                <a:latin typeface="Roboto"/>
                <a:ea typeface="Roboto"/>
                <a:hlinkClick r:id="rId7"/>
              </a:rPr>
              <a:t>Nodes</a:t>
            </a:r>
            <a:r>
              <a:rPr b="0" lang="en-IN" sz="800" spc="-1" strike="noStrike">
                <a:solidFill>
                  <a:srgbClr val="222222"/>
                </a:solidFill>
                <a:latin typeface="Roboto"/>
                <a:ea typeface="Roboto"/>
              </a:rPr>
              <a:t> deleted in the following scenarios:</a:t>
            </a:r>
            <a:endParaRPr b="0" lang="en-IN" sz="800" spc="-1" strike="noStrike">
              <a:latin typeface="Arial"/>
            </a:endParaRPr>
          </a:p>
          <a:p>
            <a:pPr lvl="1" marL="914400" indent="-279000">
              <a:lnSpc>
                <a:spcPct val="115000"/>
              </a:lnSpc>
              <a:buClr>
                <a:srgbClr val="222222"/>
              </a:buClr>
              <a:buFont typeface="Roboto"/>
              <a:buChar char="○"/>
            </a:pPr>
            <a:r>
              <a:rPr b="0" lang="en-IN" sz="800" spc="-1" strike="noStrike">
                <a:solidFill>
                  <a:srgbClr val="222222"/>
                </a:solidFill>
                <a:latin typeface="Roboto"/>
                <a:ea typeface="Roboto"/>
              </a:rPr>
              <a:t>On a cloud when the cluster uses a </a:t>
            </a:r>
            <a:r>
              <a:rPr b="0" lang="en-IN" sz="800" spc="-1" strike="noStrike" u="sng">
                <a:solidFill>
                  <a:srgbClr val="0097a7"/>
                </a:solidFill>
                <a:uFillTx/>
                <a:latin typeface="Roboto"/>
                <a:ea typeface="Roboto"/>
                <a:hlinkClick r:id="rId8"/>
              </a:rPr>
              <a:t>cloud controller manager</a:t>
            </a:r>
            <a:endParaRPr b="0" lang="en-IN" sz="800" spc="-1" strike="noStrike">
              <a:latin typeface="Arial"/>
            </a:endParaRPr>
          </a:p>
          <a:p>
            <a:pPr lvl="1" marL="914400" indent="-279000">
              <a:lnSpc>
                <a:spcPct val="115000"/>
              </a:lnSpc>
              <a:buClr>
                <a:srgbClr val="222222"/>
              </a:buClr>
              <a:buFont typeface="Roboto"/>
              <a:buChar char="○"/>
            </a:pPr>
            <a:r>
              <a:rPr b="0" lang="en-IN" sz="800" spc="-1" strike="noStrike">
                <a:solidFill>
                  <a:srgbClr val="222222"/>
                </a:solidFill>
                <a:latin typeface="Roboto"/>
                <a:ea typeface="Roboto"/>
              </a:rPr>
              <a:t>On-premises when the cluster uses an addon similar to a cloud controller manager</a:t>
            </a:r>
            <a:endParaRPr b="0" lang="en-IN" sz="800" spc="-1" strike="noStrike">
              <a:latin typeface="Arial"/>
            </a:endParaRPr>
          </a:p>
          <a:p>
            <a:pPr marL="457200" indent="-279000">
              <a:lnSpc>
                <a:spcPct val="115000"/>
              </a:lnSpc>
              <a:buClr>
                <a:srgbClr val="222222"/>
              </a:buClr>
              <a:buFont typeface="Roboto"/>
              <a:buChar char="●"/>
            </a:pPr>
            <a:r>
              <a:rPr b="0" lang="en-IN" sz="800" spc="-1" strike="noStrike" u="sng">
                <a:solidFill>
                  <a:srgbClr val="0097a7"/>
                </a:solidFill>
                <a:uFillTx/>
                <a:latin typeface="Roboto"/>
                <a:ea typeface="Roboto"/>
                <a:hlinkClick r:id="rId9"/>
              </a:rPr>
              <a:t>Node Lease objects</a:t>
            </a:r>
            <a:endParaRPr b="0" lang="en-IN" sz="800" spc="-1" strike="noStrike">
              <a:latin typeface="Arial"/>
            </a:endParaRPr>
          </a:p>
          <a:p>
            <a:pPr>
              <a:lnSpc>
                <a:spcPct val="115000"/>
              </a:lnSpc>
              <a:spcBef>
                <a:spcPts val="1199"/>
              </a:spcBef>
            </a:pPr>
            <a:r>
              <a:rPr b="0" lang="en-IN" sz="1000" spc="-1" strike="noStrike">
                <a:solidFill>
                  <a:srgbClr val="222222"/>
                </a:solidFill>
                <a:latin typeface="Roboto"/>
                <a:ea typeface="Roboto"/>
              </a:rPr>
              <a:t>For failed Pods, the API objects remain in the cluster's API until a human or </a:t>
            </a:r>
            <a:r>
              <a:rPr b="0" lang="en-IN" sz="1000" spc="-1" strike="noStrike" u="sng">
                <a:solidFill>
                  <a:srgbClr val="0097a7"/>
                </a:solidFill>
                <a:uFillTx/>
                <a:latin typeface="Roboto"/>
                <a:ea typeface="Roboto"/>
                <a:hlinkClick r:id="rId10"/>
              </a:rPr>
              <a:t>controller</a:t>
            </a:r>
            <a:r>
              <a:rPr b="0" lang="en-IN" sz="1000" spc="-1" strike="noStrike">
                <a:solidFill>
                  <a:srgbClr val="222222"/>
                </a:solidFill>
                <a:latin typeface="Roboto"/>
                <a:ea typeface="Roboto"/>
              </a:rPr>
              <a:t> process explicitly removes them.</a:t>
            </a:r>
            <a:endParaRPr b="0" lang="en-IN" sz="1000" spc="-1" strike="noStrike">
              <a:latin typeface="Arial"/>
            </a:endParaRPr>
          </a:p>
          <a:p>
            <a:pPr>
              <a:lnSpc>
                <a:spcPct val="115000"/>
              </a:lnSpc>
              <a:spcBef>
                <a:spcPts val="1199"/>
              </a:spcBef>
            </a:pPr>
            <a:r>
              <a:rPr b="0" lang="en-IN" sz="1000" spc="-1" strike="noStrike">
                <a:solidFill>
                  <a:srgbClr val="222222"/>
                </a:solidFill>
                <a:latin typeface="Roboto"/>
                <a:ea typeface="Roboto"/>
              </a:rPr>
              <a:t>The control plane cleans up terminated Pods (with a phase of </a:t>
            </a:r>
            <a:r>
              <a:rPr b="1" lang="en-IN" sz="800" spc="-1" strike="noStrike">
                <a:solidFill>
                  <a:srgbClr val="222222"/>
                </a:solidFill>
                <a:latin typeface="Courier New"/>
                <a:ea typeface="Courier New"/>
              </a:rPr>
              <a:t>Succeeded</a:t>
            </a:r>
            <a:r>
              <a:rPr b="1" lang="en-IN" sz="1000" spc="-1" strike="noStrike">
                <a:solidFill>
                  <a:srgbClr val="222222"/>
                </a:solidFill>
                <a:latin typeface="Roboto"/>
                <a:ea typeface="Roboto"/>
              </a:rPr>
              <a:t> or </a:t>
            </a:r>
            <a:r>
              <a:rPr b="1" lang="en-IN" sz="800" spc="-1" strike="noStrike">
                <a:solidFill>
                  <a:srgbClr val="222222"/>
                </a:solidFill>
                <a:latin typeface="Courier New"/>
                <a:ea typeface="Courier New"/>
              </a:rPr>
              <a:t>Failed</a:t>
            </a:r>
            <a:r>
              <a:rPr b="0" lang="en-IN" sz="1000" spc="-1" strike="noStrike">
                <a:solidFill>
                  <a:srgbClr val="222222"/>
                </a:solidFill>
                <a:latin typeface="Roboto"/>
                <a:ea typeface="Roboto"/>
              </a:rPr>
              <a:t>), when the </a:t>
            </a:r>
            <a:r>
              <a:rPr b="1" lang="en-IN" sz="1000" spc="-1" strike="noStrike">
                <a:solidFill>
                  <a:srgbClr val="222222"/>
                </a:solidFill>
                <a:latin typeface="Roboto"/>
                <a:ea typeface="Roboto"/>
              </a:rPr>
              <a:t>number of Pods exceeds</a:t>
            </a:r>
            <a:r>
              <a:rPr b="0" lang="en-IN" sz="1000" spc="-1" strike="noStrike">
                <a:solidFill>
                  <a:srgbClr val="222222"/>
                </a:solidFill>
                <a:latin typeface="Roboto"/>
                <a:ea typeface="Roboto"/>
              </a:rPr>
              <a:t> the configured threshold (determined by </a:t>
            </a:r>
            <a:r>
              <a:rPr b="1" lang="en-IN" sz="800" spc="-1" strike="noStrike">
                <a:solidFill>
                  <a:srgbClr val="222222"/>
                </a:solidFill>
                <a:latin typeface="Courier New"/>
                <a:ea typeface="Courier New"/>
              </a:rPr>
              <a:t>terminated-pod-gc-threshold</a:t>
            </a:r>
            <a:r>
              <a:rPr b="0" lang="en-IN" sz="1000" spc="-1" strike="noStrike">
                <a:solidFill>
                  <a:srgbClr val="222222"/>
                </a:solidFill>
                <a:latin typeface="Roboto"/>
                <a:ea typeface="Roboto"/>
              </a:rPr>
              <a:t> in the kube-controller-manager). </a:t>
            </a:r>
            <a:endParaRPr b="0" lang="en-IN" sz="1000" spc="-1" strike="noStrike">
              <a:latin typeface="Arial"/>
            </a:endParaRPr>
          </a:p>
          <a:p>
            <a:pPr>
              <a:lnSpc>
                <a:spcPct val="115000"/>
              </a:lnSpc>
              <a:spcBef>
                <a:spcPts val="1199"/>
              </a:spcBef>
            </a:pPr>
            <a:r>
              <a:rPr b="0" lang="en-IN" sz="1000" spc="-1" strike="noStrike">
                <a:solidFill>
                  <a:srgbClr val="222222"/>
                </a:solidFill>
                <a:latin typeface="Roboto"/>
                <a:ea typeface="Roboto"/>
              </a:rPr>
              <a:t>This avoids a resource leak as Pods are created and terminated over time.</a:t>
            </a:r>
            <a:endParaRPr b="0" lang="en-IN" sz="1000" spc="-1" strike="noStrike">
              <a:latin typeface="Arial"/>
            </a:endParaRPr>
          </a:p>
          <a:p>
            <a:pPr>
              <a:lnSpc>
                <a:spcPct val="115000"/>
              </a:lnSpc>
              <a:spcBef>
                <a:spcPts val="1199"/>
              </a:spcBef>
            </a:pPr>
            <a:endParaRPr b="0" lang="en-IN" sz="1000" spc="-1" strike="noStrike">
              <a:latin typeface="Arial"/>
            </a:endParaRPr>
          </a:p>
          <a:p>
            <a:pPr>
              <a:lnSpc>
                <a:spcPct val="115000"/>
              </a:lnSpc>
              <a:spcBef>
                <a:spcPts val="1199"/>
              </a:spcBef>
            </a:pPr>
            <a:endParaRPr b="0" lang="en-IN" sz="1000" spc="-1" strike="noStrike">
              <a:latin typeface="Arial"/>
            </a:endParaRPr>
          </a:p>
          <a:p>
            <a:pPr>
              <a:lnSpc>
                <a:spcPct val="115000"/>
              </a:lnSpc>
              <a:spcAft>
                <a:spcPts val="1199"/>
              </a:spcAft>
            </a:pPr>
            <a:endParaRPr b="0" lang="en-IN" sz="1000" spc="-1" strike="noStrike">
              <a:latin typeface="Arial"/>
            </a:endParaRPr>
          </a:p>
        </p:txBody>
      </p:sp>
      <p:pic>
        <p:nvPicPr>
          <p:cNvPr id="154" name="Google Shape;122;p22" descr=""/>
          <p:cNvPicPr/>
          <p:nvPr/>
        </p:nvPicPr>
        <p:blipFill>
          <a:blip r:embed="rId11"/>
          <a:stretch/>
        </p:blipFill>
        <p:spPr>
          <a:xfrm>
            <a:off x="186480" y="4051440"/>
            <a:ext cx="8838720" cy="77328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10160" y="283320"/>
            <a:ext cx="4057920" cy="493560"/>
          </a:xfrm>
          <a:prstGeom prst="rect">
            <a:avLst/>
          </a:prstGeom>
          <a:noFill/>
          <a:ln>
            <a:noFill/>
          </a:ln>
        </p:spPr>
        <p:style>
          <a:lnRef idx="0"/>
          <a:fillRef idx="0"/>
          <a:effectRef idx="0"/>
          <a:fontRef idx="minor"/>
        </p:style>
        <p:txBody>
          <a:bodyPr tIns="91440" bIns="91440"/>
          <a:p>
            <a:pPr>
              <a:lnSpc>
                <a:spcPct val="120000"/>
              </a:lnSpc>
              <a:spcBef>
                <a:spcPts val="1800"/>
              </a:spcBef>
              <a:spcAft>
                <a:spcPts val="400"/>
              </a:spcAft>
            </a:pPr>
            <a:r>
              <a:rPr b="0" lang="en-IN" sz="1700" spc="-1" strike="noStrike">
                <a:solidFill>
                  <a:srgbClr val="222222"/>
                </a:solidFill>
                <a:latin typeface="Roboto"/>
                <a:ea typeface="Roboto"/>
              </a:rPr>
              <a:t>Init containers</a:t>
            </a:r>
            <a:endParaRPr b="0" lang="en-IN" sz="1700" spc="-1" strike="noStrike">
              <a:latin typeface="Arial"/>
            </a:endParaRPr>
          </a:p>
        </p:txBody>
      </p:sp>
      <p:sp>
        <p:nvSpPr>
          <p:cNvPr id="156" name="CustomShape 2"/>
          <p:cNvSpPr/>
          <p:nvPr/>
        </p:nvSpPr>
        <p:spPr>
          <a:xfrm>
            <a:off x="227160" y="773280"/>
            <a:ext cx="5119920" cy="4017960"/>
          </a:xfrm>
          <a:prstGeom prst="rect">
            <a:avLst/>
          </a:prstGeom>
          <a:noFill/>
          <a:ln>
            <a:noFill/>
          </a:ln>
        </p:spPr>
        <p:style>
          <a:lnRef idx="0"/>
          <a:fillRef idx="0"/>
          <a:effectRef idx="0"/>
          <a:fontRef idx="minor"/>
        </p:style>
        <p:txBody>
          <a:bodyPr tIns="91440" bIns="91440"/>
          <a:p>
            <a:pPr>
              <a:lnSpc>
                <a:spcPct val="160000"/>
              </a:lnSpc>
            </a:pPr>
            <a:r>
              <a:rPr b="0" lang="en-IN" sz="1150" spc="-1" strike="noStrike">
                <a:solidFill>
                  <a:srgbClr val="000000"/>
                </a:solidFill>
                <a:latin typeface="Arial"/>
                <a:ea typeface="Arial"/>
              </a:rPr>
              <a:t>An </a:t>
            </a:r>
            <a:r>
              <a:rPr b="0" lang="en-IN" sz="1150" spc="-1" strike="noStrike" u="sng">
                <a:solidFill>
                  <a:srgbClr val="0097a7"/>
                </a:solidFill>
                <a:uFillTx/>
                <a:latin typeface="Arial"/>
                <a:ea typeface="Arial"/>
                <a:hlinkClick r:id="rId1"/>
              </a:rPr>
              <a:t>init container</a:t>
            </a:r>
            <a:r>
              <a:rPr b="0" lang="en-IN" sz="1150" spc="-1" strike="noStrike">
                <a:solidFill>
                  <a:srgbClr val="000000"/>
                </a:solidFill>
                <a:latin typeface="Arial"/>
                <a:ea typeface="Arial"/>
              </a:rPr>
              <a:t> is a container in a pod that is started before the pod app containers are started. </a:t>
            </a:r>
            <a:endParaRPr b="0" lang="en-IN" sz="1150" spc="-1" strike="noStrike">
              <a:latin typeface="Arial"/>
            </a:endParaRPr>
          </a:p>
          <a:p>
            <a:pPr>
              <a:lnSpc>
                <a:spcPct val="160000"/>
              </a:lnSpc>
              <a:spcBef>
                <a:spcPts val="1100"/>
              </a:spcBef>
            </a:pPr>
            <a:r>
              <a:rPr b="0" lang="en-IN" sz="1150" spc="-1" strike="noStrike">
                <a:solidFill>
                  <a:srgbClr val="000000"/>
                </a:solidFill>
                <a:latin typeface="Arial"/>
                <a:ea typeface="Arial"/>
              </a:rPr>
              <a:t>It's meant to perform initialization logic for the main application hosted on the Pod. For example, create the necessary user accounts, perform database migrations, create database schemas and so on.</a:t>
            </a:r>
            <a:endParaRPr b="0" lang="en-IN" sz="1150" spc="-1" strike="noStrike">
              <a:latin typeface="Arial"/>
            </a:endParaRPr>
          </a:p>
          <a:p>
            <a:pPr>
              <a:lnSpc>
                <a:spcPct val="160000"/>
              </a:lnSpc>
              <a:spcBef>
                <a:spcPts val="1100"/>
              </a:spcBef>
            </a:pPr>
            <a:r>
              <a:rPr b="0" lang="en-IN" sz="1150" spc="-1" strike="noStrike">
                <a:solidFill>
                  <a:srgbClr val="000000"/>
                </a:solidFill>
                <a:latin typeface="Arial"/>
                <a:ea typeface="Arial"/>
              </a:rPr>
              <a:t>Init container started in order as in yaml file.</a:t>
            </a:r>
            <a:endParaRPr b="0" lang="en-IN" sz="1150" spc="-1" strike="noStrike">
              <a:latin typeface="Arial"/>
            </a:endParaRPr>
          </a:p>
          <a:p>
            <a:pPr>
              <a:lnSpc>
                <a:spcPct val="160000"/>
              </a:lnSpc>
              <a:spcBef>
                <a:spcPts val="1100"/>
              </a:spcBef>
            </a:pPr>
            <a:r>
              <a:rPr b="0" lang="en-IN" sz="1150" spc="-1" strike="noStrike">
                <a:solidFill>
                  <a:srgbClr val="000000"/>
                </a:solidFill>
                <a:latin typeface="Arial"/>
                <a:ea typeface="Arial"/>
              </a:rPr>
              <a:t>Each init container must exit successfully before the next is invoked. </a:t>
            </a:r>
            <a:endParaRPr b="0" lang="en-IN" sz="1150" spc="-1" strike="noStrike">
              <a:latin typeface="Arial"/>
            </a:endParaRPr>
          </a:p>
          <a:p>
            <a:pPr>
              <a:lnSpc>
                <a:spcPct val="160000"/>
              </a:lnSpc>
              <a:spcBef>
                <a:spcPts val="1100"/>
              </a:spcBef>
            </a:pPr>
            <a:r>
              <a:rPr b="0" lang="en-IN" sz="1150" spc="-1" strike="noStrike">
                <a:solidFill>
                  <a:srgbClr val="000000"/>
                </a:solidFill>
                <a:latin typeface="Arial"/>
                <a:ea typeface="Arial"/>
              </a:rPr>
              <a:t>If an init container fails to start (due to the runtime) or exits with failure, it is retried according to the pod </a:t>
            </a:r>
            <a:r>
              <a:rPr b="0" lang="en-IN" sz="1150" spc="-1" strike="noStrike" u="sng">
                <a:solidFill>
                  <a:srgbClr val="0097a7"/>
                </a:solidFill>
                <a:uFillTx/>
                <a:latin typeface="Arial"/>
                <a:ea typeface="Arial"/>
                <a:hlinkClick r:id="rId2"/>
              </a:rPr>
              <a:t>restart policy</a:t>
            </a:r>
            <a:r>
              <a:rPr b="0" lang="en-IN" sz="1150" spc="-1" strike="noStrike">
                <a:solidFill>
                  <a:srgbClr val="000000"/>
                </a:solidFill>
                <a:latin typeface="Arial"/>
                <a:ea typeface="Arial"/>
              </a:rPr>
              <a:t>.</a:t>
            </a:r>
            <a:endParaRPr b="0" lang="en-IN" sz="1150" spc="-1" strike="noStrike">
              <a:latin typeface="Arial"/>
            </a:endParaRPr>
          </a:p>
          <a:p>
            <a:pPr>
              <a:lnSpc>
                <a:spcPct val="160000"/>
              </a:lnSpc>
              <a:spcBef>
                <a:spcPts val="1100"/>
              </a:spcBef>
            </a:pPr>
            <a:r>
              <a:rPr b="0" lang="en-IN" sz="1150" spc="-1" strike="noStrike">
                <a:solidFill>
                  <a:srgbClr val="000000"/>
                </a:solidFill>
                <a:latin typeface="Arial"/>
                <a:ea typeface="Arial"/>
              </a:rPr>
              <a:t>A pod cannot be ready until all init containers have succeeded.</a:t>
            </a:r>
            <a:endParaRPr b="0" lang="en-IN" sz="1150" spc="-1" strike="noStrike">
              <a:latin typeface="Arial"/>
            </a:endParaRPr>
          </a:p>
          <a:p>
            <a:pPr>
              <a:lnSpc>
                <a:spcPct val="115000"/>
              </a:lnSpc>
              <a:spcBef>
                <a:spcPts val="1100"/>
              </a:spcBef>
              <a:spcAft>
                <a:spcPts val="1001"/>
              </a:spcAft>
            </a:pPr>
            <a:endParaRPr b="0" lang="en-IN" sz="1150" spc="-1" strike="noStrike">
              <a:latin typeface="Arial"/>
            </a:endParaRPr>
          </a:p>
        </p:txBody>
      </p:sp>
      <p:sp>
        <p:nvSpPr>
          <p:cNvPr id="157" name="CustomShape 3"/>
          <p:cNvSpPr/>
          <p:nvPr/>
        </p:nvSpPr>
        <p:spPr>
          <a:xfrm>
            <a:off x="5412600" y="299160"/>
            <a:ext cx="3621240" cy="1829160"/>
          </a:xfrm>
          <a:prstGeom prst="rect">
            <a:avLst/>
          </a:prstGeom>
          <a:noFill/>
          <a:ln>
            <a:noFill/>
          </a:ln>
        </p:spPr>
        <p:style>
          <a:lnRef idx="0"/>
          <a:fillRef idx="0"/>
          <a:effectRef idx="0"/>
          <a:fontRef idx="minor"/>
        </p:style>
        <p:txBody>
          <a:bodyPr tIns="91440" bIns="91440"/>
          <a:p>
            <a:pPr>
              <a:lnSpc>
                <a:spcPct val="100000"/>
              </a:lnSpc>
            </a:pPr>
            <a:r>
              <a:rPr b="0" lang="en-IN" sz="600" spc="-1" strike="noStrike">
                <a:solidFill>
                  <a:srgbClr val="000000"/>
                </a:solidFill>
                <a:latin typeface="Arial"/>
                <a:ea typeface="Arial"/>
              </a:rPr>
              <a:t>apiVersion: v1</a:t>
            </a:r>
            <a:endParaRPr b="0" lang="en-IN" sz="600" spc="-1" strike="noStrike">
              <a:latin typeface="Arial"/>
            </a:endParaRPr>
          </a:p>
          <a:p>
            <a:pPr>
              <a:lnSpc>
                <a:spcPct val="100000"/>
              </a:lnSpc>
            </a:pPr>
            <a:r>
              <a:rPr b="0" lang="en-IN" sz="600" spc="-1" strike="noStrike">
                <a:solidFill>
                  <a:srgbClr val="000000"/>
                </a:solidFill>
                <a:latin typeface="Arial"/>
                <a:ea typeface="Arial"/>
              </a:rPr>
              <a:t>kind: Pod</a:t>
            </a:r>
            <a:endParaRPr b="0" lang="en-IN" sz="600" spc="-1" strike="noStrike">
              <a:latin typeface="Arial"/>
            </a:endParaRPr>
          </a:p>
          <a:p>
            <a:pPr>
              <a:lnSpc>
                <a:spcPct val="100000"/>
              </a:lnSpc>
            </a:pPr>
            <a:r>
              <a:rPr b="0" lang="en-IN" sz="600" spc="-1" strike="noStrike">
                <a:solidFill>
                  <a:srgbClr val="000000"/>
                </a:solidFill>
                <a:latin typeface="Arial"/>
                <a:ea typeface="Arial"/>
              </a:rPr>
              <a:t>metadata:</a:t>
            </a:r>
            <a:endParaRPr b="0" lang="en-IN" sz="600" spc="-1" strike="noStrike">
              <a:latin typeface="Arial"/>
            </a:endParaRPr>
          </a:p>
          <a:p>
            <a:pPr>
              <a:lnSpc>
                <a:spcPct val="100000"/>
              </a:lnSpc>
            </a:pPr>
            <a:r>
              <a:rPr b="0" lang="en-IN" sz="600" spc="-1" strike="noStrike">
                <a:solidFill>
                  <a:srgbClr val="000000"/>
                </a:solidFill>
                <a:latin typeface="Arial"/>
                <a:ea typeface="Arial"/>
              </a:rPr>
              <a:t>  </a:t>
            </a:r>
            <a:r>
              <a:rPr b="0" lang="en-IN" sz="600" spc="-1" strike="noStrike">
                <a:solidFill>
                  <a:srgbClr val="000000"/>
                </a:solidFill>
                <a:latin typeface="Arial"/>
                <a:ea typeface="Arial"/>
              </a:rPr>
              <a:t>name: myapp-pod</a:t>
            </a:r>
            <a:endParaRPr b="0" lang="en-IN" sz="600" spc="-1" strike="noStrike">
              <a:latin typeface="Arial"/>
            </a:endParaRPr>
          </a:p>
          <a:p>
            <a:pPr>
              <a:lnSpc>
                <a:spcPct val="100000"/>
              </a:lnSpc>
            </a:pPr>
            <a:r>
              <a:rPr b="0" lang="en-IN" sz="600" spc="-1" strike="noStrike">
                <a:solidFill>
                  <a:srgbClr val="000000"/>
                </a:solidFill>
                <a:latin typeface="Arial"/>
                <a:ea typeface="Arial"/>
              </a:rPr>
              <a:t>  </a:t>
            </a:r>
            <a:r>
              <a:rPr b="0" lang="en-IN" sz="600" spc="-1" strike="noStrike">
                <a:solidFill>
                  <a:srgbClr val="000000"/>
                </a:solidFill>
                <a:latin typeface="Arial"/>
                <a:ea typeface="Arial"/>
              </a:rPr>
              <a:t>labels:</a:t>
            </a:r>
            <a:endParaRPr b="0" lang="en-IN" sz="600" spc="-1" strike="noStrike">
              <a:latin typeface="Arial"/>
            </a:endParaRPr>
          </a:p>
          <a:p>
            <a:pPr>
              <a:lnSpc>
                <a:spcPct val="100000"/>
              </a:lnSpc>
            </a:pPr>
            <a:r>
              <a:rPr b="0" lang="en-IN" sz="600" spc="-1" strike="noStrike">
                <a:solidFill>
                  <a:srgbClr val="000000"/>
                </a:solidFill>
                <a:latin typeface="Arial"/>
                <a:ea typeface="Arial"/>
              </a:rPr>
              <a:t>    </a:t>
            </a:r>
            <a:r>
              <a:rPr b="0" lang="en-IN" sz="600" spc="-1" strike="noStrike">
                <a:solidFill>
                  <a:srgbClr val="000000"/>
                </a:solidFill>
                <a:latin typeface="Arial"/>
                <a:ea typeface="Arial"/>
              </a:rPr>
              <a:t>app: myapp</a:t>
            </a:r>
            <a:endParaRPr b="0" lang="en-IN" sz="600" spc="-1" strike="noStrike">
              <a:latin typeface="Arial"/>
            </a:endParaRPr>
          </a:p>
          <a:p>
            <a:pPr>
              <a:lnSpc>
                <a:spcPct val="100000"/>
              </a:lnSpc>
            </a:pPr>
            <a:r>
              <a:rPr b="0" lang="en-IN" sz="600" spc="-1" strike="noStrike">
                <a:solidFill>
                  <a:srgbClr val="000000"/>
                </a:solidFill>
                <a:latin typeface="Arial"/>
                <a:ea typeface="Arial"/>
              </a:rPr>
              <a:t>spec:</a:t>
            </a:r>
            <a:endParaRPr b="0" lang="en-IN" sz="600" spc="-1" strike="noStrike">
              <a:latin typeface="Arial"/>
            </a:endParaRPr>
          </a:p>
          <a:p>
            <a:pPr>
              <a:lnSpc>
                <a:spcPct val="100000"/>
              </a:lnSpc>
            </a:pPr>
            <a:r>
              <a:rPr b="0" lang="en-IN" sz="600" spc="-1" strike="noStrike">
                <a:solidFill>
                  <a:srgbClr val="000000"/>
                </a:solidFill>
                <a:latin typeface="Arial"/>
                <a:ea typeface="Arial"/>
              </a:rPr>
              <a:t>  </a:t>
            </a:r>
            <a:r>
              <a:rPr b="0" lang="en-IN" sz="600" spc="-1" strike="noStrike">
                <a:solidFill>
                  <a:srgbClr val="000000"/>
                </a:solidFill>
                <a:latin typeface="Arial"/>
                <a:ea typeface="Arial"/>
              </a:rPr>
              <a:t>containers:</a:t>
            </a:r>
            <a:endParaRPr b="0" lang="en-IN" sz="600" spc="-1" strike="noStrike">
              <a:latin typeface="Arial"/>
            </a:endParaRPr>
          </a:p>
          <a:p>
            <a:pPr>
              <a:lnSpc>
                <a:spcPct val="100000"/>
              </a:lnSpc>
            </a:pPr>
            <a:r>
              <a:rPr b="0" lang="en-IN" sz="600" spc="-1" strike="noStrike">
                <a:solidFill>
                  <a:srgbClr val="000000"/>
                </a:solidFill>
                <a:latin typeface="Arial"/>
                <a:ea typeface="Arial"/>
              </a:rPr>
              <a:t>  </a:t>
            </a:r>
            <a:r>
              <a:rPr b="0" lang="en-IN" sz="600" spc="-1" strike="noStrike">
                <a:solidFill>
                  <a:srgbClr val="000000"/>
                </a:solidFill>
                <a:latin typeface="Arial"/>
                <a:ea typeface="Arial"/>
              </a:rPr>
              <a:t>- name: myapp-container</a:t>
            </a:r>
            <a:endParaRPr b="0" lang="en-IN" sz="600" spc="-1" strike="noStrike">
              <a:latin typeface="Arial"/>
            </a:endParaRPr>
          </a:p>
          <a:p>
            <a:pPr>
              <a:lnSpc>
                <a:spcPct val="100000"/>
              </a:lnSpc>
            </a:pPr>
            <a:r>
              <a:rPr b="0" lang="en-IN" sz="600" spc="-1" strike="noStrike">
                <a:solidFill>
                  <a:srgbClr val="000000"/>
                </a:solidFill>
                <a:latin typeface="Arial"/>
                <a:ea typeface="Arial"/>
              </a:rPr>
              <a:t>    </a:t>
            </a:r>
            <a:r>
              <a:rPr b="0" lang="en-IN" sz="600" spc="-1" strike="noStrike">
                <a:solidFill>
                  <a:srgbClr val="000000"/>
                </a:solidFill>
                <a:latin typeface="Arial"/>
                <a:ea typeface="Arial"/>
              </a:rPr>
              <a:t>image: busybox</a:t>
            </a:r>
            <a:endParaRPr b="0" lang="en-IN" sz="600" spc="-1" strike="noStrike">
              <a:latin typeface="Arial"/>
            </a:endParaRPr>
          </a:p>
          <a:p>
            <a:pPr>
              <a:lnSpc>
                <a:spcPct val="100000"/>
              </a:lnSpc>
            </a:pPr>
            <a:r>
              <a:rPr b="0" lang="en-IN" sz="600" spc="-1" strike="noStrike">
                <a:solidFill>
                  <a:srgbClr val="000000"/>
                </a:solidFill>
                <a:latin typeface="Arial"/>
                <a:ea typeface="Arial"/>
              </a:rPr>
              <a:t>    </a:t>
            </a:r>
            <a:r>
              <a:rPr b="0" lang="en-IN" sz="600" spc="-1" strike="noStrike">
                <a:solidFill>
                  <a:srgbClr val="000000"/>
                </a:solidFill>
                <a:latin typeface="Arial"/>
                <a:ea typeface="Arial"/>
              </a:rPr>
              <a:t>command: ['sh', '-c', 'echo The app is running! &amp;&amp; sleep 3600']</a:t>
            </a:r>
            <a:endParaRPr b="0" lang="en-IN" sz="600" spc="-1" strike="noStrike">
              <a:latin typeface="Arial"/>
            </a:endParaRPr>
          </a:p>
          <a:p>
            <a:pPr>
              <a:lnSpc>
                <a:spcPct val="100000"/>
              </a:lnSpc>
            </a:pPr>
            <a:r>
              <a:rPr b="0" lang="en-IN" sz="600" spc="-1" strike="noStrike">
                <a:solidFill>
                  <a:srgbClr val="000000"/>
                </a:solidFill>
                <a:latin typeface="Arial"/>
                <a:ea typeface="Arial"/>
              </a:rPr>
              <a:t>  </a:t>
            </a:r>
            <a:r>
              <a:rPr b="0" lang="en-IN" sz="600" spc="-1" strike="noStrike">
                <a:solidFill>
                  <a:srgbClr val="000000"/>
                </a:solidFill>
                <a:latin typeface="Arial"/>
                <a:ea typeface="Arial"/>
              </a:rPr>
              <a:t>initContainers:</a:t>
            </a:r>
            <a:endParaRPr b="0" lang="en-IN" sz="600" spc="-1" strike="noStrike">
              <a:latin typeface="Arial"/>
            </a:endParaRPr>
          </a:p>
          <a:p>
            <a:pPr>
              <a:lnSpc>
                <a:spcPct val="100000"/>
              </a:lnSpc>
            </a:pPr>
            <a:r>
              <a:rPr b="0" lang="en-IN" sz="600" spc="-1" strike="noStrike">
                <a:solidFill>
                  <a:srgbClr val="000000"/>
                </a:solidFill>
                <a:latin typeface="Arial"/>
                <a:ea typeface="Arial"/>
              </a:rPr>
              <a:t>  </a:t>
            </a:r>
            <a:r>
              <a:rPr b="0" lang="en-IN" sz="600" spc="-1" strike="noStrike">
                <a:solidFill>
                  <a:srgbClr val="000000"/>
                </a:solidFill>
                <a:latin typeface="Arial"/>
                <a:ea typeface="Arial"/>
              </a:rPr>
              <a:t>- name: init-myservice </a:t>
            </a:r>
            <a:endParaRPr b="0" lang="en-IN" sz="600" spc="-1" strike="noStrike">
              <a:latin typeface="Arial"/>
            </a:endParaRPr>
          </a:p>
          <a:p>
            <a:pPr>
              <a:lnSpc>
                <a:spcPct val="100000"/>
              </a:lnSpc>
            </a:pPr>
            <a:r>
              <a:rPr b="0" lang="en-IN" sz="600" spc="-1" strike="noStrike">
                <a:solidFill>
                  <a:srgbClr val="000000"/>
                </a:solidFill>
                <a:latin typeface="Arial"/>
                <a:ea typeface="Arial"/>
              </a:rPr>
              <a:t>    </a:t>
            </a:r>
            <a:r>
              <a:rPr b="0" lang="en-IN" sz="600" spc="-1" strike="noStrike">
                <a:solidFill>
                  <a:srgbClr val="000000"/>
                </a:solidFill>
                <a:latin typeface="Arial"/>
                <a:ea typeface="Arial"/>
              </a:rPr>
              <a:t>image: busybox</a:t>
            </a:r>
            <a:endParaRPr b="0" lang="en-IN" sz="600" spc="-1" strike="noStrike">
              <a:latin typeface="Arial"/>
            </a:endParaRPr>
          </a:p>
          <a:p>
            <a:pPr>
              <a:lnSpc>
                <a:spcPct val="100000"/>
              </a:lnSpc>
            </a:pPr>
            <a:r>
              <a:rPr b="0" lang="en-IN" sz="600" spc="-1" strike="noStrike">
                <a:solidFill>
                  <a:srgbClr val="000000"/>
                </a:solidFill>
                <a:latin typeface="Arial"/>
                <a:ea typeface="Arial"/>
              </a:rPr>
              <a:t>    </a:t>
            </a:r>
            <a:r>
              <a:rPr b="0" lang="en-IN" sz="600" spc="-1" strike="noStrike">
                <a:solidFill>
                  <a:srgbClr val="000000"/>
                </a:solidFill>
                <a:latin typeface="Arial"/>
                <a:ea typeface="Arial"/>
              </a:rPr>
              <a:t>command: ['sh', '-c', 'until nslookup myservice; do echo waiting for myservice; sleep 2; done;']</a:t>
            </a:r>
            <a:endParaRPr b="0" lang="en-IN" sz="600" spc="-1" strike="noStrike">
              <a:latin typeface="Arial"/>
            </a:endParaRPr>
          </a:p>
          <a:p>
            <a:pPr>
              <a:lnSpc>
                <a:spcPct val="100000"/>
              </a:lnSpc>
            </a:pPr>
            <a:r>
              <a:rPr b="0" lang="en-IN" sz="600" spc="-1" strike="noStrike">
                <a:solidFill>
                  <a:srgbClr val="000000"/>
                </a:solidFill>
                <a:latin typeface="Arial"/>
                <a:ea typeface="Arial"/>
              </a:rPr>
              <a:t>  </a:t>
            </a:r>
            <a:r>
              <a:rPr b="0" lang="en-IN" sz="600" spc="-1" strike="noStrike">
                <a:solidFill>
                  <a:srgbClr val="000000"/>
                </a:solidFill>
                <a:latin typeface="Arial"/>
                <a:ea typeface="Arial"/>
              </a:rPr>
              <a:t>- name: init-mydb </a:t>
            </a:r>
            <a:endParaRPr b="0" lang="en-IN" sz="600" spc="-1" strike="noStrike">
              <a:latin typeface="Arial"/>
            </a:endParaRPr>
          </a:p>
          <a:p>
            <a:pPr>
              <a:lnSpc>
                <a:spcPct val="100000"/>
              </a:lnSpc>
            </a:pPr>
            <a:r>
              <a:rPr b="0" lang="en-IN" sz="600" spc="-1" strike="noStrike">
                <a:solidFill>
                  <a:srgbClr val="000000"/>
                </a:solidFill>
                <a:latin typeface="Arial"/>
                <a:ea typeface="Arial"/>
              </a:rPr>
              <a:t>    </a:t>
            </a:r>
            <a:r>
              <a:rPr b="0" lang="en-IN" sz="600" spc="-1" strike="noStrike">
                <a:solidFill>
                  <a:srgbClr val="000000"/>
                </a:solidFill>
                <a:latin typeface="Arial"/>
                <a:ea typeface="Arial"/>
              </a:rPr>
              <a:t>image: busybox</a:t>
            </a:r>
            <a:endParaRPr b="0" lang="en-IN" sz="600" spc="-1" strike="noStrike">
              <a:latin typeface="Arial"/>
            </a:endParaRPr>
          </a:p>
          <a:p>
            <a:pPr>
              <a:lnSpc>
                <a:spcPct val="100000"/>
              </a:lnSpc>
            </a:pPr>
            <a:r>
              <a:rPr b="0" lang="en-IN" sz="600" spc="-1" strike="noStrike">
                <a:solidFill>
                  <a:srgbClr val="000000"/>
                </a:solidFill>
                <a:latin typeface="Arial"/>
                <a:ea typeface="Arial"/>
              </a:rPr>
              <a:t>    </a:t>
            </a:r>
            <a:r>
              <a:rPr b="0" lang="en-IN" sz="600" spc="-1" strike="noStrike">
                <a:solidFill>
                  <a:srgbClr val="000000"/>
                </a:solidFill>
                <a:latin typeface="Arial"/>
                <a:ea typeface="Arial"/>
              </a:rPr>
              <a:t>command: ['sh', '-c', 'until nslookup mydb; do echo waiting for mydb; sleep 2; done;']</a:t>
            </a:r>
            <a:endParaRPr b="0" lang="en-IN" sz="600" spc="-1" strike="noStrike">
              <a:latin typeface="Arial"/>
            </a:endParaRPr>
          </a:p>
        </p:txBody>
      </p:sp>
      <p:pic>
        <p:nvPicPr>
          <p:cNvPr id="158" name="Google Shape;130;p23" descr=""/>
          <p:cNvPicPr/>
          <p:nvPr/>
        </p:nvPicPr>
        <p:blipFill>
          <a:blip r:embed="rId3"/>
          <a:stretch/>
        </p:blipFill>
        <p:spPr>
          <a:xfrm>
            <a:off x="5499720" y="2298960"/>
            <a:ext cx="3015720" cy="26920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10160" y="283320"/>
            <a:ext cx="4057920" cy="804600"/>
          </a:xfrm>
          <a:prstGeom prst="rect">
            <a:avLst/>
          </a:prstGeom>
          <a:noFill/>
          <a:ln>
            <a:noFill/>
          </a:ln>
        </p:spPr>
        <p:style>
          <a:lnRef idx="0"/>
          <a:fillRef idx="0"/>
          <a:effectRef idx="0"/>
          <a:fontRef idx="minor"/>
        </p:style>
        <p:txBody>
          <a:bodyPr tIns="91440" bIns="91440"/>
          <a:p>
            <a:pPr>
              <a:lnSpc>
                <a:spcPct val="120000"/>
              </a:lnSpc>
              <a:spcBef>
                <a:spcPts val="1800"/>
              </a:spcBef>
              <a:spcAft>
                <a:spcPts val="400"/>
              </a:spcAft>
            </a:pPr>
            <a:r>
              <a:rPr b="0" lang="en-IN" sz="1700" spc="-1" strike="noStrike">
                <a:solidFill>
                  <a:srgbClr val="222222"/>
                </a:solidFill>
                <a:latin typeface="Roboto"/>
                <a:ea typeface="Roboto"/>
              </a:rPr>
              <a:t>Init containers - EdgeGallery Example</a:t>
            </a:r>
            <a:endParaRPr b="0" lang="en-IN" sz="1700" spc="-1" strike="noStrike">
              <a:latin typeface="Arial"/>
            </a:endParaRPr>
          </a:p>
        </p:txBody>
      </p:sp>
      <p:pic>
        <p:nvPicPr>
          <p:cNvPr id="160" name="Google Shape;136;p24" descr=""/>
          <p:cNvPicPr/>
          <p:nvPr/>
        </p:nvPicPr>
        <p:blipFill>
          <a:blip r:embed="rId1"/>
          <a:stretch/>
        </p:blipFill>
        <p:spPr>
          <a:xfrm>
            <a:off x="152280" y="882000"/>
            <a:ext cx="8838720" cy="3952440"/>
          </a:xfrm>
          <a:prstGeom prst="rect">
            <a:avLst/>
          </a:prstGeom>
          <a:ln>
            <a:noFill/>
          </a:ln>
        </p:spPr>
      </p:pic>
      <p:sp>
        <p:nvSpPr>
          <p:cNvPr id="161" name="CustomShape 2"/>
          <p:cNvSpPr/>
          <p:nvPr/>
        </p:nvSpPr>
        <p:spPr>
          <a:xfrm>
            <a:off x="386280" y="4803120"/>
            <a:ext cx="7865280" cy="312840"/>
          </a:xfrm>
          <a:prstGeom prst="rect">
            <a:avLst/>
          </a:prstGeom>
          <a:noFill/>
          <a:ln>
            <a:noFill/>
          </a:ln>
        </p:spPr>
        <p:style>
          <a:lnRef idx="0"/>
          <a:fillRef idx="0"/>
          <a:effectRef idx="0"/>
          <a:fontRef idx="minor"/>
        </p:style>
        <p:txBody>
          <a:bodyPr tIns="91440" bIns="91440"/>
          <a:p>
            <a:pPr>
              <a:lnSpc>
                <a:spcPct val="100000"/>
              </a:lnSpc>
            </a:pPr>
            <a:r>
              <a:rPr b="0" lang="en-IN" sz="850" spc="-1" strike="noStrike">
                <a:solidFill>
                  <a:srgbClr val="000000"/>
                </a:solidFill>
                <a:latin typeface="Arial"/>
                <a:ea typeface="Arial"/>
              </a:rPr>
              <a:t>pg_isready is a utility for checking the connection status of a PostgreSQL database server. The exit status specifies the result of the connection check.</a:t>
            </a:r>
            <a:endParaRPr b="0" lang="en-IN" sz="85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110160" y="283320"/>
            <a:ext cx="4057920" cy="493560"/>
          </a:xfrm>
          <a:prstGeom prst="rect">
            <a:avLst/>
          </a:prstGeom>
          <a:noFill/>
          <a:ln>
            <a:noFill/>
          </a:ln>
        </p:spPr>
        <p:style>
          <a:lnRef idx="0"/>
          <a:fillRef idx="0"/>
          <a:effectRef idx="0"/>
          <a:fontRef idx="minor"/>
        </p:style>
        <p:txBody>
          <a:bodyPr tIns="91440" bIns="91440"/>
          <a:p>
            <a:pPr>
              <a:lnSpc>
                <a:spcPct val="120000"/>
              </a:lnSpc>
              <a:spcBef>
                <a:spcPts val="1800"/>
              </a:spcBef>
              <a:spcAft>
                <a:spcPts val="400"/>
              </a:spcAft>
            </a:pPr>
            <a:r>
              <a:rPr b="0" lang="en-IN" sz="1700" spc="-1" strike="noStrike">
                <a:solidFill>
                  <a:srgbClr val="222222"/>
                </a:solidFill>
                <a:latin typeface="Roboto"/>
                <a:ea typeface="Roboto"/>
              </a:rPr>
              <a:t>Container probes - Overview</a:t>
            </a:r>
            <a:endParaRPr b="0" lang="en-IN" sz="1700" spc="-1" strike="noStrike">
              <a:latin typeface="Arial"/>
            </a:endParaRPr>
          </a:p>
        </p:txBody>
      </p:sp>
      <p:sp>
        <p:nvSpPr>
          <p:cNvPr id="163" name="CustomShape 2"/>
          <p:cNvSpPr/>
          <p:nvPr/>
        </p:nvSpPr>
        <p:spPr>
          <a:xfrm>
            <a:off x="78120" y="718200"/>
            <a:ext cx="6562080" cy="4876560"/>
          </a:xfrm>
          <a:prstGeom prst="rect">
            <a:avLst/>
          </a:prstGeom>
          <a:noFill/>
          <a:ln>
            <a:noFill/>
          </a:ln>
        </p:spPr>
        <p:style>
          <a:lnRef idx="0"/>
          <a:fillRef idx="0"/>
          <a:effectRef idx="0"/>
          <a:fontRef idx="minor"/>
        </p:style>
        <p:txBody>
          <a:bodyPr tIns="91440" bIns="91440"/>
          <a:p>
            <a:pPr>
              <a:lnSpc>
                <a:spcPct val="115000"/>
              </a:lnSpc>
            </a:pPr>
            <a:r>
              <a:rPr b="0" lang="en-IN" sz="1000" spc="-1" strike="noStrike">
                <a:solidFill>
                  <a:srgbClr val="222222"/>
                </a:solidFill>
                <a:latin typeface="Roboto"/>
                <a:ea typeface="Roboto"/>
              </a:rPr>
              <a:t>A </a:t>
            </a:r>
            <a:r>
              <a:rPr b="0" i="1" lang="en-IN" sz="1000" spc="-1" strike="noStrike">
                <a:solidFill>
                  <a:srgbClr val="222222"/>
                </a:solidFill>
                <a:latin typeface="Roboto"/>
                <a:ea typeface="Roboto"/>
              </a:rPr>
              <a:t>probe</a:t>
            </a:r>
            <a:r>
              <a:rPr b="0" lang="en-IN" sz="1000" spc="-1" strike="noStrike">
                <a:solidFill>
                  <a:srgbClr val="222222"/>
                </a:solidFill>
                <a:latin typeface="Roboto"/>
                <a:ea typeface="Roboto"/>
              </a:rPr>
              <a:t> is a diagnostic performed periodically by the </a:t>
            </a:r>
            <a:r>
              <a:rPr b="0" lang="en-IN" sz="1000" spc="-1" strike="noStrike" u="sng">
                <a:solidFill>
                  <a:srgbClr val="0097a7"/>
                </a:solidFill>
                <a:uFillTx/>
                <a:latin typeface="Roboto"/>
                <a:ea typeface="Roboto"/>
                <a:hlinkClick r:id="rId1"/>
              </a:rPr>
              <a:t>kubelet</a:t>
            </a:r>
            <a:r>
              <a:rPr b="0" lang="en-IN" sz="1000" spc="-1" strike="noStrike">
                <a:solidFill>
                  <a:srgbClr val="222222"/>
                </a:solidFill>
                <a:latin typeface="Roboto"/>
                <a:ea typeface="Roboto"/>
              </a:rPr>
              <a:t> on a container. </a:t>
            </a:r>
            <a:endParaRPr b="0" lang="en-IN" sz="1000" spc="-1" strike="noStrike">
              <a:latin typeface="Arial"/>
            </a:endParaRPr>
          </a:p>
          <a:p>
            <a:pPr>
              <a:lnSpc>
                <a:spcPct val="115000"/>
              </a:lnSpc>
              <a:spcBef>
                <a:spcPts val="1199"/>
              </a:spcBef>
            </a:pPr>
            <a:r>
              <a:rPr b="1" lang="en-IN" sz="1100" spc="-1" strike="noStrike">
                <a:solidFill>
                  <a:srgbClr val="222222"/>
                </a:solidFill>
                <a:latin typeface="Roboto"/>
                <a:ea typeface="Roboto"/>
              </a:rPr>
              <a:t>Check mechanisms:</a:t>
            </a:r>
            <a:endParaRPr b="0" lang="en-IN" sz="1100" spc="-1" strike="noStrike">
              <a:latin typeface="Arial"/>
            </a:endParaRPr>
          </a:p>
          <a:p>
            <a:pPr>
              <a:lnSpc>
                <a:spcPct val="115000"/>
              </a:lnSpc>
              <a:spcBef>
                <a:spcPts val="1199"/>
              </a:spcBef>
            </a:pPr>
            <a:r>
              <a:rPr b="0" lang="en-IN" sz="1000" spc="-1" strike="noStrike">
                <a:solidFill>
                  <a:srgbClr val="222222"/>
                </a:solidFill>
                <a:latin typeface="Roboto"/>
                <a:ea typeface="Roboto"/>
              </a:rPr>
              <a:t>There are four different ways to check a container using a probe. Each probe must define exactly one of these four mechanisms:</a:t>
            </a:r>
            <a:endParaRPr b="0" lang="en-IN" sz="1000" spc="-1" strike="noStrike">
              <a:latin typeface="Arial"/>
            </a:endParaRPr>
          </a:p>
          <a:p>
            <a:pPr marL="216000">
              <a:lnSpc>
                <a:spcPct val="115000"/>
              </a:lnSpc>
            </a:pPr>
            <a:r>
              <a:rPr b="1" lang="en-IN" sz="850" spc="-1" strike="noStrike">
                <a:solidFill>
                  <a:srgbClr val="c97300"/>
                </a:solidFill>
                <a:latin typeface="Courier New"/>
                <a:ea typeface="Courier New"/>
              </a:rPr>
              <a:t>exec</a:t>
            </a:r>
            <a:endParaRPr b="0" lang="en-IN" sz="850" spc="-1" strike="noStrike">
              <a:latin typeface="Arial"/>
            </a:endParaRPr>
          </a:p>
          <a:p>
            <a:pPr marL="216000">
              <a:lnSpc>
                <a:spcPct val="115000"/>
              </a:lnSpc>
              <a:spcBef>
                <a:spcPts val="601"/>
              </a:spcBef>
            </a:pPr>
            <a:r>
              <a:rPr b="0" lang="en-IN" sz="1000" spc="-1" strike="noStrike">
                <a:solidFill>
                  <a:srgbClr val="222222"/>
                </a:solidFill>
                <a:latin typeface="Roboto"/>
                <a:ea typeface="Roboto"/>
              </a:rPr>
              <a:t>Executes a specified command inside the container. The diagnostic is considered successful if the command exits with a status code of 0.</a:t>
            </a:r>
            <a:endParaRPr b="0" lang="en-IN" sz="1000" spc="-1" strike="noStrike">
              <a:latin typeface="Arial"/>
            </a:endParaRPr>
          </a:p>
          <a:p>
            <a:pPr marL="216000">
              <a:lnSpc>
                <a:spcPct val="115000"/>
              </a:lnSpc>
            </a:pPr>
            <a:r>
              <a:rPr b="1" lang="en-IN" sz="850" spc="-1" strike="noStrike">
                <a:solidFill>
                  <a:srgbClr val="c97300"/>
                </a:solidFill>
                <a:latin typeface="Courier New"/>
                <a:ea typeface="Courier New"/>
              </a:rPr>
              <a:t>grpc</a:t>
            </a:r>
            <a:endParaRPr b="0" lang="en-IN" sz="850" spc="-1" strike="noStrike">
              <a:latin typeface="Arial"/>
            </a:endParaRPr>
          </a:p>
          <a:p>
            <a:pPr marL="216000">
              <a:lnSpc>
                <a:spcPct val="115000"/>
              </a:lnSpc>
              <a:spcBef>
                <a:spcPts val="601"/>
              </a:spcBef>
            </a:pPr>
            <a:r>
              <a:rPr b="0" lang="en-IN" sz="1000" spc="-1" strike="noStrike">
                <a:solidFill>
                  <a:srgbClr val="222222"/>
                </a:solidFill>
                <a:latin typeface="Roboto"/>
                <a:ea typeface="Roboto"/>
              </a:rPr>
              <a:t>Performs a remote procedure call using </a:t>
            </a:r>
            <a:r>
              <a:rPr b="0" lang="en-IN" sz="1000" spc="-1" strike="noStrike" u="sng">
                <a:solidFill>
                  <a:srgbClr val="0097a7"/>
                </a:solidFill>
                <a:uFillTx/>
                <a:latin typeface="Roboto"/>
                <a:ea typeface="Roboto"/>
                <a:hlinkClick r:id="rId2"/>
              </a:rPr>
              <a:t>gRPC</a:t>
            </a:r>
            <a:r>
              <a:rPr b="0" lang="en-IN" sz="1000" spc="-1" strike="noStrike">
                <a:solidFill>
                  <a:srgbClr val="222222"/>
                </a:solidFill>
                <a:latin typeface="Roboto"/>
                <a:ea typeface="Roboto"/>
              </a:rPr>
              <a:t>. The target should implement </a:t>
            </a:r>
            <a:r>
              <a:rPr b="0" lang="en-IN" sz="1000" spc="-1" strike="noStrike" u="sng">
                <a:solidFill>
                  <a:srgbClr val="0097a7"/>
                </a:solidFill>
                <a:uFillTx/>
                <a:latin typeface="Roboto"/>
                <a:ea typeface="Roboto"/>
                <a:hlinkClick r:id="rId3"/>
              </a:rPr>
              <a:t>gRPC health checks</a:t>
            </a:r>
            <a:r>
              <a:rPr b="0" lang="en-IN" sz="1000" spc="-1" strike="noStrike">
                <a:solidFill>
                  <a:srgbClr val="222222"/>
                </a:solidFill>
                <a:latin typeface="Roboto"/>
                <a:ea typeface="Roboto"/>
              </a:rPr>
              <a:t>. The diagnostic is considered successful if the </a:t>
            </a:r>
            <a:r>
              <a:rPr b="0" lang="en-IN" sz="850" spc="-1" strike="noStrike">
                <a:solidFill>
                  <a:srgbClr val="c97300"/>
                </a:solidFill>
                <a:latin typeface="Courier New"/>
                <a:ea typeface="Courier New"/>
              </a:rPr>
              <a:t>status</a:t>
            </a:r>
            <a:r>
              <a:rPr b="0" lang="en-IN" sz="1000" spc="-1" strike="noStrike">
                <a:solidFill>
                  <a:srgbClr val="222222"/>
                </a:solidFill>
                <a:latin typeface="Roboto"/>
                <a:ea typeface="Roboto"/>
              </a:rPr>
              <a:t> of the response is </a:t>
            </a:r>
            <a:r>
              <a:rPr b="0" lang="en-IN" sz="850" spc="-1" strike="noStrike">
                <a:solidFill>
                  <a:srgbClr val="c97300"/>
                </a:solidFill>
                <a:latin typeface="Courier New"/>
                <a:ea typeface="Courier New"/>
              </a:rPr>
              <a:t>SERVING</a:t>
            </a:r>
            <a:r>
              <a:rPr b="0" lang="en-IN" sz="1000" spc="-1" strike="noStrike">
                <a:solidFill>
                  <a:srgbClr val="222222"/>
                </a:solidFill>
                <a:latin typeface="Roboto"/>
                <a:ea typeface="Roboto"/>
              </a:rPr>
              <a:t>.</a:t>
            </a:r>
            <a:endParaRPr b="0" lang="en-IN" sz="1000" spc="-1" strike="noStrike">
              <a:latin typeface="Arial"/>
            </a:endParaRPr>
          </a:p>
          <a:p>
            <a:pPr marL="216000">
              <a:lnSpc>
                <a:spcPct val="115000"/>
              </a:lnSpc>
            </a:pPr>
            <a:endParaRPr b="0" lang="en-IN" sz="1000" spc="-1" strike="noStrike">
              <a:latin typeface="Arial"/>
            </a:endParaRPr>
          </a:p>
          <a:p>
            <a:pPr marL="216000">
              <a:lnSpc>
                <a:spcPct val="115000"/>
              </a:lnSpc>
              <a:spcBef>
                <a:spcPts val="601"/>
              </a:spcBef>
            </a:pPr>
            <a:r>
              <a:rPr b="1" lang="en-IN" sz="850" spc="-1" strike="noStrike">
                <a:solidFill>
                  <a:srgbClr val="c97300"/>
                </a:solidFill>
                <a:latin typeface="Courier New"/>
                <a:ea typeface="Courier New"/>
              </a:rPr>
              <a:t>httpGet</a:t>
            </a:r>
            <a:endParaRPr b="0" lang="en-IN" sz="850" spc="-1" strike="noStrike">
              <a:latin typeface="Arial"/>
            </a:endParaRPr>
          </a:p>
          <a:p>
            <a:pPr marL="216000">
              <a:lnSpc>
                <a:spcPct val="115000"/>
              </a:lnSpc>
              <a:spcBef>
                <a:spcPts val="601"/>
              </a:spcBef>
            </a:pPr>
            <a:r>
              <a:rPr b="0" lang="en-IN" sz="1000" spc="-1" strike="noStrike">
                <a:solidFill>
                  <a:srgbClr val="222222"/>
                </a:solidFill>
                <a:latin typeface="Roboto"/>
                <a:ea typeface="Roboto"/>
              </a:rPr>
              <a:t>Performs an HTTP </a:t>
            </a:r>
            <a:r>
              <a:rPr b="0" lang="en-IN" sz="850" spc="-1" strike="noStrike">
                <a:solidFill>
                  <a:srgbClr val="c97300"/>
                </a:solidFill>
                <a:latin typeface="Courier New"/>
                <a:ea typeface="Courier New"/>
              </a:rPr>
              <a:t>GET</a:t>
            </a:r>
            <a:r>
              <a:rPr b="0" lang="en-IN" sz="1000" spc="-1" strike="noStrike">
                <a:solidFill>
                  <a:srgbClr val="222222"/>
                </a:solidFill>
                <a:latin typeface="Roboto"/>
                <a:ea typeface="Roboto"/>
              </a:rPr>
              <a:t> request against the Pod's IP address on a specified port and path. The diagnostic is considered successful if the response has a status code greater than or equal to 200 and less than 400.</a:t>
            </a:r>
            <a:endParaRPr b="0" lang="en-IN" sz="1000" spc="-1" strike="noStrike">
              <a:latin typeface="Arial"/>
            </a:endParaRPr>
          </a:p>
          <a:p>
            <a:pPr marL="216000">
              <a:lnSpc>
                <a:spcPct val="115000"/>
              </a:lnSpc>
            </a:pPr>
            <a:r>
              <a:rPr b="1" lang="en-IN" sz="850" spc="-1" strike="noStrike">
                <a:solidFill>
                  <a:srgbClr val="c97300"/>
                </a:solidFill>
                <a:latin typeface="Courier New"/>
                <a:ea typeface="Courier New"/>
              </a:rPr>
              <a:t>tcpSocket</a:t>
            </a:r>
            <a:endParaRPr b="0" lang="en-IN" sz="850" spc="-1" strike="noStrike">
              <a:latin typeface="Arial"/>
            </a:endParaRPr>
          </a:p>
          <a:p>
            <a:pPr marL="216000">
              <a:lnSpc>
                <a:spcPct val="115000"/>
              </a:lnSpc>
              <a:spcBef>
                <a:spcPts val="601"/>
              </a:spcBef>
            </a:pPr>
            <a:r>
              <a:rPr b="0" lang="en-IN" sz="1000" spc="-1" strike="noStrike">
                <a:solidFill>
                  <a:srgbClr val="222222"/>
                </a:solidFill>
                <a:latin typeface="Roboto"/>
                <a:ea typeface="Roboto"/>
              </a:rPr>
              <a:t>Performs a TCP check against the Pod's IP address on a specified port. The diagnostic is considered successful if the port is open. If the remote system (the container) closes the connection immediately after it opens, this counts as healthy.</a:t>
            </a:r>
            <a:endParaRPr b="0" lang="en-IN" sz="1000" spc="-1" strike="noStrike">
              <a:latin typeface="Arial"/>
            </a:endParaRPr>
          </a:p>
          <a:p>
            <a:pPr marL="216000">
              <a:lnSpc>
                <a:spcPct val="115000"/>
              </a:lnSpc>
            </a:pPr>
            <a:endParaRPr b="0" lang="en-IN" sz="1000" spc="-1" strike="noStrike">
              <a:latin typeface="Arial"/>
            </a:endParaRPr>
          </a:p>
          <a:p>
            <a:pPr marL="216000">
              <a:lnSpc>
                <a:spcPct val="115000"/>
              </a:lnSpc>
            </a:pPr>
            <a:endParaRPr b="0" lang="en-IN" sz="1000" spc="-1" strike="noStrike">
              <a:latin typeface="Arial"/>
            </a:endParaRPr>
          </a:p>
          <a:p>
            <a:pPr>
              <a:lnSpc>
                <a:spcPct val="115000"/>
              </a:lnSpc>
            </a:pPr>
            <a:endParaRPr b="0" lang="en-IN" sz="1000" spc="-1" strike="noStrike">
              <a:latin typeface="Arial"/>
            </a:endParaRPr>
          </a:p>
          <a:p>
            <a:pPr>
              <a:lnSpc>
                <a:spcPct val="115000"/>
              </a:lnSpc>
              <a:spcAft>
                <a:spcPts val="1199"/>
              </a:spcAft>
            </a:pPr>
            <a:endParaRPr b="0" lang="en-IN" sz="1000" spc="-1" strike="noStrike">
              <a:latin typeface="Arial"/>
            </a:endParaRPr>
          </a:p>
        </p:txBody>
      </p:sp>
      <p:pic>
        <p:nvPicPr>
          <p:cNvPr id="164" name="Google Shape;144;p25" descr=""/>
          <p:cNvPicPr/>
          <p:nvPr/>
        </p:nvPicPr>
        <p:blipFill>
          <a:blip r:embed="rId4"/>
          <a:stretch/>
        </p:blipFill>
        <p:spPr>
          <a:xfrm>
            <a:off x="7236720" y="302760"/>
            <a:ext cx="1482480" cy="1561320"/>
          </a:xfrm>
          <a:prstGeom prst="rect">
            <a:avLst/>
          </a:prstGeom>
          <a:ln>
            <a:noFill/>
          </a:ln>
        </p:spPr>
      </p:pic>
      <p:pic>
        <p:nvPicPr>
          <p:cNvPr id="165" name="Google Shape;145;p25" descr=""/>
          <p:cNvPicPr/>
          <p:nvPr/>
        </p:nvPicPr>
        <p:blipFill>
          <a:blip r:embed="rId5"/>
          <a:stretch/>
        </p:blipFill>
        <p:spPr>
          <a:xfrm>
            <a:off x="6927120" y="3025440"/>
            <a:ext cx="2298960" cy="1207080"/>
          </a:xfrm>
          <a:prstGeom prst="rect">
            <a:avLst/>
          </a:prstGeom>
          <a:ln>
            <a:noFill/>
          </a:ln>
        </p:spPr>
      </p:pic>
      <p:pic>
        <p:nvPicPr>
          <p:cNvPr id="166" name="Google Shape;146;p25" descr=""/>
          <p:cNvPicPr/>
          <p:nvPr/>
        </p:nvPicPr>
        <p:blipFill>
          <a:blip r:embed="rId6"/>
          <a:stretch/>
        </p:blipFill>
        <p:spPr>
          <a:xfrm>
            <a:off x="6927120" y="1864440"/>
            <a:ext cx="2477160" cy="1100880"/>
          </a:xfrm>
          <a:prstGeom prst="rect">
            <a:avLst/>
          </a:prstGeom>
          <a:ln>
            <a:noFill/>
          </a:ln>
        </p:spPr>
      </p:pic>
      <p:pic>
        <p:nvPicPr>
          <p:cNvPr id="167" name="Google Shape;147;p25" descr=""/>
          <p:cNvPicPr/>
          <p:nvPr/>
        </p:nvPicPr>
        <p:blipFill>
          <a:blip r:embed="rId7"/>
          <a:stretch/>
        </p:blipFill>
        <p:spPr>
          <a:xfrm>
            <a:off x="7008120" y="4292640"/>
            <a:ext cx="1625040" cy="839520"/>
          </a:xfrm>
          <a:prstGeom prst="rect">
            <a:avLst/>
          </a:prstGeom>
          <a:ln>
            <a:noFill/>
          </a:ln>
        </p:spPr>
      </p:pic>
      <p:sp>
        <p:nvSpPr>
          <p:cNvPr id="168" name="CustomShape 3"/>
          <p:cNvSpPr/>
          <p:nvPr/>
        </p:nvSpPr>
        <p:spPr>
          <a:xfrm>
            <a:off x="687240" y="1897560"/>
            <a:ext cx="6307920" cy="38880"/>
          </a:xfrm>
          <a:custGeom>
            <a:avLst/>
            <a:gdLst/>
            <a:ahLst/>
            <a:rect l="l" t="t" r="r" b="b"/>
            <a:pathLst>
              <a:path w="21600" h="21600">
                <a:moveTo>
                  <a:pt x="0" y="0"/>
                </a:moveTo>
                <a:lnTo>
                  <a:pt x="21600" y="21600"/>
                </a:lnTo>
              </a:path>
            </a:pathLst>
          </a:custGeom>
          <a:noFill/>
          <a:ln w="19080">
            <a:solidFill>
              <a:srgbClr val="0b5394"/>
            </a:solidFill>
            <a:custDash>
              <a:ds d="400000" sp="300000"/>
            </a:custDash>
            <a:round/>
            <a:tailEnd len="med" type="triangle" w="med"/>
          </a:ln>
        </p:spPr>
        <p:style>
          <a:lnRef idx="0"/>
          <a:fillRef idx="0"/>
          <a:effectRef idx="0"/>
          <a:fontRef idx="minor"/>
        </p:style>
      </p:sp>
      <p:sp>
        <p:nvSpPr>
          <p:cNvPr id="169" name="CustomShape 4"/>
          <p:cNvSpPr/>
          <p:nvPr/>
        </p:nvSpPr>
        <p:spPr>
          <a:xfrm flipH="1" rot="10800000">
            <a:off x="6929640" y="3344040"/>
            <a:ext cx="6079320" cy="156960"/>
          </a:xfrm>
          <a:custGeom>
            <a:avLst/>
            <a:gdLst/>
            <a:ahLst/>
            <a:rect l="l" t="t" r="r" b="b"/>
            <a:pathLst>
              <a:path w="21600" h="21600">
                <a:moveTo>
                  <a:pt x="0" y="0"/>
                </a:moveTo>
                <a:lnTo>
                  <a:pt x="21600" y="21600"/>
                </a:lnTo>
              </a:path>
            </a:pathLst>
          </a:custGeom>
          <a:noFill/>
          <a:ln w="19080">
            <a:solidFill>
              <a:srgbClr val="0b5394"/>
            </a:solidFill>
            <a:custDash>
              <a:ds d="400000" sp="300000"/>
            </a:custDash>
            <a:round/>
            <a:tailEnd len="med" type="triangle" w="med"/>
          </a:ln>
        </p:spPr>
        <p:style>
          <a:lnRef idx="0"/>
          <a:fillRef idx="0"/>
          <a:effectRef idx="0"/>
          <a:fontRef idx="minor"/>
        </p:style>
      </p:sp>
      <p:sp>
        <p:nvSpPr>
          <p:cNvPr id="170" name="CustomShape 5"/>
          <p:cNvSpPr/>
          <p:nvPr/>
        </p:nvSpPr>
        <p:spPr>
          <a:xfrm>
            <a:off x="1007640" y="3952440"/>
            <a:ext cx="5981400" cy="507240"/>
          </a:xfrm>
          <a:custGeom>
            <a:avLst/>
            <a:gdLst/>
            <a:ahLst/>
            <a:rect l="l" t="t" r="r" b="b"/>
            <a:pathLst>
              <a:path w="21600" h="21600">
                <a:moveTo>
                  <a:pt x="0" y="0"/>
                </a:moveTo>
                <a:lnTo>
                  <a:pt x="21600" y="21600"/>
                </a:lnTo>
              </a:path>
            </a:pathLst>
          </a:custGeom>
          <a:noFill/>
          <a:ln w="19080">
            <a:solidFill>
              <a:srgbClr val="0b5394"/>
            </a:solidFill>
            <a:custDash>
              <a:ds d="400000" sp="300000"/>
            </a:custDash>
            <a:round/>
            <a:tailEnd len="med" type="triangle" w="med"/>
          </a:ln>
        </p:spPr>
        <p:style>
          <a:lnRef idx="0"/>
          <a:fillRef idx="0"/>
          <a:effectRef idx="0"/>
          <a:fontRef idx="minor"/>
        </p:style>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10160" y="283320"/>
            <a:ext cx="5392080" cy="493560"/>
          </a:xfrm>
          <a:prstGeom prst="rect">
            <a:avLst/>
          </a:prstGeom>
          <a:noFill/>
          <a:ln>
            <a:noFill/>
          </a:ln>
        </p:spPr>
        <p:style>
          <a:lnRef idx="0"/>
          <a:fillRef idx="0"/>
          <a:effectRef idx="0"/>
          <a:fontRef idx="minor"/>
        </p:style>
        <p:txBody>
          <a:bodyPr tIns="91440" bIns="91440"/>
          <a:p>
            <a:pPr>
              <a:lnSpc>
                <a:spcPct val="120000"/>
              </a:lnSpc>
              <a:spcBef>
                <a:spcPts val="1800"/>
              </a:spcBef>
              <a:spcAft>
                <a:spcPts val="400"/>
              </a:spcAft>
            </a:pPr>
            <a:r>
              <a:rPr b="0" lang="en-IN" sz="1700" spc="-1" strike="noStrike">
                <a:solidFill>
                  <a:srgbClr val="222222"/>
                </a:solidFill>
                <a:latin typeface="Roboto"/>
                <a:ea typeface="Roboto"/>
              </a:rPr>
              <a:t>Container Probes</a:t>
            </a:r>
            <a:r>
              <a:rPr b="0" lang="en-IN" sz="1700" spc="-1" strike="noStrike">
                <a:solidFill>
                  <a:srgbClr val="000000"/>
                </a:solidFill>
                <a:latin typeface="Arial"/>
                <a:ea typeface="Arial"/>
              </a:rPr>
              <a:t> - </a:t>
            </a:r>
            <a:r>
              <a:rPr b="0" lang="en-IN" sz="1700" spc="-1" strike="noStrike">
                <a:solidFill>
                  <a:srgbClr val="222222"/>
                </a:solidFill>
                <a:latin typeface="Roboto"/>
                <a:ea typeface="Roboto"/>
              </a:rPr>
              <a:t>Types</a:t>
            </a:r>
            <a:endParaRPr b="0" lang="en-IN" sz="1700" spc="-1" strike="noStrike">
              <a:latin typeface="Arial"/>
            </a:endParaRPr>
          </a:p>
        </p:txBody>
      </p:sp>
      <p:sp>
        <p:nvSpPr>
          <p:cNvPr id="172" name="CustomShape 2"/>
          <p:cNvSpPr/>
          <p:nvPr/>
        </p:nvSpPr>
        <p:spPr>
          <a:xfrm>
            <a:off x="78120" y="718200"/>
            <a:ext cx="4089960" cy="4038840"/>
          </a:xfrm>
          <a:prstGeom prst="rect">
            <a:avLst/>
          </a:prstGeom>
          <a:noFill/>
          <a:ln>
            <a:noFill/>
          </a:ln>
        </p:spPr>
        <p:style>
          <a:lnRef idx="0"/>
          <a:fillRef idx="0"/>
          <a:effectRef idx="0"/>
          <a:fontRef idx="minor"/>
        </p:style>
        <p:txBody>
          <a:bodyPr tIns="91440" bIns="91440"/>
          <a:p>
            <a:pPr>
              <a:lnSpc>
                <a:spcPct val="115000"/>
              </a:lnSpc>
            </a:pPr>
            <a:r>
              <a:rPr b="0" lang="en-IN" sz="1000" spc="-1" strike="noStrike">
                <a:solidFill>
                  <a:srgbClr val="222222"/>
                </a:solidFill>
                <a:latin typeface="Roboto"/>
                <a:ea typeface="Roboto"/>
              </a:rPr>
              <a:t>The kubelet can optionally perform and react to three kinds of probes on running containers:</a:t>
            </a:r>
            <a:endParaRPr b="0" lang="en-IN" sz="1000" spc="-1" strike="noStrike">
              <a:latin typeface="Arial"/>
            </a:endParaRPr>
          </a:p>
          <a:p>
            <a:pPr marL="216000">
              <a:lnSpc>
                <a:spcPct val="115000"/>
              </a:lnSpc>
              <a:spcBef>
                <a:spcPts val="1800"/>
              </a:spcBef>
            </a:pPr>
            <a:r>
              <a:rPr b="1" lang="en-IN" sz="850" spc="-1" strike="noStrike">
                <a:solidFill>
                  <a:srgbClr val="c97300"/>
                </a:solidFill>
                <a:latin typeface="Courier New"/>
                <a:ea typeface="Courier New"/>
              </a:rPr>
              <a:t>livenessProbe</a:t>
            </a:r>
            <a:endParaRPr b="0" lang="en-IN" sz="850" spc="-1" strike="noStrike">
              <a:latin typeface="Arial"/>
            </a:endParaRPr>
          </a:p>
          <a:p>
            <a:pPr marL="216000">
              <a:lnSpc>
                <a:spcPct val="115000"/>
              </a:lnSpc>
              <a:spcBef>
                <a:spcPts val="601"/>
              </a:spcBef>
            </a:pPr>
            <a:r>
              <a:rPr b="0" lang="en-IN" sz="1000" spc="-1" strike="noStrike">
                <a:solidFill>
                  <a:srgbClr val="222222"/>
                </a:solidFill>
                <a:latin typeface="Roboto"/>
                <a:ea typeface="Roboto"/>
              </a:rPr>
              <a:t>Indicates whether the container is running. If the liveness probe fails, the kubelet kills the container, and the container is subjected to its </a:t>
            </a:r>
            <a:r>
              <a:rPr b="0" lang="en-IN" sz="1000" spc="-1" strike="noStrike" u="sng">
                <a:solidFill>
                  <a:srgbClr val="0097a7"/>
                </a:solidFill>
                <a:uFillTx/>
                <a:latin typeface="Roboto"/>
                <a:ea typeface="Roboto"/>
                <a:hlinkClick r:id="rId1"/>
              </a:rPr>
              <a:t>restart policy</a:t>
            </a:r>
            <a:r>
              <a:rPr b="0" lang="en-IN" sz="1000" spc="-1" strike="noStrike">
                <a:solidFill>
                  <a:srgbClr val="222222"/>
                </a:solidFill>
                <a:latin typeface="Roboto"/>
                <a:ea typeface="Roboto"/>
              </a:rPr>
              <a:t>. </a:t>
            </a:r>
            <a:endParaRPr b="0" lang="en-IN" sz="1000" spc="-1" strike="noStrike">
              <a:latin typeface="Arial"/>
            </a:endParaRPr>
          </a:p>
          <a:p>
            <a:pPr marL="216000">
              <a:lnSpc>
                <a:spcPct val="115000"/>
              </a:lnSpc>
              <a:spcBef>
                <a:spcPts val="1800"/>
              </a:spcBef>
            </a:pPr>
            <a:r>
              <a:rPr b="1" lang="en-IN" sz="850" spc="-1" strike="noStrike">
                <a:solidFill>
                  <a:srgbClr val="c97300"/>
                </a:solidFill>
                <a:latin typeface="Courier New"/>
                <a:ea typeface="Courier New"/>
              </a:rPr>
              <a:t>readinessProbe</a:t>
            </a:r>
            <a:endParaRPr b="0" lang="en-IN" sz="850" spc="-1" strike="noStrike">
              <a:latin typeface="Arial"/>
            </a:endParaRPr>
          </a:p>
          <a:p>
            <a:pPr marL="216000">
              <a:lnSpc>
                <a:spcPct val="115000"/>
              </a:lnSpc>
              <a:spcBef>
                <a:spcPts val="601"/>
              </a:spcBef>
            </a:pPr>
            <a:r>
              <a:rPr b="0" lang="en-IN" sz="1000" spc="-1" strike="noStrike">
                <a:solidFill>
                  <a:srgbClr val="222222"/>
                </a:solidFill>
                <a:latin typeface="Roboto"/>
                <a:ea typeface="Roboto"/>
              </a:rPr>
              <a:t>Indicates whether the container is ready to respond to requests. If the readiness probe fails, the endpoints controller removes the Pod's IP address from the endpoints of all Services that match the Pod. The default state of readiness before the initial delay is </a:t>
            </a:r>
            <a:r>
              <a:rPr b="0" lang="en-IN" sz="850" spc="-1" strike="noStrike">
                <a:solidFill>
                  <a:srgbClr val="c97300"/>
                </a:solidFill>
                <a:latin typeface="Courier New"/>
                <a:ea typeface="Courier New"/>
              </a:rPr>
              <a:t>Failure</a:t>
            </a:r>
            <a:r>
              <a:rPr b="0" lang="en-IN" sz="1000" spc="-1" strike="noStrike">
                <a:solidFill>
                  <a:srgbClr val="222222"/>
                </a:solidFill>
                <a:latin typeface="Roboto"/>
                <a:ea typeface="Roboto"/>
              </a:rPr>
              <a:t>.</a:t>
            </a:r>
            <a:endParaRPr b="0" lang="en-IN" sz="1000" spc="-1" strike="noStrike">
              <a:latin typeface="Arial"/>
            </a:endParaRPr>
          </a:p>
          <a:p>
            <a:pPr marL="216000">
              <a:lnSpc>
                <a:spcPct val="115000"/>
              </a:lnSpc>
            </a:pPr>
            <a:endParaRPr b="0" lang="en-IN" sz="1000" spc="-1" strike="noStrike">
              <a:latin typeface="Arial"/>
            </a:endParaRPr>
          </a:p>
          <a:p>
            <a:pPr marL="216000">
              <a:lnSpc>
                <a:spcPct val="115000"/>
              </a:lnSpc>
            </a:pPr>
            <a:r>
              <a:rPr b="1" lang="en-IN" sz="850" spc="-1" strike="noStrike">
                <a:solidFill>
                  <a:srgbClr val="c97300"/>
                </a:solidFill>
                <a:latin typeface="Courier New"/>
                <a:ea typeface="Courier New"/>
              </a:rPr>
              <a:t>startupProbe</a:t>
            </a:r>
            <a:endParaRPr b="0" lang="en-IN" sz="850" spc="-1" strike="noStrike">
              <a:latin typeface="Arial"/>
            </a:endParaRPr>
          </a:p>
          <a:p>
            <a:pPr marL="216000">
              <a:lnSpc>
                <a:spcPct val="115000"/>
              </a:lnSpc>
            </a:pPr>
            <a:r>
              <a:rPr b="0" lang="en-IN" sz="1000" spc="-1" strike="noStrike">
                <a:solidFill>
                  <a:srgbClr val="222222"/>
                </a:solidFill>
                <a:latin typeface="Roboto"/>
                <a:ea typeface="Roboto"/>
              </a:rPr>
              <a:t>Indicates whether the application within the container is started. All other probes are disabled if a startup probe is provided, until it succeeds. If the startup probe fails, the kubelet kills the container, and the container is subjected to its </a:t>
            </a:r>
            <a:r>
              <a:rPr b="0" lang="en-IN" sz="1000" spc="-1" strike="noStrike" u="sng">
                <a:solidFill>
                  <a:srgbClr val="0097a7"/>
                </a:solidFill>
                <a:uFillTx/>
                <a:latin typeface="Roboto"/>
                <a:ea typeface="Roboto"/>
                <a:hlinkClick r:id="rId2"/>
              </a:rPr>
              <a:t>restart policy</a:t>
            </a:r>
            <a:r>
              <a:rPr b="0" lang="en-IN" sz="1000" spc="-1" strike="noStrike">
                <a:solidFill>
                  <a:srgbClr val="222222"/>
                </a:solidFill>
                <a:latin typeface="Roboto"/>
                <a:ea typeface="Roboto"/>
              </a:rPr>
              <a:t>. </a:t>
            </a:r>
            <a:endParaRPr b="0" lang="en-IN" sz="1000" spc="-1" strike="noStrike">
              <a:latin typeface="Arial"/>
            </a:endParaRPr>
          </a:p>
        </p:txBody>
      </p:sp>
      <p:pic>
        <p:nvPicPr>
          <p:cNvPr id="173" name="Google Shape;157;p26" descr=""/>
          <p:cNvPicPr/>
          <p:nvPr/>
        </p:nvPicPr>
        <p:blipFill>
          <a:blip r:embed="rId3"/>
          <a:stretch/>
        </p:blipFill>
        <p:spPr>
          <a:xfrm>
            <a:off x="4384440" y="1251000"/>
            <a:ext cx="4670640" cy="2441520"/>
          </a:xfrm>
          <a:prstGeom prst="rect">
            <a:avLst/>
          </a:prstGeom>
          <a:ln>
            <a:noFill/>
          </a:ln>
        </p:spPr>
      </p:pic>
      <p:sp>
        <p:nvSpPr>
          <p:cNvPr id="174" name="CustomShape 3"/>
          <p:cNvSpPr/>
          <p:nvPr/>
        </p:nvSpPr>
        <p:spPr>
          <a:xfrm>
            <a:off x="-104760" y="4636800"/>
            <a:ext cx="8246520" cy="626040"/>
          </a:xfrm>
          <a:prstGeom prst="rect">
            <a:avLst/>
          </a:prstGeom>
          <a:noFill/>
          <a:ln>
            <a:noFill/>
          </a:ln>
        </p:spPr>
        <p:style>
          <a:lnRef idx="0"/>
          <a:fillRef idx="0"/>
          <a:effectRef idx="0"/>
          <a:fontRef idx="minor"/>
        </p:style>
        <p:txBody>
          <a:bodyPr tIns="91440" bIns="91440"/>
          <a:p>
            <a:pPr marL="216000">
              <a:lnSpc>
                <a:spcPct val="115000"/>
              </a:lnSpc>
            </a:pPr>
            <a:r>
              <a:rPr b="0" lang="en-IN" sz="1400" spc="-1" strike="noStrike">
                <a:solidFill>
                  <a:srgbClr val="0b5394"/>
                </a:solidFill>
                <a:latin typeface="Times New Roman"/>
                <a:ea typeface="Times New Roman"/>
              </a:rPr>
              <a:t>Kubernetes liveness and readiness probes are mechanisms to improve service reliability and availability.</a:t>
            </a:r>
            <a:endParaRPr b="0" lang="en-IN" sz="1400" spc="-1" strike="noStrike">
              <a:latin typeface="Arial"/>
            </a:endParaRPr>
          </a:p>
          <a:p>
            <a:pPr>
              <a:lnSpc>
                <a:spcPct val="100000"/>
              </a:lnSpc>
            </a:pPr>
            <a:endParaRPr b="0" lang="en-IN" sz="1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10160" y="283320"/>
            <a:ext cx="4057920" cy="493560"/>
          </a:xfrm>
          <a:prstGeom prst="rect">
            <a:avLst/>
          </a:prstGeom>
          <a:noFill/>
          <a:ln>
            <a:noFill/>
          </a:ln>
        </p:spPr>
        <p:style>
          <a:lnRef idx="0"/>
          <a:fillRef idx="0"/>
          <a:effectRef idx="0"/>
          <a:fontRef idx="minor"/>
        </p:style>
        <p:txBody>
          <a:bodyPr tIns="91440" bIns="91440"/>
          <a:p>
            <a:pPr>
              <a:lnSpc>
                <a:spcPct val="120000"/>
              </a:lnSpc>
              <a:spcBef>
                <a:spcPts val="1800"/>
              </a:spcBef>
              <a:spcAft>
                <a:spcPts val="400"/>
              </a:spcAft>
            </a:pPr>
            <a:r>
              <a:rPr b="0" lang="en-IN" sz="1700" spc="-1" strike="noStrike">
                <a:solidFill>
                  <a:srgbClr val="222222"/>
                </a:solidFill>
                <a:latin typeface="Roboto"/>
                <a:ea typeface="Roboto"/>
              </a:rPr>
              <a:t>Container Probes</a:t>
            </a:r>
            <a:r>
              <a:rPr b="0" lang="en-IN" sz="1700" spc="-1" strike="noStrike">
                <a:solidFill>
                  <a:srgbClr val="000000"/>
                </a:solidFill>
                <a:latin typeface="Arial"/>
                <a:ea typeface="Arial"/>
              </a:rPr>
              <a:t> - </a:t>
            </a:r>
            <a:r>
              <a:rPr b="0" lang="en-IN" sz="1700" spc="-1" strike="noStrike">
                <a:solidFill>
                  <a:srgbClr val="222222"/>
                </a:solidFill>
                <a:latin typeface="Roboto"/>
                <a:ea typeface="Roboto"/>
              </a:rPr>
              <a:t>Startup probes</a:t>
            </a:r>
            <a:endParaRPr b="0" lang="en-IN" sz="1700" spc="-1" strike="noStrike">
              <a:latin typeface="Arial"/>
            </a:endParaRPr>
          </a:p>
        </p:txBody>
      </p:sp>
      <p:sp>
        <p:nvSpPr>
          <p:cNvPr id="176" name="CustomShape 2"/>
          <p:cNvSpPr/>
          <p:nvPr/>
        </p:nvSpPr>
        <p:spPr>
          <a:xfrm>
            <a:off x="78120" y="718200"/>
            <a:ext cx="4696200" cy="338400"/>
          </a:xfrm>
          <a:prstGeom prst="rect">
            <a:avLst/>
          </a:prstGeom>
          <a:noFill/>
          <a:ln>
            <a:noFill/>
          </a:ln>
        </p:spPr>
        <p:style>
          <a:lnRef idx="0"/>
          <a:fillRef idx="0"/>
          <a:effectRef idx="0"/>
          <a:fontRef idx="minor"/>
        </p:style>
      </p:sp>
      <p:pic>
        <p:nvPicPr>
          <p:cNvPr id="177" name="Google Shape;165;p27" descr=""/>
          <p:cNvPicPr/>
          <p:nvPr/>
        </p:nvPicPr>
        <p:blipFill>
          <a:blip r:embed="rId1"/>
          <a:stretch/>
        </p:blipFill>
        <p:spPr>
          <a:xfrm>
            <a:off x="6559200" y="1343880"/>
            <a:ext cx="2432160" cy="2280600"/>
          </a:xfrm>
          <a:prstGeom prst="rect">
            <a:avLst/>
          </a:prstGeom>
          <a:ln>
            <a:noFill/>
          </a:ln>
        </p:spPr>
      </p:pic>
      <p:sp>
        <p:nvSpPr>
          <p:cNvPr id="178" name="CustomShape 3"/>
          <p:cNvSpPr/>
          <p:nvPr/>
        </p:nvSpPr>
        <p:spPr>
          <a:xfrm>
            <a:off x="177480" y="766080"/>
            <a:ext cx="5783040" cy="3803040"/>
          </a:xfrm>
          <a:prstGeom prst="rect">
            <a:avLst/>
          </a:prstGeom>
          <a:noFill/>
          <a:ln>
            <a:noFill/>
          </a:ln>
        </p:spPr>
        <p:style>
          <a:lnRef idx="0"/>
          <a:fillRef idx="0"/>
          <a:effectRef idx="0"/>
          <a:fontRef idx="minor"/>
        </p:style>
        <p:txBody>
          <a:bodyPr tIns="91440" bIns="91440"/>
          <a:p>
            <a:pPr>
              <a:lnSpc>
                <a:spcPct val="177000"/>
              </a:lnSpc>
            </a:pPr>
            <a:r>
              <a:rPr b="0" lang="en-IN" sz="1100" spc="-1" strike="noStrike">
                <a:solidFill>
                  <a:srgbClr val="000000"/>
                </a:solidFill>
                <a:latin typeface="Arial"/>
                <a:ea typeface="Arial"/>
              </a:rPr>
              <a:t>The first probe to run is the Startup probe. When your app starts up, it might need to do a some initial setup work. </a:t>
            </a:r>
            <a:endParaRPr b="0" lang="en-IN" sz="1100" spc="-1" strike="noStrike">
              <a:latin typeface="Arial"/>
            </a:endParaRPr>
          </a:p>
          <a:p>
            <a:pPr>
              <a:lnSpc>
                <a:spcPct val="115000"/>
              </a:lnSpc>
              <a:spcBef>
                <a:spcPts val="1500"/>
              </a:spcBef>
            </a:pPr>
            <a:r>
              <a:rPr b="0" lang="en-IN" sz="1100" spc="-1" strike="noStrike">
                <a:solidFill>
                  <a:srgbClr val="000000"/>
                </a:solidFill>
                <a:latin typeface="Arial"/>
                <a:ea typeface="Arial"/>
              </a:rPr>
              <a:t>It might need to </a:t>
            </a:r>
            <a:r>
              <a:rPr b="1" lang="en-IN" sz="1100" spc="-1" strike="noStrike">
                <a:solidFill>
                  <a:srgbClr val="000000"/>
                </a:solidFill>
                <a:latin typeface="Arial"/>
                <a:ea typeface="Arial"/>
              </a:rPr>
              <a:t>fetch data from remote services, load dlls from plugins</a:t>
            </a:r>
            <a:r>
              <a:rPr b="0" lang="en-IN" sz="1100" spc="-1" strike="noStrike">
                <a:solidFill>
                  <a:srgbClr val="000000"/>
                </a:solidFill>
                <a:latin typeface="Arial"/>
                <a:ea typeface="Arial"/>
              </a:rPr>
              <a:t> etc. </a:t>
            </a:r>
            <a:endParaRPr b="0" lang="en-IN" sz="1100" spc="-1" strike="noStrike">
              <a:latin typeface="Arial"/>
            </a:endParaRPr>
          </a:p>
          <a:p>
            <a:pPr>
              <a:lnSpc>
                <a:spcPct val="177000"/>
              </a:lnSpc>
              <a:spcBef>
                <a:spcPts val="1500"/>
              </a:spcBef>
            </a:pPr>
            <a:r>
              <a:rPr b="0" lang="en-IN" sz="1100" spc="-1" strike="noStrike">
                <a:solidFill>
                  <a:srgbClr val="000000"/>
                </a:solidFill>
                <a:latin typeface="Arial"/>
                <a:ea typeface="Arial"/>
              </a:rPr>
              <a:t>During that process, your app should either not respond to requests, or if it does, it should return a status code of </a:t>
            </a:r>
            <a:r>
              <a:rPr b="0" lang="en-IN" sz="900" spc="-1" strike="noStrike">
                <a:solidFill>
                  <a:srgbClr val="000000"/>
                </a:solidFill>
                <a:latin typeface="Courier New"/>
                <a:ea typeface="Courier New"/>
              </a:rPr>
              <a:t>400</a:t>
            </a:r>
            <a:r>
              <a:rPr b="0" lang="en-IN" sz="1100" spc="-1" strike="noStrike">
                <a:solidFill>
                  <a:srgbClr val="000000"/>
                </a:solidFill>
                <a:latin typeface="Arial"/>
                <a:ea typeface="Arial"/>
              </a:rPr>
              <a:t> or higher. </a:t>
            </a:r>
            <a:endParaRPr b="0" lang="en-IN" sz="1100" spc="-1" strike="noStrike">
              <a:latin typeface="Arial"/>
            </a:endParaRPr>
          </a:p>
          <a:p>
            <a:pPr>
              <a:lnSpc>
                <a:spcPct val="177000"/>
              </a:lnSpc>
              <a:spcBef>
                <a:spcPts val="1500"/>
              </a:spcBef>
            </a:pPr>
            <a:r>
              <a:rPr b="0" lang="en-IN" sz="1100" spc="-1" strike="noStrike">
                <a:solidFill>
                  <a:srgbClr val="000000"/>
                </a:solidFill>
                <a:latin typeface="Arial"/>
                <a:ea typeface="Arial"/>
              </a:rPr>
              <a:t>Once the startup process has finished, you can switch to returning a success result (</a:t>
            </a:r>
            <a:r>
              <a:rPr b="0" lang="en-IN" sz="900" spc="-1" strike="noStrike">
                <a:solidFill>
                  <a:srgbClr val="000000"/>
                </a:solidFill>
                <a:latin typeface="Courier New"/>
                <a:ea typeface="Courier New"/>
              </a:rPr>
              <a:t>200</a:t>
            </a:r>
            <a:r>
              <a:rPr b="0" lang="en-IN" sz="1100" spc="-1" strike="noStrike">
                <a:solidFill>
                  <a:srgbClr val="000000"/>
                </a:solidFill>
                <a:latin typeface="Arial"/>
                <a:ea typeface="Arial"/>
              </a:rPr>
              <a:t>) for the startup probe.</a:t>
            </a:r>
            <a:endParaRPr b="0" lang="en-IN" sz="1100" spc="-1" strike="noStrike">
              <a:latin typeface="Arial"/>
            </a:endParaRPr>
          </a:p>
          <a:p>
            <a:pPr>
              <a:lnSpc>
                <a:spcPct val="177000"/>
              </a:lnSpc>
              <a:spcBef>
                <a:spcPts val="1500"/>
              </a:spcBef>
              <a:spcAft>
                <a:spcPts val="1500"/>
              </a:spcAft>
            </a:pPr>
            <a:r>
              <a:rPr b="0" lang="en-IN" sz="1100" spc="-1" strike="noStrike">
                <a:solidFill>
                  <a:srgbClr val="000000"/>
                </a:solidFill>
                <a:latin typeface="Arial"/>
                <a:ea typeface="Arial"/>
              </a:rPr>
              <a:t>As soon as the startup probe succeeds </a:t>
            </a:r>
            <a:r>
              <a:rPr b="0" i="1" lang="en-IN" sz="1100" spc="-1" strike="noStrike">
                <a:solidFill>
                  <a:srgbClr val="000000"/>
                </a:solidFill>
                <a:latin typeface="Arial"/>
                <a:ea typeface="Arial"/>
              </a:rPr>
              <a:t>once</a:t>
            </a:r>
            <a:r>
              <a:rPr b="0" lang="en-IN" sz="1100" spc="-1" strike="noStrike">
                <a:solidFill>
                  <a:srgbClr val="000000"/>
                </a:solidFill>
                <a:latin typeface="Arial"/>
                <a:ea typeface="Arial"/>
              </a:rPr>
              <a:t> it never runs again for the lifetime of that container. If the startup probe never succeeds, Kubernetes will eventually kill the container, and restart the pod.</a:t>
            </a:r>
            <a:endParaRPr b="0" lang="en-IN" sz="1100" spc="-1" strike="noStrike">
              <a:latin typeface="Arial"/>
            </a:endParaRPr>
          </a:p>
        </p:txBody>
      </p:sp>
      <p:sp>
        <p:nvSpPr>
          <p:cNvPr id="179" name="CustomShape 4"/>
          <p:cNvSpPr/>
          <p:nvPr/>
        </p:nvSpPr>
        <p:spPr>
          <a:xfrm>
            <a:off x="129600" y="4566960"/>
            <a:ext cx="6647040" cy="478800"/>
          </a:xfrm>
          <a:prstGeom prst="rect">
            <a:avLst/>
          </a:prstGeom>
          <a:noFill/>
          <a:ln>
            <a:noFill/>
          </a:ln>
        </p:spPr>
        <p:style>
          <a:lnRef idx="0"/>
          <a:fillRef idx="0"/>
          <a:effectRef idx="0"/>
          <a:fontRef idx="minor"/>
        </p:style>
        <p:txBody>
          <a:bodyPr tIns="91440" bIns="91440"/>
          <a:p>
            <a:pPr>
              <a:lnSpc>
                <a:spcPct val="177000"/>
              </a:lnSpc>
              <a:spcAft>
                <a:spcPts val="1500"/>
              </a:spcAft>
            </a:pPr>
            <a:r>
              <a:rPr b="0" lang="en-IN" sz="1100" spc="-1" strike="noStrike">
                <a:solidFill>
                  <a:srgbClr val="000000"/>
                </a:solidFill>
                <a:latin typeface="Arial"/>
                <a:ea typeface="Arial"/>
              </a:rPr>
              <a:t>Once the startup probe succeeds, Kubernetes starts the liveness and readiness probes.</a:t>
            </a:r>
            <a:endParaRPr b="0" lang="en-IN" sz="1100" spc="-1" strike="noStrike">
              <a:latin typeface="Arial"/>
            </a:endParaRPr>
          </a:p>
        </p:txBody>
      </p:sp>
      <p:sp>
        <p:nvSpPr>
          <p:cNvPr id="180" name="CustomShape 5"/>
          <p:cNvSpPr/>
          <p:nvPr/>
        </p:nvSpPr>
        <p:spPr>
          <a:xfrm>
            <a:off x="6214680" y="-88560"/>
            <a:ext cx="2928960" cy="548280"/>
          </a:xfrm>
          <a:prstGeom prst="rect">
            <a:avLst/>
          </a:prstGeom>
          <a:noFill/>
          <a:ln>
            <a:noFill/>
          </a:ln>
        </p:spPr>
        <p:style>
          <a:lnRef idx="0"/>
          <a:fillRef idx="0"/>
          <a:effectRef idx="0"/>
          <a:fontRef idx="minor"/>
        </p:style>
        <p:txBody>
          <a:bodyPr tIns="91440" bIns="91440"/>
          <a:p>
            <a:pPr>
              <a:lnSpc>
                <a:spcPct val="100000"/>
              </a:lnSpc>
            </a:pPr>
            <a:r>
              <a:rPr b="0" lang="en-IN" sz="800" spc="-1" strike="noStrike">
                <a:solidFill>
                  <a:srgbClr val="ff0000"/>
                </a:solidFill>
                <a:latin typeface="Roboto"/>
                <a:ea typeface="Roboto"/>
              </a:rPr>
              <a:t>https://andrewlock.net/deploying-asp-net-core-applications-to-kubernetes-part-6-adding-health-checks-with-liveness-readiness-and-startup-probes/</a:t>
            </a:r>
            <a:endParaRPr b="0" lang="en-IN" sz="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10160" y="435600"/>
            <a:ext cx="4057920" cy="493560"/>
          </a:xfrm>
          <a:prstGeom prst="rect">
            <a:avLst/>
          </a:prstGeom>
          <a:noFill/>
          <a:ln>
            <a:noFill/>
          </a:ln>
        </p:spPr>
        <p:style>
          <a:lnRef idx="0"/>
          <a:fillRef idx="0"/>
          <a:effectRef idx="0"/>
          <a:fontRef idx="minor"/>
        </p:style>
        <p:txBody>
          <a:bodyPr tIns="91440" bIns="91440"/>
          <a:p>
            <a:pPr>
              <a:lnSpc>
                <a:spcPct val="120000"/>
              </a:lnSpc>
              <a:spcBef>
                <a:spcPts val="1800"/>
              </a:spcBef>
              <a:spcAft>
                <a:spcPts val="400"/>
              </a:spcAft>
            </a:pPr>
            <a:r>
              <a:rPr b="0" lang="en-IN" sz="1700" spc="-1" strike="noStrike">
                <a:solidFill>
                  <a:srgbClr val="222222"/>
                </a:solidFill>
                <a:latin typeface="Roboto"/>
                <a:ea typeface="Roboto"/>
              </a:rPr>
              <a:t>Container Probes</a:t>
            </a:r>
            <a:r>
              <a:rPr b="0" lang="en-IN" sz="1700" spc="-1" strike="noStrike">
                <a:solidFill>
                  <a:srgbClr val="000000"/>
                </a:solidFill>
                <a:latin typeface="Arial"/>
                <a:ea typeface="Arial"/>
              </a:rPr>
              <a:t> - </a:t>
            </a:r>
            <a:r>
              <a:rPr b="0" lang="en-IN" sz="1700" spc="-1" strike="noStrike">
                <a:solidFill>
                  <a:srgbClr val="222222"/>
                </a:solidFill>
                <a:latin typeface="Roboto"/>
                <a:ea typeface="Roboto"/>
              </a:rPr>
              <a:t>Liveness probes</a:t>
            </a:r>
            <a:endParaRPr b="0" lang="en-IN" sz="1700" spc="-1" strike="noStrike">
              <a:latin typeface="Arial"/>
            </a:endParaRPr>
          </a:p>
        </p:txBody>
      </p:sp>
      <p:pic>
        <p:nvPicPr>
          <p:cNvPr id="182" name="Google Shape;174;p28" descr=""/>
          <p:cNvPicPr/>
          <p:nvPr/>
        </p:nvPicPr>
        <p:blipFill>
          <a:blip r:embed="rId1"/>
          <a:stretch/>
        </p:blipFill>
        <p:spPr>
          <a:xfrm>
            <a:off x="4907880" y="315720"/>
            <a:ext cx="3985560" cy="1876320"/>
          </a:xfrm>
          <a:prstGeom prst="rect">
            <a:avLst/>
          </a:prstGeom>
          <a:ln>
            <a:noFill/>
          </a:ln>
        </p:spPr>
      </p:pic>
      <p:sp>
        <p:nvSpPr>
          <p:cNvPr id="183" name="CustomShape 2"/>
          <p:cNvSpPr/>
          <p:nvPr/>
        </p:nvSpPr>
        <p:spPr>
          <a:xfrm>
            <a:off x="150840" y="1306800"/>
            <a:ext cx="4238280" cy="939240"/>
          </a:xfrm>
          <a:prstGeom prst="rect">
            <a:avLst/>
          </a:prstGeom>
          <a:noFill/>
          <a:ln>
            <a:noFill/>
          </a:ln>
        </p:spPr>
        <p:style>
          <a:lnRef idx="0"/>
          <a:fillRef idx="0"/>
          <a:effectRef idx="0"/>
          <a:fontRef idx="minor"/>
        </p:style>
        <p:txBody>
          <a:bodyPr tIns="91440" bIns="91440"/>
          <a:p>
            <a:pPr>
              <a:lnSpc>
                <a:spcPct val="115000"/>
              </a:lnSpc>
            </a:pPr>
            <a:r>
              <a:rPr b="0" lang="en-IN" sz="1200" spc="-1" strike="noStrike">
                <a:solidFill>
                  <a:srgbClr val="000000"/>
                </a:solidFill>
                <a:latin typeface="Arial"/>
                <a:ea typeface="Arial"/>
              </a:rPr>
              <a:t>It indicates whether the container is alive or not. </a:t>
            </a:r>
            <a:endParaRPr b="0" lang="en-IN" sz="1200" spc="-1" strike="noStrike">
              <a:latin typeface="Arial"/>
            </a:endParaRPr>
          </a:p>
          <a:p>
            <a:pPr>
              <a:lnSpc>
                <a:spcPct val="115000"/>
              </a:lnSpc>
              <a:spcBef>
                <a:spcPts val="1001"/>
              </a:spcBef>
              <a:spcAft>
                <a:spcPts val="1001"/>
              </a:spcAft>
            </a:pPr>
            <a:r>
              <a:rPr b="0" lang="en-IN" sz="1200" spc="-1" strike="noStrike">
                <a:solidFill>
                  <a:srgbClr val="000000"/>
                </a:solidFill>
                <a:latin typeface="Arial"/>
                <a:ea typeface="Arial"/>
              </a:rPr>
              <a:t>If a container fails its liveness probe, Kubernetes will kill the pod and </a:t>
            </a:r>
            <a:r>
              <a:rPr b="0" lang="en-IN" sz="1200" spc="-1" strike="noStrike" u="sng">
                <a:solidFill>
                  <a:srgbClr val="0097a7"/>
                </a:solidFill>
                <a:uFillTx/>
                <a:latin typeface="Arial"/>
                <a:ea typeface="Arial"/>
                <a:hlinkClick r:id="rId2"/>
              </a:rPr>
              <a:t>restart another</a:t>
            </a:r>
            <a:r>
              <a:rPr b="0" lang="en-IN" sz="1200" spc="-1" strike="noStrike">
                <a:solidFill>
                  <a:srgbClr val="000000"/>
                </a:solidFill>
                <a:latin typeface="Arial"/>
                <a:ea typeface="Arial"/>
              </a:rPr>
              <a:t>.</a:t>
            </a:r>
            <a:endParaRPr b="0" lang="en-IN" sz="1200" spc="-1" strike="noStrike">
              <a:latin typeface="Arial"/>
            </a:endParaRPr>
          </a:p>
        </p:txBody>
      </p:sp>
      <p:sp>
        <p:nvSpPr>
          <p:cNvPr id="184" name="CustomShape 3"/>
          <p:cNvSpPr/>
          <p:nvPr/>
        </p:nvSpPr>
        <p:spPr>
          <a:xfrm>
            <a:off x="322560" y="3806280"/>
            <a:ext cx="3334320" cy="912600"/>
          </a:xfrm>
          <a:prstGeom prst="rect">
            <a:avLst/>
          </a:prstGeom>
          <a:noFill/>
          <a:ln>
            <a:noFill/>
          </a:ln>
        </p:spPr>
        <p:style>
          <a:lnRef idx="0"/>
          <a:fillRef idx="0"/>
          <a:effectRef idx="0"/>
          <a:fontRef idx="minor"/>
        </p:style>
        <p:txBody>
          <a:bodyPr tIns="91440" bIns="91440"/>
          <a:p>
            <a:pPr>
              <a:lnSpc>
                <a:spcPct val="100000"/>
              </a:lnSpc>
            </a:pPr>
            <a:r>
              <a:rPr b="0" i="1" lang="en-IN" sz="1200" spc="-1" strike="noStrike">
                <a:solidFill>
                  <a:srgbClr val="ff0000"/>
                </a:solidFill>
                <a:latin typeface="Georgia"/>
                <a:ea typeface="Georgia"/>
              </a:rPr>
              <a:t>If you have multiple containers in a pod, then if any of the containers fail their liveness probes then the whole pod is killed and restarted.</a:t>
            </a:r>
            <a:endParaRPr b="0" lang="en-IN" sz="1200" spc="-1" strike="noStrike">
              <a:latin typeface="Arial"/>
            </a:endParaRPr>
          </a:p>
        </p:txBody>
      </p:sp>
      <p:pic>
        <p:nvPicPr>
          <p:cNvPr id="185" name="Google Shape;177;p28" descr=""/>
          <p:cNvPicPr/>
          <p:nvPr/>
        </p:nvPicPr>
        <p:blipFill>
          <a:blip r:embed="rId3"/>
          <a:stretch/>
        </p:blipFill>
        <p:spPr>
          <a:xfrm>
            <a:off x="6057360" y="2241720"/>
            <a:ext cx="2167560" cy="2195640"/>
          </a:xfrm>
          <a:prstGeom prst="rect">
            <a:avLst/>
          </a:prstGeom>
          <a:ln>
            <a:noFill/>
          </a:ln>
        </p:spPr>
      </p:pic>
      <p:sp>
        <p:nvSpPr>
          <p:cNvPr id="186" name="CustomShape 4"/>
          <p:cNvSpPr/>
          <p:nvPr/>
        </p:nvSpPr>
        <p:spPr>
          <a:xfrm>
            <a:off x="5409000" y="4497840"/>
            <a:ext cx="3532680" cy="487800"/>
          </a:xfrm>
          <a:prstGeom prst="rect">
            <a:avLst/>
          </a:prstGeom>
          <a:noFill/>
          <a:ln>
            <a:noFill/>
          </a:ln>
        </p:spPr>
        <p:style>
          <a:lnRef idx="0"/>
          <a:fillRef idx="0"/>
          <a:effectRef idx="0"/>
          <a:fontRef idx="minor"/>
        </p:style>
        <p:txBody>
          <a:bodyPr tIns="91440" bIns="91440"/>
          <a:p>
            <a:pPr>
              <a:lnSpc>
                <a:spcPct val="100000"/>
              </a:lnSpc>
            </a:pPr>
            <a:r>
              <a:rPr b="0" lang="en-IN" sz="1000" spc="-1" strike="noStrike">
                <a:solidFill>
                  <a:srgbClr val="cc0000"/>
                </a:solidFill>
                <a:latin typeface="Arial"/>
                <a:ea typeface="Arial"/>
              </a:rPr>
              <a:t>it will take approximately 30s (</a:t>
            </a:r>
            <a:r>
              <a:rPr b="0" lang="en-IN" sz="750" spc="-1" strike="noStrike">
                <a:solidFill>
                  <a:srgbClr val="cc0000"/>
                </a:solidFill>
                <a:latin typeface="Courier New"/>
                <a:ea typeface="Courier New"/>
              </a:rPr>
              <a:t>periodSeconds</a:t>
            </a:r>
            <a:r>
              <a:rPr b="0" lang="en-IN" sz="1000" spc="-1" strike="noStrike">
                <a:solidFill>
                  <a:srgbClr val="cc0000"/>
                </a:solidFill>
                <a:latin typeface="Arial"/>
                <a:ea typeface="Arial"/>
              </a:rPr>
              <a:t> × </a:t>
            </a:r>
            <a:r>
              <a:rPr b="0" lang="en-IN" sz="750" spc="-1" strike="noStrike">
                <a:solidFill>
                  <a:srgbClr val="cc0000"/>
                </a:solidFill>
                <a:latin typeface="Courier New"/>
                <a:ea typeface="Courier New"/>
              </a:rPr>
              <a:t>failureThreshold</a:t>
            </a:r>
            <a:r>
              <a:rPr b="0" lang="en-IN" sz="1000" spc="-1" strike="noStrike">
                <a:solidFill>
                  <a:srgbClr val="cc0000"/>
                </a:solidFill>
                <a:latin typeface="Arial"/>
                <a:ea typeface="Arial"/>
              </a:rPr>
              <a:t>) before Kubernetes restarts the pod.</a:t>
            </a:r>
            <a:endParaRPr b="0" lang="en-IN" sz="1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110160" y="435600"/>
            <a:ext cx="4057920" cy="804600"/>
          </a:xfrm>
          <a:prstGeom prst="rect">
            <a:avLst/>
          </a:prstGeom>
          <a:noFill/>
          <a:ln>
            <a:noFill/>
          </a:ln>
        </p:spPr>
        <p:style>
          <a:lnRef idx="0"/>
          <a:fillRef idx="0"/>
          <a:effectRef idx="0"/>
          <a:fontRef idx="minor"/>
        </p:style>
        <p:txBody>
          <a:bodyPr tIns="91440" bIns="91440"/>
          <a:p>
            <a:pPr>
              <a:lnSpc>
                <a:spcPct val="120000"/>
              </a:lnSpc>
              <a:spcBef>
                <a:spcPts val="1800"/>
              </a:spcBef>
              <a:spcAft>
                <a:spcPts val="400"/>
              </a:spcAft>
            </a:pPr>
            <a:r>
              <a:rPr b="0" lang="en-IN" sz="1700" spc="-1" strike="noStrike">
                <a:solidFill>
                  <a:srgbClr val="222222"/>
                </a:solidFill>
                <a:latin typeface="Roboto"/>
                <a:ea typeface="Roboto"/>
              </a:rPr>
              <a:t>Container Probes</a:t>
            </a:r>
            <a:r>
              <a:rPr b="0" lang="en-IN" sz="1700" spc="-1" strike="noStrike">
                <a:solidFill>
                  <a:srgbClr val="000000"/>
                </a:solidFill>
                <a:latin typeface="Arial"/>
                <a:ea typeface="Arial"/>
              </a:rPr>
              <a:t> - </a:t>
            </a:r>
            <a:r>
              <a:rPr b="0" lang="en-IN" sz="1700" spc="-1" strike="noStrike">
                <a:solidFill>
                  <a:srgbClr val="222222"/>
                </a:solidFill>
                <a:latin typeface="Roboto"/>
                <a:ea typeface="Roboto"/>
              </a:rPr>
              <a:t>Readiness probes</a:t>
            </a:r>
            <a:endParaRPr b="0" lang="en-IN" sz="1700" spc="-1" strike="noStrike">
              <a:latin typeface="Arial"/>
            </a:endParaRPr>
          </a:p>
        </p:txBody>
      </p:sp>
      <p:sp>
        <p:nvSpPr>
          <p:cNvPr id="188" name="CustomShape 2"/>
          <p:cNvSpPr/>
          <p:nvPr/>
        </p:nvSpPr>
        <p:spPr>
          <a:xfrm>
            <a:off x="150840" y="1154160"/>
            <a:ext cx="4149720" cy="2067840"/>
          </a:xfrm>
          <a:prstGeom prst="rect">
            <a:avLst/>
          </a:prstGeom>
          <a:noFill/>
          <a:ln>
            <a:noFill/>
          </a:ln>
        </p:spPr>
        <p:style>
          <a:lnRef idx="0"/>
          <a:fillRef idx="0"/>
          <a:effectRef idx="0"/>
          <a:fontRef idx="minor"/>
        </p:style>
        <p:txBody>
          <a:bodyPr tIns="91440" bIns="91440"/>
          <a:p>
            <a:pPr>
              <a:lnSpc>
                <a:spcPct val="115000"/>
              </a:lnSpc>
            </a:pPr>
            <a:r>
              <a:rPr b="0" lang="en-IN" sz="1200" spc="-1" strike="noStrike">
                <a:solidFill>
                  <a:srgbClr val="000000"/>
                </a:solidFill>
                <a:latin typeface="Arial"/>
                <a:ea typeface="Arial"/>
              </a:rPr>
              <a:t>Readiness probes indicate whether your application is ready to handle requests. </a:t>
            </a:r>
            <a:endParaRPr b="0" lang="en-IN" sz="1200" spc="-1" strike="noStrike">
              <a:latin typeface="Arial"/>
            </a:endParaRPr>
          </a:p>
          <a:p>
            <a:pPr>
              <a:lnSpc>
                <a:spcPct val="115000"/>
              </a:lnSpc>
              <a:spcBef>
                <a:spcPts val="1001"/>
              </a:spcBef>
            </a:pPr>
            <a:r>
              <a:rPr b="0" lang="en-IN" sz="1200" spc="-1" strike="noStrike">
                <a:solidFill>
                  <a:srgbClr val="000000"/>
                </a:solidFill>
                <a:latin typeface="Arial"/>
                <a:ea typeface="Arial"/>
              </a:rPr>
              <a:t>It could be that your application is alive, but that it just can't handle HTTP traffic. </a:t>
            </a:r>
            <a:endParaRPr b="0" lang="en-IN" sz="1200" spc="-1" strike="noStrike">
              <a:latin typeface="Arial"/>
            </a:endParaRPr>
          </a:p>
          <a:p>
            <a:pPr>
              <a:lnSpc>
                <a:spcPct val="115000"/>
              </a:lnSpc>
              <a:spcBef>
                <a:spcPts val="1001"/>
              </a:spcBef>
            </a:pPr>
            <a:r>
              <a:rPr b="0" lang="en-IN" sz="1200" spc="-1" strike="noStrike">
                <a:solidFill>
                  <a:srgbClr val="000000"/>
                </a:solidFill>
                <a:latin typeface="Arial"/>
                <a:ea typeface="Arial"/>
              </a:rPr>
              <a:t>In that case, Kubernetes won't kill the container, but it will stop sending it requests. </a:t>
            </a:r>
            <a:endParaRPr b="0" lang="en-IN" sz="1200" spc="-1" strike="noStrike">
              <a:latin typeface="Arial"/>
            </a:endParaRPr>
          </a:p>
          <a:p>
            <a:pPr>
              <a:lnSpc>
                <a:spcPct val="115000"/>
              </a:lnSpc>
              <a:spcBef>
                <a:spcPts val="1001"/>
              </a:spcBef>
              <a:spcAft>
                <a:spcPts val="1001"/>
              </a:spcAft>
            </a:pPr>
            <a:endParaRPr b="0" lang="en-IN" sz="1200" spc="-1" strike="noStrike">
              <a:latin typeface="Arial"/>
            </a:endParaRPr>
          </a:p>
        </p:txBody>
      </p:sp>
      <p:sp>
        <p:nvSpPr>
          <p:cNvPr id="189" name="CustomShape 3"/>
          <p:cNvSpPr/>
          <p:nvPr/>
        </p:nvSpPr>
        <p:spPr>
          <a:xfrm>
            <a:off x="322560" y="3729960"/>
            <a:ext cx="3334320" cy="1332360"/>
          </a:xfrm>
          <a:prstGeom prst="rect">
            <a:avLst/>
          </a:prstGeom>
          <a:noFill/>
          <a:ln>
            <a:noFill/>
          </a:ln>
        </p:spPr>
        <p:style>
          <a:lnRef idx="0"/>
          <a:fillRef idx="0"/>
          <a:effectRef idx="0"/>
          <a:fontRef idx="minor"/>
        </p:style>
        <p:txBody>
          <a:bodyPr tIns="91440" bIns="91440"/>
          <a:p>
            <a:pPr>
              <a:lnSpc>
                <a:spcPct val="115000"/>
              </a:lnSpc>
            </a:pPr>
            <a:r>
              <a:rPr b="0" lang="en-IN" sz="1200" spc="-1" strike="noStrike">
                <a:solidFill>
                  <a:srgbClr val="ff0000"/>
                </a:solidFill>
                <a:latin typeface="Arial"/>
                <a:ea typeface="Arial"/>
              </a:rPr>
              <a:t>In practical terms, that means the pod is removed from an associated </a:t>
            </a:r>
            <a:r>
              <a:rPr b="0" lang="en-IN" sz="1200" spc="-1" strike="noStrike" u="sng">
                <a:solidFill>
                  <a:srgbClr val="0097a7"/>
                </a:solidFill>
                <a:uFillTx/>
                <a:latin typeface="Arial"/>
                <a:ea typeface="Arial"/>
                <a:hlinkClick r:id="rId1"/>
              </a:rPr>
              <a:t>service's</a:t>
            </a:r>
            <a:r>
              <a:rPr b="0" lang="en-IN" sz="1200" spc="-1" strike="noStrike">
                <a:solidFill>
                  <a:srgbClr val="ff0000"/>
                </a:solidFill>
                <a:latin typeface="Arial"/>
                <a:ea typeface="Arial"/>
              </a:rPr>
              <a:t> "pool" of pods that are handling requests, by marking the pod as "Unready".</a:t>
            </a:r>
            <a:endParaRPr b="0" lang="en-IN" sz="1200" spc="-1" strike="noStrike">
              <a:latin typeface="Arial"/>
            </a:endParaRPr>
          </a:p>
          <a:p>
            <a:pPr>
              <a:lnSpc>
                <a:spcPct val="100000"/>
              </a:lnSpc>
              <a:spcBef>
                <a:spcPts val="1001"/>
              </a:spcBef>
            </a:pPr>
            <a:endParaRPr b="0" lang="en-IN" sz="1200" spc="-1" strike="noStrike">
              <a:latin typeface="Arial"/>
            </a:endParaRPr>
          </a:p>
        </p:txBody>
      </p:sp>
      <p:pic>
        <p:nvPicPr>
          <p:cNvPr id="190" name="Google Shape;186;p29" descr=""/>
          <p:cNvPicPr/>
          <p:nvPr/>
        </p:nvPicPr>
        <p:blipFill>
          <a:blip r:embed="rId2"/>
          <a:stretch/>
        </p:blipFill>
        <p:spPr>
          <a:xfrm>
            <a:off x="5785200" y="2547000"/>
            <a:ext cx="2311920" cy="2076480"/>
          </a:xfrm>
          <a:prstGeom prst="rect">
            <a:avLst/>
          </a:prstGeom>
          <a:ln>
            <a:noFill/>
          </a:ln>
        </p:spPr>
      </p:pic>
      <p:pic>
        <p:nvPicPr>
          <p:cNvPr id="191" name="Google Shape;187;p29" descr=""/>
          <p:cNvPicPr/>
          <p:nvPr/>
        </p:nvPicPr>
        <p:blipFill>
          <a:blip r:embed="rId3"/>
          <a:stretch/>
        </p:blipFill>
        <p:spPr>
          <a:xfrm>
            <a:off x="4877280" y="278280"/>
            <a:ext cx="3768120" cy="20131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285120" y="656640"/>
            <a:ext cx="5061960" cy="3679560"/>
          </a:xfrm>
          <a:prstGeom prst="rect">
            <a:avLst/>
          </a:prstGeom>
          <a:noFill/>
          <a:ln>
            <a:noFill/>
          </a:ln>
        </p:spPr>
        <p:style>
          <a:lnRef idx="0"/>
          <a:fillRef idx="0"/>
          <a:effectRef idx="0"/>
          <a:fontRef idx="minor"/>
        </p:style>
        <p:txBody>
          <a:bodyPr tIns="91440" bIns="91440"/>
          <a:p>
            <a:pPr marL="457200" indent="-323640">
              <a:lnSpc>
                <a:spcPct val="115000"/>
              </a:lnSpc>
              <a:buClr>
                <a:srgbClr val="000000"/>
              </a:buClr>
              <a:buFont typeface="Arial"/>
              <a:buChar char="❏"/>
            </a:pPr>
            <a:r>
              <a:rPr b="0" lang="en-IN" sz="1400" spc="-1" strike="noStrike">
                <a:solidFill>
                  <a:srgbClr val="000000"/>
                </a:solidFill>
                <a:latin typeface="Arial"/>
                <a:ea typeface="Arial"/>
              </a:rPr>
              <a:t>Pod Life Cycle</a:t>
            </a:r>
            <a:endParaRPr b="0" lang="en-IN" sz="1400" spc="-1" strike="noStrike">
              <a:latin typeface="Arial"/>
            </a:endParaRPr>
          </a:p>
          <a:p>
            <a:pPr lvl="1" marL="914400" indent="-298080">
              <a:lnSpc>
                <a:spcPct val="115000"/>
              </a:lnSpc>
              <a:buClr>
                <a:srgbClr val="000000"/>
              </a:buClr>
              <a:buFont typeface="Arial"/>
              <a:buChar char="❏"/>
            </a:pPr>
            <a:r>
              <a:rPr b="0" lang="en-IN" sz="1100" spc="-1" strike="noStrike">
                <a:solidFill>
                  <a:srgbClr val="000000"/>
                </a:solidFill>
                <a:latin typeface="Arial"/>
                <a:ea typeface="Arial"/>
              </a:rPr>
              <a:t>Overview</a:t>
            </a:r>
            <a:endParaRPr b="0" lang="en-IN" sz="1100" spc="-1" strike="noStrike">
              <a:latin typeface="Arial"/>
            </a:endParaRPr>
          </a:p>
          <a:p>
            <a:pPr lvl="1" marL="914400" indent="-298080">
              <a:lnSpc>
                <a:spcPct val="115000"/>
              </a:lnSpc>
              <a:buClr>
                <a:srgbClr val="000000"/>
              </a:buClr>
              <a:buFont typeface="Arial"/>
              <a:buChar char="❏"/>
            </a:pPr>
            <a:r>
              <a:rPr b="0" lang="en-IN" sz="1100" spc="-1" strike="noStrike">
                <a:solidFill>
                  <a:srgbClr val="000000"/>
                </a:solidFill>
                <a:latin typeface="Arial"/>
                <a:ea typeface="Arial"/>
              </a:rPr>
              <a:t>Pod life cycle phases</a:t>
            </a:r>
            <a:endParaRPr b="0" lang="en-IN" sz="1100" spc="-1" strike="noStrike">
              <a:latin typeface="Arial"/>
            </a:endParaRPr>
          </a:p>
          <a:p>
            <a:pPr lvl="1" marL="914400" indent="-298080">
              <a:lnSpc>
                <a:spcPct val="115000"/>
              </a:lnSpc>
              <a:buClr>
                <a:srgbClr val="000000"/>
              </a:buClr>
              <a:buFont typeface="Arial"/>
              <a:buChar char="❏"/>
            </a:pPr>
            <a:r>
              <a:rPr b="0" lang="en-IN" sz="1100" spc="-1" strike="noStrike">
                <a:solidFill>
                  <a:srgbClr val="000000"/>
                </a:solidFill>
                <a:latin typeface="Arial"/>
                <a:ea typeface="Arial"/>
              </a:rPr>
              <a:t>Container life cycle phases</a:t>
            </a:r>
            <a:endParaRPr b="0" lang="en-IN" sz="1100" spc="-1" strike="noStrike">
              <a:latin typeface="Arial"/>
            </a:endParaRPr>
          </a:p>
          <a:p>
            <a:pPr lvl="1" marL="914400" indent="-298080">
              <a:lnSpc>
                <a:spcPct val="115000"/>
              </a:lnSpc>
              <a:buClr>
                <a:srgbClr val="000000"/>
              </a:buClr>
              <a:buFont typeface="Arial"/>
              <a:buChar char="❏"/>
            </a:pPr>
            <a:r>
              <a:rPr b="0" lang="en-IN" sz="1100" spc="-1" strike="noStrike">
                <a:solidFill>
                  <a:srgbClr val="000000"/>
                </a:solidFill>
                <a:latin typeface="Arial"/>
                <a:ea typeface="Arial"/>
              </a:rPr>
              <a:t>Container restart policy</a:t>
            </a:r>
            <a:endParaRPr b="0" lang="en-IN" sz="1100" spc="-1" strike="noStrike">
              <a:latin typeface="Arial"/>
            </a:endParaRPr>
          </a:p>
          <a:p>
            <a:pPr lvl="1" marL="914400" indent="-298080">
              <a:lnSpc>
                <a:spcPct val="115000"/>
              </a:lnSpc>
              <a:buClr>
                <a:srgbClr val="000000"/>
              </a:buClr>
              <a:buFont typeface="Arial"/>
              <a:buChar char="❏"/>
            </a:pPr>
            <a:r>
              <a:rPr b="0" lang="en-IN" sz="1100" spc="-1" strike="noStrike">
                <a:solidFill>
                  <a:srgbClr val="000000"/>
                </a:solidFill>
                <a:latin typeface="Arial"/>
                <a:ea typeface="Arial"/>
              </a:rPr>
              <a:t>Pod termination</a:t>
            </a:r>
            <a:endParaRPr b="0" lang="en-IN" sz="1100" spc="-1" strike="noStrike">
              <a:latin typeface="Arial"/>
            </a:endParaRPr>
          </a:p>
          <a:p>
            <a:pPr lvl="1" marL="914400" indent="-298080">
              <a:lnSpc>
                <a:spcPct val="115000"/>
              </a:lnSpc>
              <a:buClr>
                <a:srgbClr val="000000"/>
              </a:buClr>
              <a:buFont typeface="Arial"/>
              <a:buChar char="❏"/>
            </a:pPr>
            <a:r>
              <a:rPr b="0" lang="en-IN" sz="1100" spc="-1" strike="noStrike">
                <a:solidFill>
                  <a:srgbClr val="000000"/>
                </a:solidFill>
                <a:latin typeface="Arial"/>
                <a:ea typeface="Arial"/>
              </a:rPr>
              <a:t>Garbage collection of failed containers</a:t>
            </a:r>
            <a:endParaRPr b="0" lang="en-IN" sz="1100" spc="-1" strike="noStrike">
              <a:latin typeface="Arial"/>
            </a:endParaRPr>
          </a:p>
          <a:p>
            <a:pPr marL="457200" indent="-298080">
              <a:lnSpc>
                <a:spcPct val="115000"/>
              </a:lnSpc>
              <a:buClr>
                <a:srgbClr val="000000"/>
              </a:buClr>
              <a:buFont typeface="Arial"/>
              <a:buChar char="❏"/>
            </a:pPr>
            <a:r>
              <a:rPr b="0" lang="en-IN" sz="1400" spc="-1" strike="noStrike">
                <a:solidFill>
                  <a:srgbClr val="000000"/>
                </a:solidFill>
                <a:latin typeface="Arial"/>
                <a:ea typeface="Arial"/>
              </a:rPr>
              <a:t>Container Probes</a:t>
            </a:r>
            <a:endParaRPr b="0" lang="en-IN" sz="1400" spc="-1" strike="noStrike">
              <a:latin typeface="Arial"/>
            </a:endParaRPr>
          </a:p>
          <a:p>
            <a:pPr lvl="1" marL="914400" indent="-298080">
              <a:lnSpc>
                <a:spcPct val="115000"/>
              </a:lnSpc>
              <a:buClr>
                <a:srgbClr val="000000"/>
              </a:buClr>
              <a:buFont typeface="Arial"/>
              <a:buChar char="❏"/>
            </a:pPr>
            <a:r>
              <a:rPr b="0" lang="en-IN" sz="1100" spc="-1" strike="noStrike">
                <a:solidFill>
                  <a:srgbClr val="000000"/>
                </a:solidFill>
                <a:latin typeface="Arial"/>
                <a:ea typeface="Arial"/>
              </a:rPr>
              <a:t>Overview</a:t>
            </a:r>
            <a:endParaRPr b="0" lang="en-IN" sz="1100" spc="-1" strike="noStrike">
              <a:latin typeface="Arial"/>
            </a:endParaRPr>
          </a:p>
          <a:p>
            <a:pPr lvl="1" marL="914400" indent="-298080">
              <a:lnSpc>
                <a:spcPct val="115000"/>
              </a:lnSpc>
              <a:buClr>
                <a:srgbClr val="000000"/>
              </a:buClr>
              <a:buFont typeface="Arial"/>
              <a:buChar char="❏"/>
            </a:pPr>
            <a:r>
              <a:rPr b="0" lang="en-IN" sz="1100" spc="-1" strike="noStrike">
                <a:solidFill>
                  <a:srgbClr val="000000"/>
                </a:solidFill>
                <a:latin typeface="Arial"/>
                <a:ea typeface="Arial"/>
              </a:rPr>
              <a:t>Types</a:t>
            </a:r>
            <a:endParaRPr b="0" lang="en-IN" sz="1100" spc="-1" strike="noStrike">
              <a:latin typeface="Arial"/>
            </a:endParaRPr>
          </a:p>
          <a:p>
            <a:pPr marL="457200" indent="-298080">
              <a:lnSpc>
                <a:spcPct val="115000"/>
              </a:lnSpc>
              <a:buClr>
                <a:srgbClr val="000000"/>
              </a:buClr>
              <a:buFont typeface="Arial"/>
              <a:buChar char="❏"/>
            </a:pPr>
            <a:r>
              <a:rPr b="0" lang="en-IN" sz="1400" spc="-1" strike="noStrike">
                <a:solidFill>
                  <a:srgbClr val="000000"/>
                </a:solidFill>
                <a:latin typeface="Arial"/>
                <a:ea typeface="Arial"/>
              </a:rPr>
              <a:t>Commands and Arguments</a:t>
            </a:r>
            <a:endParaRPr b="0" lang="en-IN" sz="1400" spc="-1" strike="noStrike">
              <a:latin typeface="Arial"/>
            </a:endParaRPr>
          </a:p>
          <a:p>
            <a:pPr marL="457200" indent="-323640">
              <a:lnSpc>
                <a:spcPct val="115000"/>
              </a:lnSpc>
              <a:buClr>
                <a:srgbClr val="000000"/>
              </a:buClr>
              <a:buFont typeface="Arial"/>
              <a:buChar char="❏"/>
            </a:pPr>
            <a:r>
              <a:rPr b="0" lang="en-IN" sz="1400" spc="-1" strike="noStrike">
                <a:solidFill>
                  <a:srgbClr val="000000"/>
                </a:solidFill>
                <a:latin typeface="Arial"/>
                <a:ea typeface="Arial"/>
              </a:rPr>
              <a:t>Init Containers</a:t>
            </a:r>
            <a:endParaRPr b="0" lang="en-IN" sz="1400" spc="-1" strike="noStrike">
              <a:latin typeface="Arial"/>
            </a:endParaRPr>
          </a:p>
          <a:p>
            <a:pPr marL="457200" indent="-298080">
              <a:lnSpc>
                <a:spcPct val="115000"/>
              </a:lnSpc>
              <a:buClr>
                <a:srgbClr val="000000"/>
              </a:buClr>
              <a:buFont typeface="Arial"/>
              <a:buChar char="❏"/>
            </a:pPr>
            <a:r>
              <a:rPr b="0" lang="en-IN" sz="1400" spc="-1" strike="noStrike">
                <a:solidFill>
                  <a:srgbClr val="000000"/>
                </a:solidFill>
                <a:latin typeface="Arial"/>
                <a:ea typeface="Arial"/>
              </a:rPr>
              <a:t>POD configuration</a:t>
            </a:r>
            <a:endParaRPr b="0" lang="en-IN" sz="1400" spc="-1" strike="noStrike">
              <a:latin typeface="Arial"/>
            </a:endParaRPr>
          </a:p>
          <a:p>
            <a:pPr lvl="1" marL="914400" indent="-298080">
              <a:lnSpc>
                <a:spcPct val="115000"/>
              </a:lnSpc>
              <a:buClr>
                <a:srgbClr val="000000"/>
              </a:buClr>
              <a:buFont typeface="Arial"/>
              <a:buChar char="❏"/>
            </a:pPr>
            <a:r>
              <a:rPr b="0" lang="en-IN" sz="1400" spc="-1" strike="noStrike">
                <a:solidFill>
                  <a:srgbClr val="000000"/>
                </a:solidFill>
                <a:latin typeface="Arial"/>
                <a:ea typeface="Arial"/>
              </a:rPr>
              <a:t>Configure Environment Variables in Applications</a:t>
            </a:r>
            <a:endParaRPr b="0" lang="en-IN" sz="1400" spc="-1" strike="noStrike">
              <a:latin typeface="Arial"/>
            </a:endParaRPr>
          </a:p>
          <a:p>
            <a:pPr lvl="1" marL="914400" indent="-323640">
              <a:lnSpc>
                <a:spcPct val="115000"/>
              </a:lnSpc>
              <a:buClr>
                <a:srgbClr val="000000"/>
              </a:buClr>
              <a:buFont typeface="Arial"/>
              <a:buChar char="❏"/>
            </a:pPr>
            <a:r>
              <a:rPr b="0" lang="en-IN" sz="1400" spc="-1" strike="noStrike">
                <a:solidFill>
                  <a:srgbClr val="000000"/>
                </a:solidFill>
                <a:latin typeface="Arial"/>
                <a:ea typeface="Arial"/>
              </a:rPr>
              <a:t>Configuring ConfigMaps in Applications</a:t>
            </a:r>
            <a:endParaRPr b="0" lang="en-IN" sz="1400" spc="-1" strike="noStrike">
              <a:latin typeface="Arial"/>
            </a:endParaRPr>
          </a:p>
          <a:p>
            <a:pPr lvl="1" marL="914400" indent="-323640">
              <a:lnSpc>
                <a:spcPct val="115000"/>
              </a:lnSpc>
              <a:buClr>
                <a:srgbClr val="000000"/>
              </a:buClr>
              <a:buFont typeface="Arial"/>
              <a:buChar char="❏"/>
            </a:pPr>
            <a:r>
              <a:rPr b="0" lang="en-IN" sz="1400" spc="-1" strike="noStrike">
                <a:solidFill>
                  <a:srgbClr val="000000"/>
                </a:solidFill>
                <a:latin typeface="Arial"/>
                <a:ea typeface="Arial"/>
              </a:rPr>
              <a:t>Configure Secrets in Applications</a:t>
            </a:r>
            <a:endParaRPr b="0" lang="en-IN" sz="1400" spc="-1" strike="noStrike">
              <a:latin typeface="Arial"/>
            </a:endParaRPr>
          </a:p>
        </p:txBody>
      </p:sp>
      <p:sp>
        <p:nvSpPr>
          <p:cNvPr id="129" name="CustomShape 2"/>
          <p:cNvSpPr/>
          <p:nvPr/>
        </p:nvSpPr>
        <p:spPr>
          <a:xfrm>
            <a:off x="574560" y="333720"/>
            <a:ext cx="3027960" cy="457560"/>
          </a:xfrm>
          <a:prstGeom prst="rect">
            <a:avLst/>
          </a:prstGeom>
          <a:noFill/>
          <a:ln>
            <a:noFill/>
          </a:ln>
        </p:spPr>
        <p:style>
          <a:lnRef idx="0"/>
          <a:fillRef idx="0"/>
          <a:effectRef idx="0"/>
          <a:fontRef idx="minor"/>
        </p:style>
        <p:txBody>
          <a:bodyPr tIns="91440" bIns="91440"/>
          <a:p>
            <a:pPr>
              <a:lnSpc>
                <a:spcPct val="100000"/>
              </a:lnSpc>
            </a:pPr>
            <a:r>
              <a:rPr b="1" lang="en-IN" sz="1800" spc="-1" strike="noStrike">
                <a:solidFill>
                  <a:srgbClr val="000000"/>
                </a:solidFill>
                <a:latin typeface="Roboto"/>
                <a:ea typeface="Roboto"/>
              </a:rPr>
              <a:t>Agenda</a:t>
            </a: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10160" y="283320"/>
            <a:ext cx="4057920" cy="804600"/>
          </a:xfrm>
          <a:prstGeom prst="rect">
            <a:avLst/>
          </a:prstGeom>
          <a:noFill/>
          <a:ln>
            <a:noFill/>
          </a:ln>
        </p:spPr>
        <p:style>
          <a:lnRef idx="0"/>
          <a:fillRef idx="0"/>
          <a:effectRef idx="0"/>
          <a:fontRef idx="minor"/>
        </p:style>
        <p:txBody>
          <a:bodyPr tIns="91440" bIns="91440"/>
          <a:p>
            <a:pPr>
              <a:lnSpc>
                <a:spcPct val="120000"/>
              </a:lnSpc>
              <a:spcBef>
                <a:spcPts val="1800"/>
              </a:spcBef>
              <a:spcAft>
                <a:spcPts val="400"/>
              </a:spcAft>
            </a:pPr>
            <a:r>
              <a:rPr b="0" lang="en-IN" sz="1700" spc="-1" strike="noStrike">
                <a:solidFill>
                  <a:srgbClr val="222222"/>
                </a:solidFill>
                <a:latin typeface="Roboto"/>
                <a:ea typeface="Roboto"/>
              </a:rPr>
              <a:t>Probe Example - EdgeGallery Example</a:t>
            </a:r>
            <a:endParaRPr b="0" lang="en-IN" sz="1700" spc="-1" strike="noStrike">
              <a:latin typeface="Arial"/>
            </a:endParaRPr>
          </a:p>
        </p:txBody>
      </p:sp>
      <p:pic>
        <p:nvPicPr>
          <p:cNvPr id="193" name="Google Shape;193;p30" descr=""/>
          <p:cNvPicPr/>
          <p:nvPr/>
        </p:nvPicPr>
        <p:blipFill>
          <a:blip r:embed="rId1"/>
          <a:stretch/>
        </p:blipFill>
        <p:spPr>
          <a:xfrm>
            <a:off x="152280" y="882000"/>
            <a:ext cx="8838720" cy="395244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10160" y="435600"/>
            <a:ext cx="4057920" cy="493560"/>
          </a:xfrm>
          <a:prstGeom prst="rect">
            <a:avLst/>
          </a:prstGeom>
          <a:noFill/>
          <a:ln>
            <a:noFill/>
          </a:ln>
        </p:spPr>
        <p:style>
          <a:lnRef idx="0"/>
          <a:fillRef idx="0"/>
          <a:effectRef idx="0"/>
          <a:fontRef idx="minor"/>
        </p:style>
        <p:txBody>
          <a:bodyPr tIns="91440" bIns="91440"/>
          <a:p>
            <a:pPr>
              <a:lnSpc>
                <a:spcPct val="120000"/>
              </a:lnSpc>
              <a:spcBef>
                <a:spcPts val="1800"/>
              </a:spcBef>
              <a:spcAft>
                <a:spcPts val="400"/>
              </a:spcAft>
            </a:pPr>
            <a:r>
              <a:rPr b="0" lang="en-IN" sz="1700" spc="-1" strike="noStrike">
                <a:solidFill>
                  <a:srgbClr val="222222"/>
                </a:solidFill>
                <a:latin typeface="Roboto"/>
                <a:ea typeface="Roboto"/>
              </a:rPr>
              <a:t>Commands and Arguments</a:t>
            </a:r>
            <a:endParaRPr b="0" lang="en-IN" sz="1700" spc="-1" strike="noStrike">
              <a:latin typeface="Arial"/>
            </a:endParaRPr>
          </a:p>
        </p:txBody>
      </p:sp>
      <p:sp>
        <p:nvSpPr>
          <p:cNvPr id="195" name="CustomShape 2"/>
          <p:cNvSpPr/>
          <p:nvPr/>
        </p:nvSpPr>
        <p:spPr>
          <a:xfrm>
            <a:off x="227160" y="1306800"/>
            <a:ext cx="4951440" cy="3000240"/>
          </a:xfrm>
          <a:prstGeom prst="rect">
            <a:avLst/>
          </a:prstGeom>
          <a:noFill/>
          <a:ln>
            <a:noFill/>
          </a:ln>
        </p:spPr>
        <p:style>
          <a:lnRef idx="0"/>
          <a:fillRef idx="0"/>
          <a:effectRef idx="0"/>
          <a:fontRef idx="minor"/>
        </p:style>
        <p:txBody>
          <a:bodyPr tIns="91440" bIns="91440"/>
          <a:p>
            <a:pPr>
              <a:lnSpc>
                <a:spcPct val="115000"/>
              </a:lnSpc>
              <a:spcBef>
                <a:spcPts val="1001"/>
              </a:spcBef>
            </a:pPr>
            <a:r>
              <a:rPr b="0" lang="en-IN" sz="1200" spc="-1" strike="noStrike">
                <a:solidFill>
                  <a:srgbClr val="222222"/>
                </a:solidFill>
                <a:latin typeface="Roboto"/>
                <a:ea typeface="Roboto"/>
              </a:rPr>
              <a:t>When you create a Pod, you can define a command and arguments for the containers that run in the Pod. </a:t>
            </a:r>
            <a:endParaRPr b="0" lang="en-IN" sz="1200" spc="-1" strike="noStrike">
              <a:latin typeface="Arial"/>
            </a:endParaRPr>
          </a:p>
          <a:p>
            <a:pPr>
              <a:lnSpc>
                <a:spcPct val="115000"/>
              </a:lnSpc>
              <a:spcBef>
                <a:spcPts val="1001"/>
              </a:spcBef>
            </a:pPr>
            <a:r>
              <a:rPr b="0" lang="en-IN" sz="1200" spc="-1" strike="noStrike">
                <a:solidFill>
                  <a:srgbClr val="222222"/>
                </a:solidFill>
                <a:latin typeface="Roboto"/>
                <a:ea typeface="Roboto"/>
              </a:rPr>
              <a:t>To define a command, include the </a:t>
            </a:r>
            <a:r>
              <a:rPr b="0" lang="en-IN" sz="1000" spc="-1" strike="noStrike">
                <a:solidFill>
                  <a:srgbClr val="222222"/>
                </a:solidFill>
                <a:latin typeface="Courier New"/>
                <a:ea typeface="Courier New"/>
              </a:rPr>
              <a:t>command</a:t>
            </a:r>
            <a:r>
              <a:rPr b="0" lang="en-IN" sz="1200" spc="-1" strike="noStrike">
                <a:solidFill>
                  <a:srgbClr val="222222"/>
                </a:solidFill>
                <a:latin typeface="Roboto"/>
                <a:ea typeface="Roboto"/>
              </a:rPr>
              <a:t> field in the configuration file. </a:t>
            </a:r>
            <a:endParaRPr b="0" lang="en-IN" sz="1200" spc="-1" strike="noStrike">
              <a:latin typeface="Arial"/>
            </a:endParaRPr>
          </a:p>
          <a:p>
            <a:pPr>
              <a:lnSpc>
                <a:spcPct val="115000"/>
              </a:lnSpc>
              <a:spcBef>
                <a:spcPts val="1001"/>
              </a:spcBef>
            </a:pPr>
            <a:r>
              <a:rPr b="0" lang="en-IN" sz="1200" spc="-1" strike="noStrike">
                <a:solidFill>
                  <a:srgbClr val="222222"/>
                </a:solidFill>
                <a:latin typeface="Roboto"/>
                <a:ea typeface="Roboto"/>
              </a:rPr>
              <a:t>To define arguments for the command, include the </a:t>
            </a:r>
            <a:r>
              <a:rPr b="0" lang="en-IN" sz="1000" spc="-1" strike="noStrike">
                <a:solidFill>
                  <a:srgbClr val="222222"/>
                </a:solidFill>
                <a:latin typeface="Courier New"/>
                <a:ea typeface="Courier New"/>
              </a:rPr>
              <a:t>args</a:t>
            </a:r>
            <a:r>
              <a:rPr b="0" lang="en-IN" sz="1200" spc="-1" strike="noStrike">
                <a:solidFill>
                  <a:srgbClr val="222222"/>
                </a:solidFill>
                <a:latin typeface="Roboto"/>
                <a:ea typeface="Roboto"/>
              </a:rPr>
              <a:t> field in the configuration file.</a:t>
            </a:r>
            <a:endParaRPr b="0" lang="en-IN" sz="1200" spc="-1" strike="noStrike">
              <a:latin typeface="Arial"/>
            </a:endParaRPr>
          </a:p>
          <a:p>
            <a:pPr>
              <a:lnSpc>
                <a:spcPct val="115000"/>
              </a:lnSpc>
              <a:spcBef>
                <a:spcPts val="1001"/>
              </a:spcBef>
            </a:pPr>
            <a:r>
              <a:rPr b="0" lang="en-IN" sz="1200" spc="-1" strike="noStrike">
                <a:solidFill>
                  <a:srgbClr val="222222"/>
                </a:solidFill>
                <a:latin typeface="Roboto"/>
                <a:ea typeface="Roboto"/>
              </a:rPr>
              <a:t>The command and arguments that you define in the configuration file override the default command and arguments provided by the container image. </a:t>
            </a:r>
            <a:endParaRPr b="0" lang="en-IN" sz="1200" spc="-1" strike="noStrike">
              <a:latin typeface="Arial"/>
            </a:endParaRPr>
          </a:p>
          <a:p>
            <a:pPr>
              <a:lnSpc>
                <a:spcPct val="115000"/>
              </a:lnSpc>
              <a:spcBef>
                <a:spcPts val="1001"/>
              </a:spcBef>
              <a:spcAft>
                <a:spcPts val="1001"/>
              </a:spcAft>
            </a:pPr>
            <a:r>
              <a:rPr b="0" lang="en-IN" sz="1200" spc="-1" strike="noStrike">
                <a:solidFill>
                  <a:srgbClr val="222222"/>
                </a:solidFill>
                <a:latin typeface="Roboto"/>
                <a:ea typeface="Roboto"/>
              </a:rPr>
              <a:t>If you define args, but do not define a command, the default command is used with your new arguments.</a:t>
            </a:r>
            <a:endParaRPr b="0" lang="en-IN" sz="1200" spc="-1" strike="noStrike">
              <a:latin typeface="Arial"/>
            </a:endParaRPr>
          </a:p>
        </p:txBody>
      </p:sp>
      <p:pic>
        <p:nvPicPr>
          <p:cNvPr id="196" name="Google Shape;200;p31" descr=""/>
          <p:cNvPicPr/>
          <p:nvPr/>
        </p:nvPicPr>
        <p:blipFill>
          <a:blip r:embed="rId1"/>
          <a:stretch/>
        </p:blipFill>
        <p:spPr>
          <a:xfrm>
            <a:off x="5528880" y="1224000"/>
            <a:ext cx="3491280" cy="269532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311760" y="2151000"/>
            <a:ext cx="8520120" cy="841320"/>
          </a:xfrm>
          <a:prstGeom prst="rect">
            <a:avLst/>
          </a:prstGeom>
          <a:noFill/>
          <a:ln>
            <a:noFill/>
          </a:ln>
        </p:spPr>
        <p:txBody>
          <a:bodyPr tIns="91440" bIns="91440" anchor="ctr"/>
          <a:p>
            <a:pPr algn="ctr">
              <a:lnSpc>
                <a:spcPct val="100000"/>
              </a:lnSpc>
            </a:pPr>
            <a:r>
              <a:rPr b="0" lang="en-IN" sz="3600" spc="-1" strike="noStrike">
                <a:solidFill>
                  <a:srgbClr val="595959"/>
                </a:solidFill>
                <a:latin typeface="Roboto"/>
                <a:ea typeface="Roboto"/>
              </a:rPr>
              <a:t>Configurations</a:t>
            </a:r>
            <a:endParaRPr b="0" lang="en-IN" sz="3600" spc="-1" strike="noStrike">
              <a:solidFill>
                <a:srgbClr val="000000"/>
              </a:solidFill>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10160" y="283320"/>
            <a:ext cx="4057920" cy="966960"/>
          </a:xfrm>
          <a:prstGeom prst="rect">
            <a:avLst/>
          </a:prstGeom>
          <a:noFill/>
          <a:ln>
            <a:noFill/>
          </a:ln>
        </p:spPr>
        <p:style>
          <a:lnRef idx="0"/>
          <a:fillRef idx="0"/>
          <a:effectRef idx="0"/>
          <a:fontRef idx="minor"/>
        </p:style>
        <p:txBody>
          <a:bodyPr tIns="91440" bIns="91440"/>
          <a:p>
            <a:pPr>
              <a:lnSpc>
                <a:spcPct val="115000"/>
              </a:lnSpc>
            </a:pPr>
            <a:r>
              <a:rPr b="0" lang="en-IN" sz="1400" spc="-1" strike="noStrike">
                <a:solidFill>
                  <a:srgbClr val="000000"/>
                </a:solidFill>
                <a:latin typeface="Arial"/>
                <a:ea typeface="Arial"/>
              </a:rPr>
              <a:t>Configure Environment Variables in Applications</a:t>
            </a:r>
            <a:endParaRPr b="0" lang="en-IN" sz="1400" spc="-1" strike="noStrike">
              <a:latin typeface="Arial"/>
            </a:endParaRPr>
          </a:p>
          <a:p>
            <a:pPr>
              <a:lnSpc>
                <a:spcPct val="120000"/>
              </a:lnSpc>
              <a:spcBef>
                <a:spcPts val="1800"/>
              </a:spcBef>
              <a:spcAft>
                <a:spcPts val="400"/>
              </a:spcAft>
            </a:pPr>
            <a:endParaRPr b="0" lang="en-IN" sz="1400" spc="-1" strike="noStrike">
              <a:latin typeface="Arial"/>
            </a:endParaRPr>
          </a:p>
        </p:txBody>
      </p:sp>
      <p:sp>
        <p:nvSpPr>
          <p:cNvPr id="199" name="CustomShape 2"/>
          <p:cNvSpPr/>
          <p:nvPr/>
        </p:nvSpPr>
        <p:spPr>
          <a:xfrm>
            <a:off x="277560" y="4914720"/>
            <a:ext cx="4275000" cy="340200"/>
          </a:xfrm>
          <a:prstGeom prst="rect">
            <a:avLst/>
          </a:prstGeom>
          <a:noFill/>
          <a:ln>
            <a:noFill/>
          </a:ln>
        </p:spPr>
        <p:style>
          <a:lnRef idx="0"/>
          <a:fillRef idx="0"/>
          <a:effectRef idx="0"/>
          <a:fontRef idx="minor"/>
        </p:style>
        <p:txBody>
          <a:bodyPr tIns="91440" bIns="91440"/>
          <a:p>
            <a:pPr>
              <a:lnSpc>
                <a:spcPct val="115000"/>
              </a:lnSpc>
              <a:spcBef>
                <a:spcPts val="1001"/>
              </a:spcBef>
              <a:spcAft>
                <a:spcPts val="1001"/>
              </a:spcAft>
            </a:pPr>
            <a:r>
              <a:rPr b="0" lang="en-IN" sz="900" spc="-1" strike="noStrike">
                <a:solidFill>
                  <a:srgbClr val="222222"/>
                </a:solidFill>
                <a:latin typeface="Roboto"/>
                <a:ea typeface="Roboto"/>
              </a:rPr>
              <a:t>Dependent Env: env define and used in config file</a:t>
            </a:r>
            <a:endParaRPr b="0" lang="en-IN" sz="900" spc="-1" strike="noStrike">
              <a:latin typeface="Arial"/>
            </a:endParaRPr>
          </a:p>
        </p:txBody>
      </p:sp>
      <p:pic>
        <p:nvPicPr>
          <p:cNvPr id="200" name="Google Shape;212;p33" descr=""/>
          <p:cNvPicPr/>
          <p:nvPr/>
        </p:nvPicPr>
        <p:blipFill>
          <a:blip r:embed="rId1"/>
          <a:stretch/>
        </p:blipFill>
        <p:spPr>
          <a:xfrm>
            <a:off x="289440" y="2576520"/>
            <a:ext cx="3665520" cy="2414160"/>
          </a:xfrm>
          <a:prstGeom prst="rect">
            <a:avLst/>
          </a:prstGeom>
          <a:ln>
            <a:noFill/>
          </a:ln>
        </p:spPr>
      </p:pic>
      <p:pic>
        <p:nvPicPr>
          <p:cNvPr id="201" name="Google Shape;213;p33" descr=""/>
          <p:cNvPicPr/>
          <p:nvPr/>
        </p:nvPicPr>
        <p:blipFill>
          <a:blip r:embed="rId2"/>
          <a:stretch/>
        </p:blipFill>
        <p:spPr>
          <a:xfrm>
            <a:off x="7036920" y="201240"/>
            <a:ext cx="2059560" cy="1620360"/>
          </a:xfrm>
          <a:prstGeom prst="rect">
            <a:avLst/>
          </a:prstGeom>
          <a:ln>
            <a:noFill/>
          </a:ln>
        </p:spPr>
      </p:pic>
      <p:pic>
        <p:nvPicPr>
          <p:cNvPr id="202" name="Google Shape;214;p33" descr=""/>
          <p:cNvPicPr/>
          <p:nvPr/>
        </p:nvPicPr>
        <p:blipFill>
          <a:blip r:embed="rId3"/>
          <a:stretch/>
        </p:blipFill>
        <p:spPr>
          <a:xfrm>
            <a:off x="7060680" y="2018520"/>
            <a:ext cx="1711800" cy="2533320"/>
          </a:xfrm>
          <a:prstGeom prst="rect">
            <a:avLst/>
          </a:prstGeom>
          <a:ln>
            <a:noFill/>
          </a:ln>
        </p:spPr>
      </p:pic>
      <p:sp>
        <p:nvSpPr>
          <p:cNvPr id="203" name="CustomShape 3"/>
          <p:cNvSpPr/>
          <p:nvPr/>
        </p:nvSpPr>
        <p:spPr>
          <a:xfrm>
            <a:off x="6951600" y="4498560"/>
            <a:ext cx="2301840" cy="457560"/>
          </a:xfrm>
          <a:prstGeom prst="rect">
            <a:avLst/>
          </a:prstGeom>
          <a:noFill/>
          <a:ln>
            <a:noFill/>
          </a:ln>
        </p:spPr>
        <p:style>
          <a:lnRef idx="0"/>
          <a:fillRef idx="0"/>
          <a:effectRef idx="0"/>
          <a:fontRef idx="minor"/>
        </p:style>
        <p:txBody>
          <a:bodyPr tIns="91440" bIns="91440"/>
          <a:p>
            <a:pPr>
              <a:lnSpc>
                <a:spcPct val="100000"/>
              </a:lnSpc>
            </a:pPr>
            <a:r>
              <a:rPr b="0" lang="en-IN" sz="900" spc="-1" strike="noStrike">
                <a:solidFill>
                  <a:srgbClr val="000000"/>
                </a:solidFill>
                <a:latin typeface="Roboto"/>
                <a:ea typeface="Roboto"/>
              </a:rPr>
              <a:t>environment-variable-expose-pod-information</a:t>
            </a:r>
            <a:endParaRPr b="0" lang="en-IN" sz="900" spc="-1" strike="noStrike">
              <a:latin typeface="Arial"/>
            </a:endParaRPr>
          </a:p>
        </p:txBody>
      </p:sp>
      <p:sp>
        <p:nvSpPr>
          <p:cNvPr id="204" name="CustomShape 4"/>
          <p:cNvSpPr/>
          <p:nvPr/>
        </p:nvSpPr>
        <p:spPr>
          <a:xfrm>
            <a:off x="84240" y="717840"/>
            <a:ext cx="4565880" cy="1859760"/>
          </a:xfrm>
          <a:prstGeom prst="rect">
            <a:avLst/>
          </a:prstGeom>
          <a:noFill/>
          <a:ln>
            <a:noFill/>
          </a:ln>
        </p:spPr>
        <p:style>
          <a:lnRef idx="0"/>
          <a:fillRef idx="0"/>
          <a:effectRef idx="0"/>
          <a:fontRef idx="minor"/>
        </p:style>
        <p:txBody>
          <a:bodyPr tIns="91440" bIns="91440"/>
          <a:p>
            <a:pPr>
              <a:lnSpc>
                <a:spcPct val="150000"/>
              </a:lnSpc>
            </a:pPr>
            <a:r>
              <a:rPr b="0" lang="en-IN" sz="800" spc="-1" strike="noStrike">
                <a:solidFill>
                  <a:srgbClr val="000000"/>
                </a:solidFill>
                <a:latin typeface="Arial"/>
                <a:ea typeface="Arial"/>
              </a:rPr>
              <a:t>It enables you to inject environment variables at runtime.</a:t>
            </a:r>
            <a:endParaRPr b="0" lang="en-IN" sz="800" spc="-1" strike="noStrike">
              <a:latin typeface="Arial"/>
            </a:endParaRPr>
          </a:p>
          <a:p>
            <a:pPr>
              <a:lnSpc>
                <a:spcPct val="150000"/>
              </a:lnSpc>
            </a:pPr>
            <a:r>
              <a:rPr b="0" lang="en-IN" sz="950" spc="-1" strike="noStrike">
                <a:solidFill>
                  <a:srgbClr val="3c3c38"/>
                </a:solidFill>
                <a:latin typeface="Arial"/>
                <a:ea typeface="Arial"/>
              </a:rPr>
              <a:t>You can set environment variables for containers running in a pod. </a:t>
            </a:r>
            <a:r>
              <a:rPr b="0" lang="en-IN" sz="800" spc="-1" strike="noStrike">
                <a:solidFill>
                  <a:srgbClr val="222222"/>
                </a:solidFill>
                <a:latin typeface="Arial"/>
                <a:ea typeface="Arial"/>
              </a:rPr>
              <a:t>When you create a Pod, you can set environment variables for the containers that run in the Pod. To set environment variables, include the </a:t>
            </a:r>
            <a:r>
              <a:rPr b="1" lang="en-IN" sz="600" spc="-1" strike="noStrike">
                <a:solidFill>
                  <a:srgbClr val="222222"/>
                </a:solidFill>
                <a:latin typeface="Arial"/>
                <a:ea typeface="Arial"/>
              </a:rPr>
              <a:t>env</a:t>
            </a:r>
            <a:r>
              <a:rPr b="1" lang="en-IN" sz="800" spc="-1" strike="noStrike">
                <a:solidFill>
                  <a:srgbClr val="222222"/>
                </a:solidFill>
                <a:latin typeface="Arial"/>
                <a:ea typeface="Arial"/>
              </a:rPr>
              <a:t> or </a:t>
            </a:r>
            <a:r>
              <a:rPr b="1" lang="en-IN" sz="600" spc="-1" strike="noStrike">
                <a:solidFill>
                  <a:srgbClr val="222222"/>
                </a:solidFill>
                <a:latin typeface="Arial"/>
                <a:ea typeface="Arial"/>
              </a:rPr>
              <a:t>envFrom</a:t>
            </a:r>
            <a:r>
              <a:rPr b="1" lang="en-IN" sz="800" spc="-1" strike="noStrike">
                <a:solidFill>
                  <a:srgbClr val="222222"/>
                </a:solidFill>
                <a:latin typeface="Arial"/>
                <a:ea typeface="Arial"/>
              </a:rPr>
              <a:t> </a:t>
            </a:r>
            <a:r>
              <a:rPr b="0" lang="en-IN" sz="800" spc="-1" strike="noStrike">
                <a:solidFill>
                  <a:srgbClr val="222222"/>
                </a:solidFill>
                <a:latin typeface="Arial"/>
                <a:ea typeface="Arial"/>
              </a:rPr>
              <a:t>field in the configuration file.</a:t>
            </a:r>
            <a:endParaRPr b="0" lang="en-IN" sz="800" spc="-1" strike="noStrike">
              <a:latin typeface="Arial"/>
            </a:endParaRPr>
          </a:p>
          <a:p>
            <a:pPr>
              <a:lnSpc>
                <a:spcPct val="150000"/>
              </a:lnSpc>
            </a:pPr>
            <a:r>
              <a:rPr b="0" lang="en-IN" sz="800" spc="-1" strike="noStrike">
                <a:solidFill>
                  <a:srgbClr val="222222"/>
                </a:solidFill>
                <a:latin typeface="Arial"/>
                <a:ea typeface="Arial"/>
              </a:rPr>
              <a:t>Different way of Env variables:</a:t>
            </a:r>
            <a:endParaRPr b="0" lang="en-IN" sz="800" spc="-1" strike="noStrike">
              <a:latin typeface="Arial"/>
            </a:endParaRPr>
          </a:p>
          <a:p>
            <a:pPr marL="457200" indent="-279000">
              <a:lnSpc>
                <a:spcPct val="150000"/>
              </a:lnSpc>
              <a:buClr>
                <a:srgbClr val="222222"/>
              </a:buClr>
              <a:buFont typeface="Arial"/>
              <a:buAutoNum type="arabicPeriod"/>
            </a:pPr>
            <a:r>
              <a:rPr b="0" lang="en-IN" sz="800" spc="-1" strike="noStrike">
                <a:solidFill>
                  <a:srgbClr val="222222"/>
                </a:solidFill>
                <a:latin typeface="Arial"/>
                <a:ea typeface="Arial"/>
              </a:rPr>
              <a:t>Key - value</a:t>
            </a:r>
            <a:endParaRPr b="0" lang="en-IN" sz="800" spc="-1" strike="noStrike">
              <a:latin typeface="Arial"/>
            </a:endParaRPr>
          </a:p>
          <a:p>
            <a:pPr marL="457200" indent="-279000">
              <a:lnSpc>
                <a:spcPct val="150000"/>
              </a:lnSpc>
              <a:buClr>
                <a:srgbClr val="222222"/>
              </a:buClr>
              <a:buFont typeface="Arial"/>
              <a:buAutoNum type="arabicPeriod"/>
            </a:pPr>
            <a:r>
              <a:rPr b="0" lang="en-IN" sz="800" spc="-1" strike="noStrike">
                <a:solidFill>
                  <a:srgbClr val="222222"/>
                </a:solidFill>
                <a:latin typeface="Arial"/>
                <a:ea typeface="Arial"/>
              </a:rPr>
              <a:t>Dependent env</a:t>
            </a:r>
            <a:endParaRPr b="0" lang="en-IN" sz="800" spc="-1" strike="noStrike">
              <a:latin typeface="Arial"/>
            </a:endParaRPr>
          </a:p>
          <a:p>
            <a:pPr marL="457200" indent="-279000">
              <a:lnSpc>
                <a:spcPct val="150000"/>
              </a:lnSpc>
              <a:buClr>
                <a:srgbClr val="222222"/>
              </a:buClr>
              <a:buFont typeface="Arial"/>
              <a:buAutoNum type="arabicPeriod"/>
            </a:pPr>
            <a:r>
              <a:rPr b="0" lang="en-IN" sz="800" spc="-1" strike="noStrike">
                <a:solidFill>
                  <a:srgbClr val="222222"/>
                </a:solidFill>
                <a:latin typeface="Arial"/>
                <a:ea typeface="Arial"/>
              </a:rPr>
              <a:t>Environment-variable-expose-pod-information</a:t>
            </a:r>
            <a:endParaRPr b="0" lang="en-IN" sz="800" spc="-1" strike="noStrike">
              <a:latin typeface="Arial"/>
            </a:endParaRPr>
          </a:p>
          <a:p>
            <a:pPr marL="457200" indent="-266400">
              <a:lnSpc>
                <a:spcPct val="150000"/>
              </a:lnSpc>
              <a:buClr>
                <a:srgbClr val="000000"/>
              </a:buClr>
              <a:buFont typeface="Arial"/>
              <a:buAutoNum type="arabicPeriod"/>
            </a:pPr>
            <a:r>
              <a:rPr b="0" lang="en-IN" sz="800" spc="-1" strike="noStrike">
                <a:solidFill>
                  <a:srgbClr val="222222"/>
                </a:solidFill>
                <a:latin typeface="Arial"/>
                <a:ea typeface="Arial"/>
              </a:rPr>
              <a:t>environment-variable-expose-container-information</a:t>
            </a:r>
            <a:endParaRPr b="0" lang="en-IN" sz="800" spc="-1" strike="noStrike">
              <a:latin typeface="Arial"/>
            </a:endParaRPr>
          </a:p>
        </p:txBody>
      </p:sp>
      <p:pic>
        <p:nvPicPr>
          <p:cNvPr id="205" name="Google Shape;217;p33" descr=""/>
          <p:cNvPicPr/>
          <p:nvPr/>
        </p:nvPicPr>
        <p:blipFill>
          <a:blip r:embed="rId4"/>
          <a:stretch/>
        </p:blipFill>
        <p:spPr>
          <a:xfrm>
            <a:off x="4793760" y="429840"/>
            <a:ext cx="2138760" cy="4449960"/>
          </a:xfrm>
          <a:prstGeom prst="rect">
            <a:avLst/>
          </a:prstGeom>
          <a:ln>
            <a:noFill/>
          </a:ln>
        </p:spPr>
      </p:pic>
      <p:sp>
        <p:nvSpPr>
          <p:cNvPr id="206" name="CustomShape 5"/>
          <p:cNvSpPr/>
          <p:nvPr/>
        </p:nvSpPr>
        <p:spPr>
          <a:xfrm>
            <a:off x="4825080" y="4785480"/>
            <a:ext cx="2139120" cy="457560"/>
          </a:xfrm>
          <a:prstGeom prst="rect">
            <a:avLst/>
          </a:prstGeom>
          <a:noFill/>
          <a:ln>
            <a:noFill/>
          </a:ln>
        </p:spPr>
        <p:style>
          <a:lnRef idx="0"/>
          <a:fillRef idx="0"/>
          <a:effectRef idx="0"/>
          <a:fontRef idx="minor"/>
        </p:style>
        <p:txBody>
          <a:bodyPr tIns="91440" bIns="91440"/>
          <a:p>
            <a:pPr>
              <a:lnSpc>
                <a:spcPct val="100000"/>
              </a:lnSpc>
            </a:pPr>
            <a:r>
              <a:rPr b="0" lang="en-IN" sz="900" spc="-1" strike="noStrike">
                <a:solidFill>
                  <a:srgbClr val="000000"/>
                </a:solidFill>
                <a:latin typeface="Roboto"/>
                <a:ea typeface="Roboto"/>
              </a:rPr>
              <a:t>environment-variable-expose-container-information</a:t>
            </a:r>
            <a:endParaRPr b="0" lang="en-IN" sz="900" spc="-1" strike="noStrike">
              <a:latin typeface="Arial"/>
            </a:endParaRPr>
          </a:p>
        </p:txBody>
      </p:sp>
      <p:sp>
        <p:nvSpPr>
          <p:cNvPr id="207" name="CustomShape 6"/>
          <p:cNvSpPr/>
          <p:nvPr/>
        </p:nvSpPr>
        <p:spPr>
          <a:xfrm>
            <a:off x="7180200" y="1755360"/>
            <a:ext cx="2301840" cy="320400"/>
          </a:xfrm>
          <a:prstGeom prst="rect">
            <a:avLst/>
          </a:prstGeom>
          <a:noFill/>
          <a:ln>
            <a:noFill/>
          </a:ln>
        </p:spPr>
        <p:style>
          <a:lnRef idx="0"/>
          <a:fillRef idx="0"/>
          <a:effectRef idx="0"/>
          <a:fontRef idx="minor"/>
        </p:style>
        <p:txBody>
          <a:bodyPr tIns="91440" bIns="91440"/>
          <a:p>
            <a:pPr>
              <a:lnSpc>
                <a:spcPct val="100000"/>
              </a:lnSpc>
            </a:pPr>
            <a:r>
              <a:rPr b="0" lang="en-IN" sz="900" spc="-1" strike="noStrike">
                <a:solidFill>
                  <a:srgbClr val="000000"/>
                </a:solidFill>
                <a:latin typeface="Roboto"/>
                <a:ea typeface="Roboto"/>
              </a:rPr>
              <a:t>Key-value Envs</a:t>
            </a:r>
            <a:endParaRPr b="0" lang="en-IN" sz="9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99360" y="664200"/>
            <a:ext cx="6221520" cy="2395080"/>
          </a:xfrm>
          <a:prstGeom prst="rect">
            <a:avLst/>
          </a:prstGeom>
          <a:noFill/>
          <a:ln>
            <a:noFill/>
          </a:ln>
        </p:spPr>
        <p:style>
          <a:lnRef idx="0"/>
          <a:fillRef idx="0"/>
          <a:effectRef idx="0"/>
          <a:fontRef idx="minor"/>
        </p:style>
        <p:txBody>
          <a:bodyPr tIns="91440" bIns="91440"/>
          <a:p>
            <a:pPr>
              <a:lnSpc>
                <a:spcPct val="100000"/>
              </a:lnSpc>
            </a:pPr>
            <a:r>
              <a:rPr b="0" lang="en-IN" sz="800" spc="-1" strike="noStrike">
                <a:solidFill>
                  <a:srgbClr val="222222"/>
                </a:solidFill>
                <a:latin typeface="Arial"/>
                <a:ea typeface="Arial"/>
              </a:rPr>
              <a:t>A ConfigMap is an API object used to store non-confidential data in key-value pairs. A ConfigMap allows you to decouple environment-specific configuration from your </a:t>
            </a:r>
            <a:r>
              <a:rPr b="0" lang="en-IN" sz="800" spc="-1" strike="noStrike" u="sng">
                <a:solidFill>
                  <a:srgbClr val="0097a7"/>
                </a:solidFill>
                <a:uFillTx/>
                <a:latin typeface="Arial"/>
                <a:ea typeface="Arial"/>
                <a:hlinkClick r:id="rId1"/>
              </a:rPr>
              <a:t>container images</a:t>
            </a:r>
            <a:r>
              <a:rPr b="0" lang="en-IN" sz="800" spc="-1" strike="noStrike">
                <a:solidFill>
                  <a:srgbClr val="222222"/>
                </a:solidFill>
                <a:latin typeface="Arial"/>
                <a:ea typeface="Arial"/>
              </a:rPr>
              <a:t>, so that your applications are easily portable.</a:t>
            </a:r>
            <a:endParaRPr b="0" lang="en-IN" sz="800" spc="-1" strike="noStrike">
              <a:latin typeface="Arial"/>
            </a:endParaRPr>
          </a:p>
          <a:p>
            <a:pPr>
              <a:lnSpc>
                <a:spcPct val="100000"/>
              </a:lnSpc>
              <a:spcBef>
                <a:spcPts val="1001"/>
              </a:spcBef>
            </a:pPr>
            <a:r>
              <a:rPr b="0" lang="en-IN" sz="800" spc="-1" strike="noStrike" u="sng">
                <a:solidFill>
                  <a:srgbClr val="0097a7"/>
                </a:solidFill>
                <a:uFillTx/>
                <a:latin typeface="Arial"/>
                <a:ea typeface="Arial"/>
                <a:hlinkClick r:id="rId2"/>
              </a:rPr>
              <a:t>Pods</a:t>
            </a:r>
            <a:r>
              <a:rPr b="0" lang="en-IN" sz="800" spc="-1" strike="noStrike">
                <a:solidFill>
                  <a:srgbClr val="222222"/>
                </a:solidFill>
                <a:latin typeface="Arial"/>
                <a:ea typeface="Arial"/>
              </a:rPr>
              <a:t> can consume ConfigMaps as </a:t>
            </a:r>
            <a:r>
              <a:rPr b="1" lang="en-IN" sz="800" spc="-1" strike="noStrike">
                <a:solidFill>
                  <a:srgbClr val="222222"/>
                </a:solidFill>
                <a:latin typeface="Arial"/>
                <a:ea typeface="Arial"/>
              </a:rPr>
              <a:t>environment variables, </a:t>
            </a:r>
            <a:r>
              <a:rPr b="1" lang="en-IN" sz="800" spc="-1" strike="noStrike">
                <a:solidFill>
                  <a:srgbClr val="ff0000"/>
                </a:solidFill>
                <a:latin typeface="Arial"/>
                <a:ea typeface="Arial"/>
              </a:rPr>
              <a:t>command-line arguments</a:t>
            </a:r>
            <a:r>
              <a:rPr b="1" lang="en-IN" sz="800" spc="-1" strike="noStrike">
                <a:solidFill>
                  <a:srgbClr val="222222"/>
                </a:solidFill>
                <a:latin typeface="Arial"/>
                <a:ea typeface="Arial"/>
              </a:rPr>
              <a:t>, or as configuration files </a:t>
            </a:r>
            <a:r>
              <a:rPr b="0" lang="en-IN" sz="800" spc="-1" strike="noStrike">
                <a:solidFill>
                  <a:srgbClr val="222222"/>
                </a:solidFill>
                <a:latin typeface="Arial"/>
                <a:ea typeface="Arial"/>
              </a:rPr>
              <a:t>in a </a:t>
            </a:r>
            <a:r>
              <a:rPr b="0" lang="en-IN" sz="800" spc="-1" strike="noStrike" u="sng">
                <a:solidFill>
                  <a:srgbClr val="0097a7"/>
                </a:solidFill>
                <a:uFillTx/>
                <a:latin typeface="Arial"/>
                <a:ea typeface="Arial"/>
                <a:hlinkClick r:id="rId3"/>
              </a:rPr>
              <a:t>volume</a:t>
            </a:r>
            <a:r>
              <a:rPr b="0" lang="en-IN" sz="800" spc="-1" strike="noStrike">
                <a:solidFill>
                  <a:srgbClr val="222222"/>
                </a:solidFill>
                <a:latin typeface="Arial"/>
                <a:ea typeface="Arial"/>
              </a:rPr>
              <a:t>.</a:t>
            </a:r>
            <a:endParaRPr b="0" lang="en-IN" sz="800" spc="-1" strike="noStrike">
              <a:latin typeface="Arial"/>
            </a:endParaRPr>
          </a:p>
          <a:p>
            <a:pPr>
              <a:lnSpc>
                <a:spcPct val="100000"/>
              </a:lnSpc>
              <a:spcBef>
                <a:spcPts val="1001"/>
              </a:spcBef>
            </a:pPr>
            <a:r>
              <a:rPr b="0" lang="en-IN" sz="800" spc="-1" strike="noStrike">
                <a:solidFill>
                  <a:srgbClr val="222222"/>
                </a:solidFill>
                <a:latin typeface="Arial"/>
                <a:ea typeface="Arial"/>
              </a:rPr>
              <a:t>A ConfigMap has</a:t>
            </a:r>
            <a:r>
              <a:rPr b="1" lang="en-IN" sz="800" spc="-1" strike="noStrike">
                <a:solidFill>
                  <a:srgbClr val="222222"/>
                </a:solidFill>
                <a:latin typeface="Arial"/>
                <a:ea typeface="Arial"/>
              </a:rPr>
              <a:t> </a:t>
            </a:r>
            <a:r>
              <a:rPr b="1" lang="en-IN" sz="600" spc="-1" strike="noStrike">
                <a:solidFill>
                  <a:srgbClr val="222222"/>
                </a:solidFill>
                <a:latin typeface="Arial"/>
                <a:ea typeface="Arial"/>
              </a:rPr>
              <a:t>data</a:t>
            </a:r>
            <a:r>
              <a:rPr b="1" lang="en-IN" sz="800" spc="-1" strike="noStrike">
                <a:solidFill>
                  <a:srgbClr val="222222"/>
                </a:solidFill>
                <a:latin typeface="Arial"/>
                <a:ea typeface="Arial"/>
              </a:rPr>
              <a:t> and </a:t>
            </a:r>
            <a:r>
              <a:rPr b="1" lang="en-IN" sz="600" spc="-1" strike="noStrike">
                <a:solidFill>
                  <a:srgbClr val="222222"/>
                </a:solidFill>
                <a:latin typeface="Arial"/>
                <a:ea typeface="Arial"/>
              </a:rPr>
              <a:t>binaryData</a:t>
            </a:r>
            <a:r>
              <a:rPr b="1" lang="en-IN" sz="800" spc="-1" strike="noStrike">
                <a:solidFill>
                  <a:srgbClr val="222222"/>
                </a:solidFill>
                <a:latin typeface="Arial"/>
                <a:ea typeface="Arial"/>
              </a:rPr>
              <a:t> </a:t>
            </a:r>
            <a:r>
              <a:rPr b="0" lang="en-IN" sz="800" spc="-1" strike="noStrike">
                <a:solidFill>
                  <a:srgbClr val="222222"/>
                </a:solidFill>
                <a:latin typeface="Arial"/>
                <a:ea typeface="Arial"/>
              </a:rPr>
              <a:t>fields. These fields accept key-value pairs as their values. The </a:t>
            </a:r>
            <a:r>
              <a:rPr b="0" lang="en-IN" sz="600" spc="-1" strike="noStrike">
                <a:solidFill>
                  <a:srgbClr val="222222"/>
                </a:solidFill>
                <a:latin typeface="Arial"/>
                <a:ea typeface="Arial"/>
              </a:rPr>
              <a:t>data</a:t>
            </a:r>
            <a:r>
              <a:rPr b="0" lang="en-IN" sz="800" spc="-1" strike="noStrike">
                <a:solidFill>
                  <a:srgbClr val="222222"/>
                </a:solidFill>
                <a:latin typeface="Arial"/>
                <a:ea typeface="Arial"/>
              </a:rPr>
              <a:t> field is designed to contain UTF-8 strings while the </a:t>
            </a:r>
            <a:r>
              <a:rPr b="0" lang="en-IN" sz="600" spc="-1" strike="noStrike">
                <a:solidFill>
                  <a:srgbClr val="222222"/>
                </a:solidFill>
                <a:latin typeface="Arial"/>
                <a:ea typeface="Arial"/>
              </a:rPr>
              <a:t>binaryData</a:t>
            </a:r>
            <a:r>
              <a:rPr b="0" lang="en-IN" sz="800" spc="-1" strike="noStrike">
                <a:solidFill>
                  <a:srgbClr val="222222"/>
                </a:solidFill>
                <a:latin typeface="Arial"/>
                <a:ea typeface="Arial"/>
              </a:rPr>
              <a:t> field is designed to contain binary data as base64-encoded strings.</a:t>
            </a:r>
            <a:endParaRPr b="0" lang="en-IN" sz="800" spc="-1" strike="noStrike">
              <a:latin typeface="Arial"/>
            </a:endParaRPr>
          </a:p>
          <a:p>
            <a:pPr>
              <a:lnSpc>
                <a:spcPct val="100000"/>
              </a:lnSpc>
              <a:spcBef>
                <a:spcPts val="1001"/>
              </a:spcBef>
            </a:pPr>
            <a:r>
              <a:rPr b="0" lang="en-IN" sz="800" spc="-1" strike="noStrike">
                <a:solidFill>
                  <a:srgbClr val="222222"/>
                </a:solidFill>
                <a:latin typeface="Arial"/>
                <a:ea typeface="Arial"/>
              </a:rPr>
              <a:t>There are four different ways that you can use a ConfigMap to configure a container inside a Pod:</a:t>
            </a:r>
            <a:endParaRPr b="0" lang="en-IN" sz="800" spc="-1" strike="noStrike">
              <a:latin typeface="Arial"/>
            </a:endParaRPr>
          </a:p>
          <a:p>
            <a:pPr marL="457200" indent="-298080">
              <a:lnSpc>
                <a:spcPct val="100000"/>
              </a:lnSpc>
              <a:spcBef>
                <a:spcPts val="1001"/>
              </a:spcBef>
              <a:buClr>
                <a:srgbClr val="ff0000"/>
              </a:buClr>
              <a:buFont typeface="Roboto"/>
              <a:buAutoNum type="arabicPeriod"/>
            </a:pPr>
            <a:r>
              <a:rPr b="0" lang="en-IN" sz="800" spc="-1" strike="noStrike">
                <a:solidFill>
                  <a:srgbClr val="ff0000"/>
                </a:solidFill>
                <a:latin typeface="Arial"/>
                <a:ea typeface="Arial"/>
              </a:rPr>
              <a:t>Inside a container command and args</a:t>
            </a:r>
            <a:endParaRPr b="0" lang="en-IN" sz="800" spc="-1" strike="noStrike">
              <a:latin typeface="Arial"/>
            </a:endParaRPr>
          </a:p>
          <a:p>
            <a:pPr marL="457200" indent="-298080">
              <a:lnSpc>
                <a:spcPct val="100000"/>
              </a:lnSpc>
              <a:buClr>
                <a:srgbClr val="222222"/>
              </a:buClr>
              <a:buFont typeface="Roboto"/>
              <a:buAutoNum type="arabicPeriod"/>
            </a:pPr>
            <a:r>
              <a:rPr b="0" lang="en-IN" sz="800" spc="-1" strike="noStrike">
                <a:solidFill>
                  <a:srgbClr val="222222"/>
                </a:solidFill>
                <a:latin typeface="Arial"/>
                <a:ea typeface="Arial"/>
              </a:rPr>
              <a:t>Environment variables for a container</a:t>
            </a:r>
            <a:endParaRPr b="0" lang="en-IN" sz="800" spc="-1" strike="noStrike">
              <a:latin typeface="Arial"/>
            </a:endParaRPr>
          </a:p>
          <a:p>
            <a:pPr marL="457200" indent="-298080">
              <a:lnSpc>
                <a:spcPct val="100000"/>
              </a:lnSpc>
              <a:buClr>
                <a:srgbClr val="222222"/>
              </a:buClr>
              <a:buFont typeface="Roboto"/>
              <a:buAutoNum type="arabicPeriod"/>
            </a:pPr>
            <a:r>
              <a:rPr b="0" lang="en-IN" sz="800" spc="-1" strike="noStrike">
                <a:solidFill>
                  <a:srgbClr val="222222"/>
                </a:solidFill>
                <a:latin typeface="Arial"/>
                <a:ea typeface="Arial"/>
              </a:rPr>
              <a:t>Add a file in read-only volume, for the application to read</a:t>
            </a:r>
            <a:endParaRPr b="0" lang="en-IN" sz="800" spc="-1" strike="noStrike">
              <a:latin typeface="Arial"/>
            </a:endParaRPr>
          </a:p>
          <a:p>
            <a:pPr marL="457200" indent="-298080">
              <a:lnSpc>
                <a:spcPct val="100000"/>
              </a:lnSpc>
              <a:buClr>
                <a:srgbClr val="222222"/>
              </a:buClr>
              <a:buFont typeface="Roboto"/>
              <a:buAutoNum type="arabicPeriod"/>
            </a:pPr>
            <a:r>
              <a:rPr b="0" lang="en-IN" sz="800" spc="-1" strike="noStrike">
                <a:solidFill>
                  <a:srgbClr val="222222"/>
                </a:solidFill>
                <a:latin typeface="Arial"/>
                <a:ea typeface="Arial"/>
              </a:rPr>
              <a:t>Write code to run inside the Pod that uses the Kubernetes API to read a ConfigMap</a:t>
            </a:r>
            <a:endParaRPr b="0" lang="en-IN" sz="800" spc="-1" strike="noStrike">
              <a:latin typeface="Arial"/>
            </a:endParaRPr>
          </a:p>
          <a:p>
            <a:pPr marL="457200">
              <a:lnSpc>
                <a:spcPct val="100000"/>
              </a:lnSpc>
            </a:pPr>
            <a:endParaRPr b="0" lang="en-IN" sz="800" spc="-1" strike="noStrike">
              <a:latin typeface="Arial"/>
            </a:endParaRPr>
          </a:p>
          <a:p>
            <a:pPr>
              <a:lnSpc>
                <a:spcPct val="100000"/>
              </a:lnSpc>
            </a:pPr>
            <a:r>
              <a:rPr b="1" lang="en-IN" sz="800" spc="-1" strike="noStrike">
                <a:solidFill>
                  <a:srgbClr val="222222"/>
                </a:solidFill>
                <a:latin typeface="Arial"/>
                <a:ea typeface="Arial"/>
              </a:rPr>
              <a:t>Immutable configmaps</a:t>
            </a:r>
            <a:r>
              <a:rPr b="0" lang="en-IN" sz="800" spc="-1" strike="noStrike">
                <a:solidFill>
                  <a:srgbClr val="222222"/>
                </a:solidFill>
                <a:latin typeface="Arial"/>
                <a:ea typeface="Arial"/>
              </a:rPr>
              <a:t>: </a:t>
            </a:r>
            <a:endParaRPr b="0" lang="en-IN" sz="800" spc="-1" strike="noStrike">
              <a:latin typeface="Arial"/>
            </a:endParaRPr>
          </a:p>
          <a:p>
            <a:pPr>
              <a:lnSpc>
                <a:spcPct val="100000"/>
              </a:lnSpc>
            </a:pPr>
            <a:r>
              <a:rPr b="0" lang="en-IN" sz="800" spc="-1" strike="noStrike">
                <a:solidFill>
                  <a:srgbClr val="222222"/>
                </a:solidFill>
                <a:latin typeface="Arial"/>
                <a:ea typeface="Arial"/>
              </a:rPr>
              <a:t>Once a ConfigMap is marked as immutable, it is not possible to revert this change </a:t>
            </a:r>
            <a:endParaRPr b="0" lang="en-IN" sz="800" spc="-1" strike="noStrike">
              <a:latin typeface="Arial"/>
            </a:endParaRPr>
          </a:p>
          <a:p>
            <a:pPr>
              <a:lnSpc>
                <a:spcPct val="100000"/>
              </a:lnSpc>
              <a:spcAft>
                <a:spcPts val="1001"/>
              </a:spcAft>
            </a:pPr>
            <a:r>
              <a:rPr b="0" lang="en-IN" sz="800" spc="-1" strike="noStrike">
                <a:solidFill>
                  <a:srgbClr val="222222"/>
                </a:solidFill>
                <a:latin typeface="Arial"/>
                <a:ea typeface="Arial"/>
              </a:rPr>
              <a:t>You can only delete and recreate the ConfigMap.</a:t>
            </a:r>
            <a:endParaRPr b="0" lang="en-IN" sz="800" spc="-1" strike="noStrike">
              <a:latin typeface="Arial"/>
            </a:endParaRPr>
          </a:p>
        </p:txBody>
      </p:sp>
      <p:pic>
        <p:nvPicPr>
          <p:cNvPr id="209" name="Google Shape;225;p34" descr=""/>
          <p:cNvPicPr/>
          <p:nvPr/>
        </p:nvPicPr>
        <p:blipFill>
          <a:blip r:embed="rId4"/>
          <a:stretch/>
        </p:blipFill>
        <p:spPr>
          <a:xfrm>
            <a:off x="6799680" y="340200"/>
            <a:ext cx="2308680" cy="1750680"/>
          </a:xfrm>
          <a:prstGeom prst="rect">
            <a:avLst/>
          </a:prstGeom>
          <a:ln>
            <a:noFill/>
          </a:ln>
        </p:spPr>
      </p:pic>
      <p:pic>
        <p:nvPicPr>
          <p:cNvPr id="210" name="Google Shape;226;p34" descr=""/>
          <p:cNvPicPr/>
          <p:nvPr/>
        </p:nvPicPr>
        <p:blipFill>
          <a:blip r:embed="rId5"/>
          <a:stretch/>
        </p:blipFill>
        <p:spPr>
          <a:xfrm>
            <a:off x="6473880" y="2170080"/>
            <a:ext cx="2634480" cy="2841480"/>
          </a:xfrm>
          <a:prstGeom prst="rect">
            <a:avLst/>
          </a:prstGeom>
          <a:ln>
            <a:noFill/>
          </a:ln>
        </p:spPr>
      </p:pic>
      <p:sp>
        <p:nvSpPr>
          <p:cNvPr id="211" name="CustomShape 2"/>
          <p:cNvSpPr/>
          <p:nvPr/>
        </p:nvSpPr>
        <p:spPr>
          <a:xfrm>
            <a:off x="-93600" y="3778560"/>
            <a:ext cx="2759040" cy="1443960"/>
          </a:xfrm>
          <a:prstGeom prst="rect">
            <a:avLst/>
          </a:prstGeom>
          <a:noFill/>
          <a:ln>
            <a:noFill/>
          </a:ln>
        </p:spPr>
        <p:style>
          <a:lnRef idx="0"/>
          <a:fillRef idx="0"/>
          <a:effectRef idx="0"/>
          <a:fontRef idx="minor"/>
        </p:style>
        <p:txBody>
          <a:bodyPr tIns="91440" bIns="91440"/>
          <a:p>
            <a:pPr marL="457200" indent="-285480">
              <a:lnSpc>
                <a:spcPct val="115000"/>
              </a:lnSpc>
              <a:buClr>
                <a:srgbClr val="ff0000"/>
              </a:buClr>
              <a:buFont typeface="Roboto"/>
              <a:buChar char="●"/>
            </a:pPr>
            <a:r>
              <a:rPr b="0" lang="en-IN" sz="900" spc="-1" strike="noStrike">
                <a:solidFill>
                  <a:srgbClr val="ff0000"/>
                </a:solidFill>
                <a:latin typeface="Roboto"/>
                <a:ea typeface="Roboto"/>
              </a:rPr>
              <a:t>Config consumed as volume, is synced with configmap updates in pod by kubelet.</a:t>
            </a:r>
            <a:endParaRPr b="0" lang="en-IN" sz="900" spc="-1" strike="noStrike">
              <a:latin typeface="Arial"/>
            </a:endParaRPr>
          </a:p>
          <a:p>
            <a:pPr marL="457200">
              <a:lnSpc>
                <a:spcPct val="115000"/>
              </a:lnSpc>
            </a:pPr>
            <a:endParaRPr b="0" lang="en-IN" sz="900" spc="-1" strike="noStrike">
              <a:latin typeface="Arial"/>
            </a:endParaRPr>
          </a:p>
          <a:p>
            <a:pPr marL="457200" indent="-285480">
              <a:lnSpc>
                <a:spcPct val="115000"/>
              </a:lnSpc>
              <a:buClr>
                <a:srgbClr val="ff0000"/>
              </a:buClr>
              <a:buFont typeface="Roboto"/>
              <a:buChar char="●"/>
            </a:pPr>
            <a:r>
              <a:rPr b="0" lang="en-IN" sz="900" spc="-1" strike="noStrike">
                <a:solidFill>
                  <a:srgbClr val="ff0000"/>
                </a:solidFill>
                <a:latin typeface="Roboto"/>
                <a:ea typeface="Roboto"/>
              </a:rPr>
              <a:t>ConfigMaps consumed as environment variables are not updated automatically and require a pod restart.</a:t>
            </a:r>
            <a:endParaRPr b="0" lang="en-IN" sz="900" spc="-1" strike="noStrike">
              <a:latin typeface="Arial"/>
            </a:endParaRPr>
          </a:p>
        </p:txBody>
      </p:sp>
      <p:pic>
        <p:nvPicPr>
          <p:cNvPr id="212" name="Google Shape;228;p34" descr=""/>
          <p:cNvPicPr/>
          <p:nvPr/>
        </p:nvPicPr>
        <p:blipFill>
          <a:blip r:embed="rId6"/>
          <a:stretch/>
        </p:blipFill>
        <p:spPr>
          <a:xfrm>
            <a:off x="2922840" y="3423600"/>
            <a:ext cx="3566160" cy="1750680"/>
          </a:xfrm>
          <a:prstGeom prst="rect">
            <a:avLst/>
          </a:prstGeom>
          <a:ln>
            <a:noFill/>
          </a:ln>
        </p:spPr>
      </p:pic>
      <p:pic>
        <p:nvPicPr>
          <p:cNvPr id="213" name="Google Shape;229;p34" descr=""/>
          <p:cNvPicPr/>
          <p:nvPr/>
        </p:nvPicPr>
        <p:blipFill>
          <a:blip r:embed="rId7"/>
          <a:stretch/>
        </p:blipFill>
        <p:spPr>
          <a:xfrm>
            <a:off x="5207040" y="1761120"/>
            <a:ext cx="1044360" cy="1203840"/>
          </a:xfrm>
          <a:prstGeom prst="rect">
            <a:avLst/>
          </a:prstGeom>
          <a:ln>
            <a:noFill/>
          </a:ln>
        </p:spPr>
      </p:pic>
      <p:sp>
        <p:nvSpPr>
          <p:cNvPr id="214" name="CustomShape 3"/>
          <p:cNvSpPr/>
          <p:nvPr/>
        </p:nvSpPr>
        <p:spPr>
          <a:xfrm>
            <a:off x="5136480" y="2847960"/>
            <a:ext cx="1176120" cy="335520"/>
          </a:xfrm>
          <a:prstGeom prst="rect">
            <a:avLst/>
          </a:prstGeom>
          <a:noFill/>
          <a:ln>
            <a:noFill/>
          </a:ln>
        </p:spPr>
        <p:style>
          <a:lnRef idx="0"/>
          <a:fillRef idx="0"/>
          <a:effectRef idx="0"/>
          <a:fontRef idx="minor"/>
        </p:style>
        <p:txBody>
          <a:bodyPr tIns="91440" bIns="91440"/>
          <a:p>
            <a:pPr>
              <a:lnSpc>
                <a:spcPct val="100000"/>
              </a:lnSpc>
            </a:pPr>
            <a:r>
              <a:rPr b="0" lang="en-IN" sz="1000" spc="-1" strike="noStrike">
                <a:solidFill>
                  <a:srgbClr val="000000"/>
                </a:solidFill>
                <a:latin typeface="Roboto"/>
                <a:ea typeface="Roboto"/>
              </a:rPr>
              <a:t>Immutable cm</a:t>
            </a:r>
            <a:endParaRPr b="0" lang="en-IN" sz="1000" spc="-1" strike="noStrike">
              <a:latin typeface="Arial"/>
            </a:endParaRPr>
          </a:p>
        </p:txBody>
      </p:sp>
      <p:sp>
        <p:nvSpPr>
          <p:cNvPr id="215" name="CustomShape 4"/>
          <p:cNvSpPr/>
          <p:nvPr/>
        </p:nvSpPr>
        <p:spPr>
          <a:xfrm>
            <a:off x="6723360" y="1933560"/>
            <a:ext cx="2275200" cy="425880"/>
          </a:xfrm>
          <a:prstGeom prst="rect">
            <a:avLst/>
          </a:prstGeom>
          <a:noFill/>
          <a:ln>
            <a:noFill/>
          </a:ln>
        </p:spPr>
        <p:style>
          <a:lnRef idx="0"/>
          <a:fillRef idx="0"/>
          <a:effectRef idx="0"/>
          <a:fontRef idx="minor"/>
        </p:style>
        <p:txBody>
          <a:bodyPr tIns="91440" bIns="91440"/>
          <a:p>
            <a:pPr>
              <a:lnSpc>
                <a:spcPct val="100000"/>
              </a:lnSpc>
            </a:pPr>
            <a:r>
              <a:rPr b="0" lang="en-IN" sz="800" spc="-1" strike="noStrike">
                <a:solidFill>
                  <a:srgbClr val="000000"/>
                </a:solidFill>
                <a:latin typeface="Roboto"/>
                <a:ea typeface="Roboto"/>
              </a:rPr>
              <a:t>sample cm with key value and files type data</a:t>
            </a:r>
            <a:endParaRPr b="0" lang="en-IN" sz="800" spc="-1" strike="noStrike">
              <a:latin typeface="Arial"/>
            </a:endParaRPr>
          </a:p>
        </p:txBody>
      </p:sp>
      <p:sp>
        <p:nvSpPr>
          <p:cNvPr id="216" name="CustomShape 5"/>
          <p:cNvSpPr/>
          <p:nvPr/>
        </p:nvSpPr>
        <p:spPr>
          <a:xfrm>
            <a:off x="6660360" y="4905360"/>
            <a:ext cx="1745640" cy="320400"/>
          </a:xfrm>
          <a:prstGeom prst="rect">
            <a:avLst/>
          </a:prstGeom>
          <a:noFill/>
          <a:ln>
            <a:noFill/>
          </a:ln>
        </p:spPr>
        <p:style>
          <a:lnRef idx="0"/>
          <a:fillRef idx="0"/>
          <a:effectRef idx="0"/>
          <a:fontRef idx="minor"/>
        </p:style>
        <p:txBody>
          <a:bodyPr tIns="91440" bIns="91440"/>
          <a:p>
            <a:pPr>
              <a:lnSpc>
                <a:spcPct val="100000"/>
              </a:lnSpc>
            </a:pPr>
            <a:r>
              <a:rPr b="0" lang="en-IN" sz="900" spc="-1" strike="noStrike">
                <a:solidFill>
                  <a:srgbClr val="000000"/>
                </a:solidFill>
                <a:latin typeface="Roboto"/>
                <a:ea typeface="Roboto"/>
              </a:rPr>
              <a:t>CM as env. and mount vol.</a:t>
            </a:r>
            <a:endParaRPr b="0" lang="en-IN" sz="900" spc="-1" strike="noStrike">
              <a:latin typeface="Arial"/>
            </a:endParaRPr>
          </a:p>
        </p:txBody>
      </p:sp>
      <p:sp>
        <p:nvSpPr>
          <p:cNvPr id="217" name="CustomShape 6"/>
          <p:cNvSpPr/>
          <p:nvPr/>
        </p:nvSpPr>
        <p:spPr>
          <a:xfrm>
            <a:off x="4602960" y="4600440"/>
            <a:ext cx="1745640" cy="320400"/>
          </a:xfrm>
          <a:prstGeom prst="rect">
            <a:avLst/>
          </a:prstGeom>
          <a:noFill/>
          <a:ln>
            <a:noFill/>
          </a:ln>
        </p:spPr>
        <p:style>
          <a:lnRef idx="0"/>
          <a:fillRef idx="0"/>
          <a:effectRef idx="0"/>
          <a:fontRef idx="minor"/>
        </p:style>
        <p:txBody>
          <a:bodyPr tIns="91440" bIns="91440"/>
          <a:p>
            <a:pPr>
              <a:lnSpc>
                <a:spcPct val="100000"/>
              </a:lnSpc>
            </a:pPr>
            <a:r>
              <a:rPr b="0" lang="en-IN" sz="900" spc="-1" strike="noStrike">
                <a:solidFill>
                  <a:srgbClr val="000000"/>
                </a:solidFill>
                <a:latin typeface="Roboto"/>
                <a:ea typeface="Roboto"/>
              </a:rPr>
              <a:t>CM consumed bia env.</a:t>
            </a:r>
            <a:endParaRPr b="0" lang="en-IN" sz="900" spc="-1" strike="noStrike">
              <a:latin typeface="Arial"/>
            </a:endParaRPr>
          </a:p>
        </p:txBody>
      </p:sp>
      <p:sp>
        <p:nvSpPr>
          <p:cNvPr id="218" name="CustomShape 7"/>
          <p:cNvSpPr/>
          <p:nvPr/>
        </p:nvSpPr>
        <p:spPr>
          <a:xfrm>
            <a:off x="110160" y="283320"/>
            <a:ext cx="4057920" cy="427320"/>
          </a:xfrm>
          <a:prstGeom prst="rect">
            <a:avLst/>
          </a:prstGeom>
          <a:noFill/>
          <a:ln>
            <a:noFill/>
          </a:ln>
        </p:spPr>
        <p:style>
          <a:lnRef idx="0"/>
          <a:fillRef idx="0"/>
          <a:effectRef idx="0"/>
          <a:fontRef idx="minor"/>
        </p:style>
        <p:txBody>
          <a:bodyPr tIns="91440" bIns="91440"/>
          <a:p>
            <a:pPr>
              <a:lnSpc>
                <a:spcPct val="115000"/>
              </a:lnSpc>
            </a:pPr>
            <a:r>
              <a:rPr b="0" lang="en-IN" sz="1400" spc="-1" strike="noStrike">
                <a:solidFill>
                  <a:srgbClr val="000000"/>
                </a:solidFill>
                <a:latin typeface="Arial"/>
                <a:ea typeface="Arial"/>
              </a:rPr>
              <a:t>Configure Config maps in Applications</a:t>
            </a:r>
            <a:endParaRPr b="0" lang="en-IN" sz="14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110160" y="283320"/>
            <a:ext cx="4057920" cy="444960"/>
          </a:xfrm>
          <a:prstGeom prst="rect">
            <a:avLst/>
          </a:prstGeom>
          <a:noFill/>
          <a:ln>
            <a:noFill/>
          </a:ln>
        </p:spPr>
        <p:style>
          <a:lnRef idx="0"/>
          <a:fillRef idx="0"/>
          <a:effectRef idx="0"/>
          <a:fontRef idx="minor"/>
        </p:style>
        <p:txBody>
          <a:bodyPr tIns="91440" bIns="91440"/>
          <a:p>
            <a:pPr>
              <a:lnSpc>
                <a:spcPct val="115000"/>
              </a:lnSpc>
            </a:pPr>
            <a:r>
              <a:rPr b="0" lang="en-IN" sz="1500" spc="-1" strike="noStrike">
                <a:solidFill>
                  <a:srgbClr val="000000"/>
                </a:solidFill>
                <a:latin typeface="Arial"/>
                <a:ea typeface="Arial"/>
              </a:rPr>
              <a:t>Configure Secrets in Applications</a:t>
            </a:r>
            <a:endParaRPr b="0" lang="en-IN" sz="1500" spc="-1" strike="noStrike">
              <a:latin typeface="Arial"/>
            </a:endParaRPr>
          </a:p>
        </p:txBody>
      </p:sp>
      <p:sp>
        <p:nvSpPr>
          <p:cNvPr id="220" name="CustomShape 2"/>
          <p:cNvSpPr/>
          <p:nvPr/>
        </p:nvSpPr>
        <p:spPr>
          <a:xfrm>
            <a:off x="142200" y="638280"/>
            <a:ext cx="5664600" cy="4460040"/>
          </a:xfrm>
          <a:prstGeom prst="rect">
            <a:avLst/>
          </a:prstGeom>
          <a:noFill/>
          <a:ln>
            <a:noFill/>
          </a:ln>
        </p:spPr>
        <p:style>
          <a:lnRef idx="0"/>
          <a:fillRef idx="0"/>
          <a:effectRef idx="0"/>
          <a:fontRef idx="minor"/>
        </p:style>
        <p:txBody>
          <a:bodyPr tIns="91440" bIns="91440"/>
          <a:p>
            <a:pPr>
              <a:lnSpc>
                <a:spcPct val="100000"/>
              </a:lnSpc>
              <a:spcBef>
                <a:spcPts val="1001"/>
              </a:spcBef>
            </a:pPr>
            <a:r>
              <a:rPr b="0" lang="en-IN" sz="1100" spc="-1" strike="noStrike">
                <a:solidFill>
                  <a:srgbClr val="000000"/>
                </a:solidFill>
                <a:latin typeface="Arial"/>
                <a:ea typeface="Arial"/>
              </a:rPr>
              <a:t>It works in a similar manner as configMaps. </a:t>
            </a:r>
            <a:endParaRPr b="0" lang="en-IN" sz="1100" spc="-1" strike="noStrike">
              <a:latin typeface="Arial"/>
            </a:endParaRPr>
          </a:p>
          <a:p>
            <a:pPr>
              <a:lnSpc>
                <a:spcPct val="100000"/>
              </a:lnSpc>
              <a:spcBef>
                <a:spcPts val="1001"/>
              </a:spcBef>
            </a:pPr>
            <a:r>
              <a:rPr b="0" lang="en-IN" sz="1100" spc="-1" strike="noStrike">
                <a:solidFill>
                  <a:srgbClr val="000000"/>
                </a:solidFill>
                <a:latin typeface="Arial"/>
                <a:ea typeface="Arial"/>
              </a:rPr>
              <a:t>However, they’re more suited to sensitive data like passwords, API keys, etc.</a:t>
            </a:r>
            <a:endParaRPr b="0" lang="en-IN" sz="1100" spc="-1" strike="noStrike">
              <a:latin typeface="Arial"/>
            </a:endParaRPr>
          </a:p>
          <a:p>
            <a:pPr>
              <a:lnSpc>
                <a:spcPct val="100000"/>
              </a:lnSpc>
              <a:spcBef>
                <a:spcPts val="1001"/>
              </a:spcBef>
            </a:pPr>
            <a:r>
              <a:rPr b="0" lang="en-IN" sz="1100" spc="-1" strike="noStrike">
                <a:solidFill>
                  <a:srgbClr val="222222"/>
                </a:solidFill>
                <a:latin typeface="Roboto"/>
                <a:ea typeface="Roboto"/>
              </a:rPr>
              <a:t>A Secret is an object that contains a small amount of sensitive data such as a password, a token, or a key. Such information might otherwise be put in a </a:t>
            </a:r>
            <a:r>
              <a:rPr b="0" lang="en-IN" sz="1100" spc="-1" strike="noStrike" u="sng">
                <a:solidFill>
                  <a:srgbClr val="0097a7"/>
                </a:solidFill>
                <a:uFillTx/>
                <a:latin typeface="Roboto"/>
                <a:ea typeface="Roboto"/>
                <a:hlinkClick r:id="rId1"/>
              </a:rPr>
              <a:t>Pod</a:t>
            </a:r>
            <a:r>
              <a:rPr b="0" lang="en-IN" sz="1100" spc="-1" strike="noStrike">
                <a:solidFill>
                  <a:srgbClr val="222222"/>
                </a:solidFill>
                <a:latin typeface="Roboto"/>
                <a:ea typeface="Roboto"/>
              </a:rPr>
              <a:t> specification or in a </a:t>
            </a:r>
            <a:r>
              <a:rPr b="0" lang="en-IN" sz="1100" spc="-1" strike="noStrike" u="sng">
                <a:solidFill>
                  <a:srgbClr val="0097a7"/>
                </a:solidFill>
                <a:uFillTx/>
                <a:latin typeface="Roboto"/>
                <a:ea typeface="Roboto"/>
                <a:hlinkClick r:id="rId2"/>
              </a:rPr>
              <a:t>container image</a:t>
            </a:r>
            <a:r>
              <a:rPr b="0" lang="en-IN" sz="1100" spc="-1" strike="noStrike">
                <a:solidFill>
                  <a:srgbClr val="222222"/>
                </a:solidFill>
                <a:latin typeface="Roboto"/>
                <a:ea typeface="Roboto"/>
              </a:rPr>
              <a:t>. Using a Secret means that you don't need to include confidential data in your application code.</a:t>
            </a:r>
            <a:endParaRPr b="0" lang="en-IN" sz="1100" spc="-1" strike="noStrike">
              <a:latin typeface="Arial"/>
            </a:endParaRPr>
          </a:p>
          <a:p>
            <a:pPr>
              <a:lnSpc>
                <a:spcPct val="115000"/>
              </a:lnSpc>
            </a:pPr>
            <a:endParaRPr b="0" lang="en-IN" sz="1100" spc="-1" strike="noStrike">
              <a:latin typeface="Arial"/>
            </a:endParaRPr>
          </a:p>
          <a:p>
            <a:pPr>
              <a:lnSpc>
                <a:spcPct val="115000"/>
              </a:lnSpc>
              <a:spcBef>
                <a:spcPts val="1199"/>
              </a:spcBef>
            </a:pPr>
            <a:r>
              <a:rPr b="0" lang="en-IN" sz="1100" spc="-1" strike="noStrike">
                <a:solidFill>
                  <a:srgbClr val="222222"/>
                </a:solidFill>
                <a:latin typeface="Roboto"/>
                <a:ea typeface="Roboto"/>
              </a:rPr>
              <a:t>There are three main ways for a Pod to use a Secret:</a:t>
            </a:r>
            <a:endParaRPr b="0" lang="en-IN" sz="1100" spc="-1" strike="noStrike">
              <a:latin typeface="Arial"/>
            </a:endParaRPr>
          </a:p>
          <a:p>
            <a:pPr marL="457200" indent="-298080">
              <a:lnSpc>
                <a:spcPct val="115000"/>
              </a:lnSpc>
              <a:spcBef>
                <a:spcPts val="1199"/>
              </a:spcBef>
              <a:buClr>
                <a:srgbClr val="222222"/>
              </a:buClr>
              <a:buFont typeface="Roboto"/>
              <a:buChar char="●"/>
            </a:pPr>
            <a:r>
              <a:rPr b="0" lang="en-IN" sz="1100" spc="-1" strike="noStrike">
                <a:solidFill>
                  <a:srgbClr val="222222"/>
                </a:solidFill>
                <a:latin typeface="Roboto"/>
                <a:ea typeface="Roboto"/>
              </a:rPr>
              <a:t>As </a:t>
            </a:r>
            <a:r>
              <a:rPr b="0" lang="en-IN" sz="1100" spc="-1" strike="noStrike" u="sng">
                <a:solidFill>
                  <a:srgbClr val="0097a7"/>
                </a:solidFill>
                <a:uFillTx/>
                <a:latin typeface="Roboto"/>
                <a:ea typeface="Roboto"/>
                <a:hlinkClick r:id="rId3"/>
              </a:rPr>
              <a:t>files</a:t>
            </a:r>
            <a:r>
              <a:rPr b="0" lang="en-IN" sz="1100" spc="-1" strike="noStrike">
                <a:solidFill>
                  <a:srgbClr val="222222"/>
                </a:solidFill>
                <a:latin typeface="Roboto"/>
                <a:ea typeface="Roboto"/>
              </a:rPr>
              <a:t> in a </a:t>
            </a:r>
            <a:r>
              <a:rPr b="0" lang="en-IN" sz="1100" spc="-1" strike="noStrike" u="sng">
                <a:solidFill>
                  <a:srgbClr val="0097a7"/>
                </a:solidFill>
                <a:uFillTx/>
                <a:latin typeface="Roboto"/>
                <a:ea typeface="Roboto"/>
                <a:hlinkClick r:id="rId4"/>
              </a:rPr>
              <a:t>volume</a:t>
            </a:r>
            <a:r>
              <a:rPr b="0" lang="en-IN" sz="1100" spc="-1" strike="noStrike">
                <a:solidFill>
                  <a:srgbClr val="222222"/>
                </a:solidFill>
                <a:latin typeface="Roboto"/>
                <a:ea typeface="Roboto"/>
              </a:rPr>
              <a:t> mounted on one or more of its containers.</a:t>
            </a:r>
            <a:endParaRPr b="0" lang="en-IN" sz="1100" spc="-1" strike="noStrike">
              <a:latin typeface="Arial"/>
            </a:endParaRPr>
          </a:p>
          <a:p>
            <a:pPr marL="457200" indent="-298080">
              <a:lnSpc>
                <a:spcPct val="115000"/>
              </a:lnSpc>
              <a:buClr>
                <a:srgbClr val="222222"/>
              </a:buClr>
              <a:buFont typeface="Roboto"/>
              <a:buChar char="●"/>
            </a:pPr>
            <a:r>
              <a:rPr b="0" lang="en-IN" sz="1100" spc="-1" strike="noStrike">
                <a:solidFill>
                  <a:srgbClr val="222222"/>
                </a:solidFill>
                <a:latin typeface="Roboto"/>
                <a:ea typeface="Roboto"/>
              </a:rPr>
              <a:t>As </a:t>
            </a:r>
            <a:r>
              <a:rPr b="0" lang="en-IN" sz="1100" spc="-1" strike="noStrike" u="sng">
                <a:solidFill>
                  <a:srgbClr val="0097a7"/>
                </a:solidFill>
                <a:uFillTx/>
                <a:latin typeface="Roboto"/>
                <a:ea typeface="Roboto"/>
                <a:hlinkClick r:id="rId5"/>
              </a:rPr>
              <a:t>container environment variable</a:t>
            </a:r>
            <a:r>
              <a:rPr b="0" lang="en-IN" sz="1100" spc="-1" strike="noStrike">
                <a:solidFill>
                  <a:srgbClr val="222222"/>
                </a:solidFill>
                <a:latin typeface="Roboto"/>
                <a:ea typeface="Roboto"/>
              </a:rPr>
              <a:t>.</a:t>
            </a:r>
            <a:endParaRPr b="0" lang="en-IN" sz="1100" spc="-1" strike="noStrike">
              <a:latin typeface="Arial"/>
            </a:endParaRPr>
          </a:p>
          <a:p>
            <a:pPr marL="457200" indent="-298080">
              <a:lnSpc>
                <a:spcPct val="115000"/>
              </a:lnSpc>
              <a:buClr>
                <a:srgbClr val="222222"/>
              </a:buClr>
              <a:buFont typeface="Roboto"/>
              <a:buChar char="●"/>
            </a:pPr>
            <a:r>
              <a:rPr b="0" lang="en-IN" sz="1100" spc="-1" strike="noStrike">
                <a:solidFill>
                  <a:srgbClr val="222222"/>
                </a:solidFill>
                <a:latin typeface="Roboto"/>
                <a:ea typeface="Roboto"/>
              </a:rPr>
              <a:t>By the </a:t>
            </a:r>
            <a:r>
              <a:rPr b="0" lang="en-IN" sz="1100" spc="-1" strike="noStrike" u="sng">
                <a:solidFill>
                  <a:srgbClr val="0097a7"/>
                </a:solidFill>
                <a:uFillTx/>
                <a:latin typeface="Roboto"/>
                <a:ea typeface="Roboto"/>
                <a:hlinkClick r:id="rId6"/>
              </a:rPr>
              <a:t>kubelet when pulling images</a:t>
            </a:r>
            <a:r>
              <a:rPr b="0" lang="en-IN" sz="1100" spc="-1" strike="noStrike">
                <a:solidFill>
                  <a:srgbClr val="222222"/>
                </a:solidFill>
                <a:latin typeface="Roboto"/>
                <a:ea typeface="Roboto"/>
              </a:rPr>
              <a:t> for the Pod.</a:t>
            </a:r>
            <a:endParaRPr b="0" lang="en-IN" sz="1100" spc="-1" strike="noStrike">
              <a:latin typeface="Arial"/>
            </a:endParaRPr>
          </a:p>
          <a:p>
            <a:pPr>
              <a:lnSpc>
                <a:spcPct val="115000"/>
              </a:lnSpc>
              <a:spcBef>
                <a:spcPts val="1199"/>
              </a:spcBef>
            </a:pPr>
            <a:r>
              <a:rPr b="0" lang="en-IN" sz="1100" spc="-1" strike="noStrike">
                <a:solidFill>
                  <a:srgbClr val="222222"/>
                </a:solidFill>
                <a:latin typeface="Roboto"/>
                <a:ea typeface="Roboto"/>
              </a:rPr>
              <a:t>Individual secrets are limited to </a:t>
            </a:r>
            <a:r>
              <a:rPr b="1" lang="en-IN" sz="1100" spc="-1" strike="noStrike">
                <a:solidFill>
                  <a:srgbClr val="222222"/>
                </a:solidFill>
                <a:latin typeface="Roboto"/>
                <a:ea typeface="Roboto"/>
              </a:rPr>
              <a:t>1MiB</a:t>
            </a:r>
            <a:r>
              <a:rPr b="0" lang="en-IN" sz="1100" spc="-1" strike="noStrike">
                <a:solidFill>
                  <a:srgbClr val="222222"/>
                </a:solidFill>
                <a:latin typeface="Roboto"/>
                <a:ea typeface="Roboto"/>
              </a:rPr>
              <a:t> in size.</a:t>
            </a:r>
            <a:endParaRPr b="0" lang="en-IN" sz="1100" spc="-1" strike="noStrike">
              <a:latin typeface="Arial"/>
            </a:endParaRPr>
          </a:p>
          <a:p>
            <a:pPr>
              <a:lnSpc>
                <a:spcPct val="115000"/>
              </a:lnSpc>
              <a:spcBef>
                <a:spcPts val="1199"/>
              </a:spcBef>
            </a:pPr>
            <a:r>
              <a:rPr b="0" lang="en-IN" sz="1100" spc="-1" strike="noStrike">
                <a:solidFill>
                  <a:srgbClr val="222222"/>
                </a:solidFill>
                <a:latin typeface="Roboto"/>
                <a:ea typeface="Roboto"/>
              </a:rPr>
              <a:t>You can specify the </a:t>
            </a:r>
            <a:r>
              <a:rPr b="0" lang="en-IN" sz="900" spc="-1" strike="noStrike">
                <a:solidFill>
                  <a:srgbClr val="222222"/>
                </a:solidFill>
                <a:latin typeface="Courier New"/>
                <a:ea typeface="Courier New"/>
              </a:rPr>
              <a:t>data</a:t>
            </a:r>
            <a:r>
              <a:rPr b="0" lang="en-IN" sz="1100" spc="-1" strike="noStrike">
                <a:solidFill>
                  <a:srgbClr val="222222"/>
                </a:solidFill>
                <a:latin typeface="Roboto"/>
                <a:ea typeface="Roboto"/>
              </a:rPr>
              <a:t> and/or the </a:t>
            </a:r>
            <a:r>
              <a:rPr b="0" lang="en-IN" sz="900" spc="-1" strike="noStrike">
                <a:solidFill>
                  <a:srgbClr val="222222"/>
                </a:solidFill>
                <a:latin typeface="Courier New"/>
                <a:ea typeface="Courier New"/>
              </a:rPr>
              <a:t>stringData</a:t>
            </a:r>
            <a:r>
              <a:rPr b="0" lang="en-IN" sz="1100" spc="-1" strike="noStrike">
                <a:solidFill>
                  <a:srgbClr val="222222"/>
                </a:solidFill>
                <a:latin typeface="Roboto"/>
                <a:ea typeface="Roboto"/>
              </a:rPr>
              <a:t> field when creating a configuration file for a Secret. </a:t>
            </a:r>
            <a:endParaRPr b="0" lang="en-IN" sz="1100" spc="-1" strike="noStrike">
              <a:latin typeface="Arial"/>
            </a:endParaRPr>
          </a:p>
          <a:p>
            <a:pPr>
              <a:lnSpc>
                <a:spcPct val="115000"/>
              </a:lnSpc>
            </a:pPr>
            <a:r>
              <a:rPr b="0" lang="en-IN" sz="1100" spc="-1" strike="noStrike">
                <a:solidFill>
                  <a:srgbClr val="222222"/>
                </a:solidFill>
                <a:latin typeface="Roboto"/>
                <a:ea typeface="Roboto"/>
              </a:rPr>
              <a:t>The values for all keys in the </a:t>
            </a:r>
            <a:r>
              <a:rPr b="0" lang="en-IN" sz="900" spc="-1" strike="noStrike">
                <a:solidFill>
                  <a:srgbClr val="222222"/>
                </a:solidFill>
                <a:latin typeface="Courier New"/>
                <a:ea typeface="Courier New"/>
              </a:rPr>
              <a:t>data</a:t>
            </a:r>
            <a:r>
              <a:rPr b="0" lang="en-IN" sz="1100" spc="-1" strike="noStrike">
                <a:solidFill>
                  <a:srgbClr val="222222"/>
                </a:solidFill>
                <a:latin typeface="Roboto"/>
                <a:ea typeface="Roboto"/>
              </a:rPr>
              <a:t> field have to be</a:t>
            </a:r>
            <a:r>
              <a:rPr b="1" lang="en-IN" sz="1100" spc="-1" strike="noStrike">
                <a:solidFill>
                  <a:srgbClr val="222222"/>
                </a:solidFill>
                <a:latin typeface="Roboto"/>
                <a:ea typeface="Roboto"/>
              </a:rPr>
              <a:t> base64-encoded</a:t>
            </a:r>
            <a:r>
              <a:rPr b="0" lang="en-IN" sz="1100" spc="-1" strike="noStrike">
                <a:solidFill>
                  <a:srgbClr val="222222"/>
                </a:solidFill>
                <a:latin typeface="Roboto"/>
                <a:ea typeface="Roboto"/>
              </a:rPr>
              <a:t> strings. </a:t>
            </a:r>
            <a:endParaRPr b="0" lang="en-IN" sz="1100" spc="-1" strike="noStrike">
              <a:latin typeface="Arial"/>
            </a:endParaRPr>
          </a:p>
          <a:p>
            <a:pPr>
              <a:lnSpc>
                <a:spcPct val="115000"/>
              </a:lnSpc>
            </a:pPr>
            <a:r>
              <a:rPr b="0" lang="en-IN" sz="1100" spc="-1" strike="noStrike">
                <a:solidFill>
                  <a:srgbClr val="222222"/>
                </a:solidFill>
                <a:latin typeface="Roboto"/>
                <a:ea typeface="Roboto"/>
              </a:rPr>
              <a:t>If the conversion to base64 string is not desirable, you can choose to specify the </a:t>
            </a:r>
            <a:r>
              <a:rPr b="0" lang="en-IN" sz="900" spc="-1" strike="noStrike">
                <a:solidFill>
                  <a:srgbClr val="222222"/>
                </a:solidFill>
                <a:latin typeface="Courier New"/>
                <a:ea typeface="Courier New"/>
              </a:rPr>
              <a:t>stringData</a:t>
            </a:r>
            <a:r>
              <a:rPr b="0" lang="en-IN" sz="1100" spc="-1" strike="noStrike">
                <a:solidFill>
                  <a:srgbClr val="222222"/>
                </a:solidFill>
                <a:latin typeface="Roboto"/>
                <a:ea typeface="Roboto"/>
              </a:rPr>
              <a:t> field instead, which accepts arbitrary strings as values.</a:t>
            </a:r>
            <a:endParaRPr b="0" lang="en-IN" sz="1100" spc="-1" strike="noStrike">
              <a:latin typeface="Arial"/>
            </a:endParaRPr>
          </a:p>
          <a:p>
            <a:pPr>
              <a:lnSpc>
                <a:spcPct val="100000"/>
              </a:lnSpc>
              <a:spcBef>
                <a:spcPts val="1001"/>
              </a:spcBef>
            </a:pPr>
            <a:endParaRPr b="0" lang="en-IN" sz="1100" spc="-1" strike="noStrike">
              <a:latin typeface="Arial"/>
            </a:endParaRPr>
          </a:p>
        </p:txBody>
      </p:sp>
      <p:pic>
        <p:nvPicPr>
          <p:cNvPr id="221" name="Google Shape;241;p35" descr=""/>
          <p:cNvPicPr/>
          <p:nvPr/>
        </p:nvPicPr>
        <p:blipFill>
          <a:blip r:embed="rId7"/>
          <a:stretch/>
        </p:blipFill>
        <p:spPr>
          <a:xfrm>
            <a:off x="6818040" y="1537200"/>
            <a:ext cx="1836000" cy="1419840"/>
          </a:xfrm>
          <a:prstGeom prst="rect">
            <a:avLst/>
          </a:prstGeom>
          <a:ln>
            <a:noFill/>
          </a:ln>
        </p:spPr>
      </p:pic>
      <p:pic>
        <p:nvPicPr>
          <p:cNvPr id="222" name="Google Shape;242;p35" descr=""/>
          <p:cNvPicPr/>
          <p:nvPr/>
        </p:nvPicPr>
        <p:blipFill>
          <a:blip r:embed="rId8"/>
          <a:stretch/>
        </p:blipFill>
        <p:spPr>
          <a:xfrm>
            <a:off x="6818040" y="283320"/>
            <a:ext cx="1661760" cy="1244520"/>
          </a:xfrm>
          <a:prstGeom prst="rect">
            <a:avLst/>
          </a:prstGeom>
          <a:ln>
            <a:noFill/>
          </a:ln>
        </p:spPr>
      </p:pic>
      <p:pic>
        <p:nvPicPr>
          <p:cNvPr id="223" name="Google Shape;243;p35" descr=""/>
          <p:cNvPicPr/>
          <p:nvPr/>
        </p:nvPicPr>
        <p:blipFill>
          <a:blip r:embed="rId9"/>
          <a:stretch/>
        </p:blipFill>
        <p:spPr>
          <a:xfrm>
            <a:off x="6446880" y="3451680"/>
            <a:ext cx="2032560" cy="1690920"/>
          </a:xfrm>
          <a:prstGeom prst="rect">
            <a:avLst/>
          </a:prstGeom>
          <a:ln>
            <a:noFill/>
          </a:ln>
        </p:spPr>
      </p:pic>
      <p:sp>
        <p:nvSpPr>
          <p:cNvPr id="224" name="CustomShape 3"/>
          <p:cNvSpPr/>
          <p:nvPr/>
        </p:nvSpPr>
        <p:spPr>
          <a:xfrm>
            <a:off x="6228720" y="2883240"/>
            <a:ext cx="2754720" cy="669240"/>
          </a:xfrm>
          <a:prstGeom prst="rect">
            <a:avLst/>
          </a:prstGeom>
          <a:noFill/>
          <a:ln>
            <a:noFill/>
          </a:ln>
        </p:spPr>
        <p:style>
          <a:lnRef idx="0"/>
          <a:fillRef idx="0"/>
          <a:effectRef idx="0"/>
          <a:fontRef idx="minor"/>
        </p:style>
        <p:txBody>
          <a:bodyPr tIns="91440" bIns="91440"/>
          <a:p>
            <a:pPr>
              <a:lnSpc>
                <a:spcPct val="100000"/>
              </a:lnSpc>
            </a:pPr>
            <a:r>
              <a:rPr b="0" lang="en-IN" sz="800" spc="-1" strike="noStrike">
                <a:solidFill>
                  <a:srgbClr val="222222"/>
                </a:solidFill>
                <a:latin typeface="Roboto"/>
                <a:ea typeface="Roboto"/>
              </a:rPr>
              <a:t>Use </a:t>
            </a:r>
            <a:r>
              <a:rPr b="0" lang="en-IN" sz="600" spc="-1" strike="noStrike">
                <a:solidFill>
                  <a:srgbClr val="222222"/>
                </a:solidFill>
                <a:latin typeface="Courier New"/>
                <a:ea typeface="Courier New"/>
              </a:rPr>
              <a:t>envFrom</a:t>
            </a:r>
            <a:r>
              <a:rPr b="0" lang="en-IN" sz="800" spc="-1" strike="noStrike">
                <a:solidFill>
                  <a:srgbClr val="222222"/>
                </a:solidFill>
                <a:latin typeface="Roboto"/>
                <a:ea typeface="Roboto"/>
              </a:rPr>
              <a:t> to define all of the Secret's data as container environment variables. The key from the Secret becomes the environment variable name in the Pod.</a:t>
            </a:r>
            <a:endParaRPr b="0" lang="en-IN" sz="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11760" y="2151000"/>
            <a:ext cx="8520120" cy="841320"/>
          </a:xfrm>
          <a:prstGeom prst="rect">
            <a:avLst/>
          </a:prstGeom>
          <a:noFill/>
          <a:ln>
            <a:noFill/>
          </a:ln>
        </p:spPr>
        <p:txBody>
          <a:bodyPr tIns="91440" bIns="91440" anchor="ctr"/>
          <a:p>
            <a:pPr algn="ctr">
              <a:lnSpc>
                <a:spcPct val="100000"/>
              </a:lnSpc>
            </a:pPr>
            <a:r>
              <a:rPr b="0" lang="en-IN" sz="3600" spc="-1" strike="noStrike">
                <a:solidFill>
                  <a:srgbClr val="595959"/>
                </a:solidFill>
                <a:latin typeface="Roboto"/>
                <a:ea typeface="Roboto"/>
              </a:rPr>
              <a:t>Kubernetes Pod Life Cycle</a:t>
            </a:r>
            <a:endParaRPr b="0" lang="en-IN" sz="36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62800" y="283320"/>
            <a:ext cx="4057920" cy="571320"/>
          </a:xfrm>
          <a:prstGeom prst="rect">
            <a:avLst/>
          </a:prstGeom>
          <a:noFill/>
          <a:ln>
            <a:noFill/>
          </a:ln>
        </p:spPr>
        <p:style>
          <a:lnRef idx="0"/>
          <a:fillRef idx="0"/>
          <a:effectRef idx="0"/>
          <a:fontRef idx="minor"/>
        </p:style>
        <p:txBody>
          <a:bodyPr tIns="91440" bIns="91440"/>
          <a:p>
            <a:pPr>
              <a:lnSpc>
                <a:spcPct val="150000"/>
              </a:lnSpc>
            </a:pPr>
            <a:r>
              <a:rPr b="0" lang="en-IN" sz="1700" spc="-1" strike="noStrike">
                <a:solidFill>
                  <a:srgbClr val="000000"/>
                </a:solidFill>
                <a:latin typeface="Arial"/>
                <a:ea typeface="Arial"/>
              </a:rPr>
              <a:t>Pod lifecycle - </a:t>
            </a:r>
            <a:r>
              <a:rPr b="1" lang="en-IN" sz="1400" spc="-1" strike="noStrike">
                <a:solidFill>
                  <a:srgbClr val="000000"/>
                </a:solidFill>
                <a:latin typeface="Arial"/>
                <a:ea typeface="Arial"/>
              </a:rPr>
              <a:t>Overview</a:t>
            </a:r>
            <a:endParaRPr b="0" lang="en-IN" sz="1400" spc="-1" strike="noStrike">
              <a:latin typeface="Arial"/>
            </a:endParaRPr>
          </a:p>
        </p:txBody>
      </p:sp>
      <p:sp>
        <p:nvSpPr>
          <p:cNvPr id="132" name="CustomShape 2"/>
          <p:cNvSpPr/>
          <p:nvPr/>
        </p:nvSpPr>
        <p:spPr>
          <a:xfrm>
            <a:off x="306720" y="794520"/>
            <a:ext cx="6506280" cy="2675880"/>
          </a:xfrm>
          <a:prstGeom prst="rect">
            <a:avLst/>
          </a:prstGeom>
          <a:noFill/>
          <a:ln>
            <a:noFill/>
          </a:ln>
        </p:spPr>
        <p:style>
          <a:lnRef idx="0"/>
          <a:fillRef idx="0"/>
          <a:effectRef idx="0"/>
          <a:fontRef idx="minor"/>
        </p:style>
        <p:txBody>
          <a:bodyPr tIns="91440" bIns="91440"/>
          <a:p>
            <a:pPr>
              <a:lnSpc>
                <a:spcPct val="150000"/>
              </a:lnSpc>
            </a:pPr>
            <a:r>
              <a:rPr b="0" lang="en-IN" sz="1200" spc="-1" strike="noStrike">
                <a:solidFill>
                  <a:srgbClr val="222222"/>
                </a:solidFill>
                <a:latin typeface="Roboto"/>
                <a:ea typeface="Roboto"/>
              </a:rPr>
              <a:t>Quick Recap: </a:t>
            </a:r>
            <a:endParaRPr b="0" lang="en-IN" sz="1200" spc="-1" strike="noStrike">
              <a:latin typeface="Arial"/>
            </a:endParaRPr>
          </a:p>
          <a:p>
            <a:pPr marL="457200" indent="-304560">
              <a:lnSpc>
                <a:spcPct val="150000"/>
              </a:lnSpc>
              <a:spcBef>
                <a:spcPts val="1199"/>
              </a:spcBef>
              <a:buClr>
                <a:srgbClr val="222222"/>
              </a:buClr>
              <a:buFont typeface="Roboto"/>
              <a:buAutoNum type="arabicPeriod"/>
            </a:pPr>
            <a:r>
              <a:rPr b="0" lang="en-IN" sz="1200" spc="-1" strike="noStrike">
                <a:solidFill>
                  <a:srgbClr val="222222"/>
                </a:solidFill>
                <a:latin typeface="Roboto"/>
                <a:ea typeface="Roboto"/>
              </a:rPr>
              <a:t>Pods obj have both a</a:t>
            </a:r>
            <a:r>
              <a:rPr b="1" lang="en-IN" sz="1200" spc="-1" strike="noStrike">
                <a:solidFill>
                  <a:srgbClr val="222222"/>
                </a:solidFill>
                <a:latin typeface="Roboto"/>
                <a:ea typeface="Roboto"/>
              </a:rPr>
              <a:t> specification and an actual status</a:t>
            </a:r>
            <a:r>
              <a:rPr b="0" lang="en-IN" sz="1200" spc="-1" strike="noStrike">
                <a:solidFill>
                  <a:srgbClr val="222222"/>
                </a:solidFill>
                <a:latin typeface="Roboto"/>
                <a:ea typeface="Roboto"/>
              </a:rPr>
              <a:t>. The status for a Pod object consists of a set of </a:t>
            </a:r>
            <a:r>
              <a:rPr b="1" lang="en-IN" sz="1200" spc="-1" strike="noStrike" u="sng">
                <a:solidFill>
                  <a:srgbClr val="0097a7"/>
                </a:solidFill>
                <a:uFillTx/>
                <a:latin typeface="Roboto"/>
                <a:ea typeface="Roboto"/>
                <a:hlinkClick r:id="rId1"/>
              </a:rPr>
              <a:t>Pod conditions</a:t>
            </a:r>
            <a:r>
              <a:rPr b="0" lang="en-IN" sz="1200" spc="-1" strike="noStrike">
                <a:solidFill>
                  <a:srgbClr val="222222"/>
                </a:solidFill>
                <a:latin typeface="Roboto"/>
                <a:ea typeface="Roboto"/>
              </a:rPr>
              <a:t>. </a:t>
            </a:r>
            <a:endParaRPr b="0" lang="en-IN" sz="1200" spc="-1" strike="noStrike">
              <a:latin typeface="Arial"/>
            </a:endParaRPr>
          </a:p>
          <a:p>
            <a:pPr marL="457200" indent="-304560">
              <a:lnSpc>
                <a:spcPct val="150000"/>
              </a:lnSpc>
              <a:buClr>
                <a:srgbClr val="222222"/>
              </a:buClr>
              <a:buFont typeface="Roboto"/>
              <a:buAutoNum type="arabicPeriod"/>
            </a:pPr>
            <a:r>
              <a:rPr b="0" lang="en-IN" sz="1200" spc="-1" strike="noStrike">
                <a:solidFill>
                  <a:srgbClr val="222222"/>
                </a:solidFill>
                <a:latin typeface="Roboto"/>
                <a:ea typeface="Roboto"/>
              </a:rPr>
              <a:t>Reconciliation loops: Whilst a Pod is running, the </a:t>
            </a:r>
            <a:r>
              <a:rPr b="1" lang="en-IN" sz="1200" spc="-1" strike="noStrike">
                <a:solidFill>
                  <a:srgbClr val="000000"/>
                </a:solidFill>
                <a:latin typeface="Roboto"/>
                <a:ea typeface="Roboto"/>
              </a:rPr>
              <a:t>kubelet</a:t>
            </a:r>
            <a:r>
              <a:rPr b="0" lang="en-IN" sz="1200" spc="-1" strike="noStrike">
                <a:solidFill>
                  <a:srgbClr val="222222"/>
                </a:solidFill>
                <a:latin typeface="Roboto"/>
                <a:ea typeface="Roboto"/>
              </a:rPr>
              <a:t> is able to restart containers to handle faults(app crash, deadlock etc) to match current state to desired state</a:t>
            </a:r>
            <a:endParaRPr b="0" lang="en-IN" sz="1200" spc="-1" strike="noStrike">
              <a:latin typeface="Arial"/>
            </a:endParaRPr>
          </a:p>
          <a:p>
            <a:pPr>
              <a:lnSpc>
                <a:spcPct val="150000"/>
              </a:lnSpc>
              <a:spcBef>
                <a:spcPts val="1199"/>
              </a:spcBef>
              <a:spcAft>
                <a:spcPts val="1199"/>
              </a:spcAft>
            </a:pPr>
            <a:r>
              <a:rPr b="0" lang="en-IN" sz="1200" spc="-1" strike="noStrike">
                <a:solidFill>
                  <a:srgbClr val="222222"/>
                </a:solidFill>
                <a:latin typeface="Roboto"/>
                <a:ea typeface="Roboto"/>
              </a:rPr>
              <a:t>POD has </a:t>
            </a:r>
            <a:r>
              <a:rPr b="1" lang="en-IN" sz="1200" spc="-1" strike="noStrike">
                <a:solidFill>
                  <a:srgbClr val="222222"/>
                </a:solidFill>
                <a:latin typeface="Roboto"/>
                <a:ea typeface="Roboto"/>
              </a:rPr>
              <a:t>Phase </a:t>
            </a:r>
            <a:r>
              <a:rPr b="0" lang="en-IN" sz="1200" spc="-1" strike="noStrike">
                <a:solidFill>
                  <a:srgbClr val="222222"/>
                </a:solidFill>
                <a:latin typeface="Roboto"/>
                <a:ea typeface="Roboto"/>
              </a:rPr>
              <a:t>(Pending, Running etc.) &amp; </a:t>
            </a:r>
            <a:r>
              <a:rPr b="1" lang="en-IN" sz="1200" spc="-1" strike="noStrike">
                <a:solidFill>
                  <a:srgbClr val="222222"/>
                </a:solidFill>
                <a:latin typeface="Roboto"/>
                <a:ea typeface="Roboto"/>
              </a:rPr>
              <a:t>Status </a:t>
            </a:r>
            <a:r>
              <a:rPr b="0" lang="en-IN" sz="1200" spc="-1" strike="noStrike">
                <a:solidFill>
                  <a:srgbClr val="222222"/>
                </a:solidFill>
                <a:latin typeface="Roboto"/>
                <a:ea typeface="Roboto"/>
              </a:rPr>
              <a:t>(Scheduled, ContainerReady etc.). Also Container has </a:t>
            </a:r>
            <a:r>
              <a:rPr b="1" lang="en-IN" sz="1200" spc="-1" strike="noStrike">
                <a:solidFill>
                  <a:srgbClr val="222222"/>
                </a:solidFill>
                <a:latin typeface="Roboto"/>
                <a:ea typeface="Roboto"/>
              </a:rPr>
              <a:t>States </a:t>
            </a:r>
            <a:r>
              <a:rPr b="0" lang="en-IN" sz="1200" spc="-1" strike="noStrike">
                <a:solidFill>
                  <a:srgbClr val="222222"/>
                </a:solidFill>
                <a:latin typeface="Roboto"/>
                <a:ea typeface="Roboto"/>
              </a:rPr>
              <a:t>(Waiting, Running etc.)</a:t>
            </a:r>
            <a:endParaRPr b="0" lang="en-IN" sz="1200" spc="-1" strike="noStrike">
              <a:latin typeface="Arial"/>
            </a:endParaRPr>
          </a:p>
        </p:txBody>
      </p:sp>
      <p:pic>
        <p:nvPicPr>
          <p:cNvPr id="133" name="Google Shape;69;p14" descr=""/>
          <p:cNvPicPr/>
          <p:nvPr/>
        </p:nvPicPr>
        <p:blipFill>
          <a:blip r:embed="rId2"/>
          <a:stretch/>
        </p:blipFill>
        <p:spPr>
          <a:xfrm>
            <a:off x="7318080" y="-20160"/>
            <a:ext cx="1837440" cy="51890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10160" y="283320"/>
            <a:ext cx="4057920" cy="571320"/>
          </a:xfrm>
          <a:prstGeom prst="rect">
            <a:avLst/>
          </a:prstGeom>
          <a:noFill/>
          <a:ln>
            <a:noFill/>
          </a:ln>
        </p:spPr>
        <p:style>
          <a:lnRef idx="0"/>
          <a:fillRef idx="0"/>
          <a:effectRef idx="0"/>
          <a:fontRef idx="minor"/>
        </p:style>
        <p:txBody>
          <a:bodyPr tIns="91440" bIns="91440"/>
          <a:p>
            <a:pPr>
              <a:lnSpc>
                <a:spcPct val="150000"/>
              </a:lnSpc>
            </a:pPr>
            <a:r>
              <a:rPr b="0" lang="en-IN" sz="1700" spc="-1" strike="noStrike">
                <a:solidFill>
                  <a:srgbClr val="000000"/>
                </a:solidFill>
                <a:latin typeface="Arial"/>
                <a:ea typeface="Arial"/>
              </a:rPr>
              <a:t>POD Phases</a:t>
            </a:r>
            <a:endParaRPr b="0" lang="en-IN" sz="1700" spc="-1" strike="noStrike">
              <a:latin typeface="Arial"/>
            </a:endParaRPr>
          </a:p>
        </p:txBody>
      </p:sp>
      <p:pic>
        <p:nvPicPr>
          <p:cNvPr id="135" name="Google Shape;75;p15" descr=""/>
          <p:cNvPicPr/>
          <p:nvPr/>
        </p:nvPicPr>
        <p:blipFill>
          <a:blip r:embed="rId1"/>
          <a:stretch/>
        </p:blipFill>
        <p:spPr>
          <a:xfrm>
            <a:off x="5367240" y="1103400"/>
            <a:ext cx="3704760" cy="2050920"/>
          </a:xfrm>
          <a:prstGeom prst="rect">
            <a:avLst/>
          </a:prstGeom>
          <a:ln>
            <a:noFill/>
          </a:ln>
        </p:spPr>
      </p:pic>
      <p:sp>
        <p:nvSpPr>
          <p:cNvPr id="136" name="CustomShape 2"/>
          <p:cNvSpPr/>
          <p:nvPr/>
        </p:nvSpPr>
        <p:spPr>
          <a:xfrm>
            <a:off x="78120" y="794520"/>
            <a:ext cx="5263920" cy="4254480"/>
          </a:xfrm>
          <a:prstGeom prst="rect">
            <a:avLst/>
          </a:prstGeom>
          <a:noFill/>
          <a:ln>
            <a:noFill/>
          </a:ln>
        </p:spPr>
        <p:style>
          <a:lnRef idx="0"/>
          <a:fillRef idx="0"/>
          <a:effectRef idx="0"/>
          <a:fontRef idx="minor"/>
        </p:style>
        <p:txBody>
          <a:bodyPr tIns="91440" bIns="91440"/>
          <a:p>
            <a:pPr>
              <a:lnSpc>
                <a:spcPct val="115000"/>
              </a:lnSpc>
            </a:pPr>
            <a:r>
              <a:rPr b="0" lang="en-IN" sz="1000" spc="-1" strike="noStrike">
                <a:solidFill>
                  <a:srgbClr val="222222"/>
                </a:solidFill>
                <a:latin typeface="Roboto"/>
                <a:ea typeface="Roboto"/>
              </a:rPr>
              <a:t>A Pod's status field is a </a:t>
            </a:r>
            <a:r>
              <a:rPr b="0" lang="en-IN" sz="1000" spc="-1" strike="noStrike" u="sng">
                <a:solidFill>
                  <a:srgbClr val="0097a7"/>
                </a:solidFill>
                <a:uFillTx/>
                <a:latin typeface="Roboto"/>
                <a:ea typeface="Roboto"/>
                <a:hlinkClick r:id="rId2"/>
              </a:rPr>
              <a:t>PodStatus</a:t>
            </a:r>
            <a:r>
              <a:rPr b="0" lang="en-IN" sz="1000" spc="-1" strike="noStrike">
                <a:solidFill>
                  <a:srgbClr val="222222"/>
                </a:solidFill>
                <a:latin typeface="Roboto"/>
                <a:ea typeface="Roboto"/>
              </a:rPr>
              <a:t> object, which has a phase field.</a:t>
            </a:r>
            <a:endParaRPr b="0" lang="en-IN" sz="1000" spc="-1" strike="noStrike">
              <a:latin typeface="Arial"/>
            </a:endParaRPr>
          </a:p>
          <a:p>
            <a:pPr>
              <a:lnSpc>
                <a:spcPct val="115000"/>
              </a:lnSpc>
              <a:spcBef>
                <a:spcPts val="1199"/>
              </a:spcBef>
            </a:pPr>
            <a:r>
              <a:rPr b="0" lang="en-IN" sz="1000" spc="-1" strike="noStrike">
                <a:solidFill>
                  <a:srgbClr val="222222"/>
                </a:solidFill>
                <a:latin typeface="Roboto"/>
                <a:ea typeface="Roboto"/>
              </a:rPr>
              <a:t>The phase of a Pod is a high-level summary of where the Pod is in its lifecycle. </a:t>
            </a:r>
            <a:endParaRPr b="0" lang="en-IN" sz="1000" spc="-1" strike="noStrike">
              <a:latin typeface="Arial"/>
            </a:endParaRPr>
          </a:p>
          <a:p>
            <a:pPr>
              <a:lnSpc>
                <a:spcPct val="115000"/>
              </a:lnSpc>
              <a:spcBef>
                <a:spcPts val="1199"/>
              </a:spcBef>
            </a:pPr>
            <a:r>
              <a:rPr b="1" lang="en-IN" sz="1000" spc="-1" strike="noStrike">
                <a:solidFill>
                  <a:srgbClr val="222222"/>
                </a:solidFill>
                <a:latin typeface="Courier New"/>
                <a:ea typeface="Courier New"/>
              </a:rPr>
              <a:t>Pending: </a:t>
            </a:r>
            <a:r>
              <a:rPr b="0" lang="en-IN" sz="1000" spc="-1" strike="noStrike">
                <a:solidFill>
                  <a:srgbClr val="222222"/>
                </a:solidFill>
                <a:latin typeface="Roboto"/>
                <a:ea typeface="Roboto"/>
              </a:rPr>
              <a:t>The Pod has been accepted by the Kubernetes cluster, but one or more of the containers has not been set up and made ready to run. This includes time a Pod spends waiting to be scheduled as well as the time spent downloading container images over the network.</a:t>
            </a:r>
            <a:endParaRPr b="0" lang="en-IN" sz="1000" spc="-1" strike="noStrike">
              <a:latin typeface="Arial"/>
            </a:endParaRPr>
          </a:p>
          <a:p>
            <a:pPr>
              <a:lnSpc>
                <a:spcPct val="115000"/>
              </a:lnSpc>
              <a:spcBef>
                <a:spcPts val="1001"/>
              </a:spcBef>
            </a:pPr>
            <a:r>
              <a:rPr b="1" lang="en-IN" sz="1000" spc="-1" strike="noStrike">
                <a:solidFill>
                  <a:srgbClr val="222222"/>
                </a:solidFill>
                <a:latin typeface="Courier New"/>
                <a:ea typeface="Courier New"/>
              </a:rPr>
              <a:t>Running: </a:t>
            </a:r>
            <a:r>
              <a:rPr b="0" lang="en-IN" sz="1000" spc="-1" strike="noStrike">
                <a:solidFill>
                  <a:srgbClr val="222222"/>
                </a:solidFill>
                <a:latin typeface="Roboto"/>
                <a:ea typeface="Roboto"/>
              </a:rPr>
              <a:t>The Pod has been bound to a node, and all of the containers have been created. At least one container is still running, or is in the process of starting or restarting.</a:t>
            </a:r>
            <a:endParaRPr b="0" lang="en-IN" sz="1000" spc="-1" strike="noStrike">
              <a:latin typeface="Arial"/>
            </a:endParaRPr>
          </a:p>
          <a:p>
            <a:pPr>
              <a:lnSpc>
                <a:spcPct val="115000"/>
              </a:lnSpc>
              <a:spcBef>
                <a:spcPts val="1001"/>
              </a:spcBef>
            </a:pPr>
            <a:r>
              <a:rPr b="1" lang="en-IN" sz="1000" spc="-1" strike="noStrike">
                <a:solidFill>
                  <a:srgbClr val="222222"/>
                </a:solidFill>
                <a:latin typeface="Courier New"/>
                <a:ea typeface="Courier New"/>
              </a:rPr>
              <a:t>Succeeded: </a:t>
            </a:r>
            <a:r>
              <a:rPr b="0" lang="en-IN" sz="1000" spc="-1" strike="noStrike">
                <a:solidFill>
                  <a:srgbClr val="222222"/>
                </a:solidFill>
                <a:latin typeface="Roboto"/>
                <a:ea typeface="Roboto"/>
              </a:rPr>
              <a:t>All containers in the Pod have terminated in success, and will not be restarted.</a:t>
            </a:r>
            <a:endParaRPr b="0" lang="en-IN" sz="1000" spc="-1" strike="noStrike">
              <a:latin typeface="Arial"/>
            </a:endParaRPr>
          </a:p>
          <a:p>
            <a:pPr>
              <a:lnSpc>
                <a:spcPct val="115000"/>
              </a:lnSpc>
              <a:spcBef>
                <a:spcPts val="1001"/>
              </a:spcBef>
            </a:pPr>
            <a:r>
              <a:rPr b="1" lang="en-IN" sz="1000" spc="-1" strike="noStrike">
                <a:solidFill>
                  <a:srgbClr val="222222"/>
                </a:solidFill>
                <a:latin typeface="Courier New"/>
                <a:ea typeface="Courier New"/>
              </a:rPr>
              <a:t>Failed: </a:t>
            </a:r>
            <a:r>
              <a:rPr b="0" lang="en-IN" sz="1000" spc="-1" strike="noStrike">
                <a:solidFill>
                  <a:srgbClr val="222222"/>
                </a:solidFill>
                <a:latin typeface="Roboto"/>
                <a:ea typeface="Roboto"/>
              </a:rPr>
              <a:t>All containers in the Pod have terminated, and at least one container has terminated in failure. That is, the container either exited with non-zero status or was terminated by the system.</a:t>
            </a:r>
            <a:endParaRPr b="0" lang="en-IN" sz="1000" spc="-1" strike="noStrike">
              <a:latin typeface="Arial"/>
            </a:endParaRPr>
          </a:p>
          <a:p>
            <a:pPr>
              <a:lnSpc>
                <a:spcPct val="115000"/>
              </a:lnSpc>
              <a:spcBef>
                <a:spcPts val="1001"/>
              </a:spcBef>
            </a:pPr>
            <a:r>
              <a:rPr b="1" lang="en-IN" sz="1000" spc="-1" strike="noStrike">
                <a:solidFill>
                  <a:srgbClr val="222222"/>
                </a:solidFill>
                <a:latin typeface="Courier New"/>
                <a:ea typeface="Courier New"/>
              </a:rPr>
              <a:t>Unknown: </a:t>
            </a:r>
            <a:r>
              <a:rPr b="0" lang="en-IN" sz="1000" spc="-1" strike="noStrike">
                <a:solidFill>
                  <a:srgbClr val="222222"/>
                </a:solidFill>
                <a:latin typeface="Roboto"/>
                <a:ea typeface="Roboto"/>
              </a:rPr>
              <a:t>For some reason the state of the Pod could not be obtained. This phase typically occurs due to an error in communicating with the node where the Pod should be running.</a:t>
            </a:r>
            <a:endParaRPr b="0" lang="en-IN" sz="1000" spc="-1" strike="noStrike">
              <a:latin typeface="Arial"/>
            </a:endParaRPr>
          </a:p>
          <a:p>
            <a:pPr>
              <a:lnSpc>
                <a:spcPct val="115000"/>
              </a:lnSpc>
              <a:spcBef>
                <a:spcPts val="1001"/>
              </a:spcBef>
              <a:spcAft>
                <a:spcPts val="1001"/>
              </a:spcAft>
            </a:pPr>
            <a:endParaRPr b="0" lang="en-IN" sz="1000" spc="-1" strike="noStrike">
              <a:latin typeface="Arial"/>
            </a:endParaRPr>
          </a:p>
        </p:txBody>
      </p:sp>
      <p:sp>
        <p:nvSpPr>
          <p:cNvPr id="137" name="CustomShape 3"/>
          <p:cNvSpPr/>
          <p:nvPr/>
        </p:nvSpPr>
        <p:spPr>
          <a:xfrm>
            <a:off x="5604480" y="3439080"/>
            <a:ext cx="3467520" cy="822600"/>
          </a:xfrm>
          <a:prstGeom prst="rect">
            <a:avLst/>
          </a:prstGeom>
          <a:noFill/>
          <a:ln>
            <a:noFill/>
          </a:ln>
        </p:spPr>
        <p:style>
          <a:lnRef idx="0"/>
          <a:fillRef idx="0"/>
          <a:effectRef idx="0"/>
          <a:fontRef idx="minor"/>
        </p:style>
        <p:txBody>
          <a:bodyPr tIns="91440" bIns="91440"/>
          <a:p>
            <a:pPr>
              <a:lnSpc>
                <a:spcPct val="100000"/>
              </a:lnSpc>
            </a:pPr>
            <a:r>
              <a:rPr b="1" lang="en-IN" sz="1200" spc="-1" strike="noStrike">
                <a:solidFill>
                  <a:srgbClr val="000000"/>
                </a:solidFill>
                <a:latin typeface="Roboto"/>
                <a:ea typeface="Roboto"/>
              </a:rPr>
              <a:t>Note:</a:t>
            </a:r>
            <a:r>
              <a:rPr b="0" lang="en-IN" sz="1200" spc="-1" strike="noStrike">
                <a:solidFill>
                  <a:srgbClr val="000000"/>
                </a:solidFill>
                <a:latin typeface="Roboto"/>
                <a:ea typeface="Roboto"/>
              </a:rPr>
              <a:t> </a:t>
            </a:r>
            <a:endParaRPr b="0" lang="en-IN" sz="1200" spc="-1" strike="noStrike">
              <a:latin typeface="Arial"/>
            </a:endParaRPr>
          </a:p>
          <a:p>
            <a:pPr>
              <a:lnSpc>
                <a:spcPct val="100000"/>
              </a:lnSpc>
            </a:pPr>
            <a:r>
              <a:rPr b="0" lang="en-IN" sz="1000" spc="-1" strike="noStrike">
                <a:solidFill>
                  <a:srgbClr val="222222"/>
                </a:solidFill>
                <a:latin typeface="Roboto"/>
                <a:ea typeface="Roboto"/>
              </a:rPr>
              <a:t>If a node dies or is disconnected from the rest of the cluster, Kubernetes applies a policy for setting the phase of all Pods on the lost node to Unknown.</a:t>
            </a:r>
            <a:endParaRPr b="0" lang="en-IN" sz="1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10160" y="283320"/>
            <a:ext cx="4057920" cy="571320"/>
          </a:xfrm>
          <a:prstGeom prst="rect">
            <a:avLst/>
          </a:prstGeom>
          <a:noFill/>
          <a:ln>
            <a:noFill/>
          </a:ln>
        </p:spPr>
        <p:style>
          <a:lnRef idx="0"/>
          <a:fillRef idx="0"/>
          <a:effectRef idx="0"/>
          <a:fontRef idx="minor"/>
        </p:style>
        <p:txBody>
          <a:bodyPr tIns="91440" bIns="91440"/>
          <a:p>
            <a:pPr>
              <a:lnSpc>
                <a:spcPct val="150000"/>
              </a:lnSpc>
            </a:pPr>
            <a:r>
              <a:rPr b="0" lang="en-IN" sz="1700" spc="-1" strike="noStrike">
                <a:solidFill>
                  <a:srgbClr val="000000"/>
                </a:solidFill>
                <a:latin typeface="Arial"/>
                <a:ea typeface="Arial"/>
              </a:rPr>
              <a:t>Container States</a:t>
            </a:r>
            <a:endParaRPr b="0" lang="en-IN" sz="1700" spc="-1" strike="noStrike">
              <a:latin typeface="Arial"/>
            </a:endParaRPr>
          </a:p>
        </p:txBody>
      </p:sp>
      <p:sp>
        <p:nvSpPr>
          <p:cNvPr id="139" name="CustomShape 2"/>
          <p:cNvSpPr/>
          <p:nvPr/>
        </p:nvSpPr>
        <p:spPr>
          <a:xfrm>
            <a:off x="78120" y="794520"/>
            <a:ext cx="8505720" cy="3707280"/>
          </a:xfrm>
          <a:prstGeom prst="rect">
            <a:avLst/>
          </a:prstGeom>
          <a:noFill/>
          <a:ln>
            <a:noFill/>
          </a:ln>
        </p:spPr>
        <p:style>
          <a:lnRef idx="0"/>
          <a:fillRef idx="0"/>
          <a:effectRef idx="0"/>
          <a:fontRef idx="minor"/>
        </p:style>
        <p:txBody>
          <a:bodyPr tIns="91440" bIns="91440"/>
          <a:p>
            <a:pPr>
              <a:lnSpc>
                <a:spcPct val="115000"/>
              </a:lnSpc>
            </a:pPr>
            <a:r>
              <a:rPr b="0" lang="en-IN" sz="1000" spc="-1" strike="noStrike">
                <a:solidFill>
                  <a:srgbClr val="222222"/>
                </a:solidFill>
                <a:latin typeface="Roboto"/>
                <a:ea typeface="Roboto"/>
              </a:rPr>
              <a:t>As well as the </a:t>
            </a:r>
            <a:r>
              <a:rPr b="0" lang="en-IN" sz="1000" spc="-1" strike="noStrike" u="sng">
                <a:solidFill>
                  <a:srgbClr val="0097a7"/>
                </a:solidFill>
                <a:uFillTx/>
                <a:latin typeface="Roboto"/>
                <a:ea typeface="Roboto"/>
                <a:hlinkClick r:id="rId1"/>
              </a:rPr>
              <a:t>phase</a:t>
            </a:r>
            <a:r>
              <a:rPr b="0" lang="en-IN" sz="1000" spc="-1" strike="noStrike">
                <a:solidFill>
                  <a:srgbClr val="222222"/>
                </a:solidFill>
                <a:latin typeface="Roboto"/>
                <a:ea typeface="Roboto"/>
              </a:rPr>
              <a:t> of the Pod overall, Kubernetes tracks the state of each container inside a Pod.</a:t>
            </a:r>
            <a:endParaRPr b="0" lang="en-IN" sz="1000" spc="-1" strike="noStrike">
              <a:latin typeface="Arial"/>
            </a:endParaRPr>
          </a:p>
          <a:p>
            <a:pPr>
              <a:lnSpc>
                <a:spcPct val="115000"/>
              </a:lnSpc>
              <a:spcBef>
                <a:spcPts val="1001"/>
              </a:spcBef>
            </a:pPr>
            <a:r>
              <a:rPr b="0" lang="en-IN" sz="1000" spc="-1" strike="noStrike">
                <a:solidFill>
                  <a:srgbClr val="222222"/>
                </a:solidFill>
                <a:latin typeface="Roboto"/>
                <a:ea typeface="Roboto"/>
              </a:rPr>
              <a:t>Once the </a:t>
            </a:r>
            <a:r>
              <a:rPr b="0" lang="en-IN" sz="1000" spc="-1" strike="noStrike" u="sng">
                <a:solidFill>
                  <a:srgbClr val="0097a7"/>
                </a:solidFill>
                <a:uFillTx/>
                <a:latin typeface="Roboto"/>
                <a:ea typeface="Roboto"/>
                <a:hlinkClick r:id="rId2"/>
              </a:rPr>
              <a:t>scheduler</a:t>
            </a:r>
            <a:r>
              <a:rPr b="0" lang="en-IN" sz="1000" spc="-1" strike="noStrike">
                <a:solidFill>
                  <a:srgbClr val="222222"/>
                </a:solidFill>
                <a:latin typeface="Roboto"/>
                <a:ea typeface="Roboto"/>
              </a:rPr>
              <a:t> assigns a Pod to a Node, the kubelet starts creating containers for that Pod using a </a:t>
            </a:r>
            <a:r>
              <a:rPr b="0" lang="en-IN" sz="1000" spc="-1" strike="noStrike" u="sng">
                <a:solidFill>
                  <a:srgbClr val="0097a7"/>
                </a:solidFill>
                <a:uFillTx/>
                <a:latin typeface="Roboto"/>
                <a:ea typeface="Roboto"/>
                <a:hlinkClick r:id="rId3"/>
              </a:rPr>
              <a:t>container runtime</a:t>
            </a:r>
            <a:r>
              <a:rPr b="0" lang="en-IN" sz="1000" spc="-1" strike="noStrike">
                <a:solidFill>
                  <a:srgbClr val="222222"/>
                </a:solidFill>
                <a:latin typeface="Roboto"/>
                <a:ea typeface="Roboto"/>
              </a:rPr>
              <a:t>. There are three possible container states: </a:t>
            </a:r>
            <a:r>
              <a:rPr b="0" lang="en-IN" sz="800" spc="-1" strike="noStrike">
                <a:solidFill>
                  <a:srgbClr val="222222"/>
                </a:solidFill>
                <a:latin typeface="Courier New"/>
                <a:ea typeface="Courier New"/>
              </a:rPr>
              <a:t>Waiting</a:t>
            </a:r>
            <a:r>
              <a:rPr b="0" lang="en-IN" sz="1000" spc="-1" strike="noStrike">
                <a:solidFill>
                  <a:srgbClr val="222222"/>
                </a:solidFill>
                <a:latin typeface="Roboto"/>
                <a:ea typeface="Roboto"/>
              </a:rPr>
              <a:t>, </a:t>
            </a:r>
            <a:r>
              <a:rPr b="0" lang="en-IN" sz="800" spc="-1" strike="noStrike">
                <a:solidFill>
                  <a:srgbClr val="222222"/>
                </a:solidFill>
                <a:latin typeface="Courier New"/>
                <a:ea typeface="Courier New"/>
              </a:rPr>
              <a:t>Running</a:t>
            </a:r>
            <a:r>
              <a:rPr b="0" lang="en-IN" sz="1000" spc="-1" strike="noStrike">
                <a:solidFill>
                  <a:srgbClr val="222222"/>
                </a:solidFill>
                <a:latin typeface="Roboto"/>
                <a:ea typeface="Roboto"/>
              </a:rPr>
              <a:t>, and </a:t>
            </a:r>
            <a:r>
              <a:rPr b="0" lang="en-IN" sz="800" spc="-1" strike="noStrike">
                <a:solidFill>
                  <a:srgbClr val="222222"/>
                </a:solidFill>
                <a:latin typeface="Courier New"/>
                <a:ea typeface="Courier New"/>
              </a:rPr>
              <a:t>Terminated</a:t>
            </a:r>
            <a:r>
              <a:rPr b="0" lang="en-IN" sz="1000" spc="-1" strike="noStrike">
                <a:solidFill>
                  <a:srgbClr val="222222"/>
                </a:solidFill>
                <a:latin typeface="Roboto"/>
                <a:ea typeface="Roboto"/>
              </a:rPr>
              <a:t>.</a:t>
            </a:r>
            <a:endParaRPr b="0" lang="en-IN" sz="1000" spc="-1" strike="noStrike">
              <a:latin typeface="Arial"/>
            </a:endParaRPr>
          </a:p>
          <a:p>
            <a:pPr>
              <a:lnSpc>
                <a:spcPct val="120000"/>
              </a:lnSpc>
              <a:spcBef>
                <a:spcPts val="1400"/>
              </a:spcBef>
            </a:pPr>
            <a:r>
              <a:rPr b="0" lang="en-IN" sz="1400" spc="-1" strike="noStrike">
                <a:solidFill>
                  <a:srgbClr val="c97300"/>
                </a:solidFill>
                <a:latin typeface="Courier New"/>
                <a:ea typeface="Courier New"/>
              </a:rPr>
              <a:t>Waiting</a:t>
            </a:r>
            <a:endParaRPr b="0" lang="en-IN" sz="1400" spc="-1" strike="noStrike">
              <a:latin typeface="Arial"/>
            </a:endParaRPr>
          </a:p>
          <a:p>
            <a:pPr>
              <a:lnSpc>
                <a:spcPct val="115000"/>
              </a:lnSpc>
              <a:spcBef>
                <a:spcPts val="400"/>
              </a:spcBef>
            </a:pPr>
            <a:r>
              <a:rPr b="0" lang="en-IN" sz="1000" spc="-1" strike="noStrike">
                <a:solidFill>
                  <a:srgbClr val="222222"/>
                </a:solidFill>
                <a:latin typeface="Roboto"/>
                <a:ea typeface="Roboto"/>
              </a:rPr>
              <a:t>Kubelet working on  instantiation process includes image pull, init containers etc.</a:t>
            </a:r>
            <a:endParaRPr b="0" lang="en-IN" sz="1000" spc="-1" strike="noStrike">
              <a:latin typeface="Arial"/>
            </a:endParaRPr>
          </a:p>
          <a:p>
            <a:pPr>
              <a:lnSpc>
                <a:spcPct val="115000"/>
              </a:lnSpc>
              <a:spcBef>
                <a:spcPts val="1199"/>
              </a:spcBef>
            </a:pPr>
            <a:r>
              <a:rPr b="0" lang="en-IN" sz="1400" spc="-1" strike="noStrike">
                <a:solidFill>
                  <a:srgbClr val="c97300"/>
                </a:solidFill>
                <a:latin typeface="Courier New"/>
                <a:ea typeface="Courier New"/>
              </a:rPr>
              <a:t>Running</a:t>
            </a:r>
            <a:endParaRPr b="0" lang="en-IN" sz="1400" spc="-1" strike="noStrike">
              <a:latin typeface="Arial"/>
            </a:endParaRPr>
          </a:p>
          <a:p>
            <a:pPr>
              <a:lnSpc>
                <a:spcPct val="115000"/>
              </a:lnSpc>
              <a:spcBef>
                <a:spcPts val="1199"/>
              </a:spcBef>
            </a:pPr>
            <a:r>
              <a:rPr b="0" lang="en-IN" sz="1000" spc="-1" strike="noStrike">
                <a:solidFill>
                  <a:srgbClr val="222222"/>
                </a:solidFill>
                <a:latin typeface="Roboto"/>
                <a:ea typeface="Roboto"/>
              </a:rPr>
              <a:t>The </a:t>
            </a:r>
            <a:r>
              <a:rPr b="0" lang="en-IN" sz="800" spc="-1" strike="noStrike">
                <a:solidFill>
                  <a:srgbClr val="222222"/>
                </a:solidFill>
                <a:latin typeface="Courier New"/>
                <a:ea typeface="Courier New"/>
              </a:rPr>
              <a:t>Running</a:t>
            </a:r>
            <a:r>
              <a:rPr b="0" lang="en-IN" sz="1000" spc="-1" strike="noStrike">
                <a:solidFill>
                  <a:srgbClr val="222222"/>
                </a:solidFill>
                <a:latin typeface="Roboto"/>
                <a:ea typeface="Roboto"/>
              </a:rPr>
              <a:t> state indicates that a container is executing without issues. </a:t>
            </a:r>
            <a:endParaRPr b="0" lang="en-IN" sz="1000" spc="-1" strike="noStrike">
              <a:latin typeface="Arial"/>
            </a:endParaRPr>
          </a:p>
          <a:p>
            <a:pPr>
              <a:lnSpc>
                <a:spcPct val="115000"/>
              </a:lnSpc>
              <a:spcBef>
                <a:spcPts val="1199"/>
              </a:spcBef>
            </a:pPr>
            <a:r>
              <a:rPr b="0" lang="en-IN" sz="1000" spc="-1" strike="noStrike">
                <a:solidFill>
                  <a:srgbClr val="222222"/>
                </a:solidFill>
                <a:latin typeface="Roboto"/>
                <a:ea typeface="Roboto"/>
              </a:rPr>
              <a:t>If there was a </a:t>
            </a:r>
            <a:r>
              <a:rPr b="1" lang="en-IN" sz="800" spc="-1" strike="noStrike">
                <a:solidFill>
                  <a:srgbClr val="222222"/>
                </a:solidFill>
                <a:latin typeface="Courier New"/>
                <a:ea typeface="Courier New"/>
              </a:rPr>
              <a:t>postStart</a:t>
            </a:r>
            <a:r>
              <a:rPr b="0" lang="en-IN" sz="1000" spc="-1" strike="noStrike">
                <a:solidFill>
                  <a:srgbClr val="222222"/>
                </a:solidFill>
                <a:latin typeface="Roboto"/>
                <a:ea typeface="Roboto"/>
              </a:rPr>
              <a:t> hook configured, it has already executed and finished. </a:t>
            </a:r>
            <a:endParaRPr b="0" lang="en-IN" sz="1000" spc="-1" strike="noStrike">
              <a:latin typeface="Arial"/>
            </a:endParaRPr>
          </a:p>
          <a:p>
            <a:pPr>
              <a:lnSpc>
                <a:spcPct val="120000"/>
              </a:lnSpc>
              <a:spcBef>
                <a:spcPts val="1400"/>
              </a:spcBef>
            </a:pPr>
            <a:r>
              <a:rPr b="0" lang="en-IN" sz="1400" spc="-1" strike="noStrike">
                <a:solidFill>
                  <a:srgbClr val="c97300"/>
                </a:solidFill>
                <a:latin typeface="Courier New"/>
                <a:ea typeface="Courier New"/>
              </a:rPr>
              <a:t>Terminated</a:t>
            </a:r>
            <a:endParaRPr b="0" lang="en-IN" sz="1400" spc="-1" strike="noStrike">
              <a:latin typeface="Arial"/>
            </a:endParaRPr>
          </a:p>
          <a:p>
            <a:pPr>
              <a:lnSpc>
                <a:spcPct val="115000"/>
              </a:lnSpc>
              <a:spcBef>
                <a:spcPts val="400"/>
              </a:spcBef>
            </a:pPr>
            <a:r>
              <a:rPr b="0" lang="en-IN" sz="1000" spc="-1" strike="noStrike">
                <a:solidFill>
                  <a:srgbClr val="222222"/>
                </a:solidFill>
                <a:latin typeface="Roboto"/>
                <a:ea typeface="Roboto"/>
              </a:rPr>
              <a:t>A container can ran to completion or failed for some reason. When use </a:t>
            </a:r>
            <a:r>
              <a:rPr b="0" lang="en-IN" sz="800" spc="-1" strike="noStrike">
                <a:solidFill>
                  <a:srgbClr val="222222"/>
                </a:solidFill>
                <a:latin typeface="Courier New"/>
                <a:ea typeface="Courier New"/>
              </a:rPr>
              <a:t>kubectl</a:t>
            </a:r>
            <a:r>
              <a:rPr b="0" lang="en-IN" sz="1000" spc="-1" strike="noStrike">
                <a:solidFill>
                  <a:srgbClr val="222222"/>
                </a:solidFill>
                <a:latin typeface="Roboto"/>
                <a:ea typeface="Roboto"/>
              </a:rPr>
              <a:t> to query a Pod with a container that is </a:t>
            </a:r>
            <a:r>
              <a:rPr b="0" lang="en-IN" sz="800" spc="-1" strike="noStrike">
                <a:solidFill>
                  <a:srgbClr val="222222"/>
                </a:solidFill>
                <a:latin typeface="Courier New"/>
                <a:ea typeface="Courier New"/>
              </a:rPr>
              <a:t>Terminated</a:t>
            </a:r>
            <a:r>
              <a:rPr b="0" lang="en-IN" sz="1000" spc="-1" strike="noStrike">
                <a:solidFill>
                  <a:srgbClr val="222222"/>
                </a:solidFill>
                <a:latin typeface="Roboto"/>
                <a:ea typeface="Roboto"/>
              </a:rPr>
              <a:t>, you see a</a:t>
            </a:r>
            <a:r>
              <a:rPr b="1" lang="en-IN" sz="1000" spc="-1" strike="noStrike">
                <a:solidFill>
                  <a:srgbClr val="222222"/>
                </a:solidFill>
                <a:latin typeface="Roboto"/>
                <a:ea typeface="Roboto"/>
              </a:rPr>
              <a:t> reason, an exit code, and the start and finish time</a:t>
            </a:r>
            <a:r>
              <a:rPr b="0" lang="en-IN" sz="1000" spc="-1" strike="noStrike">
                <a:solidFill>
                  <a:srgbClr val="222222"/>
                </a:solidFill>
                <a:latin typeface="Roboto"/>
                <a:ea typeface="Roboto"/>
              </a:rPr>
              <a:t> for that container's period of execution.</a:t>
            </a:r>
            <a:endParaRPr b="0" lang="en-IN" sz="1000" spc="-1" strike="noStrike">
              <a:latin typeface="Arial"/>
            </a:endParaRPr>
          </a:p>
          <a:p>
            <a:pPr>
              <a:lnSpc>
                <a:spcPct val="115000"/>
              </a:lnSpc>
              <a:spcBef>
                <a:spcPts val="1199"/>
              </a:spcBef>
              <a:spcAft>
                <a:spcPts val="1199"/>
              </a:spcAft>
            </a:pPr>
            <a:r>
              <a:rPr b="0" lang="en-IN" sz="1000" spc="-1" strike="noStrike">
                <a:solidFill>
                  <a:srgbClr val="222222"/>
                </a:solidFill>
                <a:latin typeface="Roboto"/>
                <a:ea typeface="Roboto"/>
              </a:rPr>
              <a:t>If a container has a </a:t>
            </a:r>
            <a:r>
              <a:rPr b="1" lang="en-IN" sz="800" spc="-1" strike="noStrike">
                <a:solidFill>
                  <a:srgbClr val="222222"/>
                </a:solidFill>
                <a:latin typeface="Courier New"/>
                <a:ea typeface="Courier New"/>
              </a:rPr>
              <a:t>preStop</a:t>
            </a:r>
            <a:r>
              <a:rPr b="0" lang="en-IN" sz="1000" spc="-1" strike="noStrike">
                <a:solidFill>
                  <a:srgbClr val="222222"/>
                </a:solidFill>
                <a:latin typeface="Roboto"/>
                <a:ea typeface="Roboto"/>
              </a:rPr>
              <a:t> hook configured, this hook runs before the container enters the </a:t>
            </a:r>
            <a:r>
              <a:rPr b="0" lang="en-IN" sz="800" spc="-1" strike="noStrike">
                <a:solidFill>
                  <a:srgbClr val="222222"/>
                </a:solidFill>
                <a:latin typeface="Courier New"/>
                <a:ea typeface="Courier New"/>
              </a:rPr>
              <a:t>Terminated</a:t>
            </a:r>
            <a:r>
              <a:rPr b="0" lang="en-IN" sz="1000" spc="-1" strike="noStrike">
                <a:solidFill>
                  <a:srgbClr val="222222"/>
                </a:solidFill>
                <a:latin typeface="Roboto"/>
                <a:ea typeface="Roboto"/>
              </a:rPr>
              <a:t> state.</a:t>
            </a:r>
            <a:endParaRPr b="0" lang="en-IN" sz="1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311760" y="444960"/>
            <a:ext cx="8520120" cy="572400"/>
          </a:xfrm>
          <a:prstGeom prst="rect">
            <a:avLst/>
          </a:prstGeom>
          <a:noFill/>
          <a:ln>
            <a:noFill/>
          </a:ln>
        </p:spPr>
        <p:txBody>
          <a:bodyPr tIns="91440" bIns="91440"/>
          <a:p>
            <a:pPr>
              <a:lnSpc>
                <a:spcPct val="100000"/>
              </a:lnSpc>
            </a:pPr>
            <a:r>
              <a:rPr b="0" lang="en-IN" sz="1700" spc="-1" strike="noStrike">
                <a:solidFill>
                  <a:srgbClr val="000000"/>
                </a:solidFill>
                <a:latin typeface="Arial"/>
                <a:ea typeface="Arial"/>
              </a:rPr>
              <a:t>Pod Lifecycle at a Glance</a:t>
            </a:r>
            <a:endParaRPr b="0" lang="en-IN" sz="1700" spc="-1" strike="noStrike">
              <a:solidFill>
                <a:srgbClr val="000000"/>
              </a:solidFill>
              <a:latin typeface="Arial"/>
            </a:endParaRPr>
          </a:p>
        </p:txBody>
      </p:sp>
      <p:pic>
        <p:nvPicPr>
          <p:cNvPr id="141" name="Google Shape;89;p17" descr=""/>
          <p:cNvPicPr/>
          <p:nvPr/>
        </p:nvPicPr>
        <p:blipFill>
          <a:blip r:embed="rId1"/>
          <a:stretch/>
        </p:blipFill>
        <p:spPr>
          <a:xfrm>
            <a:off x="4579560" y="117720"/>
            <a:ext cx="3329640" cy="49075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10160" y="359280"/>
            <a:ext cx="4057920" cy="493560"/>
          </a:xfrm>
          <a:prstGeom prst="rect">
            <a:avLst/>
          </a:prstGeom>
          <a:noFill/>
          <a:ln>
            <a:noFill/>
          </a:ln>
        </p:spPr>
        <p:style>
          <a:lnRef idx="0"/>
          <a:fillRef idx="0"/>
          <a:effectRef idx="0"/>
          <a:fontRef idx="minor"/>
        </p:style>
        <p:txBody>
          <a:bodyPr tIns="91440" bIns="91440"/>
          <a:p>
            <a:pPr>
              <a:lnSpc>
                <a:spcPct val="120000"/>
              </a:lnSpc>
              <a:spcBef>
                <a:spcPts val="1800"/>
              </a:spcBef>
              <a:spcAft>
                <a:spcPts val="400"/>
              </a:spcAft>
            </a:pPr>
            <a:r>
              <a:rPr b="0" lang="en-IN" sz="1700" spc="-1" strike="noStrike">
                <a:solidFill>
                  <a:srgbClr val="222222"/>
                </a:solidFill>
                <a:latin typeface="Roboto"/>
                <a:ea typeface="Roboto"/>
              </a:rPr>
              <a:t>Container restart policy</a:t>
            </a:r>
            <a:endParaRPr b="0" lang="en-IN" sz="1700" spc="-1" strike="noStrike">
              <a:latin typeface="Arial"/>
            </a:endParaRPr>
          </a:p>
        </p:txBody>
      </p:sp>
      <p:sp>
        <p:nvSpPr>
          <p:cNvPr id="143" name="CustomShape 2"/>
          <p:cNvSpPr/>
          <p:nvPr/>
        </p:nvSpPr>
        <p:spPr>
          <a:xfrm>
            <a:off x="78120" y="870840"/>
            <a:ext cx="5643000" cy="5235120"/>
          </a:xfrm>
          <a:prstGeom prst="rect">
            <a:avLst/>
          </a:prstGeom>
          <a:noFill/>
          <a:ln>
            <a:noFill/>
          </a:ln>
        </p:spPr>
        <p:style>
          <a:lnRef idx="0"/>
          <a:fillRef idx="0"/>
          <a:effectRef idx="0"/>
          <a:fontRef idx="minor"/>
        </p:style>
        <p:txBody>
          <a:bodyPr tIns="91440" bIns="91440"/>
          <a:p>
            <a:pPr>
              <a:lnSpc>
                <a:spcPct val="150000"/>
              </a:lnSpc>
            </a:pPr>
            <a:r>
              <a:rPr b="0" lang="en-IN" sz="1200" spc="-1" strike="noStrike">
                <a:solidFill>
                  <a:srgbClr val="222222"/>
                </a:solidFill>
                <a:latin typeface="Roboto"/>
                <a:ea typeface="Roboto"/>
              </a:rPr>
              <a:t>The </a:t>
            </a:r>
            <a:r>
              <a:rPr b="0" lang="en-IN" sz="1000" spc="-1" strike="noStrike">
                <a:solidFill>
                  <a:srgbClr val="222222"/>
                </a:solidFill>
                <a:latin typeface="Courier New"/>
                <a:ea typeface="Courier New"/>
              </a:rPr>
              <a:t>spec</a:t>
            </a:r>
            <a:r>
              <a:rPr b="0" lang="en-IN" sz="1200" spc="-1" strike="noStrike">
                <a:solidFill>
                  <a:srgbClr val="222222"/>
                </a:solidFill>
                <a:latin typeface="Roboto"/>
                <a:ea typeface="Roboto"/>
              </a:rPr>
              <a:t> of a Pod has a </a:t>
            </a:r>
            <a:r>
              <a:rPr b="0" lang="en-IN" sz="1000" spc="-1" strike="noStrike">
                <a:solidFill>
                  <a:srgbClr val="222222"/>
                </a:solidFill>
                <a:latin typeface="Courier New"/>
                <a:ea typeface="Courier New"/>
              </a:rPr>
              <a:t>restartPolicy</a:t>
            </a:r>
            <a:r>
              <a:rPr b="0" lang="en-IN" sz="1200" spc="-1" strike="noStrike">
                <a:solidFill>
                  <a:srgbClr val="222222"/>
                </a:solidFill>
                <a:latin typeface="Roboto"/>
                <a:ea typeface="Roboto"/>
              </a:rPr>
              <a:t> field with possible values </a:t>
            </a:r>
            <a:r>
              <a:rPr b="1" lang="en-IN" sz="1200" spc="-1" strike="noStrike">
                <a:solidFill>
                  <a:srgbClr val="222222"/>
                </a:solidFill>
                <a:latin typeface="Roboto"/>
                <a:ea typeface="Roboto"/>
              </a:rPr>
              <a:t>Always, OnFailure, and Never</a:t>
            </a:r>
            <a:r>
              <a:rPr b="0" lang="en-IN" sz="1200" spc="-1" strike="noStrike">
                <a:solidFill>
                  <a:srgbClr val="222222"/>
                </a:solidFill>
                <a:latin typeface="Roboto"/>
                <a:ea typeface="Roboto"/>
              </a:rPr>
              <a:t>. The default value is Always.</a:t>
            </a:r>
            <a:endParaRPr b="0" lang="en-IN" sz="1200" spc="-1" strike="noStrike">
              <a:latin typeface="Arial"/>
            </a:endParaRPr>
          </a:p>
          <a:p>
            <a:pPr>
              <a:lnSpc>
                <a:spcPct val="150000"/>
              </a:lnSpc>
              <a:spcBef>
                <a:spcPts val="1001"/>
              </a:spcBef>
            </a:pPr>
            <a:r>
              <a:rPr b="1" lang="en-IN" sz="1200" spc="-1" strike="noStrike">
                <a:solidFill>
                  <a:srgbClr val="222222"/>
                </a:solidFill>
                <a:latin typeface="Roboto"/>
                <a:ea typeface="Roboto"/>
              </a:rPr>
              <a:t>Always</a:t>
            </a:r>
            <a:r>
              <a:rPr b="0" lang="en-IN" sz="1200" spc="-1" strike="noStrike">
                <a:solidFill>
                  <a:srgbClr val="222222"/>
                </a:solidFill>
                <a:latin typeface="Roboto"/>
                <a:ea typeface="Roboto"/>
              </a:rPr>
              <a:t>: restart successed or failed container</a:t>
            </a:r>
            <a:endParaRPr b="0" lang="en-IN" sz="1200" spc="-1" strike="noStrike">
              <a:latin typeface="Arial"/>
            </a:endParaRPr>
          </a:p>
          <a:p>
            <a:pPr>
              <a:lnSpc>
                <a:spcPct val="150000"/>
              </a:lnSpc>
              <a:spcBef>
                <a:spcPts val="1001"/>
              </a:spcBef>
            </a:pPr>
            <a:r>
              <a:rPr b="1" lang="en-IN" sz="1200" spc="-1" strike="noStrike">
                <a:solidFill>
                  <a:srgbClr val="222222"/>
                </a:solidFill>
                <a:latin typeface="Roboto"/>
                <a:ea typeface="Roboto"/>
              </a:rPr>
              <a:t>OnFailure</a:t>
            </a:r>
            <a:r>
              <a:rPr b="0" lang="en-IN" sz="1200" spc="-1" strike="noStrike">
                <a:solidFill>
                  <a:srgbClr val="222222"/>
                </a:solidFill>
                <a:latin typeface="Roboto"/>
                <a:ea typeface="Roboto"/>
              </a:rPr>
              <a:t>: restart failed container</a:t>
            </a:r>
            <a:endParaRPr b="0" lang="en-IN" sz="1200" spc="-1" strike="noStrike">
              <a:latin typeface="Arial"/>
            </a:endParaRPr>
          </a:p>
          <a:p>
            <a:pPr>
              <a:lnSpc>
                <a:spcPct val="150000"/>
              </a:lnSpc>
              <a:spcBef>
                <a:spcPts val="1001"/>
              </a:spcBef>
            </a:pPr>
            <a:r>
              <a:rPr b="1" lang="en-IN" sz="1200" spc="-1" strike="noStrike">
                <a:solidFill>
                  <a:srgbClr val="222222"/>
                </a:solidFill>
                <a:latin typeface="Roboto"/>
                <a:ea typeface="Roboto"/>
              </a:rPr>
              <a:t>Never</a:t>
            </a:r>
            <a:r>
              <a:rPr b="0" lang="en-IN" sz="1200" spc="-1" strike="noStrike">
                <a:solidFill>
                  <a:srgbClr val="222222"/>
                </a:solidFill>
                <a:latin typeface="Roboto"/>
                <a:ea typeface="Roboto"/>
              </a:rPr>
              <a:t>: never restart container</a:t>
            </a:r>
            <a:endParaRPr b="0" lang="en-IN" sz="1200" spc="-1" strike="noStrike">
              <a:latin typeface="Arial"/>
            </a:endParaRPr>
          </a:p>
          <a:p>
            <a:pPr>
              <a:lnSpc>
                <a:spcPct val="150000"/>
              </a:lnSpc>
              <a:spcBef>
                <a:spcPts val="1001"/>
              </a:spcBef>
            </a:pPr>
            <a:r>
              <a:rPr b="0" lang="en-IN" sz="1200" spc="-1" strike="noStrike">
                <a:solidFill>
                  <a:srgbClr val="222222"/>
                </a:solidFill>
                <a:latin typeface="Roboto"/>
                <a:ea typeface="Roboto"/>
              </a:rPr>
              <a:t>The </a:t>
            </a:r>
            <a:r>
              <a:rPr b="0" lang="en-IN" sz="1000" spc="-1" strike="noStrike">
                <a:solidFill>
                  <a:srgbClr val="222222"/>
                </a:solidFill>
                <a:latin typeface="Courier New"/>
                <a:ea typeface="Courier New"/>
              </a:rPr>
              <a:t>restartPolicy</a:t>
            </a:r>
            <a:r>
              <a:rPr b="0" lang="en-IN" sz="1200" spc="-1" strike="noStrike">
                <a:solidFill>
                  <a:srgbClr val="222222"/>
                </a:solidFill>
                <a:latin typeface="Roboto"/>
                <a:ea typeface="Roboto"/>
              </a:rPr>
              <a:t> applies to all containers in the Pod. </a:t>
            </a:r>
            <a:endParaRPr b="0" lang="en-IN" sz="1200" spc="-1" strike="noStrike">
              <a:latin typeface="Arial"/>
            </a:endParaRPr>
          </a:p>
          <a:p>
            <a:pPr>
              <a:lnSpc>
                <a:spcPct val="150000"/>
              </a:lnSpc>
              <a:spcBef>
                <a:spcPts val="1001"/>
              </a:spcBef>
            </a:pPr>
            <a:r>
              <a:rPr b="0" lang="en-IN" sz="1000" spc="-1" strike="noStrike">
                <a:solidFill>
                  <a:srgbClr val="222222"/>
                </a:solidFill>
                <a:latin typeface="Courier New"/>
                <a:ea typeface="Courier New"/>
              </a:rPr>
              <a:t>restartPolicy</a:t>
            </a:r>
            <a:r>
              <a:rPr b="0" lang="en-IN" sz="1200" spc="-1" strike="noStrike">
                <a:solidFill>
                  <a:srgbClr val="222222"/>
                </a:solidFill>
                <a:latin typeface="Roboto"/>
                <a:ea typeface="Roboto"/>
              </a:rPr>
              <a:t> only refers to restarts of the containers by the kubelet on the same node. </a:t>
            </a:r>
            <a:endParaRPr b="0" lang="en-IN" sz="1200" spc="-1" strike="noStrike">
              <a:latin typeface="Arial"/>
            </a:endParaRPr>
          </a:p>
          <a:p>
            <a:pPr>
              <a:lnSpc>
                <a:spcPct val="150000"/>
              </a:lnSpc>
              <a:spcBef>
                <a:spcPts val="1001"/>
              </a:spcBef>
            </a:pPr>
            <a:r>
              <a:rPr b="0" lang="en-IN" sz="1200" spc="-1" strike="noStrike">
                <a:solidFill>
                  <a:srgbClr val="222222"/>
                </a:solidFill>
                <a:latin typeface="Roboto"/>
                <a:ea typeface="Roboto"/>
              </a:rPr>
              <a:t>After containers in a Pod exit, the kubelet restarts them with an exponential back-off delay (10s, 20s, 40s, …), that is capped at five minutes. Once a container has executed for 10 minutes without any problems, the kubelet resets the restart backoff timer for that container.</a:t>
            </a:r>
            <a:endParaRPr b="0" lang="en-IN" sz="1200" spc="-1" strike="noStrike">
              <a:latin typeface="Arial"/>
            </a:endParaRPr>
          </a:p>
          <a:p>
            <a:pPr>
              <a:lnSpc>
                <a:spcPct val="150000"/>
              </a:lnSpc>
              <a:spcBef>
                <a:spcPts val="1001"/>
              </a:spcBef>
            </a:pPr>
            <a:endParaRPr b="0" lang="en-IN" sz="1200" spc="-1" strike="noStrike">
              <a:latin typeface="Arial"/>
            </a:endParaRPr>
          </a:p>
          <a:p>
            <a:pPr>
              <a:lnSpc>
                <a:spcPct val="150000"/>
              </a:lnSpc>
              <a:spcBef>
                <a:spcPts val="1001"/>
              </a:spcBef>
              <a:spcAft>
                <a:spcPts val="1001"/>
              </a:spcAft>
            </a:pPr>
            <a:endParaRPr b="0" lang="en-IN" sz="1200" spc="-1" strike="noStrike">
              <a:latin typeface="Arial"/>
            </a:endParaRPr>
          </a:p>
        </p:txBody>
      </p:sp>
      <p:pic>
        <p:nvPicPr>
          <p:cNvPr id="144" name="Google Shape;96;p18" descr=""/>
          <p:cNvPicPr/>
          <p:nvPr/>
        </p:nvPicPr>
        <p:blipFill>
          <a:blip r:embed="rId1"/>
          <a:stretch/>
        </p:blipFill>
        <p:spPr>
          <a:xfrm>
            <a:off x="5870880" y="1165320"/>
            <a:ext cx="3272760" cy="19980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Google Shape;101;p19" descr=""/>
          <p:cNvPicPr/>
          <p:nvPr/>
        </p:nvPicPr>
        <p:blipFill>
          <a:blip r:embed="rId1"/>
          <a:stretch/>
        </p:blipFill>
        <p:spPr>
          <a:xfrm>
            <a:off x="353880" y="853560"/>
            <a:ext cx="5427360" cy="4070520"/>
          </a:xfrm>
          <a:prstGeom prst="rect">
            <a:avLst/>
          </a:prstGeom>
          <a:ln>
            <a:noFill/>
          </a:ln>
        </p:spPr>
      </p:pic>
      <p:pic>
        <p:nvPicPr>
          <p:cNvPr id="146" name="Google Shape;102;p19" descr=""/>
          <p:cNvPicPr/>
          <p:nvPr/>
        </p:nvPicPr>
        <p:blipFill>
          <a:blip r:embed="rId2"/>
          <a:stretch/>
        </p:blipFill>
        <p:spPr>
          <a:xfrm>
            <a:off x="6250680" y="2675880"/>
            <a:ext cx="2264400" cy="1267920"/>
          </a:xfrm>
          <a:prstGeom prst="rect">
            <a:avLst/>
          </a:prstGeom>
          <a:ln>
            <a:noFill/>
          </a:ln>
        </p:spPr>
      </p:pic>
      <p:pic>
        <p:nvPicPr>
          <p:cNvPr id="147" name="Google Shape;103;p19" descr=""/>
          <p:cNvPicPr/>
          <p:nvPr/>
        </p:nvPicPr>
        <p:blipFill>
          <a:blip r:embed="rId3"/>
          <a:stretch/>
        </p:blipFill>
        <p:spPr>
          <a:xfrm>
            <a:off x="6205680" y="821520"/>
            <a:ext cx="2617920" cy="1401120"/>
          </a:xfrm>
          <a:prstGeom prst="rect">
            <a:avLst/>
          </a:prstGeom>
          <a:ln>
            <a:noFill/>
          </a:ln>
        </p:spPr>
      </p:pic>
      <p:sp>
        <p:nvSpPr>
          <p:cNvPr id="148" name="CustomShape 1"/>
          <p:cNvSpPr/>
          <p:nvPr/>
        </p:nvSpPr>
        <p:spPr>
          <a:xfrm>
            <a:off x="110160" y="283320"/>
            <a:ext cx="4057920" cy="493560"/>
          </a:xfrm>
          <a:prstGeom prst="rect">
            <a:avLst/>
          </a:prstGeom>
          <a:noFill/>
          <a:ln>
            <a:noFill/>
          </a:ln>
        </p:spPr>
        <p:style>
          <a:lnRef idx="0"/>
          <a:fillRef idx="0"/>
          <a:effectRef idx="0"/>
          <a:fontRef idx="minor"/>
        </p:style>
        <p:txBody>
          <a:bodyPr tIns="91440" bIns="91440"/>
          <a:p>
            <a:pPr>
              <a:lnSpc>
                <a:spcPct val="120000"/>
              </a:lnSpc>
              <a:spcBef>
                <a:spcPts val="1800"/>
              </a:spcBef>
              <a:spcAft>
                <a:spcPts val="400"/>
              </a:spcAft>
            </a:pPr>
            <a:r>
              <a:rPr b="1" lang="en-IN" sz="1700" spc="-1" strike="noStrike">
                <a:solidFill>
                  <a:srgbClr val="222222"/>
                </a:solidFill>
                <a:latin typeface="Roboto"/>
                <a:ea typeface="Roboto"/>
              </a:rPr>
              <a:t>POD Termination flow</a:t>
            </a:r>
            <a:endParaRPr b="0" lang="en-IN" sz="17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2022-07-07T20:15:06Z</dcterms:modified>
  <cp:revision>1</cp:revision>
  <dc:subject/>
  <dc:title/>
</cp:coreProperties>
</file>