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embeddedFontLst>
    <p:embeddedFont>
      <p:font typeface="Roboto"/>
      <p:regular r:id="rId58"/>
      <p:bold r:id="rId59"/>
      <p:italic r:id="rId60"/>
      <p:boldItalic r:id="rId61"/>
    </p:embeddedFont>
    <p:embeddedFont>
      <p:font typeface="Old Standard TT"/>
      <p:regular r:id="rId62"/>
      <p:bold r:id="rId63"/>
      <p: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OldStandardTT-regular.fntdata"/><Relationship Id="rId61" Type="http://schemas.openxmlformats.org/officeDocument/2006/relationships/font" Target="fonts/Roboto-boldItalic.fntdata"/><Relationship Id="rId20" Type="http://schemas.openxmlformats.org/officeDocument/2006/relationships/slide" Target="slides/slide15.xml"/><Relationship Id="rId64" Type="http://schemas.openxmlformats.org/officeDocument/2006/relationships/font" Target="fonts/OldStandardTT-italic.fntdata"/><Relationship Id="rId63" Type="http://schemas.openxmlformats.org/officeDocument/2006/relationships/font" Target="fonts/OldStandardTT-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oboto-bold.fntdata"/><Relationship Id="rId14" Type="http://schemas.openxmlformats.org/officeDocument/2006/relationships/slide" Target="slides/slide9.xml"/><Relationship Id="rId58" Type="http://schemas.openxmlformats.org/officeDocument/2006/relationships/font" Target="fonts/Robot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638c138c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638c138c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638c138c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3638c138c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35a3e3e35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35a3e3e35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5a3e3e3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35a3e3e3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5a3e3e35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5a3e3e35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3b72f3de60_1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3b72f3de60_1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35a3e3e35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35a3e3e35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35a3e3e35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35a3e3e35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3b72f3de60_1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3b72f3de60_1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3b72f3de60_1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3b72f3de60_1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207a1a47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207a1a47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35a3e3e35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35a3e3e35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35a3e3e35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35a3e3e35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cf3a0b39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cf3a0b3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3cf3a0b39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3cf3a0b39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3cf3a0b39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3cf3a0b39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3b72f3de60_1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3b72f3de60_1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3b72f3de60_1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3b72f3de60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3b72f3de60_1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3b72f3de60_1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3b72f3de60_1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3b72f3de60_1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3b72f3de60_1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3b72f3de60_1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207a1a476_0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207a1a476_0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3b72f3de60_1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3b72f3de60_1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3b72f3de60_1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3b72f3de60_1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3b72f3de60_1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3b72f3de60_1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3b72f3de60_1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3b72f3de60_1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3b72f3de60_1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3b72f3de60_1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3b72f3de60_1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3b72f3de60_1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3b72f3de60_1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3b72f3de60_1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3b72f3de60_1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3b72f3de60_1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3b16980f2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3b16980f2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3b319b2be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3b319b2be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cf3a0b39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cf3a0b39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3b319b2be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3b319b2be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3b319b2be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3b319b2be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3b72f3de60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3b72f3de60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3b72f3de60_1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3b72f3de60_1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3cb04ed80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3cb04ed80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3cb04ed80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3cb04ed80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67f3ad526c564a6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67f3ad526c564a6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3cb04ed80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3cb04ed80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3cf3a0b47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3cf3a0b4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13cf3a0b47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13cf3a0b47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5a3e3e35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5a3e3e35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3cf3a0b47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3cf3a0b47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3cf3a0b4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3cf3a0b4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3207a1a476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3207a1a476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5a3e3e35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35a3e3e35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b72f3de60_1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3b72f3de60_1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5a3e3e35a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5a3e3e35a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5a3e3e35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35a3e3e35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1" Type="http://schemas.openxmlformats.org/officeDocument/2006/relationships/hyperlink" Target="https://www.cni.dev/plugins/current/main/win-overlay/" TargetMode="External"/><Relationship Id="rId10" Type="http://schemas.openxmlformats.org/officeDocument/2006/relationships/hyperlink" Target="https://www.cni.dev/plugins/current/main/win-bridge/" TargetMode="External"/><Relationship Id="rId13" Type="http://schemas.openxmlformats.org/officeDocument/2006/relationships/hyperlink" Target="https://www.cni.dev/plugins/current/ipam/host-local/" TargetMode="External"/><Relationship Id="rId12" Type="http://schemas.openxmlformats.org/officeDocument/2006/relationships/hyperlink" Target="https://www.cni.dev/plugins/current/ipam/dhcp/" TargetMode="External"/><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cni.dev/plugins/current/main/bridge/" TargetMode="External"/><Relationship Id="rId4" Type="http://schemas.openxmlformats.org/officeDocument/2006/relationships/hyperlink" Target="https://www.cni.dev/plugins/current/main/ipvlan/" TargetMode="External"/><Relationship Id="rId9" Type="http://schemas.openxmlformats.org/officeDocument/2006/relationships/hyperlink" Target="https://www.cni.dev/plugins/current/main/vlan/" TargetMode="External"/><Relationship Id="rId15" Type="http://schemas.openxmlformats.org/officeDocument/2006/relationships/hyperlink" Target="https://www.cni.dev/plugins/current/meta/tuning/" TargetMode="External"/><Relationship Id="rId14" Type="http://schemas.openxmlformats.org/officeDocument/2006/relationships/hyperlink" Target="https://www.cni.dev/plugins/current/ipam/static/" TargetMode="External"/><Relationship Id="rId17" Type="http://schemas.openxmlformats.org/officeDocument/2006/relationships/hyperlink" Target="https://www.cni.dev/plugins/current/meta/bandwidth/" TargetMode="External"/><Relationship Id="rId16" Type="http://schemas.openxmlformats.org/officeDocument/2006/relationships/hyperlink" Target="https://www.cni.dev/plugins/current/meta/portmap/" TargetMode="External"/><Relationship Id="rId5" Type="http://schemas.openxmlformats.org/officeDocument/2006/relationships/hyperlink" Target="https://www.kernel.org/doc/Documentation/networking/ipvlan.txt" TargetMode="External"/><Relationship Id="rId19" Type="http://schemas.openxmlformats.org/officeDocument/2006/relationships/hyperlink" Target="https://www.cni.dev/plugins/current/meta/firewall/" TargetMode="External"/><Relationship Id="rId6" Type="http://schemas.openxmlformats.org/officeDocument/2006/relationships/hyperlink" Target="https://www.cni.dev/plugins/current/main/macvlan/" TargetMode="External"/><Relationship Id="rId18" Type="http://schemas.openxmlformats.org/officeDocument/2006/relationships/hyperlink" Target="https://www.cni.dev/plugins/current/meta/sbr/" TargetMode="External"/><Relationship Id="rId7" Type="http://schemas.openxmlformats.org/officeDocument/2006/relationships/hyperlink" Target="https://www.cni.dev/plugins/current/main/ptp/" TargetMode="External"/><Relationship Id="rId8" Type="http://schemas.openxmlformats.org/officeDocument/2006/relationships/hyperlink" Target="https://www.cni.dev/plugins/current/main/host-devic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docs.projectcalico.org/manifests/calico.ya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2.png"/><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5.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6.png"/><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www.youtube.com/watch?v=YjjrQiJOyME" TargetMode="External"/><Relationship Id="rId4" Type="http://schemas.openxmlformats.org/officeDocument/2006/relationships/hyperlink" Target="https://www.youtube.com/watch?v=U35C0EPSwoY" TargetMode="External"/><Relationship Id="rId5" Type="http://schemas.openxmlformats.org/officeDocument/2006/relationships/hyperlink" Target="https://www.youtube.com/watch?v=zmYxdtFzK6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311700" y="2144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 CNI plugin is executed?</a:t>
            </a:r>
            <a:endParaRPr/>
          </a:p>
        </p:txBody>
      </p:sp>
      <p:sp>
        <p:nvSpPr>
          <p:cNvPr id="187" name="Google Shape;187;p22"/>
          <p:cNvSpPr/>
          <p:nvPr/>
        </p:nvSpPr>
        <p:spPr>
          <a:xfrm>
            <a:off x="2799025" y="1491200"/>
            <a:ext cx="1028700" cy="61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Container info</a:t>
            </a:r>
            <a:endParaRPr/>
          </a:p>
        </p:txBody>
      </p:sp>
      <p:sp>
        <p:nvSpPr>
          <p:cNvPr id="188" name="Google Shape;188;p22"/>
          <p:cNvSpPr/>
          <p:nvPr/>
        </p:nvSpPr>
        <p:spPr>
          <a:xfrm>
            <a:off x="2799025" y="2847725"/>
            <a:ext cx="1060500" cy="61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CNI config</a:t>
            </a:r>
            <a:endParaRPr/>
          </a:p>
        </p:txBody>
      </p:sp>
      <p:sp>
        <p:nvSpPr>
          <p:cNvPr id="189" name="Google Shape;189;p22"/>
          <p:cNvSpPr/>
          <p:nvPr/>
        </p:nvSpPr>
        <p:spPr>
          <a:xfrm>
            <a:off x="5055775" y="2065325"/>
            <a:ext cx="1124400" cy="78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CNI</a:t>
            </a:r>
            <a:endParaRPr/>
          </a:p>
        </p:txBody>
      </p:sp>
      <p:cxnSp>
        <p:nvCxnSpPr>
          <p:cNvPr id="190" name="Google Shape;190;p22"/>
          <p:cNvCxnSpPr>
            <a:stCxn id="187" idx="3"/>
            <a:endCxn id="189" idx="0"/>
          </p:cNvCxnSpPr>
          <p:nvPr/>
        </p:nvCxnSpPr>
        <p:spPr>
          <a:xfrm>
            <a:off x="3827725" y="1797800"/>
            <a:ext cx="1790400" cy="267600"/>
          </a:xfrm>
          <a:prstGeom prst="bentConnector2">
            <a:avLst/>
          </a:prstGeom>
          <a:noFill/>
          <a:ln cap="flat" cmpd="sng" w="9525">
            <a:solidFill>
              <a:schemeClr val="dk2"/>
            </a:solidFill>
            <a:prstDash val="solid"/>
            <a:round/>
            <a:headEnd len="med" w="med" type="none"/>
            <a:tailEnd len="med" w="med" type="none"/>
          </a:ln>
        </p:spPr>
      </p:cxnSp>
      <p:cxnSp>
        <p:nvCxnSpPr>
          <p:cNvPr id="191" name="Google Shape;191;p22"/>
          <p:cNvCxnSpPr>
            <a:stCxn id="188" idx="3"/>
            <a:endCxn id="189" idx="2"/>
          </p:cNvCxnSpPr>
          <p:nvPr/>
        </p:nvCxnSpPr>
        <p:spPr>
          <a:xfrm flipH="1" rot="10800000">
            <a:off x="3859525" y="2847725"/>
            <a:ext cx="1758600" cy="306600"/>
          </a:xfrm>
          <a:prstGeom prst="bentConnector2">
            <a:avLst/>
          </a:prstGeom>
          <a:noFill/>
          <a:ln cap="flat" cmpd="sng" w="9525">
            <a:solidFill>
              <a:schemeClr val="dk2"/>
            </a:solidFill>
            <a:prstDash val="solid"/>
            <a:round/>
            <a:headEnd len="med" w="med" type="none"/>
            <a:tailEnd len="med" w="med" type="none"/>
          </a:ln>
        </p:spPr>
      </p:cxnSp>
      <p:sp>
        <p:nvSpPr>
          <p:cNvPr id="192" name="Google Shape;192;p22"/>
          <p:cNvSpPr txBox="1"/>
          <p:nvPr/>
        </p:nvSpPr>
        <p:spPr>
          <a:xfrm>
            <a:off x="4261375" y="1411400"/>
            <a:ext cx="124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env vars</a:t>
            </a:r>
            <a:endParaRPr>
              <a:latin typeface="Old Standard TT"/>
              <a:ea typeface="Old Standard TT"/>
              <a:cs typeface="Old Standard TT"/>
              <a:sym typeface="Old Standard TT"/>
            </a:endParaRPr>
          </a:p>
        </p:txBody>
      </p:sp>
      <p:sp>
        <p:nvSpPr>
          <p:cNvPr id="193" name="Google Shape;193;p22"/>
          <p:cNvSpPr txBox="1"/>
          <p:nvPr/>
        </p:nvSpPr>
        <p:spPr>
          <a:xfrm>
            <a:off x="4381975" y="3101450"/>
            <a:ext cx="71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stdin</a:t>
            </a:r>
            <a:endParaRPr>
              <a:latin typeface="Old Standard TT"/>
              <a:ea typeface="Old Standard TT"/>
              <a:cs typeface="Old Standard TT"/>
              <a:sym typeface="Old Standard TT"/>
            </a:endParaRPr>
          </a:p>
        </p:txBody>
      </p:sp>
      <p:sp>
        <p:nvSpPr>
          <p:cNvPr id="194" name="Google Shape;194;p22"/>
          <p:cNvSpPr/>
          <p:nvPr/>
        </p:nvSpPr>
        <p:spPr>
          <a:xfrm>
            <a:off x="233125" y="994125"/>
            <a:ext cx="1697400" cy="677100"/>
          </a:xfrm>
          <a:prstGeom prst="wedgeRoundRectCallout">
            <a:avLst>
              <a:gd fmla="val 101083" name="adj1"/>
              <a:gd fmla="val 42202"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txBox="1"/>
          <p:nvPr/>
        </p:nvSpPr>
        <p:spPr>
          <a:xfrm>
            <a:off x="233125" y="998075"/>
            <a:ext cx="2263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800">
                <a:latin typeface="Old Standard TT"/>
                <a:ea typeface="Old Standard TT"/>
                <a:cs typeface="Old Standard TT"/>
                <a:sym typeface="Old Standard TT"/>
              </a:rPr>
              <a:t>CNI_COMMAND=ADD</a:t>
            </a:r>
            <a:endParaRPr sz="800">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800">
                <a:latin typeface="Old Standard TT"/>
                <a:ea typeface="Old Standard TT"/>
                <a:cs typeface="Old Standard TT"/>
                <a:sym typeface="Old Standard TT"/>
              </a:rPr>
              <a:t>CNI_CONTAINERID=b784318..</a:t>
            </a:r>
            <a:endParaRPr sz="800">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en" sz="800">
                <a:latin typeface="Old Standard TT"/>
                <a:ea typeface="Old Standard TT"/>
                <a:cs typeface="Old Standard TT"/>
                <a:sym typeface="Old Standard TT"/>
              </a:rPr>
              <a:t>CNI_NETNS=/proc/12345/ns/net</a:t>
            </a:r>
            <a:endParaRPr sz="800">
              <a:latin typeface="Old Standard TT"/>
              <a:ea typeface="Old Standard TT"/>
              <a:cs typeface="Old Standard TT"/>
              <a:sym typeface="Old Standard TT"/>
            </a:endParaRPr>
          </a:p>
          <a:p>
            <a:pPr indent="0" lvl="0" marL="0" rtl="0" algn="l">
              <a:spcBef>
                <a:spcPts val="0"/>
              </a:spcBef>
              <a:spcAft>
                <a:spcPts val="0"/>
              </a:spcAft>
              <a:buNone/>
            </a:pPr>
            <a:r>
              <a:rPr lang="en" sz="800">
                <a:latin typeface="Old Standard TT"/>
                <a:ea typeface="Old Standard TT"/>
                <a:cs typeface="Old Standard TT"/>
                <a:sym typeface="Old Standard TT"/>
              </a:rPr>
              <a:t>CNI_IFNAME=eth0</a:t>
            </a:r>
            <a:endParaRPr sz="800">
              <a:latin typeface="Old Standard TT"/>
              <a:ea typeface="Old Standard TT"/>
              <a:cs typeface="Old Standard TT"/>
              <a:sym typeface="Old Standard TT"/>
            </a:endParaRPr>
          </a:p>
        </p:txBody>
      </p:sp>
      <p:sp>
        <p:nvSpPr>
          <p:cNvPr id="196" name="Google Shape;196;p22"/>
          <p:cNvSpPr/>
          <p:nvPr/>
        </p:nvSpPr>
        <p:spPr>
          <a:xfrm>
            <a:off x="145100" y="3190425"/>
            <a:ext cx="1697400" cy="782400"/>
          </a:xfrm>
          <a:prstGeom prst="wedgeRoundRectCallout">
            <a:avLst>
              <a:gd fmla="val 105410" name="adj1"/>
              <a:gd fmla="val -71921"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txBox="1"/>
          <p:nvPr/>
        </p:nvSpPr>
        <p:spPr>
          <a:xfrm>
            <a:off x="145100" y="3154325"/>
            <a:ext cx="2263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Old Standard TT"/>
                <a:ea typeface="Old Standard TT"/>
                <a:cs typeface="Old Standard TT"/>
                <a:sym typeface="Old Standard TT"/>
              </a:rPr>
              <a:t>{</a:t>
            </a:r>
            <a:endParaRPr sz="800">
              <a:latin typeface="Old Standard TT"/>
              <a:ea typeface="Old Standard TT"/>
              <a:cs typeface="Old Standard TT"/>
              <a:sym typeface="Old Standard TT"/>
            </a:endParaRPr>
          </a:p>
          <a:p>
            <a:pPr indent="0" lvl="0" marL="0" rtl="0" algn="l">
              <a:spcBef>
                <a:spcPts val="0"/>
              </a:spcBef>
              <a:spcAft>
                <a:spcPts val="0"/>
              </a:spcAft>
              <a:buNone/>
            </a:pPr>
            <a:r>
              <a:rPr lang="en" sz="800">
                <a:latin typeface="Old Standard TT"/>
                <a:ea typeface="Old Standard TT"/>
                <a:cs typeface="Old Standard TT"/>
                <a:sym typeface="Old Standard TT"/>
              </a:rPr>
              <a:t>"cniVersion" : "0.3.1" ,</a:t>
            </a:r>
            <a:endParaRPr sz="800">
              <a:latin typeface="Old Standard TT"/>
              <a:ea typeface="Old Standard TT"/>
              <a:cs typeface="Old Standard TT"/>
              <a:sym typeface="Old Standard TT"/>
            </a:endParaRPr>
          </a:p>
          <a:p>
            <a:pPr indent="0" lvl="0" marL="0" rtl="0" algn="l">
              <a:spcBef>
                <a:spcPts val="0"/>
              </a:spcBef>
              <a:spcAft>
                <a:spcPts val="0"/>
              </a:spcAft>
              <a:buNone/>
            </a:pPr>
            <a:r>
              <a:rPr lang="en" sz="800">
                <a:latin typeface="Old Standard TT"/>
                <a:ea typeface="Old Standard TT"/>
                <a:cs typeface="Old Standard TT"/>
                <a:sym typeface="Old Standard TT"/>
              </a:rPr>
              <a:t>"name" : "my-cni-demo" ,</a:t>
            </a:r>
            <a:endParaRPr sz="800">
              <a:latin typeface="Old Standard TT"/>
              <a:ea typeface="Old Standard TT"/>
              <a:cs typeface="Old Standard TT"/>
              <a:sym typeface="Old Standard TT"/>
            </a:endParaRPr>
          </a:p>
          <a:p>
            <a:pPr indent="0" lvl="0" marL="0" rtl="0" algn="l">
              <a:spcBef>
                <a:spcPts val="0"/>
              </a:spcBef>
              <a:spcAft>
                <a:spcPts val="0"/>
              </a:spcAft>
              <a:buNone/>
            </a:pPr>
            <a:r>
              <a:rPr lang="en" sz="800">
                <a:latin typeface="Old Standard TT"/>
                <a:ea typeface="Old Standard TT"/>
                <a:cs typeface="Old Standard TT"/>
                <a:sym typeface="Old Standard TT"/>
              </a:rPr>
              <a:t>"type" : "my-cni-demo" ,</a:t>
            </a:r>
            <a:endParaRPr sz="800">
              <a:latin typeface="Old Standard TT"/>
              <a:ea typeface="Old Standard TT"/>
              <a:cs typeface="Old Standard TT"/>
              <a:sym typeface="Old Standard TT"/>
            </a:endParaRPr>
          </a:p>
          <a:p>
            <a:pPr indent="0" lvl="0" marL="0" rtl="0" algn="l">
              <a:spcBef>
                <a:spcPts val="0"/>
              </a:spcBef>
              <a:spcAft>
                <a:spcPts val="0"/>
              </a:spcAft>
              <a:buNone/>
            </a:pPr>
            <a:r>
              <a:rPr lang="en" sz="800">
                <a:latin typeface="Old Standard TT"/>
                <a:ea typeface="Old Standard TT"/>
                <a:cs typeface="Old Standard TT"/>
                <a:sym typeface="Old Standard TT"/>
              </a:rPr>
              <a:t>"podcidr" : "10.240.0.0/24"</a:t>
            </a:r>
            <a:endParaRPr sz="800">
              <a:latin typeface="Old Standard TT"/>
              <a:ea typeface="Old Standard TT"/>
              <a:cs typeface="Old Standard TT"/>
              <a:sym typeface="Old Standard TT"/>
            </a:endParaRPr>
          </a:p>
          <a:p>
            <a:pPr indent="0" lvl="0" marL="0" rtl="0" algn="l">
              <a:spcBef>
                <a:spcPts val="0"/>
              </a:spcBef>
              <a:spcAft>
                <a:spcPts val="0"/>
              </a:spcAft>
              <a:buNone/>
            </a:pPr>
            <a:r>
              <a:rPr lang="en" sz="800">
                <a:latin typeface="Old Standard TT"/>
                <a:ea typeface="Old Standard TT"/>
                <a:cs typeface="Old Standard TT"/>
                <a:sym typeface="Old Standard TT"/>
              </a:rPr>
              <a:t>}</a:t>
            </a:r>
            <a:endParaRPr sz="800">
              <a:latin typeface="Old Standard TT"/>
              <a:ea typeface="Old Standard TT"/>
              <a:cs typeface="Old Standard TT"/>
              <a:sym typeface="Old Standard TT"/>
            </a:endParaRPr>
          </a:p>
          <a:p>
            <a:pPr indent="0" lvl="0" marL="0" rtl="0" algn="l">
              <a:spcBef>
                <a:spcPts val="0"/>
              </a:spcBef>
              <a:spcAft>
                <a:spcPts val="0"/>
              </a:spcAft>
              <a:buNone/>
            </a:pPr>
            <a:r>
              <a:t/>
            </a:r>
            <a:endParaRPr sz="800">
              <a:latin typeface="Old Standard TT"/>
              <a:ea typeface="Old Standard TT"/>
              <a:cs typeface="Old Standard TT"/>
              <a:sym typeface="Old Standard TT"/>
            </a:endParaRPr>
          </a:p>
        </p:txBody>
      </p:sp>
      <p:sp>
        <p:nvSpPr>
          <p:cNvPr id="198" name="Google Shape;198;p22"/>
          <p:cNvSpPr txBox="1"/>
          <p:nvPr/>
        </p:nvSpPr>
        <p:spPr>
          <a:xfrm>
            <a:off x="145100" y="4312975"/>
            <a:ext cx="474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Configuration fed to plugin on stdin for each operation</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311700" y="2144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 CNI plugin is executed?</a:t>
            </a:r>
            <a:endParaRPr/>
          </a:p>
        </p:txBody>
      </p:sp>
      <p:sp>
        <p:nvSpPr>
          <p:cNvPr id="204" name="Google Shape;204;p23"/>
          <p:cNvSpPr/>
          <p:nvPr/>
        </p:nvSpPr>
        <p:spPr>
          <a:xfrm>
            <a:off x="2799025" y="1491200"/>
            <a:ext cx="1028700" cy="61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Container info</a:t>
            </a:r>
            <a:endParaRPr/>
          </a:p>
        </p:txBody>
      </p:sp>
      <p:sp>
        <p:nvSpPr>
          <p:cNvPr id="205" name="Google Shape;205;p23"/>
          <p:cNvSpPr/>
          <p:nvPr/>
        </p:nvSpPr>
        <p:spPr>
          <a:xfrm>
            <a:off x="2799025" y="2847725"/>
            <a:ext cx="1060500" cy="61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CNI config</a:t>
            </a:r>
            <a:endParaRPr/>
          </a:p>
        </p:txBody>
      </p:sp>
      <p:sp>
        <p:nvSpPr>
          <p:cNvPr id="206" name="Google Shape;206;p23"/>
          <p:cNvSpPr/>
          <p:nvPr/>
        </p:nvSpPr>
        <p:spPr>
          <a:xfrm>
            <a:off x="5055775" y="2065325"/>
            <a:ext cx="1124400" cy="78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CNI</a:t>
            </a:r>
            <a:endParaRPr/>
          </a:p>
        </p:txBody>
      </p:sp>
      <p:cxnSp>
        <p:nvCxnSpPr>
          <p:cNvPr id="207" name="Google Shape;207;p23"/>
          <p:cNvCxnSpPr>
            <a:stCxn id="204" idx="3"/>
            <a:endCxn id="206" idx="0"/>
          </p:cNvCxnSpPr>
          <p:nvPr/>
        </p:nvCxnSpPr>
        <p:spPr>
          <a:xfrm>
            <a:off x="3827725" y="1797800"/>
            <a:ext cx="1790400" cy="267600"/>
          </a:xfrm>
          <a:prstGeom prst="bentConnector2">
            <a:avLst/>
          </a:prstGeom>
          <a:noFill/>
          <a:ln cap="flat" cmpd="sng" w="9525">
            <a:solidFill>
              <a:schemeClr val="dk2"/>
            </a:solidFill>
            <a:prstDash val="solid"/>
            <a:round/>
            <a:headEnd len="med" w="med" type="none"/>
            <a:tailEnd len="med" w="med" type="none"/>
          </a:ln>
        </p:spPr>
      </p:cxnSp>
      <p:cxnSp>
        <p:nvCxnSpPr>
          <p:cNvPr id="208" name="Google Shape;208;p23"/>
          <p:cNvCxnSpPr>
            <a:stCxn id="205" idx="3"/>
            <a:endCxn id="206" idx="2"/>
          </p:cNvCxnSpPr>
          <p:nvPr/>
        </p:nvCxnSpPr>
        <p:spPr>
          <a:xfrm flipH="1" rot="10800000">
            <a:off x="3859525" y="2847725"/>
            <a:ext cx="1758600" cy="306600"/>
          </a:xfrm>
          <a:prstGeom prst="bentConnector2">
            <a:avLst/>
          </a:prstGeom>
          <a:noFill/>
          <a:ln cap="flat" cmpd="sng" w="9525">
            <a:solidFill>
              <a:schemeClr val="dk2"/>
            </a:solidFill>
            <a:prstDash val="solid"/>
            <a:round/>
            <a:headEnd len="med" w="med" type="none"/>
            <a:tailEnd len="med" w="med" type="none"/>
          </a:ln>
        </p:spPr>
      </p:cxnSp>
      <p:sp>
        <p:nvSpPr>
          <p:cNvPr id="209" name="Google Shape;209;p23"/>
          <p:cNvSpPr txBox="1"/>
          <p:nvPr/>
        </p:nvSpPr>
        <p:spPr>
          <a:xfrm>
            <a:off x="4261375" y="1411400"/>
            <a:ext cx="124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env vars</a:t>
            </a:r>
            <a:endParaRPr>
              <a:latin typeface="Old Standard TT"/>
              <a:ea typeface="Old Standard TT"/>
              <a:cs typeface="Old Standard TT"/>
              <a:sym typeface="Old Standard TT"/>
            </a:endParaRPr>
          </a:p>
        </p:txBody>
      </p:sp>
      <p:sp>
        <p:nvSpPr>
          <p:cNvPr id="210" name="Google Shape;210;p23"/>
          <p:cNvSpPr txBox="1"/>
          <p:nvPr/>
        </p:nvSpPr>
        <p:spPr>
          <a:xfrm>
            <a:off x="4381975" y="3101450"/>
            <a:ext cx="71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stdin</a:t>
            </a:r>
            <a:endParaRPr>
              <a:latin typeface="Old Standard TT"/>
              <a:ea typeface="Old Standard TT"/>
              <a:cs typeface="Old Standard TT"/>
              <a:sym typeface="Old Standard TT"/>
            </a:endParaRPr>
          </a:p>
        </p:txBody>
      </p:sp>
      <p:pic>
        <p:nvPicPr>
          <p:cNvPr id="211" name="Google Shape;211;p23"/>
          <p:cNvPicPr preferRelativeResize="0"/>
          <p:nvPr/>
        </p:nvPicPr>
        <p:blipFill>
          <a:blip r:embed="rId3">
            <a:alphaModFix/>
          </a:blip>
          <a:stretch>
            <a:fillRect/>
          </a:stretch>
        </p:blipFill>
        <p:spPr>
          <a:xfrm>
            <a:off x="6484975" y="1005175"/>
            <a:ext cx="2659025" cy="2902681"/>
          </a:xfrm>
          <a:prstGeom prst="rect">
            <a:avLst/>
          </a:prstGeom>
          <a:noFill/>
          <a:ln>
            <a:noFill/>
          </a:ln>
        </p:spPr>
      </p:pic>
      <p:cxnSp>
        <p:nvCxnSpPr>
          <p:cNvPr id="212" name="Google Shape;212;p23"/>
          <p:cNvCxnSpPr>
            <a:stCxn id="206" idx="3"/>
            <a:endCxn id="211" idx="1"/>
          </p:cNvCxnSpPr>
          <p:nvPr/>
        </p:nvCxnSpPr>
        <p:spPr>
          <a:xfrm>
            <a:off x="6180175" y="2456525"/>
            <a:ext cx="3048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solidFill>
                  <a:srgbClr val="E06666"/>
                </a:solidFill>
                <a:latin typeface="Comic Sans MS"/>
                <a:ea typeface="Comic Sans MS"/>
                <a:cs typeface="Comic Sans MS"/>
                <a:sym typeface="Comic Sans MS"/>
              </a:rPr>
              <a:t>CNI</a:t>
            </a:r>
            <a:endParaRPr/>
          </a:p>
        </p:txBody>
      </p:sp>
      <p:sp>
        <p:nvSpPr>
          <p:cNvPr id="218" name="Google Shape;218;p24"/>
          <p:cNvSpPr/>
          <p:nvPr/>
        </p:nvSpPr>
        <p:spPr>
          <a:xfrm>
            <a:off x="285650" y="1261250"/>
            <a:ext cx="1400400" cy="6000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ic Sans MS"/>
                <a:ea typeface="Comic Sans MS"/>
                <a:cs typeface="Comic Sans MS"/>
                <a:sym typeface="Comic Sans MS"/>
              </a:rPr>
              <a:t>Runtime</a:t>
            </a:r>
            <a:endParaRPr sz="1200">
              <a:latin typeface="Comic Sans MS"/>
              <a:ea typeface="Comic Sans MS"/>
              <a:cs typeface="Comic Sans MS"/>
              <a:sym typeface="Comic Sans MS"/>
            </a:endParaRPr>
          </a:p>
        </p:txBody>
      </p:sp>
      <p:sp>
        <p:nvSpPr>
          <p:cNvPr id="219" name="Google Shape;219;p24"/>
          <p:cNvSpPr/>
          <p:nvPr/>
        </p:nvSpPr>
        <p:spPr>
          <a:xfrm>
            <a:off x="2470350" y="2429338"/>
            <a:ext cx="1529400" cy="6492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ic Sans MS"/>
                <a:ea typeface="Comic Sans MS"/>
                <a:cs typeface="Comic Sans MS"/>
                <a:sym typeface="Comic Sans MS"/>
              </a:rPr>
              <a:t>CNI plugin</a:t>
            </a:r>
            <a:endParaRPr sz="1200">
              <a:latin typeface="Comic Sans MS"/>
              <a:ea typeface="Comic Sans MS"/>
              <a:cs typeface="Comic Sans MS"/>
              <a:sym typeface="Comic Sans MS"/>
            </a:endParaRPr>
          </a:p>
        </p:txBody>
      </p:sp>
      <p:sp>
        <p:nvSpPr>
          <p:cNvPr id="220" name="Google Shape;220;p24"/>
          <p:cNvSpPr/>
          <p:nvPr/>
        </p:nvSpPr>
        <p:spPr>
          <a:xfrm>
            <a:off x="2259150" y="3791050"/>
            <a:ext cx="1951800" cy="258000"/>
          </a:xfrm>
          <a:prstGeom prst="roundRect">
            <a:avLst>
              <a:gd fmla="val 16667" name="adj"/>
            </a:avLst>
          </a:prstGeom>
          <a:gradFill>
            <a:gsLst>
              <a:gs pos="0">
                <a:srgbClr val="DCECD5"/>
              </a:gs>
              <a:gs pos="100000">
                <a:srgbClr val="93BC8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a:off x="227550" y="2242200"/>
            <a:ext cx="864900" cy="572700"/>
          </a:xfrm>
          <a:prstGeom prst="round1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ic Sans MS"/>
                <a:ea typeface="Comic Sans MS"/>
                <a:cs typeface="Comic Sans MS"/>
                <a:sym typeface="Comic Sans MS"/>
              </a:rPr>
              <a:t>Config</a:t>
            </a:r>
            <a:endParaRPr sz="1200">
              <a:latin typeface="Comic Sans MS"/>
              <a:ea typeface="Comic Sans MS"/>
              <a:cs typeface="Comic Sans MS"/>
              <a:sym typeface="Comic Sans MS"/>
            </a:endParaRPr>
          </a:p>
        </p:txBody>
      </p:sp>
      <p:sp>
        <p:nvSpPr>
          <p:cNvPr id="222" name="Google Shape;222;p24"/>
          <p:cNvSpPr/>
          <p:nvPr/>
        </p:nvSpPr>
        <p:spPr>
          <a:xfrm rot="5398833">
            <a:off x="2138102" y="1042100"/>
            <a:ext cx="883500" cy="1736100"/>
          </a:xfrm>
          <a:prstGeom prst="bentArrow">
            <a:avLst>
              <a:gd fmla="val 25000" name="adj1"/>
              <a:gd fmla="val 25000" name="adj2"/>
              <a:gd fmla="val 25000" name="adj3"/>
              <a:gd fmla="val 43750" name="adj4"/>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a:off x="3022050" y="3187163"/>
            <a:ext cx="426000" cy="572700"/>
          </a:xfrm>
          <a:prstGeom prst="downArrow">
            <a:avLst>
              <a:gd fmla="val 50000" name="adj1"/>
              <a:gd fmla="val 50000" name="adj2"/>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4" name="Google Shape;224;p24"/>
          <p:cNvCxnSpPr>
            <a:stCxn id="221" idx="0"/>
            <a:endCxn id="218" idx="2"/>
          </p:cNvCxnSpPr>
          <p:nvPr/>
        </p:nvCxnSpPr>
        <p:spPr>
          <a:xfrm flipH="1" rot="10800000">
            <a:off x="660000" y="1861200"/>
            <a:ext cx="325800" cy="381000"/>
          </a:xfrm>
          <a:prstGeom prst="straightConnector1">
            <a:avLst/>
          </a:prstGeom>
          <a:noFill/>
          <a:ln cap="flat" cmpd="sng" w="9525">
            <a:solidFill>
              <a:schemeClr val="dk2"/>
            </a:solidFill>
            <a:prstDash val="solid"/>
            <a:round/>
            <a:headEnd len="med" w="med" type="none"/>
            <a:tailEnd len="med" w="med" type="stealth"/>
          </a:ln>
        </p:spPr>
      </p:cxnSp>
      <p:sp>
        <p:nvSpPr>
          <p:cNvPr id="225" name="Google Shape;225;p24"/>
          <p:cNvSpPr txBox="1"/>
          <p:nvPr/>
        </p:nvSpPr>
        <p:spPr>
          <a:xfrm>
            <a:off x="3415625" y="1416150"/>
            <a:ext cx="1170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mic Sans MS"/>
                <a:ea typeface="Comic Sans MS"/>
                <a:cs typeface="Comic Sans MS"/>
                <a:sym typeface="Comic Sans MS"/>
              </a:rPr>
              <a:t>CNI commands and network config</a:t>
            </a:r>
            <a:endParaRPr sz="1200">
              <a:latin typeface="Comic Sans MS"/>
              <a:ea typeface="Comic Sans MS"/>
              <a:cs typeface="Comic Sans MS"/>
              <a:sym typeface="Comic Sans MS"/>
            </a:endParaRPr>
          </a:p>
        </p:txBody>
      </p:sp>
      <p:sp>
        <p:nvSpPr>
          <p:cNvPr id="226" name="Google Shape;226;p24"/>
          <p:cNvSpPr txBox="1"/>
          <p:nvPr/>
        </p:nvSpPr>
        <p:spPr>
          <a:xfrm>
            <a:off x="1206000" y="3148450"/>
            <a:ext cx="1736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mic Sans MS"/>
                <a:ea typeface="Comic Sans MS"/>
                <a:cs typeface="Comic Sans MS"/>
                <a:sym typeface="Comic Sans MS"/>
              </a:rPr>
              <a:t>Configures/manage network</a:t>
            </a:r>
            <a:endParaRPr sz="1200">
              <a:latin typeface="Comic Sans MS"/>
              <a:ea typeface="Comic Sans MS"/>
              <a:cs typeface="Comic Sans MS"/>
              <a:sym typeface="Comic Sans MS"/>
            </a:endParaRPr>
          </a:p>
        </p:txBody>
      </p:sp>
      <p:sp>
        <p:nvSpPr>
          <p:cNvPr id="227" name="Google Shape;227;p24"/>
          <p:cNvSpPr txBox="1"/>
          <p:nvPr/>
        </p:nvSpPr>
        <p:spPr>
          <a:xfrm>
            <a:off x="4769350" y="1168100"/>
            <a:ext cx="4252800" cy="1226100"/>
          </a:xfrm>
          <a:prstGeom prst="rect">
            <a:avLst/>
          </a:prstGeom>
          <a:solidFill>
            <a:srgbClr val="F9CB9C"/>
          </a:solid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Font typeface="Comic Sans MS"/>
              <a:buChar char="●"/>
            </a:pPr>
            <a:r>
              <a:rPr lang="en" sz="1000">
                <a:latin typeface="Comic Sans MS"/>
                <a:ea typeface="Comic Sans MS"/>
                <a:cs typeface="Comic Sans MS"/>
                <a:sym typeface="Comic Sans MS"/>
              </a:rPr>
              <a:t>Container Runtime must create network namespace.</a:t>
            </a:r>
            <a:endParaRPr sz="1000">
              <a:latin typeface="Comic Sans MS"/>
              <a:ea typeface="Comic Sans MS"/>
              <a:cs typeface="Comic Sans MS"/>
              <a:sym typeface="Comic Sans MS"/>
            </a:endParaRPr>
          </a:p>
          <a:p>
            <a:pPr indent="-292100" lvl="0" marL="457200" rtl="0" algn="l">
              <a:spcBef>
                <a:spcPts val="0"/>
              </a:spcBef>
              <a:spcAft>
                <a:spcPts val="0"/>
              </a:spcAft>
              <a:buSzPts val="1000"/>
              <a:buFont typeface="Comic Sans MS"/>
              <a:buChar char="●"/>
            </a:pPr>
            <a:r>
              <a:rPr lang="en" sz="1000">
                <a:latin typeface="Comic Sans MS"/>
                <a:ea typeface="Comic Sans MS"/>
                <a:cs typeface="Comic Sans MS"/>
                <a:sym typeface="Comic Sans MS"/>
              </a:rPr>
              <a:t>Identify network the container must attach to </a:t>
            </a:r>
            <a:endParaRPr sz="1000">
              <a:latin typeface="Comic Sans MS"/>
              <a:ea typeface="Comic Sans MS"/>
              <a:cs typeface="Comic Sans MS"/>
              <a:sym typeface="Comic Sans MS"/>
            </a:endParaRPr>
          </a:p>
          <a:p>
            <a:pPr indent="-292100" lvl="0" marL="457200" rtl="0" algn="l">
              <a:spcBef>
                <a:spcPts val="0"/>
              </a:spcBef>
              <a:spcAft>
                <a:spcPts val="0"/>
              </a:spcAft>
              <a:buSzPts val="1000"/>
              <a:buFont typeface="Comic Sans MS"/>
              <a:buChar char="●"/>
            </a:pPr>
            <a:r>
              <a:rPr lang="en" sz="1000">
                <a:latin typeface="Comic Sans MS"/>
                <a:ea typeface="Comic Sans MS"/>
                <a:cs typeface="Comic Sans MS"/>
                <a:sym typeface="Comic Sans MS"/>
              </a:rPr>
              <a:t>Container Runtime to invoke Network plugin (bridge) when container added.</a:t>
            </a:r>
            <a:endParaRPr sz="1000">
              <a:latin typeface="Comic Sans MS"/>
              <a:ea typeface="Comic Sans MS"/>
              <a:cs typeface="Comic Sans MS"/>
              <a:sym typeface="Comic Sans MS"/>
            </a:endParaRPr>
          </a:p>
          <a:p>
            <a:pPr indent="-292100" lvl="0" marL="457200" rtl="0" algn="l">
              <a:spcBef>
                <a:spcPts val="0"/>
              </a:spcBef>
              <a:spcAft>
                <a:spcPts val="0"/>
              </a:spcAft>
              <a:buSzPts val="1000"/>
              <a:buFont typeface="Comic Sans MS"/>
              <a:buChar char="●"/>
            </a:pPr>
            <a:r>
              <a:rPr lang="en" sz="1000">
                <a:latin typeface="Comic Sans MS"/>
                <a:ea typeface="Comic Sans MS"/>
                <a:cs typeface="Comic Sans MS"/>
                <a:sym typeface="Comic Sans MS"/>
              </a:rPr>
              <a:t>Container Runtime to invoke Network plugin (bridge) when container Deleted.</a:t>
            </a:r>
            <a:endParaRPr sz="1000">
              <a:latin typeface="Comic Sans MS"/>
              <a:ea typeface="Comic Sans MS"/>
              <a:cs typeface="Comic Sans MS"/>
              <a:sym typeface="Comic Sans MS"/>
            </a:endParaRPr>
          </a:p>
          <a:p>
            <a:pPr indent="-292100" lvl="0" marL="457200" rtl="0" algn="l">
              <a:spcBef>
                <a:spcPts val="0"/>
              </a:spcBef>
              <a:spcAft>
                <a:spcPts val="0"/>
              </a:spcAft>
              <a:buSzPts val="1000"/>
              <a:buFont typeface="Comic Sans MS"/>
              <a:buChar char="●"/>
            </a:pPr>
            <a:r>
              <a:rPr lang="en" sz="1000">
                <a:latin typeface="Comic Sans MS"/>
                <a:ea typeface="Comic Sans MS"/>
                <a:cs typeface="Comic Sans MS"/>
                <a:sym typeface="Comic Sans MS"/>
              </a:rPr>
              <a:t>Json format of the network configuration.</a:t>
            </a:r>
            <a:endParaRPr sz="1000">
              <a:latin typeface="Comic Sans MS"/>
              <a:ea typeface="Comic Sans MS"/>
              <a:cs typeface="Comic Sans MS"/>
              <a:sym typeface="Comic Sans MS"/>
            </a:endParaRPr>
          </a:p>
          <a:p>
            <a:pPr indent="0" lvl="0" marL="0" rtl="0" algn="l">
              <a:spcBef>
                <a:spcPts val="0"/>
              </a:spcBef>
              <a:spcAft>
                <a:spcPts val="0"/>
              </a:spcAft>
              <a:buNone/>
            </a:pPr>
            <a:r>
              <a:t/>
            </a:r>
            <a:endParaRPr sz="1000">
              <a:latin typeface="Comic Sans MS"/>
              <a:ea typeface="Comic Sans MS"/>
              <a:cs typeface="Comic Sans MS"/>
              <a:sym typeface="Comic Sans MS"/>
            </a:endParaRPr>
          </a:p>
          <a:p>
            <a:pPr indent="0" lvl="0" marL="0" rtl="0" algn="l">
              <a:spcBef>
                <a:spcPts val="0"/>
              </a:spcBef>
              <a:spcAft>
                <a:spcPts val="0"/>
              </a:spcAft>
              <a:buNone/>
            </a:pPr>
            <a:r>
              <a:t/>
            </a:r>
            <a:endParaRPr sz="1000">
              <a:latin typeface="Comic Sans MS"/>
              <a:ea typeface="Comic Sans MS"/>
              <a:cs typeface="Comic Sans MS"/>
              <a:sym typeface="Comic Sans MS"/>
            </a:endParaRPr>
          </a:p>
          <a:p>
            <a:pPr indent="0" lvl="0" marL="0" rtl="0" algn="l">
              <a:spcBef>
                <a:spcPts val="0"/>
              </a:spcBef>
              <a:spcAft>
                <a:spcPts val="0"/>
              </a:spcAft>
              <a:buNone/>
            </a:pPr>
            <a:r>
              <a:t/>
            </a:r>
            <a:endParaRPr sz="1000">
              <a:latin typeface="Comic Sans MS"/>
              <a:ea typeface="Comic Sans MS"/>
              <a:cs typeface="Comic Sans MS"/>
              <a:sym typeface="Comic Sans MS"/>
            </a:endParaRPr>
          </a:p>
          <a:p>
            <a:pPr indent="0" lvl="0" marL="0" rtl="0" algn="l">
              <a:spcBef>
                <a:spcPts val="0"/>
              </a:spcBef>
              <a:spcAft>
                <a:spcPts val="0"/>
              </a:spcAft>
              <a:buNone/>
            </a:pPr>
            <a:r>
              <a:t/>
            </a:r>
            <a:endParaRPr sz="1000">
              <a:latin typeface="Comic Sans MS"/>
              <a:ea typeface="Comic Sans MS"/>
              <a:cs typeface="Comic Sans MS"/>
              <a:sym typeface="Comic Sans MS"/>
            </a:endParaRPr>
          </a:p>
          <a:p>
            <a:pPr indent="0" lvl="0" marL="0" rtl="0" algn="l">
              <a:spcBef>
                <a:spcPts val="0"/>
              </a:spcBef>
              <a:spcAft>
                <a:spcPts val="0"/>
              </a:spcAft>
              <a:buNone/>
            </a:pPr>
            <a:r>
              <a:t/>
            </a:r>
            <a:endParaRPr sz="1000">
              <a:latin typeface="Comic Sans MS"/>
              <a:ea typeface="Comic Sans MS"/>
              <a:cs typeface="Comic Sans MS"/>
              <a:sym typeface="Comic Sans MS"/>
            </a:endParaRPr>
          </a:p>
          <a:p>
            <a:pPr indent="0" lvl="0" marL="0" rtl="0" algn="l">
              <a:spcBef>
                <a:spcPts val="0"/>
              </a:spcBef>
              <a:spcAft>
                <a:spcPts val="0"/>
              </a:spcAft>
              <a:buNone/>
            </a:pPr>
            <a:r>
              <a:t/>
            </a:r>
            <a:endParaRPr sz="1000">
              <a:latin typeface="Comic Sans MS"/>
              <a:ea typeface="Comic Sans MS"/>
              <a:cs typeface="Comic Sans MS"/>
              <a:sym typeface="Comic Sans MS"/>
            </a:endParaRPr>
          </a:p>
          <a:p>
            <a:pPr indent="0" lvl="0" marL="0" rtl="0" algn="l">
              <a:spcBef>
                <a:spcPts val="0"/>
              </a:spcBef>
              <a:spcAft>
                <a:spcPts val="0"/>
              </a:spcAft>
              <a:buNone/>
            </a:pPr>
            <a:r>
              <a:t/>
            </a:r>
            <a:endParaRPr sz="1000">
              <a:latin typeface="Comic Sans MS"/>
              <a:ea typeface="Comic Sans MS"/>
              <a:cs typeface="Comic Sans MS"/>
              <a:sym typeface="Comic Sans MS"/>
            </a:endParaRPr>
          </a:p>
        </p:txBody>
      </p:sp>
      <p:sp>
        <p:nvSpPr>
          <p:cNvPr id="228" name="Google Shape;228;p24"/>
          <p:cNvSpPr txBox="1"/>
          <p:nvPr/>
        </p:nvSpPr>
        <p:spPr>
          <a:xfrm>
            <a:off x="4737075" y="2944700"/>
            <a:ext cx="4162500" cy="914400"/>
          </a:xfrm>
          <a:prstGeom prst="rect">
            <a:avLst/>
          </a:prstGeom>
          <a:solidFill>
            <a:srgbClr val="EA9999"/>
          </a:solid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Font typeface="Comic Sans MS"/>
              <a:buChar char="●"/>
            </a:pPr>
            <a:r>
              <a:rPr lang="en" sz="1000">
                <a:solidFill>
                  <a:schemeClr val="dk1"/>
                </a:solidFill>
                <a:latin typeface="Comic Sans MS"/>
                <a:ea typeface="Comic Sans MS"/>
                <a:cs typeface="Comic Sans MS"/>
                <a:sym typeface="Comic Sans MS"/>
              </a:rPr>
              <a:t>Must support command line arguments of ADD/DEL/GET</a:t>
            </a:r>
            <a:endParaRPr sz="1000">
              <a:solidFill>
                <a:schemeClr val="dk1"/>
              </a:solidFill>
              <a:latin typeface="Comic Sans MS"/>
              <a:ea typeface="Comic Sans MS"/>
              <a:cs typeface="Comic Sans MS"/>
              <a:sym typeface="Comic Sans MS"/>
            </a:endParaRPr>
          </a:p>
          <a:p>
            <a:pPr indent="-292100" lvl="0" marL="457200" rtl="0" algn="l">
              <a:spcBef>
                <a:spcPts val="0"/>
              </a:spcBef>
              <a:spcAft>
                <a:spcPts val="0"/>
              </a:spcAft>
              <a:buClr>
                <a:schemeClr val="dk1"/>
              </a:buClr>
              <a:buSzPts val="1000"/>
              <a:buFont typeface="Comic Sans MS"/>
              <a:buChar char="●"/>
            </a:pPr>
            <a:r>
              <a:rPr lang="en" sz="1000">
                <a:solidFill>
                  <a:schemeClr val="dk1"/>
                </a:solidFill>
                <a:latin typeface="Comic Sans MS"/>
                <a:ea typeface="Comic Sans MS"/>
                <a:cs typeface="Comic Sans MS"/>
                <a:sym typeface="Comic Sans MS"/>
              </a:rPr>
              <a:t>Must support parameters such as container id, network ns etc,</a:t>
            </a:r>
            <a:endParaRPr sz="1000">
              <a:solidFill>
                <a:schemeClr val="dk1"/>
              </a:solidFill>
              <a:latin typeface="Comic Sans MS"/>
              <a:ea typeface="Comic Sans MS"/>
              <a:cs typeface="Comic Sans MS"/>
              <a:sym typeface="Comic Sans MS"/>
            </a:endParaRPr>
          </a:p>
          <a:p>
            <a:pPr indent="-292100" lvl="0" marL="457200" rtl="0" algn="l">
              <a:spcBef>
                <a:spcPts val="0"/>
              </a:spcBef>
              <a:spcAft>
                <a:spcPts val="0"/>
              </a:spcAft>
              <a:buClr>
                <a:schemeClr val="dk1"/>
              </a:buClr>
              <a:buSzPts val="1000"/>
              <a:buFont typeface="Comic Sans MS"/>
              <a:buChar char="●"/>
            </a:pPr>
            <a:r>
              <a:rPr lang="en" sz="1000">
                <a:solidFill>
                  <a:schemeClr val="dk1"/>
                </a:solidFill>
                <a:latin typeface="Comic Sans MS"/>
                <a:ea typeface="Comic Sans MS"/>
                <a:cs typeface="Comic Sans MS"/>
                <a:sym typeface="Comic Sans MS"/>
              </a:rPr>
              <a:t>Must manage ip address assignment to pods.</a:t>
            </a:r>
            <a:endParaRPr sz="1000">
              <a:solidFill>
                <a:schemeClr val="dk1"/>
              </a:solidFill>
              <a:latin typeface="Comic Sans MS"/>
              <a:ea typeface="Comic Sans MS"/>
              <a:cs typeface="Comic Sans MS"/>
              <a:sym typeface="Comic Sans MS"/>
            </a:endParaRPr>
          </a:p>
          <a:p>
            <a:pPr indent="-292100" lvl="0" marL="457200" rtl="0" algn="l">
              <a:spcBef>
                <a:spcPts val="0"/>
              </a:spcBef>
              <a:spcAft>
                <a:spcPts val="0"/>
              </a:spcAft>
              <a:buClr>
                <a:schemeClr val="dk1"/>
              </a:buClr>
              <a:buSzPts val="1000"/>
              <a:buFont typeface="Comic Sans MS"/>
              <a:buChar char="●"/>
            </a:pPr>
            <a:r>
              <a:rPr lang="en" sz="1000">
                <a:solidFill>
                  <a:schemeClr val="dk1"/>
                </a:solidFill>
                <a:latin typeface="Comic Sans MS"/>
                <a:ea typeface="Comic Sans MS"/>
                <a:cs typeface="Comic Sans MS"/>
                <a:sym typeface="Comic Sans MS"/>
              </a:rPr>
              <a:t>Must return results in a specific format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CNI Specifications - Summary</a:t>
            </a:r>
            <a:endParaRPr/>
          </a:p>
        </p:txBody>
      </p:sp>
      <p:sp>
        <p:nvSpPr>
          <p:cNvPr id="234" name="Google Shape;234;p25"/>
          <p:cNvSpPr txBox="1"/>
          <p:nvPr>
            <p:ph idx="1" type="body"/>
          </p:nvPr>
        </p:nvSpPr>
        <p:spPr>
          <a:xfrm>
            <a:off x="356975" y="1142425"/>
            <a:ext cx="77517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 </a:t>
            </a:r>
            <a:r>
              <a:rPr b="1" lang="en"/>
              <a:t>format</a:t>
            </a:r>
            <a:r>
              <a:rPr lang="en"/>
              <a:t> for administrators to define </a:t>
            </a:r>
            <a:r>
              <a:rPr b="1" lang="en"/>
              <a:t>network configuration</a:t>
            </a:r>
            <a:r>
              <a:rPr lang="en"/>
              <a:t>.</a:t>
            </a:r>
            <a:endParaRPr/>
          </a:p>
          <a:p>
            <a:pPr indent="-342900" lvl="0" marL="457200" rtl="0" algn="l">
              <a:spcBef>
                <a:spcPts val="0"/>
              </a:spcBef>
              <a:spcAft>
                <a:spcPts val="0"/>
              </a:spcAft>
              <a:buSzPts val="1800"/>
              <a:buAutoNum type="arabicPeriod"/>
            </a:pPr>
            <a:r>
              <a:rPr lang="en"/>
              <a:t>A protocol for </a:t>
            </a:r>
            <a:r>
              <a:rPr b="1" lang="en"/>
              <a:t>container runtimes to make requests to network plugins</a:t>
            </a:r>
            <a:r>
              <a:rPr lang="en"/>
              <a:t>.</a:t>
            </a:r>
            <a:endParaRPr/>
          </a:p>
          <a:p>
            <a:pPr indent="-342900" lvl="0" marL="457200" rtl="0" algn="l">
              <a:spcBef>
                <a:spcPts val="0"/>
              </a:spcBef>
              <a:spcAft>
                <a:spcPts val="0"/>
              </a:spcAft>
              <a:buSzPts val="1800"/>
              <a:buAutoNum type="arabicPeriod"/>
            </a:pPr>
            <a:r>
              <a:rPr lang="en"/>
              <a:t>A procedure for</a:t>
            </a:r>
            <a:r>
              <a:rPr b="1" lang="en"/>
              <a:t> executing plugins</a:t>
            </a:r>
            <a:r>
              <a:rPr lang="en"/>
              <a:t> based on a supplied configuration.</a:t>
            </a:r>
            <a:endParaRPr/>
          </a:p>
          <a:p>
            <a:pPr indent="-342900" lvl="0" marL="457200" rtl="0" algn="l">
              <a:spcBef>
                <a:spcPts val="0"/>
              </a:spcBef>
              <a:spcAft>
                <a:spcPts val="0"/>
              </a:spcAft>
              <a:buSzPts val="1800"/>
              <a:buAutoNum type="arabicPeriod"/>
            </a:pPr>
            <a:r>
              <a:rPr lang="en"/>
              <a:t>A procedure for plugins to </a:t>
            </a:r>
            <a:r>
              <a:rPr b="1" lang="en"/>
              <a:t>delegate</a:t>
            </a:r>
            <a:r>
              <a:rPr lang="en"/>
              <a:t> functionality to other plugins.</a:t>
            </a:r>
            <a:endParaRPr/>
          </a:p>
          <a:p>
            <a:pPr indent="-342900" lvl="0" marL="457200" rtl="0" algn="l">
              <a:spcBef>
                <a:spcPts val="0"/>
              </a:spcBef>
              <a:spcAft>
                <a:spcPts val="0"/>
              </a:spcAft>
              <a:buSzPts val="1800"/>
              <a:buAutoNum type="arabicPeriod"/>
            </a:pPr>
            <a:r>
              <a:rPr lang="en"/>
              <a:t>Data types for plugins to return their results to the runtime.</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type="title"/>
          </p:nvPr>
        </p:nvSpPr>
        <p:spPr>
          <a:xfrm>
            <a:off x="209700" y="7350"/>
            <a:ext cx="8520600" cy="6078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en"/>
              <a:t>Network configuration format</a:t>
            </a:r>
            <a:endParaRPr/>
          </a:p>
        </p:txBody>
      </p:sp>
      <p:sp>
        <p:nvSpPr>
          <p:cNvPr id="240" name="Google Shape;240;p26"/>
          <p:cNvSpPr txBox="1"/>
          <p:nvPr>
            <p:ph idx="1" type="body"/>
          </p:nvPr>
        </p:nvSpPr>
        <p:spPr>
          <a:xfrm>
            <a:off x="115000" y="615150"/>
            <a:ext cx="5570100" cy="4244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1200">
                <a:solidFill>
                  <a:srgbClr val="212529"/>
                </a:solidFill>
                <a:highlight>
                  <a:srgbClr val="FFFFFF"/>
                </a:highlight>
              </a:rPr>
              <a:t>CNI defines a network configuration format for administrators. It contains directives for both the container runtime as well as the plugins to consume. At plugin execution time, this configuration format is interpreted by the runtime and transformed in to a form to be passed to the plugins.</a:t>
            </a:r>
            <a:endParaRPr/>
          </a:p>
          <a:p>
            <a:pPr indent="0" lvl="0" marL="0" rtl="0" algn="l">
              <a:spcBef>
                <a:spcPts val="1200"/>
              </a:spcBef>
              <a:spcAft>
                <a:spcPts val="0"/>
              </a:spcAft>
              <a:buNone/>
            </a:pPr>
            <a:r>
              <a:rPr lang="en"/>
              <a:t>A network configuration consists of a JSON object with the following keys:</a:t>
            </a:r>
            <a:endParaRPr/>
          </a:p>
          <a:p>
            <a:pPr indent="-276225" lvl="0" marL="457200" rtl="0" algn="l">
              <a:spcBef>
                <a:spcPts val="1200"/>
              </a:spcBef>
              <a:spcAft>
                <a:spcPts val="0"/>
              </a:spcAft>
              <a:buClr>
                <a:srgbClr val="212529"/>
              </a:buClr>
              <a:buSzPct val="114285"/>
              <a:buChar char="●"/>
            </a:pPr>
            <a:r>
              <a:rPr b="1" lang="en" sz="1050">
                <a:solidFill>
                  <a:srgbClr val="E83E8C"/>
                </a:solidFill>
                <a:highlight>
                  <a:srgbClr val="FFFFFF"/>
                </a:highlight>
                <a:latin typeface="Courier New"/>
                <a:ea typeface="Courier New"/>
                <a:cs typeface="Courier New"/>
                <a:sym typeface="Courier New"/>
              </a:rPr>
              <a:t>cniVersion</a:t>
            </a:r>
            <a:r>
              <a:rPr lang="en" sz="1200">
                <a:solidFill>
                  <a:srgbClr val="212529"/>
                </a:solidFill>
                <a:highlight>
                  <a:srgbClr val="FFFFFF"/>
                </a:highlight>
              </a:rPr>
              <a:t> (string): Semantic Version 2.0 of CNI specification to which this configuration list and all the individual configurations conform. Currently “1.0.0”</a:t>
            </a:r>
            <a:endParaRPr sz="1200">
              <a:solidFill>
                <a:srgbClr val="212529"/>
              </a:solidFill>
              <a:highlight>
                <a:srgbClr val="FFFFFF"/>
              </a:highlight>
            </a:endParaRPr>
          </a:p>
          <a:p>
            <a:pPr indent="-276225" lvl="0" marL="457200" rtl="0" algn="l">
              <a:spcBef>
                <a:spcPts val="0"/>
              </a:spcBef>
              <a:spcAft>
                <a:spcPts val="0"/>
              </a:spcAft>
              <a:buClr>
                <a:srgbClr val="212529"/>
              </a:buClr>
              <a:buSzPct val="114285"/>
              <a:buChar char="●"/>
            </a:pPr>
            <a:r>
              <a:rPr b="1" lang="en" sz="1050">
                <a:solidFill>
                  <a:srgbClr val="E83E8C"/>
                </a:solidFill>
                <a:highlight>
                  <a:srgbClr val="FFFFFF"/>
                </a:highlight>
                <a:latin typeface="Courier New"/>
                <a:ea typeface="Courier New"/>
                <a:cs typeface="Courier New"/>
                <a:sym typeface="Courier New"/>
              </a:rPr>
              <a:t>name</a:t>
            </a:r>
            <a:r>
              <a:rPr lang="en" sz="1200">
                <a:solidFill>
                  <a:srgbClr val="212529"/>
                </a:solidFill>
                <a:highlight>
                  <a:srgbClr val="FFFFFF"/>
                </a:highlight>
              </a:rPr>
              <a:t> (string): Network name. This should be unique across all network configurations on a host (or other administrative domain). Must start with an alphanumeric character, optionally followed by any combination of one or more alphanumeric characters, underscore, dot (.) or hyphen (-).</a:t>
            </a:r>
            <a:endParaRPr sz="1200">
              <a:solidFill>
                <a:srgbClr val="212529"/>
              </a:solidFill>
              <a:highlight>
                <a:srgbClr val="FFFFFF"/>
              </a:highlight>
            </a:endParaRPr>
          </a:p>
          <a:p>
            <a:pPr indent="-276225" lvl="0" marL="457200" rtl="0" algn="l">
              <a:spcBef>
                <a:spcPts val="0"/>
              </a:spcBef>
              <a:spcAft>
                <a:spcPts val="0"/>
              </a:spcAft>
              <a:buClr>
                <a:srgbClr val="212529"/>
              </a:buClr>
              <a:buSzPct val="114285"/>
              <a:buChar char="●"/>
            </a:pPr>
            <a:r>
              <a:rPr b="1" lang="en" sz="1050">
                <a:solidFill>
                  <a:srgbClr val="E83E8C"/>
                </a:solidFill>
                <a:highlight>
                  <a:srgbClr val="FFFFFF"/>
                </a:highlight>
                <a:latin typeface="Courier New"/>
                <a:ea typeface="Courier New"/>
                <a:cs typeface="Courier New"/>
                <a:sym typeface="Courier New"/>
              </a:rPr>
              <a:t>disableCheck</a:t>
            </a:r>
            <a:r>
              <a:rPr lang="en" sz="1200">
                <a:solidFill>
                  <a:srgbClr val="212529"/>
                </a:solidFill>
                <a:highlight>
                  <a:srgbClr val="FFFFFF"/>
                </a:highlight>
              </a:rPr>
              <a:t> (boolean): Either </a:t>
            </a:r>
            <a:r>
              <a:rPr lang="en" sz="1050">
                <a:solidFill>
                  <a:srgbClr val="E83E8C"/>
                </a:solidFill>
                <a:highlight>
                  <a:srgbClr val="FFFFFF"/>
                </a:highlight>
                <a:latin typeface="Courier New"/>
                <a:ea typeface="Courier New"/>
                <a:cs typeface="Courier New"/>
                <a:sym typeface="Courier New"/>
              </a:rPr>
              <a:t>true</a:t>
            </a:r>
            <a:r>
              <a:rPr lang="en" sz="1200">
                <a:solidFill>
                  <a:srgbClr val="212529"/>
                </a:solidFill>
                <a:highlight>
                  <a:srgbClr val="FFFFFF"/>
                </a:highlight>
              </a:rPr>
              <a:t> or </a:t>
            </a:r>
            <a:r>
              <a:rPr lang="en" sz="1050">
                <a:solidFill>
                  <a:srgbClr val="E83E8C"/>
                </a:solidFill>
                <a:highlight>
                  <a:srgbClr val="FFFFFF"/>
                </a:highlight>
                <a:latin typeface="Courier New"/>
                <a:ea typeface="Courier New"/>
                <a:cs typeface="Courier New"/>
                <a:sym typeface="Courier New"/>
              </a:rPr>
              <a:t>false</a:t>
            </a:r>
            <a:r>
              <a:rPr lang="en" sz="1200">
                <a:solidFill>
                  <a:srgbClr val="212529"/>
                </a:solidFill>
                <a:highlight>
                  <a:srgbClr val="FFFFFF"/>
                </a:highlight>
              </a:rPr>
              <a:t>. If </a:t>
            </a:r>
            <a:r>
              <a:rPr lang="en" sz="1050">
                <a:solidFill>
                  <a:srgbClr val="E83E8C"/>
                </a:solidFill>
                <a:highlight>
                  <a:srgbClr val="FFFFFF"/>
                </a:highlight>
                <a:latin typeface="Courier New"/>
                <a:ea typeface="Courier New"/>
                <a:cs typeface="Courier New"/>
                <a:sym typeface="Courier New"/>
              </a:rPr>
              <a:t>disableCheck</a:t>
            </a:r>
            <a:r>
              <a:rPr lang="en" sz="1200">
                <a:solidFill>
                  <a:srgbClr val="212529"/>
                </a:solidFill>
                <a:highlight>
                  <a:srgbClr val="FFFFFF"/>
                </a:highlight>
              </a:rPr>
              <a:t> is </a:t>
            </a:r>
            <a:r>
              <a:rPr lang="en" sz="1050">
                <a:solidFill>
                  <a:srgbClr val="E83E8C"/>
                </a:solidFill>
                <a:highlight>
                  <a:srgbClr val="FFFFFF"/>
                </a:highlight>
                <a:latin typeface="Courier New"/>
                <a:ea typeface="Courier New"/>
                <a:cs typeface="Courier New"/>
                <a:sym typeface="Courier New"/>
              </a:rPr>
              <a:t>true</a:t>
            </a:r>
            <a:r>
              <a:rPr lang="en" sz="1200">
                <a:solidFill>
                  <a:srgbClr val="212529"/>
                </a:solidFill>
                <a:highlight>
                  <a:srgbClr val="FFFFFF"/>
                </a:highlight>
              </a:rPr>
              <a:t>, runtimes must not call </a:t>
            </a:r>
            <a:r>
              <a:rPr lang="en" sz="1050">
                <a:solidFill>
                  <a:srgbClr val="E83E8C"/>
                </a:solidFill>
                <a:highlight>
                  <a:srgbClr val="FFFFFF"/>
                </a:highlight>
                <a:latin typeface="Courier New"/>
                <a:ea typeface="Courier New"/>
                <a:cs typeface="Courier New"/>
                <a:sym typeface="Courier New"/>
              </a:rPr>
              <a:t>CHECK</a:t>
            </a:r>
            <a:r>
              <a:rPr lang="en" sz="1200">
                <a:solidFill>
                  <a:srgbClr val="212529"/>
                </a:solidFill>
                <a:highlight>
                  <a:srgbClr val="FFFFFF"/>
                </a:highlight>
              </a:rPr>
              <a:t> for this network configuration list. This allows an administrator to prevent </a:t>
            </a:r>
            <a:r>
              <a:rPr lang="en" sz="1050">
                <a:solidFill>
                  <a:srgbClr val="E83E8C"/>
                </a:solidFill>
                <a:highlight>
                  <a:srgbClr val="FFFFFF"/>
                </a:highlight>
                <a:latin typeface="Courier New"/>
                <a:ea typeface="Courier New"/>
                <a:cs typeface="Courier New"/>
                <a:sym typeface="Courier New"/>
              </a:rPr>
              <a:t>CHECK</a:t>
            </a:r>
            <a:r>
              <a:rPr lang="en" sz="1200">
                <a:solidFill>
                  <a:srgbClr val="212529"/>
                </a:solidFill>
                <a:highlight>
                  <a:srgbClr val="FFFFFF"/>
                </a:highlight>
              </a:rPr>
              <a:t>ing where a combination of plugins is known to return spurious errors.</a:t>
            </a:r>
            <a:endParaRPr sz="1200">
              <a:solidFill>
                <a:srgbClr val="212529"/>
              </a:solidFill>
              <a:highlight>
                <a:srgbClr val="FFFFFF"/>
              </a:highlight>
            </a:endParaRPr>
          </a:p>
          <a:p>
            <a:pPr indent="-276225" lvl="0" marL="457200" rtl="0" algn="l">
              <a:spcBef>
                <a:spcPts val="0"/>
              </a:spcBef>
              <a:spcAft>
                <a:spcPts val="0"/>
              </a:spcAft>
              <a:buClr>
                <a:srgbClr val="212529"/>
              </a:buClr>
              <a:buSzPct val="114285"/>
              <a:buChar char="●"/>
            </a:pPr>
            <a:r>
              <a:rPr b="1" lang="en" sz="1050">
                <a:solidFill>
                  <a:srgbClr val="E83E8C"/>
                </a:solidFill>
                <a:highlight>
                  <a:srgbClr val="FFFFFF"/>
                </a:highlight>
                <a:latin typeface="Courier New"/>
                <a:ea typeface="Courier New"/>
                <a:cs typeface="Courier New"/>
                <a:sym typeface="Courier New"/>
              </a:rPr>
              <a:t>plugins</a:t>
            </a:r>
            <a:r>
              <a:rPr lang="en" sz="1200">
                <a:solidFill>
                  <a:srgbClr val="212529"/>
                </a:solidFill>
                <a:highlight>
                  <a:srgbClr val="FFFFFF"/>
                </a:highlight>
              </a:rPr>
              <a:t> (list): A list of CNI plugins and their configuration, which is a list of plugin configuration objects.</a:t>
            </a:r>
            <a:endParaRPr sz="1200">
              <a:solidFill>
                <a:srgbClr val="212529"/>
              </a:solidFill>
              <a:highlight>
                <a:srgbClr val="FFFFFF"/>
              </a:highlight>
            </a:endParaRPr>
          </a:p>
          <a:p>
            <a:pPr indent="-276225" lvl="1" marL="914400" rtl="0" algn="l">
              <a:spcBef>
                <a:spcPts val="0"/>
              </a:spcBef>
              <a:spcAft>
                <a:spcPts val="0"/>
              </a:spcAft>
              <a:buClr>
                <a:srgbClr val="212529"/>
              </a:buClr>
              <a:buSzPct val="100000"/>
              <a:buFont typeface="Arial"/>
              <a:buAutoNum type="alphaLcPeriod"/>
            </a:pPr>
            <a:r>
              <a:rPr lang="en" sz="1200">
                <a:solidFill>
                  <a:srgbClr val="212529"/>
                </a:solidFill>
                <a:highlight>
                  <a:srgbClr val="FFFFFF"/>
                </a:highlight>
              </a:rPr>
              <a:t>Required Keys</a:t>
            </a:r>
            <a:endParaRPr sz="1200">
              <a:solidFill>
                <a:srgbClr val="212529"/>
              </a:solidFill>
              <a:highlight>
                <a:srgbClr val="FFFFFF"/>
              </a:highlight>
            </a:endParaRPr>
          </a:p>
          <a:p>
            <a:pPr indent="-276225" lvl="2" marL="1371600" rtl="0" algn="l">
              <a:spcBef>
                <a:spcPts val="0"/>
              </a:spcBef>
              <a:spcAft>
                <a:spcPts val="0"/>
              </a:spcAft>
              <a:buClr>
                <a:srgbClr val="212529"/>
              </a:buClr>
              <a:buSzPct val="114285"/>
              <a:buFont typeface="Arial"/>
              <a:buAutoNum type="romanLcPeriod"/>
            </a:pPr>
            <a:r>
              <a:rPr lang="en" sz="1050">
                <a:solidFill>
                  <a:srgbClr val="E83E8C"/>
                </a:solidFill>
                <a:highlight>
                  <a:srgbClr val="FFFFFF"/>
                </a:highlight>
                <a:latin typeface="Consolas"/>
                <a:ea typeface="Consolas"/>
                <a:cs typeface="Consolas"/>
                <a:sym typeface="Consolas"/>
              </a:rPr>
              <a:t>type</a:t>
            </a:r>
            <a:r>
              <a:rPr lang="en" sz="1200">
                <a:solidFill>
                  <a:srgbClr val="212529"/>
                </a:solidFill>
                <a:highlight>
                  <a:srgbClr val="FFFFFF"/>
                </a:highlight>
              </a:rPr>
              <a:t> (string): Matches the name of the CNI plugin binary on disk. Must not contain characters disallowed in file paths for the system (e.g. / or \).</a:t>
            </a:r>
            <a:endParaRPr sz="1200">
              <a:solidFill>
                <a:srgbClr val="212529"/>
              </a:solidFill>
              <a:highlight>
                <a:srgbClr val="FFFFFF"/>
              </a:highlight>
            </a:endParaRPr>
          </a:p>
          <a:p>
            <a:pPr indent="-276225" lvl="1" marL="914400" rtl="0" algn="l">
              <a:spcBef>
                <a:spcPts val="0"/>
              </a:spcBef>
              <a:spcAft>
                <a:spcPts val="0"/>
              </a:spcAft>
              <a:buClr>
                <a:srgbClr val="212529"/>
              </a:buClr>
              <a:buSzPct val="100000"/>
              <a:buFont typeface="Arial"/>
              <a:buAutoNum type="alphaLcPeriod"/>
            </a:pPr>
            <a:r>
              <a:rPr lang="en" sz="1200">
                <a:solidFill>
                  <a:srgbClr val="212529"/>
                </a:solidFill>
                <a:highlight>
                  <a:srgbClr val="FFFFFF"/>
                </a:highlight>
              </a:rPr>
              <a:t>Optional keys, well-known:  Plugins that consume any of these configuration keys should respect their intended semantics.</a:t>
            </a:r>
            <a:endParaRPr sz="1200">
              <a:solidFill>
                <a:srgbClr val="212529"/>
              </a:solidFill>
              <a:highlight>
                <a:srgbClr val="FFFFFF"/>
              </a:highlight>
            </a:endParaRPr>
          </a:p>
          <a:p>
            <a:pPr indent="-276225" lvl="2" marL="1371600" rtl="0" algn="l">
              <a:spcBef>
                <a:spcPts val="0"/>
              </a:spcBef>
              <a:spcAft>
                <a:spcPts val="0"/>
              </a:spcAft>
              <a:buClr>
                <a:srgbClr val="212529"/>
              </a:buClr>
              <a:buSzPct val="114285"/>
              <a:buFont typeface="Roboto"/>
              <a:buAutoNum type="romanLcPeriod"/>
            </a:pPr>
            <a:r>
              <a:rPr lang="en" sz="1050">
                <a:solidFill>
                  <a:srgbClr val="E83E8C"/>
                </a:solidFill>
                <a:highlight>
                  <a:srgbClr val="FFFFFF"/>
                </a:highlight>
                <a:latin typeface="Consolas"/>
                <a:ea typeface="Consolas"/>
                <a:cs typeface="Consolas"/>
                <a:sym typeface="Consolas"/>
              </a:rPr>
              <a:t>ipMasq</a:t>
            </a:r>
            <a:r>
              <a:rPr lang="en" sz="1200">
                <a:solidFill>
                  <a:srgbClr val="212529"/>
                </a:solidFill>
                <a:highlight>
                  <a:srgbClr val="FFFFFF"/>
                </a:highlight>
              </a:rPr>
              <a:t> (boolean): If supported by the plugin, sets up an IP masquerade on the host for this network. This is necessary if the host will act as a gateway to subnets that are not able to route to the IP assigned to the container.</a:t>
            </a:r>
            <a:endParaRPr sz="1200">
              <a:solidFill>
                <a:srgbClr val="212529"/>
              </a:solidFill>
              <a:highlight>
                <a:srgbClr val="FFFFFF"/>
              </a:highlight>
            </a:endParaRPr>
          </a:p>
          <a:p>
            <a:pPr indent="-276225" lvl="2" marL="1371600" rtl="0" algn="l">
              <a:spcBef>
                <a:spcPts val="0"/>
              </a:spcBef>
              <a:spcAft>
                <a:spcPts val="0"/>
              </a:spcAft>
              <a:buClr>
                <a:srgbClr val="212529"/>
              </a:buClr>
              <a:buSzPct val="114285"/>
              <a:buFont typeface="Roboto"/>
              <a:buAutoNum type="romanLcPeriod"/>
            </a:pPr>
            <a:r>
              <a:rPr lang="en" sz="1050">
                <a:solidFill>
                  <a:srgbClr val="E83E8C"/>
                </a:solidFill>
                <a:highlight>
                  <a:srgbClr val="FFFFFF"/>
                </a:highlight>
                <a:latin typeface="Consolas"/>
                <a:ea typeface="Consolas"/>
                <a:cs typeface="Consolas"/>
                <a:sym typeface="Consolas"/>
              </a:rPr>
              <a:t>ipam</a:t>
            </a:r>
            <a:r>
              <a:rPr lang="en" sz="1200">
                <a:solidFill>
                  <a:srgbClr val="212529"/>
                </a:solidFill>
                <a:highlight>
                  <a:srgbClr val="FFFFFF"/>
                </a:highlight>
              </a:rPr>
              <a:t> (dictionary): Dictionary with IPAM (IP Address Management) specific values:</a:t>
            </a:r>
            <a:endParaRPr sz="1200">
              <a:solidFill>
                <a:srgbClr val="212529"/>
              </a:solidFill>
              <a:highlight>
                <a:srgbClr val="FFFFFF"/>
              </a:highlight>
            </a:endParaRPr>
          </a:p>
          <a:p>
            <a:pPr indent="-276225" lvl="3" marL="1828800" rtl="0" algn="l">
              <a:spcBef>
                <a:spcPts val="0"/>
              </a:spcBef>
              <a:spcAft>
                <a:spcPts val="0"/>
              </a:spcAft>
              <a:buClr>
                <a:srgbClr val="212529"/>
              </a:buClr>
              <a:buSzPct val="114285"/>
              <a:buFont typeface="Roboto"/>
              <a:buAutoNum type="arabicPeriod"/>
            </a:pPr>
            <a:r>
              <a:rPr lang="en" sz="1050">
                <a:solidFill>
                  <a:srgbClr val="E83E8C"/>
                </a:solidFill>
                <a:highlight>
                  <a:srgbClr val="FFFFFF"/>
                </a:highlight>
                <a:latin typeface="Consolas"/>
                <a:ea typeface="Consolas"/>
                <a:cs typeface="Consolas"/>
                <a:sym typeface="Consolas"/>
              </a:rPr>
              <a:t>type</a:t>
            </a:r>
            <a:r>
              <a:rPr lang="en" sz="1200">
                <a:solidFill>
                  <a:srgbClr val="212529"/>
                </a:solidFill>
                <a:highlight>
                  <a:srgbClr val="FFFFFF"/>
                </a:highlight>
              </a:rPr>
              <a:t> (string): Refers to the filename of the IPAM plugin executable. Must not contain characters disallowed in file paths for the system (e.g. / or \).</a:t>
            </a:r>
            <a:endParaRPr sz="1200">
              <a:solidFill>
                <a:srgbClr val="212529"/>
              </a:solidFill>
              <a:highlight>
                <a:srgbClr val="FFFFFF"/>
              </a:highlight>
            </a:endParaRPr>
          </a:p>
          <a:p>
            <a:pPr indent="-276225" lvl="2" marL="1371600" rtl="0" algn="l">
              <a:spcBef>
                <a:spcPts val="0"/>
              </a:spcBef>
              <a:spcAft>
                <a:spcPts val="0"/>
              </a:spcAft>
              <a:buClr>
                <a:srgbClr val="212529"/>
              </a:buClr>
              <a:buSzPct val="114285"/>
              <a:buFont typeface="Roboto"/>
              <a:buAutoNum type="romanLcPeriod"/>
            </a:pPr>
            <a:r>
              <a:rPr lang="en" sz="1050">
                <a:solidFill>
                  <a:srgbClr val="E83E8C"/>
                </a:solidFill>
                <a:highlight>
                  <a:srgbClr val="FFFFFF"/>
                </a:highlight>
                <a:latin typeface="Consolas"/>
                <a:ea typeface="Consolas"/>
                <a:cs typeface="Consolas"/>
                <a:sym typeface="Consolas"/>
              </a:rPr>
              <a:t>dns</a:t>
            </a:r>
            <a:r>
              <a:rPr lang="en" sz="1200">
                <a:solidFill>
                  <a:srgbClr val="212529"/>
                </a:solidFill>
                <a:highlight>
                  <a:srgbClr val="FFFFFF"/>
                </a:highlight>
              </a:rPr>
              <a:t> (dictionary, optional): Dictionary with DNS specific values:</a:t>
            </a:r>
            <a:endParaRPr sz="1200">
              <a:solidFill>
                <a:srgbClr val="212529"/>
              </a:solidFill>
              <a:highlight>
                <a:srgbClr val="FFFFFF"/>
              </a:highlight>
            </a:endParaRPr>
          </a:p>
          <a:p>
            <a:pPr indent="-276225" lvl="3" marL="1828800" rtl="0" algn="l">
              <a:spcBef>
                <a:spcPts val="0"/>
              </a:spcBef>
              <a:spcAft>
                <a:spcPts val="0"/>
              </a:spcAft>
              <a:buClr>
                <a:srgbClr val="212529"/>
              </a:buClr>
              <a:buSzPct val="114285"/>
              <a:buFont typeface="Roboto"/>
              <a:buAutoNum type="arabicPeriod"/>
            </a:pPr>
            <a:r>
              <a:rPr lang="en" sz="1050">
                <a:solidFill>
                  <a:srgbClr val="E83E8C"/>
                </a:solidFill>
                <a:highlight>
                  <a:srgbClr val="FFFFFF"/>
                </a:highlight>
                <a:latin typeface="Consolas"/>
                <a:ea typeface="Consolas"/>
                <a:cs typeface="Consolas"/>
                <a:sym typeface="Consolas"/>
              </a:rPr>
              <a:t>nameservers</a:t>
            </a:r>
            <a:r>
              <a:rPr lang="en" sz="1200">
                <a:solidFill>
                  <a:srgbClr val="212529"/>
                </a:solidFill>
                <a:highlight>
                  <a:srgbClr val="FFFFFF"/>
                </a:highlight>
              </a:rPr>
              <a:t> (list of strings, optional): list of a priority-ordered list of DNS nameservers that this network is aware of. Each entry in the list is a string containing either an IPv4 or an IPv6 address.</a:t>
            </a:r>
            <a:endParaRPr sz="1200">
              <a:solidFill>
                <a:srgbClr val="212529"/>
              </a:solidFill>
              <a:highlight>
                <a:srgbClr val="FFFFFF"/>
              </a:highlight>
            </a:endParaRPr>
          </a:p>
          <a:p>
            <a:pPr indent="-276225" lvl="3" marL="1828800" rtl="0" algn="l">
              <a:spcBef>
                <a:spcPts val="0"/>
              </a:spcBef>
              <a:spcAft>
                <a:spcPts val="0"/>
              </a:spcAft>
              <a:buClr>
                <a:srgbClr val="212529"/>
              </a:buClr>
              <a:buSzPct val="114285"/>
              <a:buFont typeface="Roboto"/>
              <a:buAutoNum type="arabicPeriod"/>
            </a:pPr>
            <a:r>
              <a:rPr lang="en" sz="1050">
                <a:solidFill>
                  <a:srgbClr val="E83E8C"/>
                </a:solidFill>
                <a:highlight>
                  <a:srgbClr val="FFFFFF"/>
                </a:highlight>
                <a:latin typeface="Consolas"/>
                <a:ea typeface="Consolas"/>
                <a:cs typeface="Consolas"/>
                <a:sym typeface="Consolas"/>
              </a:rPr>
              <a:t>domain</a:t>
            </a:r>
            <a:r>
              <a:rPr lang="en" sz="1200">
                <a:solidFill>
                  <a:srgbClr val="212529"/>
                </a:solidFill>
                <a:highlight>
                  <a:srgbClr val="FFFFFF"/>
                </a:highlight>
              </a:rPr>
              <a:t> (string, optional): the local domain used for short hostname lookups.</a:t>
            </a:r>
            <a:endParaRPr sz="1200">
              <a:solidFill>
                <a:srgbClr val="212529"/>
              </a:solidFill>
              <a:highlight>
                <a:srgbClr val="FFFFFF"/>
              </a:highlight>
            </a:endParaRPr>
          </a:p>
          <a:p>
            <a:pPr indent="-276225" lvl="3" marL="1828800" rtl="0" algn="l">
              <a:spcBef>
                <a:spcPts val="0"/>
              </a:spcBef>
              <a:spcAft>
                <a:spcPts val="0"/>
              </a:spcAft>
              <a:buClr>
                <a:srgbClr val="212529"/>
              </a:buClr>
              <a:buSzPct val="114285"/>
              <a:buFont typeface="Roboto"/>
              <a:buAutoNum type="arabicPeriod"/>
            </a:pPr>
            <a:r>
              <a:rPr lang="en" sz="1050">
                <a:solidFill>
                  <a:srgbClr val="E83E8C"/>
                </a:solidFill>
                <a:highlight>
                  <a:srgbClr val="FFFFFF"/>
                </a:highlight>
                <a:latin typeface="Consolas"/>
                <a:ea typeface="Consolas"/>
                <a:cs typeface="Consolas"/>
                <a:sym typeface="Consolas"/>
              </a:rPr>
              <a:t>search</a:t>
            </a:r>
            <a:r>
              <a:rPr lang="en" sz="1200">
                <a:solidFill>
                  <a:srgbClr val="212529"/>
                </a:solidFill>
                <a:highlight>
                  <a:srgbClr val="FFFFFF"/>
                </a:highlight>
              </a:rPr>
              <a:t> (list of strings, optional): list of priority ordered search domains for short hostname lookups. Will be preferred over </a:t>
            </a:r>
            <a:r>
              <a:rPr lang="en" sz="1050">
                <a:solidFill>
                  <a:srgbClr val="E83E8C"/>
                </a:solidFill>
                <a:highlight>
                  <a:srgbClr val="FFFFFF"/>
                </a:highlight>
                <a:latin typeface="Consolas"/>
                <a:ea typeface="Consolas"/>
                <a:cs typeface="Consolas"/>
                <a:sym typeface="Consolas"/>
              </a:rPr>
              <a:t>domain</a:t>
            </a:r>
            <a:r>
              <a:rPr lang="en" sz="1200">
                <a:solidFill>
                  <a:srgbClr val="212529"/>
                </a:solidFill>
                <a:highlight>
                  <a:srgbClr val="FFFFFF"/>
                </a:highlight>
              </a:rPr>
              <a:t> by most resolvers.</a:t>
            </a:r>
            <a:endParaRPr sz="1200">
              <a:solidFill>
                <a:srgbClr val="212529"/>
              </a:solidFill>
              <a:highlight>
                <a:srgbClr val="FFFFFF"/>
              </a:highlight>
            </a:endParaRPr>
          </a:p>
          <a:p>
            <a:pPr indent="-276225" lvl="3" marL="1828800" rtl="0" algn="l">
              <a:spcBef>
                <a:spcPts val="0"/>
              </a:spcBef>
              <a:spcAft>
                <a:spcPts val="0"/>
              </a:spcAft>
              <a:buClr>
                <a:srgbClr val="212529"/>
              </a:buClr>
              <a:buSzPct val="114285"/>
              <a:buFont typeface="Roboto"/>
              <a:buAutoNum type="arabicPeriod"/>
            </a:pPr>
            <a:r>
              <a:rPr lang="en" sz="1050">
                <a:solidFill>
                  <a:srgbClr val="E83E8C"/>
                </a:solidFill>
                <a:highlight>
                  <a:srgbClr val="FFFFFF"/>
                </a:highlight>
                <a:latin typeface="Consolas"/>
                <a:ea typeface="Consolas"/>
                <a:cs typeface="Consolas"/>
                <a:sym typeface="Consolas"/>
              </a:rPr>
              <a:t>options</a:t>
            </a:r>
            <a:r>
              <a:rPr lang="en" sz="1200">
                <a:solidFill>
                  <a:srgbClr val="212529"/>
                </a:solidFill>
                <a:highlight>
                  <a:srgbClr val="FFFFFF"/>
                </a:highlight>
              </a:rPr>
              <a:t> (list of strings, optional): list of options that can be passed to the resolver</a:t>
            </a:r>
            <a:endParaRPr/>
          </a:p>
        </p:txBody>
      </p:sp>
      <p:sp>
        <p:nvSpPr>
          <p:cNvPr id="241" name="Google Shape;241;p26"/>
          <p:cNvSpPr txBox="1"/>
          <p:nvPr/>
        </p:nvSpPr>
        <p:spPr>
          <a:xfrm>
            <a:off x="5719025" y="7350"/>
            <a:ext cx="3242100" cy="498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"cniVersion": "1.0.0",</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"name": "dbnet",</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"plugins": [</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"type": "bridge",</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 plugin specific parameters</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"bridge": "cni0",</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"keyA": ["some more", "plugin specific", "configuration"],</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"ipam": {</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"type": "host-local",</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 ipam specific</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"subnet": "10.1.0.0/16",</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"gateway": "10.1.0.1",</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"routes": [</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{"dst": "0.0.0.0/0"}</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"dns": {</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"nameservers": [ "10.1.0.1" ]</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"type": "tuning",</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"capabilities": {</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"mac": true</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"sysctl": {</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"net.core.somaxconn": "500"</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"type": "portmap",</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"capabilities": {"portMappings": true}</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a:t>
            </a:r>
            <a:endParaRPr sz="800">
              <a:solidFill>
                <a:srgbClr val="212529"/>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  ]</a:t>
            </a:r>
            <a:endParaRPr sz="800">
              <a:solidFill>
                <a:srgbClr val="212529"/>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800">
                <a:solidFill>
                  <a:srgbClr val="212529"/>
                </a:solidFill>
                <a:highlight>
                  <a:srgbClr val="FFFFFF"/>
                </a:highlight>
                <a:latin typeface="Courier New"/>
                <a:ea typeface="Courier New"/>
                <a:cs typeface="Courier New"/>
                <a:sym typeface="Courier New"/>
              </a:rPr>
              <a:t>}</a:t>
            </a:r>
            <a:endParaRPr sz="8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ph type="title"/>
          </p:nvPr>
        </p:nvSpPr>
        <p:spPr>
          <a:xfrm>
            <a:off x="246150" y="457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Execution Protocol</a:t>
            </a:r>
            <a:endParaRPr/>
          </a:p>
        </p:txBody>
      </p:sp>
      <p:sp>
        <p:nvSpPr>
          <p:cNvPr id="247" name="Google Shape;247;p27"/>
          <p:cNvSpPr txBox="1"/>
          <p:nvPr>
            <p:ph idx="1" type="body"/>
          </p:nvPr>
        </p:nvSpPr>
        <p:spPr>
          <a:xfrm>
            <a:off x="246150" y="575550"/>
            <a:ext cx="8520600" cy="36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212529"/>
                </a:solidFill>
                <a:highlight>
                  <a:srgbClr val="FFFFFF"/>
                </a:highlight>
              </a:rPr>
              <a:t>The CNI protocol is based on execution of binaries invoked by the container runtime. CNI defines the protocol between the plugin binary and the runtime. The runtime passes parameters to the plugin via environment variables and configuration. It supplies configuration via stdin.</a:t>
            </a:r>
            <a:endParaRPr sz="1000">
              <a:solidFill>
                <a:srgbClr val="212529"/>
              </a:solidFill>
              <a:highlight>
                <a:srgbClr val="FFFFFF"/>
              </a:highlight>
            </a:endParaRPr>
          </a:p>
          <a:p>
            <a:pPr indent="0" lvl="0" marL="0" rtl="0" algn="l">
              <a:spcBef>
                <a:spcPts val="1200"/>
              </a:spcBef>
              <a:spcAft>
                <a:spcPts val="0"/>
              </a:spcAft>
              <a:buNone/>
            </a:pPr>
            <a:r>
              <a:rPr lang="en" sz="1000">
                <a:solidFill>
                  <a:srgbClr val="212529"/>
                </a:solidFill>
                <a:highlight>
                  <a:srgbClr val="FFFFFF"/>
                </a:highlight>
              </a:rPr>
              <a:t>Protocol parameters are passed to the plugins via OS environment variables.</a:t>
            </a:r>
            <a:endParaRPr sz="1000">
              <a:solidFill>
                <a:srgbClr val="212529"/>
              </a:solidFill>
              <a:highlight>
                <a:srgbClr val="FFFFFF"/>
              </a:highlight>
            </a:endParaRPr>
          </a:p>
          <a:p>
            <a:pPr indent="-292100" lvl="0" marL="457200" rtl="0" algn="l">
              <a:spcBef>
                <a:spcPts val="1200"/>
              </a:spcBef>
              <a:spcAft>
                <a:spcPts val="0"/>
              </a:spcAft>
              <a:buClr>
                <a:srgbClr val="212529"/>
              </a:buClr>
              <a:buSzPts val="1000"/>
              <a:buChar char="●"/>
            </a:pPr>
            <a:r>
              <a:rPr lang="en" sz="1000">
                <a:solidFill>
                  <a:srgbClr val="E83E8C"/>
                </a:solidFill>
                <a:highlight>
                  <a:srgbClr val="FFFFFF"/>
                </a:highlight>
              </a:rPr>
              <a:t>CNI_COMMAND</a:t>
            </a:r>
            <a:r>
              <a:rPr lang="en" sz="1000">
                <a:solidFill>
                  <a:srgbClr val="212529"/>
                </a:solidFill>
                <a:highlight>
                  <a:srgbClr val="FFFFFF"/>
                </a:highlight>
              </a:rPr>
              <a:t>: indicates the desired operation; </a:t>
            </a:r>
            <a:r>
              <a:rPr lang="en" sz="1000">
                <a:solidFill>
                  <a:srgbClr val="E83E8C"/>
                </a:solidFill>
                <a:highlight>
                  <a:srgbClr val="FFFFFF"/>
                </a:highlight>
              </a:rPr>
              <a:t>ADD</a:t>
            </a:r>
            <a:r>
              <a:rPr lang="en" sz="1000">
                <a:solidFill>
                  <a:srgbClr val="212529"/>
                </a:solidFill>
                <a:highlight>
                  <a:srgbClr val="FFFFFF"/>
                </a:highlight>
              </a:rPr>
              <a:t>, </a:t>
            </a:r>
            <a:r>
              <a:rPr lang="en" sz="1000">
                <a:solidFill>
                  <a:srgbClr val="E83E8C"/>
                </a:solidFill>
                <a:highlight>
                  <a:srgbClr val="FFFFFF"/>
                </a:highlight>
              </a:rPr>
              <a:t>DEL</a:t>
            </a:r>
            <a:r>
              <a:rPr lang="en" sz="1000">
                <a:solidFill>
                  <a:srgbClr val="212529"/>
                </a:solidFill>
                <a:highlight>
                  <a:srgbClr val="FFFFFF"/>
                </a:highlight>
              </a:rPr>
              <a:t>, </a:t>
            </a:r>
            <a:r>
              <a:rPr lang="en" sz="1000">
                <a:solidFill>
                  <a:srgbClr val="E83E8C"/>
                </a:solidFill>
                <a:highlight>
                  <a:srgbClr val="FFFFFF"/>
                </a:highlight>
              </a:rPr>
              <a:t>CHECK</a:t>
            </a:r>
            <a:r>
              <a:rPr lang="en" sz="1000">
                <a:solidFill>
                  <a:srgbClr val="212529"/>
                </a:solidFill>
                <a:highlight>
                  <a:srgbClr val="FFFFFF"/>
                </a:highlight>
              </a:rPr>
              <a:t>, or </a:t>
            </a:r>
            <a:r>
              <a:rPr lang="en" sz="1000">
                <a:solidFill>
                  <a:srgbClr val="E83E8C"/>
                </a:solidFill>
                <a:highlight>
                  <a:srgbClr val="FFFFFF"/>
                </a:highlight>
              </a:rPr>
              <a:t>VERSION</a:t>
            </a:r>
            <a:r>
              <a:rPr lang="en" sz="1000">
                <a:solidFill>
                  <a:srgbClr val="212529"/>
                </a:solidFill>
                <a:highlight>
                  <a:srgbClr val="FFFFFF"/>
                </a:highlight>
              </a:rPr>
              <a:t>.</a:t>
            </a:r>
            <a:endParaRPr sz="1000">
              <a:solidFill>
                <a:srgbClr val="212529"/>
              </a:solidFill>
              <a:highlight>
                <a:srgbClr val="FFFFFF"/>
              </a:highlight>
            </a:endParaRPr>
          </a:p>
          <a:p>
            <a:pPr indent="-292100" lvl="0" marL="457200" rtl="0" algn="l">
              <a:spcBef>
                <a:spcPts val="0"/>
              </a:spcBef>
              <a:spcAft>
                <a:spcPts val="0"/>
              </a:spcAft>
              <a:buClr>
                <a:srgbClr val="212529"/>
              </a:buClr>
              <a:buSzPts val="1000"/>
              <a:buChar char="●"/>
            </a:pPr>
            <a:r>
              <a:rPr lang="en" sz="1000">
                <a:solidFill>
                  <a:srgbClr val="E83E8C"/>
                </a:solidFill>
                <a:highlight>
                  <a:srgbClr val="FFFFFF"/>
                </a:highlight>
              </a:rPr>
              <a:t>CNI_CONTAINERID</a:t>
            </a:r>
            <a:r>
              <a:rPr lang="en" sz="1000">
                <a:solidFill>
                  <a:srgbClr val="212529"/>
                </a:solidFill>
                <a:highlight>
                  <a:srgbClr val="FFFFFF"/>
                </a:highlight>
              </a:rPr>
              <a:t>: Container ID. A unique plaintext identifier for a container, allocated by the runtime. Must not be empty. Must start with an alphanumeric character, optionally followed by any combination of one or more alphanumeric characters, underscore (), dot (.) or hyphen (-).</a:t>
            </a:r>
            <a:endParaRPr sz="1000">
              <a:solidFill>
                <a:srgbClr val="212529"/>
              </a:solidFill>
              <a:highlight>
                <a:srgbClr val="FFFFFF"/>
              </a:highlight>
            </a:endParaRPr>
          </a:p>
          <a:p>
            <a:pPr indent="-292100" lvl="0" marL="457200" rtl="0" algn="l">
              <a:spcBef>
                <a:spcPts val="0"/>
              </a:spcBef>
              <a:spcAft>
                <a:spcPts val="0"/>
              </a:spcAft>
              <a:buClr>
                <a:srgbClr val="212529"/>
              </a:buClr>
              <a:buSzPts val="1000"/>
              <a:buChar char="●"/>
            </a:pPr>
            <a:r>
              <a:rPr lang="en" sz="1000">
                <a:solidFill>
                  <a:srgbClr val="E83E8C"/>
                </a:solidFill>
                <a:highlight>
                  <a:srgbClr val="FFFFFF"/>
                </a:highlight>
              </a:rPr>
              <a:t>CNI_NETNS</a:t>
            </a:r>
            <a:r>
              <a:rPr lang="en" sz="1000">
                <a:solidFill>
                  <a:srgbClr val="212529"/>
                </a:solidFill>
                <a:highlight>
                  <a:srgbClr val="FFFFFF"/>
                </a:highlight>
              </a:rPr>
              <a:t>: A reference to the container’s “isolation domain”. If using network namespaces, then a path to the network namespace (e.g. </a:t>
            </a:r>
            <a:r>
              <a:rPr lang="en" sz="1000">
                <a:solidFill>
                  <a:srgbClr val="E83E8C"/>
                </a:solidFill>
                <a:highlight>
                  <a:srgbClr val="FFFFFF"/>
                </a:highlight>
              </a:rPr>
              <a:t>/run/netns/[nsname]</a:t>
            </a:r>
            <a:r>
              <a:rPr lang="en" sz="1000">
                <a:solidFill>
                  <a:srgbClr val="212529"/>
                </a:solidFill>
                <a:highlight>
                  <a:srgbClr val="FFFFFF"/>
                </a:highlight>
              </a:rPr>
              <a:t>)</a:t>
            </a:r>
            <a:endParaRPr sz="1000">
              <a:solidFill>
                <a:srgbClr val="212529"/>
              </a:solidFill>
              <a:highlight>
                <a:srgbClr val="FFFFFF"/>
              </a:highlight>
            </a:endParaRPr>
          </a:p>
          <a:p>
            <a:pPr indent="-292100" lvl="0" marL="457200" rtl="0" algn="l">
              <a:spcBef>
                <a:spcPts val="0"/>
              </a:spcBef>
              <a:spcAft>
                <a:spcPts val="0"/>
              </a:spcAft>
              <a:buClr>
                <a:srgbClr val="212529"/>
              </a:buClr>
              <a:buSzPts val="1000"/>
              <a:buChar char="●"/>
            </a:pPr>
            <a:r>
              <a:rPr lang="en" sz="1000">
                <a:solidFill>
                  <a:srgbClr val="E83E8C"/>
                </a:solidFill>
                <a:highlight>
                  <a:srgbClr val="FFFFFF"/>
                </a:highlight>
              </a:rPr>
              <a:t>CNI_IFNAME</a:t>
            </a:r>
            <a:r>
              <a:rPr lang="en" sz="1000">
                <a:solidFill>
                  <a:srgbClr val="212529"/>
                </a:solidFill>
                <a:highlight>
                  <a:srgbClr val="FFFFFF"/>
                </a:highlight>
              </a:rPr>
              <a:t>: Name of the interface to create inside the container; if the plugin is unable to use this interface name it must return an error.</a:t>
            </a:r>
            <a:endParaRPr sz="1000">
              <a:solidFill>
                <a:srgbClr val="212529"/>
              </a:solidFill>
              <a:highlight>
                <a:srgbClr val="FFFFFF"/>
              </a:highlight>
            </a:endParaRPr>
          </a:p>
          <a:p>
            <a:pPr indent="-292100" lvl="0" marL="457200" rtl="0" algn="l">
              <a:spcBef>
                <a:spcPts val="0"/>
              </a:spcBef>
              <a:spcAft>
                <a:spcPts val="0"/>
              </a:spcAft>
              <a:buClr>
                <a:srgbClr val="212529"/>
              </a:buClr>
              <a:buSzPts val="1000"/>
              <a:buChar char="●"/>
            </a:pPr>
            <a:r>
              <a:rPr lang="en" sz="1000">
                <a:solidFill>
                  <a:srgbClr val="E83E8C"/>
                </a:solidFill>
                <a:highlight>
                  <a:srgbClr val="FFFFFF"/>
                </a:highlight>
              </a:rPr>
              <a:t>CNI_ARGS</a:t>
            </a:r>
            <a:r>
              <a:rPr lang="en" sz="1000">
                <a:solidFill>
                  <a:srgbClr val="212529"/>
                </a:solidFill>
                <a:highlight>
                  <a:srgbClr val="FFFFFF"/>
                </a:highlight>
              </a:rPr>
              <a:t>: Extra arguments passed in by the user at invocation time. Alphanumeric key-value pairs separated by semicolons; for example, “FOO=BAR;ABC=123”</a:t>
            </a:r>
            <a:endParaRPr sz="1000">
              <a:solidFill>
                <a:srgbClr val="212529"/>
              </a:solidFill>
              <a:highlight>
                <a:srgbClr val="FFFFFF"/>
              </a:highlight>
            </a:endParaRPr>
          </a:p>
          <a:p>
            <a:pPr indent="-292100" lvl="0" marL="457200" rtl="0" algn="l">
              <a:spcBef>
                <a:spcPts val="0"/>
              </a:spcBef>
              <a:spcAft>
                <a:spcPts val="0"/>
              </a:spcAft>
              <a:buClr>
                <a:srgbClr val="212529"/>
              </a:buClr>
              <a:buSzPts val="1000"/>
              <a:buChar char="●"/>
            </a:pPr>
            <a:r>
              <a:rPr lang="en" sz="1000">
                <a:solidFill>
                  <a:srgbClr val="E83E8C"/>
                </a:solidFill>
                <a:highlight>
                  <a:srgbClr val="FFFFFF"/>
                </a:highlight>
              </a:rPr>
              <a:t>CNI_PATH</a:t>
            </a:r>
            <a:r>
              <a:rPr lang="en" sz="1000">
                <a:solidFill>
                  <a:srgbClr val="212529"/>
                </a:solidFill>
                <a:highlight>
                  <a:srgbClr val="FFFFFF"/>
                </a:highlight>
              </a:rPr>
              <a:t>: List of paths to search for CNI plugin executables. Paths are separated by an OS-specific list separator; for example ‘:’ on Linux and ‘;’ on Windows</a:t>
            </a:r>
            <a:endParaRPr sz="1000">
              <a:solidFill>
                <a:srgbClr val="212529"/>
              </a:solidFill>
              <a:highlight>
                <a:srgbClr val="FFFFFF"/>
              </a:highlight>
            </a:endParaRPr>
          </a:p>
          <a:p>
            <a:pPr indent="0" lvl="0" marL="0" rtl="0" algn="l">
              <a:lnSpc>
                <a:spcPct val="120000"/>
              </a:lnSpc>
              <a:spcBef>
                <a:spcPts val="1200"/>
              </a:spcBef>
              <a:spcAft>
                <a:spcPts val="200"/>
              </a:spcAft>
              <a:buNone/>
            </a:pPr>
            <a:r>
              <a:t/>
            </a:r>
            <a:endParaRPr sz="1000">
              <a:solidFill>
                <a:srgbClr val="212529"/>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8"/>
          <p:cNvSpPr txBox="1"/>
          <p:nvPr>
            <p:ph type="title"/>
          </p:nvPr>
        </p:nvSpPr>
        <p:spPr>
          <a:xfrm>
            <a:off x="340850" y="675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Execution Protocol</a:t>
            </a:r>
            <a:endParaRPr/>
          </a:p>
        </p:txBody>
      </p:sp>
      <p:sp>
        <p:nvSpPr>
          <p:cNvPr id="253" name="Google Shape;253;p28"/>
          <p:cNvSpPr txBox="1"/>
          <p:nvPr>
            <p:ph idx="1" type="body"/>
          </p:nvPr>
        </p:nvSpPr>
        <p:spPr>
          <a:xfrm>
            <a:off x="340850" y="675375"/>
            <a:ext cx="8520600" cy="3636300"/>
          </a:xfrm>
          <a:prstGeom prst="rect">
            <a:avLst/>
          </a:prstGeom>
        </p:spPr>
        <p:txBody>
          <a:bodyPr anchorCtr="0" anchor="t" bIns="91425" lIns="91425" spcFirstLastPara="1" rIns="91425" wrap="square" tIns="91425">
            <a:noAutofit/>
          </a:bodyPr>
          <a:lstStyle/>
          <a:p>
            <a:pPr indent="0" lvl="0" marL="0" rtl="0" algn="l">
              <a:lnSpc>
                <a:spcPct val="120000"/>
              </a:lnSpc>
              <a:spcBef>
                <a:spcPts val="1400"/>
              </a:spcBef>
              <a:spcAft>
                <a:spcPts val="0"/>
              </a:spcAft>
              <a:buNone/>
            </a:pPr>
            <a:r>
              <a:rPr lang="en" sz="1000">
                <a:solidFill>
                  <a:srgbClr val="212529"/>
                </a:solidFill>
                <a:highlight>
                  <a:schemeClr val="lt1"/>
                </a:highlight>
              </a:rPr>
              <a:t>CNI operations: </a:t>
            </a:r>
            <a:endParaRPr sz="1000">
              <a:solidFill>
                <a:srgbClr val="212529"/>
              </a:solidFill>
              <a:highlight>
                <a:schemeClr val="lt1"/>
              </a:highlight>
            </a:endParaRPr>
          </a:p>
          <a:p>
            <a:pPr indent="457200" lvl="0" marL="0" rtl="0" algn="l">
              <a:spcBef>
                <a:spcPts val="400"/>
              </a:spcBef>
              <a:spcAft>
                <a:spcPts val="0"/>
              </a:spcAft>
              <a:buNone/>
            </a:pPr>
            <a:r>
              <a:rPr lang="en" sz="1000">
                <a:solidFill>
                  <a:srgbClr val="212529"/>
                </a:solidFill>
                <a:highlight>
                  <a:schemeClr val="lt1"/>
                </a:highlight>
              </a:rPr>
              <a:t>CNI defines 4 operations: </a:t>
            </a:r>
            <a:r>
              <a:rPr lang="en" sz="1000">
                <a:solidFill>
                  <a:srgbClr val="E83E8C"/>
                </a:solidFill>
                <a:highlight>
                  <a:schemeClr val="lt1"/>
                </a:highlight>
              </a:rPr>
              <a:t>ADD</a:t>
            </a:r>
            <a:r>
              <a:rPr lang="en" sz="1000">
                <a:solidFill>
                  <a:srgbClr val="212529"/>
                </a:solidFill>
                <a:highlight>
                  <a:schemeClr val="lt1"/>
                </a:highlight>
              </a:rPr>
              <a:t>, </a:t>
            </a:r>
            <a:r>
              <a:rPr lang="en" sz="1000">
                <a:solidFill>
                  <a:srgbClr val="E83E8C"/>
                </a:solidFill>
                <a:highlight>
                  <a:schemeClr val="lt1"/>
                </a:highlight>
              </a:rPr>
              <a:t>DEL</a:t>
            </a:r>
            <a:r>
              <a:rPr lang="en" sz="1000">
                <a:solidFill>
                  <a:srgbClr val="212529"/>
                </a:solidFill>
                <a:highlight>
                  <a:schemeClr val="lt1"/>
                </a:highlight>
              </a:rPr>
              <a:t>, </a:t>
            </a:r>
            <a:r>
              <a:rPr lang="en" sz="1000">
                <a:solidFill>
                  <a:srgbClr val="E83E8C"/>
                </a:solidFill>
                <a:highlight>
                  <a:schemeClr val="lt1"/>
                </a:highlight>
              </a:rPr>
              <a:t>CHECK</a:t>
            </a:r>
            <a:r>
              <a:rPr lang="en" sz="1000">
                <a:solidFill>
                  <a:srgbClr val="212529"/>
                </a:solidFill>
                <a:highlight>
                  <a:schemeClr val="lt1"/>
                </a:highlight>
              </a:rPr>
              <a:t>, and </a:t>
            </a:r>
            <a:r>
              <a:rPr lang="en" sz="1000">
                <a:solidFill>
                  <a:srgbClr val="E83E8C"/>
                </a:solidFill>
                <a:highlight>
                  <a:schemeClr val="lt1"/>
                </a:highlight>
              </a:rPr>
              <a:t>VERSION</a:t>
            </a:r>
            <a:r>
              <a:rPr lang="en" sz="1000">
                <a:solidFill>
                  <a:srgbClr val="212529"/>
                </a:solidFill>
                <a:highlight>
                  <a:schemeClr val="lt1"/>
                </a:highlight>
              </a:rPr>
              <a:t>. These are passed to the plugin via the </a:t>
            </a:r>
            <a:r>
              <a:rPr lang="en" sz="1000">
                <a:solidFill>
                  <a:srgbClr val="E83E8C"/>
                </a:solidFill>
                <a:highlight>
                  <a:schemeClr val="lt1"/>
                </a:highlight>
              </a:rPr>
              <a:t>CNI_COMMAND</a:t>
            </a:r>
            <a:r>
              <a:rPr lang="en" sz="1000">
                <a:solidFill>
                  <a:srgbClr val="212529"/>
                </a:solidFill>
                <a:highlight>
                  <a:schemeClr val="lt1"/>
                </a:highlight>
              </a:rPr>
              <a:t> environment variable.</a:t>
            </a:r>
            <a:endParaRPr sz="1000">
              <a:solidFill>
                <a:srgbClr val="212529"/>
              </a:solidFill>
              <a:highlight>
                <a:schemeClr val="lt1"/>
              </a:highlight>
            </a:endParaRPr>
          </a:p>
          <a:p>
            <a:pPr indent="0" lvl="0" marL="0" rtl="0" algn="l">
              <a:lnSpc>
                <a:spcPct val="120000"/>
              </a:lnSpc>
              <a:spcBef>
                <a:spcPts val="1200"/>
              </a:spcBef>
              <a:spcAft>
                <a:spcPts val="0"/>
              </a:spcAft>
              <a:buNone/>
            </a:pPr>
            <a:r>
              <a:rPr lang="en" sz="1000">
                <a:solidFill>
                  <a:srgbClr val="E83E8C"/>
                </a:solidFill>
                <a:highlight>
                  <a:schemeClr val="lt1"/>
                </a:highlight>
              </a:rPr>
              <a:t>ADD</a:t>
            </a:r>
            <a:r>
              <a:rPr lang="en" sz="1000">
                <a:solidFill>
                  <a:srgbClr val="212529"/>
                </a:solidFill>
                <a:highlight>
                  <a:schemeClr val="lt1"/>
                </a:highlight>
              </a:rPr>
              <a:t>: Add container to network, or apply modifications</a:t>
            </a:r>
            <a:endParaRPr sz="1000">
              <a:solidFill>
                <a:srgbClr val="212529"/>
              </a:solidFill>
              <a:highlight>
                <a:schemeClr val="lt1"/>
              </a:highlight>
            </a:endParaRPr>
          </a:p>
          <a:p>
            <a:pPr indent="0" lvl="0" marL="0" rtl="0" algn="l">
              <a:spcBef>
                <a:spcPts val="200"/>
              </a:spcBef>
              <a:spcAft>
                <a:spcPts val="0"/>
              </a:spcAft>
              <a:buNone/>
            </a:pPr>
            <a:r>
              <a:rPr lang="en" sz="1000">
                <a:solidFill>
                  <a:srgbClr val="212529"/>
                </a:solidFill>
                <a:highlight>
                  <a:schemeClr val="lt1"/>
                </a:highlight>
              </a:rPr>
              <a:t>A CNI plugin, upon receiving an </a:t>
            </a:r>
            <a:r>
              <a:rPr lang="en" sz="1000">
                <a:solidFill>
                  <a:srgbClr val="E83E8C"/>
                </a:solidFill>
                <a:highlight>
                  <a:schemeClr val="lt1"/>
                </a:highlight>
              </a:rPr>
              <a:t>ADD</a:t>
            </a:r>
            <a:r>
              <a:rPr lang="en" sz="1000">
                <a:solidFill>
                  <a:srgbClr val="212529"/>
                </a:solidFill>
                <a:highlight>
                  <a:schemeClr val="lt1"/>
                </a:highlight>
              </a:rPr>
              <a:t> command, should either</a:t>
            </a:r>
            <a:endParaRPr sz="1000">
              <a:solidFill>
                <a:srgbClr val="212529"/>
              </a:solidFill>
              <a:highlight>
                <a:schemeClr val="lt1"/>
              </a:highlight>
            </a:endParaRPr>
          </a:p>
          <a:p>
            <a:pPr indent="-292100" lvl="0" marL="457200" rtl="0" algn="l">
              <a:spcBef>
                <a:spcPts val="1200"/>
              </a:spcBef>
              <a:spcAft>
                <a:spcPts val="0"/>
              </a:spcAft>
              <a:buClr>
                <a:srgbClr val="212529"/>
              </a:buClr>
              <a:buSzPts val="1000"/>
              <a:buChar char="●"/>
            </a:pPr>
            <a:r>
              <a:rPr lang="en" sz="1000">
                <a:solidFill>
                  <a:srgbClr val="212529"/>
                </a:solidFill>
                <a:highlight>
                  <a:schemeClr val="lt1"/>
                </a:highlight>
              </a:rPr>
              <a:t>create the interface defined by </a:t>
            </a:r>
            <a:r>
              <a:rPr lang="en" sz="1000">
                <a:solidFill>
                  <a:srgbClr val="E83E8C"/>
                </a:solidFill>
                <a:highlight>
                  <a:schemeClr val="lt1"/>
                </a:highlight>
              </a:rPr>
              <a:t>CNI_IFNAME</a:t>
            </a:r>
            <a:r>
              <a:rPr lang="en" sz="1000">
                <a:solidFill>
                  <a:srgbClr val="212529"/>
                </a:solidFill>
                <a:highlight>
                  <a:schemeClr val="lt1"/>
                </a:highlight>
              </a:rPr>
              <a:t> inside the container at </a:t>
            </a:r>
            <a:r>
              <a:rPr lang="en" sz="1000">
                <a:solidFill>
                  <a:srgbClr val="E83E8C"/>
                </a:solidFill>
                <a:highlight>
                  <a:schemeClr val="lt1"/>
                </a:highlight>
              </a:rPr>
              <a:t>CNI_NETNS</a:t>
            </a:r>
            <a:r>
              <a:rPr lang="en" sz="1000">
                <a:solidFill>
                  <a:srgbClr val="212529"/>
                </a:solidFill>
                <a:highlight>
                  <a:schemeClr val="lt1"/>
                </a:highlight>
              </a:rPr>
              <a:t>, or</a:t>
            </a:r>
            <a:endParaRPr sz="1000">
              <a:solidFill>
                <a:srgbClr val="212529"/>
              </a:solidFill>
              <a:highlight>
                <a:schemeClr val="lt1"/>
              </a:highlight>
            </a:endParaRPr>
          </a:p>
          <a:p>
            <a:pPr indent="-292100" lvl="0" marL="457200" rtl="0" algn="l">
              <a:spcBef>
                <a:spcPts val="0"/>
              </a:spcBef>
              <a:spcAft>
                <a:spcPts val="0"/>
              </a:spcAft>
              <a:buClr>
                <a:srgbClr val="212529"/>
              </a:buClr>
              <a:buSzPts val="1000"/>
              <a:buChar char="●"/>
            </a:pPr>
            <a:r>
              <a:rPr lang="en" sz="1000">
                <a:solidFill>
                  <a:srgbClr val="212529"/>
                </a:solidFill>
                <a:highlight>
                  <a:schemeClr val="lt1"/>
                </a:highlight>
              </a:rPr>
              <a:t>adjust the configuration of the interface defined by </a:t>
            </a:r>
            <a:r>
              <a:rPr lang="en" sz="1000">
                <a:solidFill>
                  <a:srgbClr val="E83E8C"/>
                </a:solidFill>
                <a:highlight>
                  <a:schemeClr val="lt1"/>
                </a:highlight>
              </a:rPr>
              <a:t>CNI_IFNAME</a:t>
            </a:r>
            <a:r>
              <a:rPr lang="en" sz="1000">
                <a:solidFill>
                  <a:srgbClr val="212529"/>
                </a:solidFill>
                <a:highlight>
                  <a:schemeClr val="lt1"/>
                </a:highlight>
              </a:rPr>
              <a:t> inside the container at </a:t>
            </a:r>
            <a:r>
              <a:rPr lang="en" sz="1000">
                <a:solidFill>
                  <a:srgbClr val="E83E8C"/>
                </a:solidFill>
                <a:highlight>
                  <a:schemeClr val="lt1"/>
                </a:highlight>
              </a:rPr>
              <a:t>CNI_NETNS</a:t>
            </a:r>
            <a:r>
              <a:rPr lang="en" sz="1000">
                <a:solidFill>
                  <a:srgbClr val="212529"/>
                </a:solidFill>
                <a:highlight>
                  <a:schemeClr val="lt1"/>
                </a:highlight>
              </a:rPr>
              <a:t>.</a:t>
            </a:r>
            <a:endParaRPr sz="1000">
              <a:solidFill>
                <a:srgbClr val="212529"/>
              </a:solidFill>
              <a:highlight>
                <a:schemeClr val="lt1"/>
              </a:highlight>
            </a:endParaRPr>
          </a:p>
          <a:p>
            <a:pPr indent="0" lvl="0" marL="0" rtl="0" algn="l">
              <a:lnSpc>
                <a:spcPct val="120000"/>
              </a:lnSpc>
              <a:spcBef>
                <a:spcPts val="1200"/>
              </a:spcBef>
              <a:spcAft>
                <a:spcPts val="0"/>
              </a:spcAft>
              <a:buNone/>
            </a:pPr>
            <a:r>
              <a:rPr lang="en" sz="1000">
                <a:solidFill>
                  <a:srgbClr val="E83E8C"/>
                </a:solidFill>
                <a:highlight>
                  <a:schemeClr val="lt1"/>
                </a:highlight>
              </a:rPr>
              <a:t>DEL</a:t>
            </a:r>
            <a:r>
              <a:rPr lang="en" sz="1000">
                <a:solidFill>
                  <a:srgbClr val="212529"/>
                </a:solidFill>
                <a:highlight>
                  <a:schemeClr val="lt1"/>
                </a:highlight>
              </a:rPr>
              <a:t>: Remove container from network, or un-apply modifications </a:t>
            </a:r>
            <a:endParaRPr sz="1000">
              <a:solidFill>
                <a:srgbClr val="212529"/>
              </a:solidFill>
              <a:highlight>
                <a:schemeClr val="lt1"/>
              </a:highlight>
            </a:endParaRPr>
          </a:p>
          <a:p>
            <a:pPr indent="0" lvl="0" marL="0" rtl="0" algn="l">
              <a:spcBef>
                <a:spcPts val="200"/>
              </a:spcBef>
              <a:spcAft>
                <a:spcPts val="0"/>
              </a:spcAft>
              <a:buNone/>
            </a:pPr>
            <a:r>
              <a:rPr lang="en" sz="1000">
                <a:solidFill>
                  <a:srgbClr val="212529"/>
                </a:solidFill>
                <a:highlight>
                  <a:schemeClr val="lt1"/>
                </a:highlight>
              </a:rPr>
              <a:t>A CNI plugin, upon receiving a </a:t>
            </a:r>
            <a:r>
              <a:rPr lang="en" sz="1000">
                <a:solidFill>
                  <a:srgbClr val="E83E8C"/>
                </a:solidFill>
                <a:highlight>
                  <a:schemeClr val="lt1"/>
                </a:highlight>
              </a:rPr>
              <a:t>DEL</a:t>
            </a:r>
            <a:r>
              <a:rPr lang="en" sz="1000">
                <a:solidFill>
                  <a:srgbClr val="212529"/>
                </a:solidFill>
                <a:highlight>
                  <a:schemeClr val="lt1"/>
                </a:highlight>
              </a:rPr>
              <a:t> command, should either</a:t>
            </a:r>
            <a:endParaRPr sz="1000">
              <a:solidFill>
                <a:srgbClr val="212529"/>
              </a:solidFill>
              <a:highlight>
                <a:schemeClr val="lt1"/>
              </a:highlight>
            </a:endParaRPr>
          </a:p>
          <a:p>
            <a:pPr indent="-292100" lvl="0" marL="457200" rtl="0" algn="l">
              <a:spcBef>
                <a:spcPts val="1200"/>
              </a:spcBef>
              <a:spcAft>
                <a:spcPts val="0"/>
              </a:spcAft>
              <a:buClr>
                <a:srgbClr val="212529"/>
              </a:buClr>
              <a:buSzPts val="1000"/>
              <a:buChar char="●"/>
            </a:pPr>
            <a:r>
              <a:rPr lang="en" sz="1000">
                <a:solidFill>
                  <a:srgbClr val="212529"/>
                </a:solidFill>
                <a:highlight>
                  <a:schemeClr val="lt1"/>
                </a:highlight>
              </a:rPr>
              <a:t>delete the interface defined by </a:t>
            </a:r>
            <a:r>
              <a:rPr lang="en" sz="1000">
                <a:solidFill>
                  <a:srgbClr val="E83E8C"/>
                </a:solidFill>
                <a:highlight>
                  <a:schemeClr val="lt1"/>
                </a:highlight>
              </a:rPr>
              <a:t>CNI_IFNAME</a:t>
            </a:r>
            <a:r>
              <a:rPr lang="en" sz="1000">
                <a:solidFill>
                  <a:srgbClr val="212529"/>
                </a:solidFill>
                <a:highlight>
                  <a:schemeClr val="lt1"/>
                </a:highlight>
              </a:rPr>
              <a:t> inside the container at </a:t>
            </a:r>
            <a:r>
              <a:rPr lang="en" sz="1000">
                <a:solidFill>
                  <a:srgbClr val="E83E8C"/>
                </a:solidFill>
                <a:highlight>
                  <a:schemeClr val="lt1"/>
                </a:highlight>
              </a:rPr>
              <a:t>CNI_NETNS</a:t>
            </a:r>
            <a:r>
              <a:rPr lang="en" sz="1000">
                <a:solidFill>
                  <a:srgbClr val="212529"/>
                </a:solidFill>
                <a:highlight>
                  <a:schemeClr val="lt1"/>
                </a:highlight>
              </a:rPr>
              <a:t>, or</a:t>
            </a:r>
            <a:endParaRPr sz="1000">
              <a:solidFill>
                <a:srgbClr val="212529"/>
              </a:solidFill>
              <a:highlight>
                <a:schemeClr val="lt1"/>
              </a:highlight>
            </a:endParaRPr>
          </a:p>
          <a:p>
            <a:pPr indent="-292100" lvl="0" marL="457200" rtl="0" algn="l">
              <a:spcBef>
                <a:spcPts val="0"/>
              </a:spcBef>
              <a:spcAft>
                <a:spcPts val="0"/>
              </a:spcAft>
              <a:buClr>
                <a:srgbClr val="212529"/>
              </a:buClr>
              <a:buSzPts val="1000"/>
              <a:buChar char="●"/>
            </a:pPr>
            <a:r>
              <a:rPr lang="en" sz="1000">
                <a:solidFill>
                  <a:srgbClr val="212529"/>
                </a:solidFill>
                <a:highlight>
                  <a:schemeClr val="lt1"/>
                </a:highlight>
              </a:rPr>
              <a:t>undo any modifications applied in the plugin’s </a:t>
            </a:r>
            <a:r>
              <a:rPr lang="en" sz="1000">
                <a:solidFill>
                  <a:srgbClr val="E83E8C"/>
                </a:solidFill>
                <a:highlight>
                  <a:schemeClr val="lt1"/>
                </a:highlight>
              </a:rPr>
              <a:t>ADD</a:t>
            </a:r>
            <a:r>
              <a:rPr lang="en" sz="1000">
                <a:solidFill>
                  <a:srgbClr val="212529"/>
                </a:solidFill>
                <a:highlight>
                  <a:schemeClr val="lt1"/>
                </a:highlight>
              </a:rPr>
              <a:t> functionality</a:t>
            </a:r>
            <a:endParaRPr sz="1000">
              <a:solidFill>
                <a:srgbClr val="212529"/>
              </a:solidFill>
              <a:highlight>
                <a:schemeClr val="lt1"/>
              </a:highlight>
            </a:endParaRPr>
          </a:p>
          <a:p>
            <a:pPr indent="0" lvl="0" marL="0" rtl="0" algn="l">
              <a:lnSpc>
                <a:spcPct val="120000"/>
              </a:lnSpc>
              <a:spcBef>
                <a:spcPts val="1200"/>
              </a:spcBef>
              <a:spcAft>
                <a:spcPts val="0"/>
              </a:spcAft>
              <a:buNone/>
            </a:pPr>
            <a:r>
              <a:rPr lang="en" sz="1000">
                <a:solidFill>
                  <a:srgbClr val="E83E8C"/>
                </a:solidFill>
                <a:highlight>
                  <a:srgbClr val="FFFFFF"/>
                </a:highlight>
              </a:rPr>
              <a:t>CHECK</a:t>
            </a:r>
            <a:r>
              <a:rPr lang="en" sz="1000">
                <a:solidFill>
                  <a:srgbClr val="212529"/>
                </a:solidFill>
                <a:highlight>
                  <a:srgbClr val="FFFFFF"/>
                </a:highlight>
              </a:rPr>
              <a:t>: Check container’s networking is as expected </a:t>
            </a:r>
            <a:endParaRPr sz="1000">
              <a:solidFill>
                <a:srgbClr val="212529"/>
              </a:solidFill>
              <a:highlight>
                <a:srgbClr val="FFFFFF"/>
              </a:highlight>
            </a:endParaRPr>
          </a:p>
          <a:p>
            <a:pPr indent="457200" lvl="0" marL="0" rtl="0" algn="l">
              <a:spcBef>
                <a:spcPts val="200"/>
              </a:spcBef>
              <a:spcAft>
                <a:spcPts val="0"/>
              </a:spcAft>
              <a:buNone/>
            </a:pPr>
            <a:r>
              <a:rPr lang="en" sz="1000">
                <a:solidFill>
                  <a:srgbClr val="E83E8C"/>
                </a:solidFill>
                <a:highlight>
                  <a:srgbClr val="FFFFFF"/>
                </a:highlight>
              </a:rPr>
              <a:t>CHECK</a:t>
            </a:r>
            <a:r>
              <a:rPr lang="en" sz="1000">
                <a:solidFill>
                  <a:srgbClr val="212529"/>
                </a:solidFill>
                <a:highlight>
                  <a:srgbClr val="FFFFFF"/>
                </a:highlight>
              </a:rPr>
              <a:t> is a way for a runtime to probe the status of an existing container.</a:t>
            </a:r>
            <a:endParaRPr sz="1000">
              <a:solidFill>
                <a:srgbClr val="212529"/>
              </a:solidFill>
              <a:highlight>
                <a:srgbClr val="FFFFFF"/>
              </a:highlight>
            </a:endParaRPr>
          </a:p>
          <a:p>
            <a:pPr indent="0" lvl="0" marL="0" rtl="0" algn="l">
              <a:lnSpc>
                <a:spcPct val="120000"/>
              </a:lnSpc>
              <a:spcBef>
                <a:spcPts val="1200"/>
              </a:spcBef>
              <a:spcAft>
                <a:spcPts val="200"/>
              </a:spcAft>
              <a:buNone/>
            </a:pPr>
            <a:r>
              <a:rPr lang="en" sz="1000">
                <a:solidFill>
                  <a:srgbClr val="E83E8C"/>
                </a:solidFill>
                <a:highlight>
                  <a:srgbClr val="FFFFFF"/>
                </a:highlight>
              </a:rPr>
              <a:t>VERSION</a:t>
            </a:r>
            <a:r>
              <a:rPr lang="en" sz="1000">
                <a:solidFill>
                  <a:srgbClr val="212529"/>
                </a:solidFill>
                <a:highlight>
                  <a:srgbClr val="FFFFFF"/>
                </a:highlight>
              </a:rPr>
              <a:t>: probe plugin version support </a:t>
            </a:r>
            <a:endParaRPr sz="1000">
              <a:solidFill>
                <a:srgbClr val="212529"/>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9"/>
          <p:cNvSpPr txBox="1"/>
          <p:nvPr>
            <p:ph type="title"/>
          </p:nvPr>
        </p:nvSpPr>
        <p:spPr>
          <a:xfrm>
            <a:off x="311700" y="1113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Execution of network configurations</a:t>
            </a:r>
            <a:endParaRPr/>
          </a:p>
        </p:txBody>
      </p:sp>
      <p:sp>
        <p:nvSpPr>
          <p:cNvPr id="259" name="Google Shape;259;p29"/>
          <p:cNvSpPr txBox="1"/>
          <p:nvPr>
            <p:ph idx="1" type="body"/>
          </p:nvPr>
        </p:nvSpPr>
        <p:spPr>
          <a:xfrm>
            <a:off x="311700" y="925250"/>
            <a:ext cx="8520600" cy="3643500"/>
          </a:xfrm>
          <a:prstGeom prst="rect">
            <a:avLst/>
          </a:prstGeom>
        </p:spPr>
        <p:txBody>
          <a:bodyPr anchorCtr="0" anchor="t" bIns="91425" lIns="91425" spcFirstLastPara="1" rIns="91425" wrap="square" tIns="91425">
            <a:normAutofit/>
          </a:bodyPr>
          <a:lstStyle/>
          <a:p>
            <a:pPr indent="0" lvl="0" marL="0" rtl="0" algn="l">
              <a:lnSpc>
                <a:spcPct val="120000"/>
              </a:lnSpc>
              <a:spcBef>
                <a:spcPts val="1400"/>
              </a:spcBef>
              <a:spcAft>
                <a:spcPts val="0"/>
              </a:spcAft>
              <a:buNone/>
            </a:pPr>
            <a:r>
              <a:rPr lang="en" sz="1300">
                <a:solidFill>
                  <a:srgbClr val="212529"/>
                </a:solidFill>
                <a:highlight>
                  <a:srgbClr val="FFFFFF"/>
                </a:highlight>
                <a:latin typeface="Arial"/>
                <a:ea typeface="Arial"/>
                <a:cs typeface="Arial"/>
                <a:sym typeface="Arial"/>
              </a:rPr>
              <a:t>Lifecycle &amp; Ordering </a:t>
            </a:r>
            <a:endParaRPr sz="1300">
              <a:solidFill>
                <a:srgbClr val="212529"/>
              </a:solidFill>
              <a:highlight>
                <a:srgbClr val="FFFFFF"/>
              </a:highlight>
              <a:latin typeface="Arial"/>
              <a:ea typeface="Arial"/>
              <a:cs typeface="Arial"/>
              <a:sym typeface="Arial"/>
            </a:endParaRPr>
          </a:p>
          <a:p>
            <a:pPr indent="-304800" lvl="0" marL="457200" rtl="0" algn="l">
              <a:spcBef>
                <a:spcPts val="400"/>
              </a:spcBef>
              <a:spcAft>
                <a:spcPts val="0"/>
              </a:spcAft>
              <a:buClr>
                <a:srgbClr val="212529"/>
              </a:buClr>
              <a:buSzPts val="1200"/>
              <a:buChar char="●"/>
            </a:pPr>
            <a:r>
              <a:rPr lang="en" sz="1200">
                <a:solidFill>
                  <a:srgbClr val="212529"/>
                </a:solidFill>
                <a:highlight>
                  <a:srgbClr val="FFFFFF"/>
                </a:highlight>
              </a:rPr>
              <a:t>The container runtime must create a new network namespace for the container before invoking any plugins.</a:t>
            </a:r>
            <a:endParaRPr sz="1200">
              <a:solidFill>
                <a:srgbClr val="212529"/>
              </a:solidFill>
              <a:highlight>
                <a:srgbClr val="FFFFFF"/>
              </a:highlight>
            </a:endParaRPr>
          </a:p>
          <a:p>
            <a:pPr indent="-304800" lvl="0" marL="457200" rtl="0" algn="l">
              <a:spcBef>
                <a:spcPts val="0"/>
              </a:spcBef>
              <a:spcAft>
                <a:spcPts val="0"/>
              </a:spcAft>
              <a:buClr>
                <a:srgbClr val="212529"/>
              </a:buClr>
              <a:buSzPts val="1200"/>
              <a:buChar char="●"/>
            </a:pPr>
            <a:r>
              <a:rPr lang="en" sz="1200">
                <a:solidFill>
                  <a:srgbClr val="212529"/>
                </a:solidFill>
                <a:highlight>
                  <a:srgbClr val="FFFFFF"/>
                </a:highlight>
              </a:rPr>
              <a:t>The container runtime must not invoke parallel operations for the same container, but is allowed to invoke parallel operations for different containers. This includes across multiple attachments.</a:t>
            </a:r>
            <a:endParaRPr sz="1200">
              <a:solidFill>
                <a:srgbClr val="212529"/>
              </a:solidFill>
              <a:highlight>
                <a:srgbClr val="FFFFFF"/>
              </a:highlight>
            </a:endParaRPr>
          </a:p>
          <a:p>
            <a:pPr indent="-304800" lvl="0" marL="457200" rtl="0" algn="l">
              <a:spcBef>
                <a:spcPts val="0"/>
              </a:spcBef>
              <a:spcAft>
                <a:spcPts val="0"/>
              </a:spcAft>
              <a:buClr>
                <a:srgbClr val="212529"/>
              </a:buClr>
              <a:buSzPts val="1200"/>
              <a:buChar char="●"/>
            </a:pPr>
            <a:r>
              <a:rPr lang="en" sz="1200">
                <a:solidFill>
                  <a:srgbClr val="212529"/>
                </a:solidFill>
                <a:highlight>
                  <a:srgbClr val="FFFFFF"/>
                </a:highlight>
              </a:rPr>
              <a:t>Plugins must handle being executed concurrently across different containers. If necessary, they must implement locking on shared resources (e.g. IPAM databases).</a:t>
            </a:r>
            <a:endParaRPr sz="1200">
              <a:solidFill>
                <a:srgbClr val="212529"/>
              </a:solidFill>
              <a:highlight>
                <a:srgbClr val="FFFFFF"/>
              </a:highlight>
            </a:endParaRPr>
          </a:p>
          <a:p>
            <a:pPr indent="-304800" lvl="0" marL="457200" rtl="0" algn="l">
              <a:spcBef>
                <a:spcPts val="0"/>
              </a:spcBef>
              <a:spcAft>
                <a:spcPts val="0"/>
              </a:spcAft>
              <a:buClr>
                <a:srgbClr val="212529"/>
              </a:buClr>
              <a:buSzPts val="1200"/>
              <a:buChar char="●"/>
            </a:pPr>
            <a:r>
              <a:rPr lang="en" sz="1200">
                <a:solidFill>
                  <a:srgbClr val="212529"/>
                </a:solidFill>
                <a:highlight>
                  <a:srgbClr val="FFFFFF"/>
                </a:highlight>
              </a:rPr>
              <a:t>The container runtime must ensure that </a:t>
            </a:r>
            <a:r>
              <a:rPr i="1" lang="en" sz="1200">
                <a:solidFill>
                  <a:srgbClr val="212529"/>
                </a:solidFill>
                <a:highlight>
                  <a:srgbClr val="FFFFFF"/>
                </a:highlight>
              </a:rPr>
              <a:t>add</a:t>
            </a:r>
            <a:r>
              <a:rPr lang="en" sz="1200">
                <a:solidFill>
                  <a:srgbClr val="212529"/>
                </a:solidFill>
                <a:highlight>
                  <a:srgbClr val="FFFFFF"/>
                </a:highlight>
              </a:rPr>
              <a:t> is eventually followed by a corresponding </a:t>
            </a:r>
            <a:r>
              <a:rPr i="1" lang="en" sz="1200">
                <a:solidFill>
                  <a:srgbClr val="212529"/>
                </a:solidFill>
                <a:highlight>
                  <a:srgbClr val="FFFFFF"/>
                </a:highlight>
              </a:rPr>
              <a:t>delete</a:t>
            </a:r>
            <a:r>
              <a:rPr lang="en" sz="1200">
                <a:solidFill>
                  <a:srgbClr val="212529"/>
                </a:solidFill>
                <a:highlight>
                  <a:srgbClr val="FFFFFF"/>
                </a:highlight>
              </a:rPr>
              <a:t>. The only exception is in the event of catastrophic failure, such as node loss. A </a:t>
            </a:r>
            <a:r>
              <a:rPr i="1" lang="en" sz="1200">
                <a:solidFill>
                  <a:srgbClr val="212529"/>
                </a:solidFill>
                <a:highlight>
                  <a:srgbClr val="FFFFFF"/>
                </a:highlight>
              </a:rPr>
              <a:t>delete</a:t>
            </a:r>
            <a:r>
              <a:rPr lang="en" sz="1200">
                <a:solidFill>
                  <a:srgbClr val="212529"/>
                </a:solidFill>
                <a:highlight>
                  <a:srgbClr val="FFFFFF"/>
                </a:highlight>
              </a:rPr>
              <a:t> must still be executed even if the </a:t>
            </a:r>
            <a:r>
              <a:rPr i="1" lang="en" sz="1200">
                <a:solidFill>
                  <a:srgbClr val="212529"/>
                </a:solidFill>
                <a:highlight>
                  <a:srgbClr val="FFFFFF"/>
                </a:highlight>
              </a:rPr>
              <a:t>add</a:t>
            </a:r>
            <a:r>
              <a:rPr lang="en" sz="1200">
                <a:solidFill>
                  <a:srgbClr val="212529"/>
                </a:solidFill>
                <a:highlight>
                  <a:srgbClr val="FFFFFF"/>
                </a:highlight>
              </a:rPr>
              <a:t> fails.</a:t>
            </a:r>
            <a:endParaRPr sz="1200">
              <a:solidFill>
                <a:srgbClr val="212529"/>
              </a:solidFill>
              <a:highlight>
                <a:srgbClr val="FFFFFF"/>
              </a:highlight>
            </a:endParaRPr>
          </a:p>
          <a:p>
            <a:pPr indent="-304800" lvl="0" marL="457200" rtl="0" algn="l">
              <a:spcBef>
                <a:spcPts val="0"/>
              </a:spcBef>
              <a:spcAft>
                <a:spcPts val="0"/>
              </a:spcAft>
              <a:buClr>
                <a:srgbClr val="212529"/>
              </a:buClr>
              <a:buSzPts val="1200"/>
              <a:buChar char="●"/>
            </a:pPr>
            <a:r>
              <a:rPr i="1" lang="en" sz="1200">
                <a:solidFill>
                  <a:srgbClr val="212529"/>
                </a:solidFill>
                <a:highlight>
                  <a:srgbClr val="FFFFFF"/>
                </a:highlight>
              </a:rPr>
              <a:t>delete</a:t>
            </a:r>
            <a:r>
              <a:rPr lang="en" sz="1200">
                <a:solidFill>
                  <a:srgbClr val="212529"/>
                </a:solidFill>
                <a:highlight>
                  <a:srgbClr val="FFFFFF"/>
                </a:highlight>
              </a:rPr>
              <a:t> may be followed by additional </a:t>
            </a:r>
            <a:r>
              <a:rPr i="1" lang="en" sz="1200">
                <a:solidFill>
                  <a:srgbClr val="212529"/>
                </a:solidFill>
                <a:highlight>
                  <a:srgbClr val="FFFFFF"/>
                </a:highlight>
              </a:rPr>
              <a:t>deletes</a:t>
            </a:r>
            <a:r>
              <a:rPr lang="en" sz="1200">
                <a:solidFill>
                  <a:srgbClr val="212529"/>
                </a:solidFill>
                <a:highlight>
                  <a:srgbClr val="FFFFFF"/>
                </a:highlight>
              </a:rPr>
              <a:t>.</a:t>
            </a:r>
            <a:endParaRPr sz="1200">
              <a:solidFill>
                <a:srgbClr val="212529"/>
              </a:solidFill>
              <a:highlight>
                <a:srgbClr val="FFFFFF"/>
              </a:highlight>
            </a:endParaRPr>
          </a:p>
          <a:p>
            <a:pPr indent="-304800" lvl="0" marL="457200" rtl="0" algn="l">
              <a:spcBef>
                <a:spcPts val="0"/>
              </a:spcBef>
              <a:spcAft>
                <a:spcPts val="0"/>
              </a:spcAft>
              <a:buClr>
                <a:srgbClr val="212529"/>
              </a:buClr>
              <a:buSzPts val="1200"/>
              <a:buChar char="●"/>
            </a:pPr>
            <a:r>
              <a:rPr lang="en" sz="1200">
                <a:solidFill>
                  <a:srgbClr val="212529"/>
                </a:solidFill>
                <a:highlight>
                  <a:srgbClr val="FFFFFF"/>
                </a:highlight>
              </a:rPr>
              <a:t>The network configuration should not change between </a:t>
            </a:r>
            <a:r>
              <a:rPr i="1" lang="en" sz="1200">
                <a:solidFill>
                  <a:srgbClr val="212529"/>
                </a:solidFill>
                <a:highlight>
                  <a:srgbClr val="FFFFFF"/>
                </a:highlight>
              </a:rPr>
              <a:t>add</a:t>
            </a:r>
            <a:r>
              <a:rPr lang="en" sz="1200">
                <a:solidFill>
                  <a:srgbClr val="212529"/>
                </a:solidFill>
                <a:highlight>
                  <a:srgbClr val="FFFFFF"/>
                </a:highlight>
              </a:rPr>
              <a:t> and </a:t>
            </a:r>
            <a:r>
              <a:rPr i="1" lang="en" sz="1200">
                <a:solidFill>
                  <a:srgbClr val="212529"/>
                </a:solidFill>
                <a:highlight>
                  <a:srgbClr val="FFFFFF"/>
                </a:highlight>
              </a:rPr>
              <a:t>delete</a:t>
            </a:r>
            <a:r>
              <a:rPr lang="en" sz="1200">
                <a:solidFill>
                  <a:srgbClr val="212529"/>
                </a:solidFill>
                <a:highlight>
                  <a:srgbClr val="FFFFFF"/>
                </a:highlight>
              </a:rPr>
              <a:t>.</a:t>
            </a:r>
            <a:endParaRPr sz="1200">
              <a:solidFill>
                <a:srgbClr val="212529"/>
              </a:solidFill>
              <a:highlight>
                <a:srgbClr val="FFFFFF"/>
              </a:highlight>
            </a:endParaRPr>
          </a:p>
          <a:p>
            <a:pPr indent="-304800" lvl="0" marL="457200" rtl="0" algn="l">
              <a:spcBef>
                <a:spcPts val="0"/>
              </a:spcBef>
              <a:spcAft>
                <a:spcPts val="0"/>
              </a:spcAft>
              <a:buClr>
                <a:srgbClr val="212529"/>
              </a:buClr>
              <a:buSzPts val="1200"/>
              <a:buChar char="●"/>
            </a:pPr>
            <a:r>
              <a:rPr lang="en" sz="1200">
                <a:solidFill>
                  <a:srgbClr val="212529"/>
                </a:solidFill>
                <a:highlight>
                  <a:srgbClr val="FFFFFF"/>
                </a:highlight>
              </a:rPr>
              <a:t>The network configuration should not change between </a:t>
            </a:r>
            <a:r>
              <a:rPr i="1" lang="en" sz="1200">
                <a:solidFill>
                  <a:srgbClr val="212529"/>
                </a:solidFill>
                <a:highlight>
                  <a:srgbClr val="FFFFFF"/>
                </a:highlight>
              </a:rPr>
              <a:t>attachments</a:t>
            </a:r>
            <a:r>
              <a:rPr lang="en" sz="1200">
                <a:solidFill>
                  <a:srgbClr val="212529"/>
                </a:solidFill>
                <a:highlight>
                  <a:srgbClr val="FFFFFF"/>
                </a:highlight>
              </a:rPr>
              <a:t>.</a:t>
            </a:r>
            <a:endParaRPr sz="1200">
              <a:solidFill>
                <a:srgbClr val="212529"/>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3a. Adding an attachment</a:t>
            </a:r>
            <a:endParaRPr/>
          </a:p>
        </p:txBody>
      </p:sp>
      <p:sp>
        <p:nvSpPr>
          <p:cNvPr id="265" name="Google Shape;265;p30"/>
          <p:cNvSpPr txBox="1"/>
          <p:nvPr>
            <p:ph idx="1" type="body"/>
          </p:nvPr>
        </p:nvSpPr>
        <p:spPr>
          <a:xfrm>
            <a:off x="311700" y="1058050"/>
            <a:ext cx="8263200" cy="3339000"/>
          </a:xfrm>
          <a:prstGeom prst="rect">
            <a:avLst/>
          </a:prstGeom>
        </p:spPr>
        <p:txBody>
          <a:bodyPr anchorCtr="0" anchor="t" bIns="91425" lIns="91425" spcFirstLastPara="1" rIns="91425" wrap="square" tIns="91425">
            <a:normAutofit/>
          </a:bodyPr>
          <a:lstStyle/>
          <a:p>
            <a:pPr indent="0" lvl="0" marL="0" rtl="0" algn="l">
              <a:lnSpc>
                <a:spcPct val="120000"/>
              </a:lnSpc>
              <a:spcBef>
                <a:spcPts val="1400"/>
              </a:spcBef>
              <a:spcAft>
                <a:spcPts val="0"/>
              </a:spcAft>
              <a:buNone/>
            </a:pPr>
            <a:r>
              <a:rPr lang="en" sz="1200">
                <a:solidFill>
                  <a:srgbClr val="212529"/>
                </a:solidFill>
                <a:highlight>
                  <a:schemeClr val="lt1"/>
                </a:highlight>
              </a:rPr>
              <a:t>The operation of a network configuration on a container is called an </a:t>
            </a:r>
            <a:r>
              <a:rPr i="1" lang="en" sz="1200">
                <a:solidFill>
                  <a:srgbClr val="212529"/>
                </a:solidFill>
                <a:highlight>
                  <a:schemeClr val="lt1"/>
                </a:highlight>
              </a:rPr>
              <a:t>attachment</a:t>
            </a:r>
            <a:r>
              <a:rPr lang="en" sz="1200">
                <a:solidFill>
                  <a:srgbClr val="212529"/>
                </a:solidFill>
                <a:highlight>
                  <a:schemeClr val="lt1"/>
                </a:highlight>
              </a:rPr>
              <a:t>. </a:t>
            </a:r>
            <a:endParaRPr sz="1200">
              <a:solidFill>
                <a:srgbClr val="212529"/>
              </a:solidFill>
              <a:highlight>
                <a:srgbClr val="FFFFFF"/>
              </a:highlight>
            </a:endParaRPr>
          </a:p>
          <a:p>
            <a:pPr indent="0" lvl="0" marL="0" rtl="0" algn="l">
              <a:spcBef>
                <a:spcPts val="400"/>
              </a:spcBef>
              <a:spcAft>
                <a:spcPts val="0"/>
              </a:spcAft>
              <a:buNone/>
            </a:pPr>
            <a:r>
              <a:rPr lang="en" sz="1200">
                <a:solidFill>
                  <a:srgbClr val="212529"/>
                </a:solidFill>
                <a:highlight>
                  <a:srgbClr val="FFFFFF"/>
                </a:highlight>
              </a:rPr>
              <a:t>For every configuration defined in the </a:t>
            </a:r>
            <a:r>
              <a:rPr lang="en" sz="1050">
                <a:solidFill>
                  <a:srgbClr val="E83E8C"/>
                </a:solidFill>
                <a:highlight>
                  <a:srgbClr val="FFFFFF"/>
                </a:highlight>
                <a:latin typeface="Courier New"/>
                <a:ea typeface="Courier New"/>
                <a:cs typeface="Courier New"/>
                <a:sym typeface="Courier New"/>
              </a:rPr>
              <a:t>plugins</a:t>
            </a:r>
            <a:r>
              <a:rPr lang="en" sz="1200">
                <a:solidFill>
                  <a:srgbClr val="212529"/>
                </a:solidFill>
                <a:highlight>
                  <a:srgbClr val="FFFFFF"/>
                </a:highlight>
              </a:rPr>
              <a:t> key of the network configuration,</a:t>
            </a:r>
            <a:endParaRPr sz="1200">
              <a:solidFill>
                <a:srgbClr val="212529"/>
              </a:solidFill>
              <a:highlight>
                <a:srgbClr val="FFFFFF"/>
              </a:highlight>
            </a:endParaRPr>
          </a:p>
          <a:p>
            <a:pPr indent="-304800" lvl="0" marL="457200" rtl="0" algn="l">
              <a:spcBef>
                <a:spcPts val="1200"/>
              </a:spcBef>
              <a:spcAft>
                <a:spcPts val="0"/>
              </a:spcAft>
              <a:buClr>
                <a:srgbClr val="212529"/>
              </a:buClr>
              <a:buSzPts val="1200"/>
              <a:buAutoNum type="arabicPeriod"/>
            </a:pPr>
            <a:r>
              <a:rPr lang="en" sz="1200">
                <a:solidFill>
                  <a:srgbClr val="212529"/>
                </a:solidFill>
                <a:highlight>
                  <a:srgbClr val="FFFFFF"/>
                </a:highlight>
              </a:rPr>
              <a:t>Look up the executable specified in the </a:t>
            </a:r>
            <a:r>
              <a:rPr lang="en" sz="1050">
                <a:solidFill>
                  <a:srgbClr val="E83E8C"/>
                </a:solidFill>
                <a:highlight>
                  <a:srgbClr val="FFFFFF"/>
                </a:highlight>
                <a:latin typeface="Courier New"/>
                <a:ea typeface="Courier New"/>
                <a:cs typeface="Courier New"/>
                <a:sym typeface="Courier New"/>
              </a:rPr>
              <a:t>type</a:t>
            </a:r>
            <a:r>
              <a:rPr lang="en" sz="1200">
                <a:solidFill>
                  <a:srgbClr val="212529"/>
                </a:solidFill>
                <a:highlight>
                  <a:srgbClr val="FFFFFF"/>
                </a:highlight>
              </a:rPr>
              <a:t> field. If this does not exist, then this is an error.</a:t>
            </a:r>
            <a:endParaRPr sz="1200">
              <a:solidFill>
                <a:srgbClr val="212529"/>
              </a:solidFill>
              <a:highlight>
                <a:srgbClr val="FFFFFF"/>
              </a:highlight>
            </a:endParaRPr>
          </a:p>
          <a:p>
            <a:pPr indent="-304800" lvl="0" marL="457200" rtl="0" algn="l">
              <a:spcBef>
                <a:spcPts val="0"/>
              </a:spcBef>
              <a:spcAft>
                <a:spcPts val="0"/>
              </a:spcAft>
              <a:buClr>
                <a:srgbClr val="212529"/>
              </a:buClr>
              <a:buSzPts val="1200"/>
              <a:buAutoNum type="arabicPeriod"/>
            </a:pPr>
            <a:r>
              <a:rPr lang="en" sz="1200">
                <a:solidFill>
                  <a:srgbClr val="212529"/>
                </a:solidFill>
                <a:highlight>
                  <a:srgbClr val="FFFFFF"/>
                </a:highlight>
              </a:rPr>
              <a:t>Derive request configuration from the plugin configuration, with the following parameters:</a:t>
            </a:r>
            <a:endParaRPr sz="1200">
              <a:solidFill>
                <a:srgbClr val="212529"/>
              </a:solidFill>
              <a:highlight>
                <a:srgbClr val="FFFFFF"/>
              </a:highlight>
            </a:endParaRPr>
          </a:p>
          <a:p>
            <a:pPr indent="-304800" lvl="1" marL="914400" rtl="0" algn="l">
              <a:spcBef>
                <a:spcPts val="0"/>
              </a:spcBef>
              <a:spcAft>
                <a:spcPts val="0"/>
              </a:spcAft>
              <a:buClr>
                <a:srgbClr val="212529"/>
              </a:buClr>
              <a:buSzPts val="1200"/>
              <a:buChar char="○"/>
            </a:pPr>
            <a:r>
              <a:rPr lang="en" sz="1200">
                <a:solidFill>
                  <a:srgbClr val="212529"/>
                </a:solidFill>
                <a:highlight>
                  <a:srgbClr val="FFFFFF"/>
                </a:highlight>
              </a:rPr>
              <a:t>If this is the first plugin in the list, no previous result is provided,</a:t>
            </a:r>
            <a:endParaRPr sz="1200">
              <a:solidFill>
                <a:srgbClr val="212529"/>
              </a:solidFill>
              <a:highlight>
                <a:srgbClr val="FFFFFF"/>
              </a:highlight>
            </a:endParaRPr>
          </a:p>
          <a:p>
            <a:pPr indent="-304800" lvl="1" marL="914400" rtl="0" algn="l">
              <a:spcBef>
                <a:spcPts val="0"/>
              </a:spcBef>
              <a:spcAft>
                <a:spcPts val="0"/>
              </a:spcAft>
              <a:buClr>
                <a:srgbClr val="212529"/>
              </a:buClr>
              <a:buSzPts val="1200"/>
              <a:buChar char="○"/>
            </a:pPr>
            <a:r>
              <a:rPr lang="en" sz="1200">
                <a:solidFill>
                  <a:srgbClr val="212529"/>
                </a:solidFill>
                <a:highlight>
                  <a:srgbClr val="FFFFFF"/>
                </a:highlight>
              </a:rPr>
              <a:t>For all additional plugins, the previous result is the result of the previous plugins.</a:t>
            </a:r>
            <a:endParaRPr sz="1200">
              <a:solidFill>
                <a:srgbClr val="212529"/>
              </a:solidFill>
              <a:highlight>
                <a:srgbClr val="FFFFFF"/>
              </a:highlight>
            </a:endParaRPr>
          </a:p>
          <a:p>
            <a:pPr indent="-304800" lvl="0" marL="457200" rtl="0" algn="l">
              <a:spcBef>
                <a:spcPts val="0"/>
              </a:spcBef>
              <a:spcAft>
                <a:spcPts val="0"/>
              </a:spcAft>
              <a:buClr>
                <a:srgbClr val="212529"/>
              </a:buClr>
              <a:buSzPts val="1200"/>
              <a:buAutoNum type="arabicPeriod"/>
            </a:pPr>
            <a:r>
              <a:rPr lang="en" sz="1200">
                <a:solidFill>
                  <a:srgbClr val="212529"/>
                </a:solidFill>
                <a:highlight>
                  <a:srgbClr val="FFFFFF"/>
                </a:highlight>
              </a:rPr>
              <a:t>Execute the plugin binary, with </a:t>
            </a:r>
            <a:r>
              <a:rPr lang="en" sz="1050">
                <a:solidFill>
                  <a:srgbClr val="E83E8C"/>
                </a:solidFill>
                <a:highlight>
                  <a:srgbClr val="FFFFFF"/>
                </a:highlight>
                <a:latin typeface="Courier New"/>
                <a:ea typeface="Courier New"/>
                <a:cs typeface="Courier New"/>
                <a:sym typeface="Courier New"/>
              </a:rPr>
              <a:t>CNI_COMMAND=ADD</a:t>
            </a:r>
            <a:r>
              <a:rPr lang="en" sz="1200">
                <a:solidFill>
                  <a:srgbClr val="212529"/>
                </a:solidFill>
                <a:highlight>
                  <a:srgbClr val="FFFFFF"/>
                </a:highlight>
              </a:rPr>
              <a:t>. Provide parameters defined above as environment variables. Supply the derived configuration via standard in.</a:t>
            </a:r>
            <a:endParaRPr sz="1200">
              <a:solidFill>
                <a:srgbClr val="212529"/>
              </a:solidFill>
              <a:highlight>
                <a:srgbClr val="FFFFFF"/>
              </a:highlight>
            </a:endParaRPr>
          </a:p>
          <a:p>
            <a:pPr indent="-304800" lvl="0" marL="457200" rtl="0" algn="l">
              <a:spcBef>
                <a:spcPts val="0"/>
              </a:spcBef>
              <a:spcAft>
                <a:spcPts val="0"/>
              </a:spcAft>
              <a:buClr>
                <a:srgbClr val="212529"/>
              </a:buClr>
              <a:buSzPts val="1200"/>
              <a:buAutoNum type="arabicPeriod"/>
            </a:pPr>
            <a:r>
              <a:rPr lang="en" sz="1200">
                <a:solidFill>
                  <a:srgbClr val="212529"/>
                </a:solidFill>
                <a:highlight>
                  <a:srgbClr val="FFFFFF"/>
                </a:highlight>
              </a:rPr>
              <a:t>If the plugin returns an error, halt execution and return the error to the caller.</a:t>
            </a:r>
            <a:endParaRPr sz="1200">
              <a:solidFill>
                <a:srgbClr val="212529"/>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3b.Deleting</a:t>
            </a:r>
            <a:r>
              <a:rPr lang="en"/>
              <a:t> an attachment</a:t>
            </a:r>
            <a:endParaRPr/>
          </a:p>
          <a:p>
            <a:pPr indent="0" lvl="0" marL="0" rtl="0" algn="l">
              <a:lnSpc>
                <a:spcPct val="120000"/>
              </a:lnSpc>
              <a:spcBef>
                <a:spcPts val="1400"/>
              </a:spcBef>
              <a:spcAft>
                <a:spcPts val="0"/>
              </a:spcAft>
              <a:buNone/>
            </a:pPr>
            <a:r>
              <a:t/>
            </a:r>
            <a:endParaRPr sz="1300">
              <a:solidFill>
                <a:srgbClr val="212529"/>
              </a:solidFill>
              <a:highlight>
                <a:srgbClr val="FFFFFF"/>
              </a:highlight>
              <a:latin typeface="Arial"/>
              <a:ea typeface="Arial"/>
              <a:cs typeface="Arial"/>
              <a:sym typeface="Arial"/>
            </a:endParaRPr>
          </a:p>
          <a:p>
            <a:pPr indent="0" lvl="0" marL="0" rtl="0" algn="l">
              <a:spcBef>
                <a:spcPts val="400"/>
              </a:spcBef>
              <a:spcAft>
                <a:spcPts val="0"/>
              </a:spcAft>
              <a:buNone/>
            </a:pPr>
            <a:r>
              <a:t/>
            </a:r>
            <a:endParaRPr/>
          </a:p>
        </p:txBody>
      </p:sp>
      <p:sp>
        <p:nvSpPr>
          <p:cNvPr id="271" name="Google Shape;271;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212529"/>
                </a:solidFill>
                <a:highlight>
                  <a:srgbClr val="FFFFFF"/>
                </a:highlight>
              </a:rPr>
              <a:t>Deleting a network attachment is much the same as adding, with a few key differences:</a:t>
            </a:r>
            <a:endParaRPr sz="1200">
              <a:solidFill>
                <a:srgbClr val="212529"/>
              </a:solidFill>
              <a:highlight>
                <a:srgbClr val="FFFFFF"/>
              </a:highlight>
            </a:endParaRPr>
          </a:p>
          <a:p>
            <a:pPr indent="-304800" lvl="0" marL="457200" rtl="0" algn="l">
              <a:spcBef>
                <a:spcPts val="1200"/>
              </a:spcBef>
              <a:spcAft>
                <a:spcPts val="0"/>
              </a:spcAft>
              <a:buClr>
                <a:srgbClr val="212529"/>
              </a:buClr>
              <a:buSzPts val="1200"/>
              <a:buChar char="●"/>
            </a:pPr>
            <a:r>
              <a:rPr lang="en" sz="1200">
                <a:solidFill>
                  <a:srgbClr val="212529"/>
                </a:solidFill>
                <a:highlight>
                  <a:srgbClr val="FFFFFF"/>
                </a:highlight>
              </a:rPr>
              <a:t>The list of plugins is executed in reverse order</a:t>
            </a:r>
            <a:endParaRPr sz="1200">
              <a:solidFill>
                <a:srgbClr val="212529"/>
              </a:solidFill>
              <a:highlight>
                <a:srgbClr val="FFFFFF"/>
              </a:highlight>
            </a:endParaRPr>
          </a:p>
          <a:p>
            <a:pPr indent="-304800" lvl="0" marL="457200" rtl="0" algn="l">
              <a:spcBef>
                <a:spcPts val="0"/>
              </a:spcBef>
              <a:spcAft>
                <a:spcPts val="0"/>
              </a:spcAft>
              <a:buClr>
                <a:srgbClr val="212529"/>
              </a:buClr>
              <a:buSzPts val="1200"/>
              <a:buChar char="●"/>
            </a:pPr>
            <a:r>
              <a:rPr lang="en" sz="1200">
                <a:solidFill>
                  <a:srgbClr val="212529"/>
                </a:solidFill>
                <a:highlight>
                  <a:srgbClr val="FFFFFF"/>
                </a:highlight>
              </a:rPr>
              <a:t>The previous result provided is always the final result of the </a:t>
            </a:r>
            <a:r>
              <a:rPr i="1" lang="en" sz="1200">
                <a:solidFill>
                  <a:srgbClr val="212529"/>
                </a:solidFill>
                <a:highlight>
                  <a:srgbClr val="FFFFFF"/>
                </a:highlight>
              </a:rPr>
              <a:t>add</a:t>
            </a:r>
            <a:r>
              <a:rPr lang="en" sz="1200">
                <a:solidFill>
                  <a:srgbClr val="212529"/>
                </a:solidFill>
                <a:highlight>
                  <a:srgbClr val="FFFFFF"/>
                </a:highlight>
              </a:rPr>
              <a:t> operation.</a:t>
            </a:r>
            <a:endParaRPr sz="1200">
              <a:solidFill>
                <a:srgbClr val="212529"/>
              </a:solidFill>
              <a:highlight>
                <a:srgbClr val="FFFFFF"/>
              </a:highlight>
            </a:endParaRPr>
          </a:p>
          <a:p>
            <a:pPr indent="0" lvl="0" marL="0" rtl="0" algn="l">
              <a:spcBef>
                <a:spcPts val="1200"/>
              </a:spcBef>
              <a:spcAft>
                <a:spcPts val="0"/>
              </a:spcAft>
              <a:buNone/>
            </a:pPr>
            <a:r>
              <a:rPr lang="en" sz="1200">
                <a:solidFill>
                  <a:srgbClr val="212529"/>
                </a:solidFill>
                <a:highlight>
                  <a:srgbClr val="FFFFFF"/>
                </a:highlight>
              </a:rPr>
              <a:t>For every plugin defined in the </a:t>
            </a:r>
            <a:r>
              <a:rPr lang="en" sz="1050">
                <a:solidFill>
                  <a:srgbClr val="E83E8C"/>
                </a:solidFill>
                <a:highlight>
                  <a:srgbClr val="FFFFFF"/>
                </a:highlight>
                <a:latin typeface="Courier New"/>
                <a:ea typeface="Courier New"/>
                <a:cs typeface="Courier New"/>
                <a:sym typeface="Courier New"/>
              </a:rPr>
              <a:t>plugins</a:t>
            </a:r>
            <a:r>
              <a:rPr lang="en" sz="1200">
                <a:solidFill>
                  <a:srgbClr val="212529"/>
                </a:solidFill>
                <a:highlight>
                  <a:srgbClr val="FFFFFF"/>
                </a:highlight>
              </a:rPr>
              <a:t> key of the network configuration, </a:t>
            </a:r>
            <a:r>
              <a:rPr i="1" lang="en" sz="1200">
                <a:solidFill>
                  <a:srgbClr val="212529"/>
                </a:solidFill>
                <a:highlight>
                  <a:srgbClr val="FFFFFF"/>
                </a:highlight>
              </a:rPr>
              <a:t>in reverse order</a:t>
            </a:r>
            <a:r>
              <a:rPr lang="en" sz="1200">
                <a:solidFill>
                  <a:srgbClr val="212529"/>
                </a:solidFill>
                <a:highlight>
                  <a:srgbClr val="FFFFFF"/>
                </a:highlight>
              </a:rPr>
              <a:t>,</a:t>
            </a:r>
            <a:endParaRPr sz="1200">
              <a:solidFill>
                <a:srgbClr val="212529"/>
              </a:solidFill>
              <a:highlight>
                <a:srgbClr val="FFFFFF"/>
              </a:highlight>
            </a:endParaRPr>
          </a:p>
          <a:p>
            <a:pPr indent="-304800" lvl="0" marL="457200" rtl="0" algn="l">
              <a:spcBef>
                <a:spcPts val="1200"/>
              </a:spcBef>
              <a:spcAft>
                <a:spcPts val="0"/>
              </a:spcAft>
              <a:buClr>
                <a:srgbClr val="212529"/>
              </a:buClr>
              <a:buSzPts val="1200"/>
              <a:buAutoNum type="arabicPeriod"/>
            </a:pPr>
            <a:r>
              <a:rPr lang="en" sz="1200">
                <a:solidFill>
                  <a:srgbClr val="212529"/>
                </a:solidFill>
                <a:highlight>
                  <a:srgbClr val="FFFFFF"/>
                </a:highlight>
              </a:rPr>
              <a:t>Look up the executable specified in the </a:t>
            </a:r>
            <a:r>
              <a:rPr lang="en" sz="1050">
                <a:solidFill>
                  <a:srgbClr val="E83E8C"/>
                </a:solidFill>
                <a:highlight>
                  <a:srgbClr val="FFFFFF"/>
                </a:highlight>
                <a:latin typeface="Courier New"/>
                <a:ea typeface="Courier New"/>
                <a:cs typeface="Courier New"/>
                <a:sym typeface="Courier New"/>
              </a:rPr>
              <a:t>type</a:t>
            </a:r>
            <a:r>
              <a:rPr lang="en" sz="1200">
                <a:solidFill>
                  <a:srgbClr val="212529"/>
                </a:solidFill>
                <a:highlight>
                  <a:srgbClr val="FFFFFF"/>
                </a:highlight>
              </a:rPr>
              <a:t> field. If this does not exist, then this is an error.</a:t>
            </a:r>
            <a:endParaRPr sz="1200">
              <a:solidFill>
                <a:srgbClr val="212529"/>
              </a:solidFill>
              <a:highlight>
                <a:srgbClr val="FFFFFF"/>
              </a:highlight>
            </a:endParaRPr>
          </a:p>
          <a:p>
            <a:pPr indent="-304800" lvl="0" marL="457200" rtl="0" algn="l">
              <a:spcBef>
                <a:spcPts val="0"/>
              </a:spcBef>
              <a:spcAft>
                <a:spcPts val="0"/>
              </a:spcAft>
              <a:buClr>
                <a:srgbClr val="212529"/>
              </a:buClr>
              <a:buSzPts val="1200"/>
              <a:buAutoNum type="arabicPeriod"/>
            </a:pPr>
            <a:r>
              <a:rPr lang="en" sz="1200">
                <a:solidFill>
                  <a:srgbClr val="212529"/>
                </a:solidFill>
                <a:highlight>
                  <a:srgbClr val="FFFFFF"/>
                </a:highlight>
              </a:rPr>
              <a:t>Derive request configuration from the plugin configuration, with the previous result from the initial </a:t>
            </a:r>
            <a:r>
              <a:rPr i="1" lang="en" sz="1200">
                <a:solidFill>
                  <a:srgbClr val="212529"/>
                </a:solidFill>
                <a:highlight>
                  <a:srgbClr val="FFFFFF"/>
                </a:highlight>
              </a:rPr>
              <a:t>add</a:t>
            </a:r>
            <a:r>
              <a:rPr lang="en" sz="1200">
                <a:solidFill>
                  <a:srgbClr val="212529"/>
                </a:solidFill>
                <a:highlight>
                  <a:srgbClr val="FFFFFF"/>
                </a:highlight>
              </a:rPr>
              <a:t> operation.</a:t>
            </a:r>
            <a:endParaRPr sz="1200">
              <a:solidFill>
                <a:srgbClr val="212529"/>
              </a:solidFill>
              <a:highlight>
                <a:srgbClr val="FFFFFF"/>
              </a:highlight>
            </a:endParaRPr>
          </a:p>
          <a:p>
            <a:pPr indent="-304800" lvl="0" marL="457200" rtl="0" algn="l">
              <a:spcBef>
                <a:spcPts val="0"/>
              </a:spcBef>
              <a:spcAft>
                <a:spcPts val="0"/>
              </a:spcAft>
              <a:buClr>
                <a:srgbClr val="212529"/>
              </a:buClr>
              <a:buSzPts val="1200"/>
              <a:buAutoNum type="arabicPeriod"/>
            </a:pPr>
            <a:r>
              <a:rPr lang="en" sz="1200">
                <a:solidFill>
                  <a:srgbClr val="212529"/>
                </a:solidFill>
                <a:highlight>
                  <a:srgbClr val="FFFFFF"/>
                </a:highlight>
              </a:rPr>
              <a:t>Execute the plugin binary, with </a:t>
            </a:r>
            <a:r>
              <a:rPr lang="en" sz="1050">
                <a:solidFill>
                  <a:srgbClr val="E83E8C"/>
                </a:solidFill>
                <a:highlight>
                  <a:srgbClr val="FFFFFF"/>
                </a:highlight>
                <a:latin typeface="Courier New"/>
                <a:ea typeface="Courier New"/>
                <a:cs typeface="Courier New"/>
                <a:sym typeface="Courier New"/>
              </a:rPr>
              <a:t>CNI_COMMAND=DEL</a:t>
            </a:r>
            <a:r>
              <a:rPr lang="en" sz="1200">
                <a:solidFill>
                  <a:srgbClr val="212529"/>
                </a:solidFill>
                <a:highlight>
                  <a:srgbClr val="FFFFFF"/>
                </a:highlight>
              </a:rPr>
              <a:t>. Provide parameters defined above as environment variables. Supply the derived configuration via standard in.</a:t>
            </a:r>
            <a:endParaRPr sz="1200">
              <a:solidFill>
                <a:srgbClr val="212529"/>
              </a:solidFill>
              <a:highlight>
                <a:srgbClr val="FFFFFF"/>
              </a:highlight>
            </a:endParaRPr>
          </a:p>
          <a:p>
            <a:pPr indent="-304800" lvl="0" marL="457200" rtl="0" algn="l">
              <a:spcBef>
                <a:spcPts val="0"/>
              </a:spcBef>
              <a:spcAft>
                <a:spcPts val="0"/>
              </a:spcAft>
              <a:buClr>
                <a:srgbClr val="212529"/>
              </a:buClr>
              <a:buSzPts val="1200"/>
              <a:buAutoNum type="arabicPeriod"/>
            </a:pPr>
            <a:r>
              <a:rPr lang="en" sz="1200">
                <a:solidFill>
                  <a:srgbClr val="212529"/>
                </a:solidFill>
                <a:highlight>
                  <a:srgbClr val="FFFFFF"/>
                </a:highlight>
              </a:rPr>
              <a:t>If the plugin returns an error, halt execution and return the error to the caller.</a:t>
            </a:r>
            <a:endParaRPr sz="1200">
              <a:solidFill>
                <a:srgbClr val="212529"/>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91" name="Google Shape;91;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CNI</a:t>
            </a:r>
            <a:endParaRPr/>
          </a:p>
          <a:p>
            <a:pPr indent="-317500" lvl="1" marL="914400" rtl="0" algn="l">
              <a:spcBef>
                <a:spcPts val="0"/>
              </a:spcBef>
              <a:spcAft>
                <a:spcPts val="0"/>
              </a:spcAft>
              <a:buSzPts val="1400"/>
              <a:buChar char="○"/>
            </a:pPr>
            <a:r>
              <a:rPr lang="en"/>
              <a:t>What is CNI?</a:t>
            </a:r>
            <a:endParaRPr/>
          </a:p>
          <a:p>
            <a:pPr indent="-317500" lvl="1" marL="914400" rtl="0" algn="l">
              <a:spcBef>
                <a:spcPts val="0"/>
              </a:spcBef>
              <a:spcAft>
                <a:spcPts val="0"/>
              </a:spcAft>
              <a:buSzPts val="1400"/>
              <a:buChar char="○"/>
            </a:pPr>
            <a:r>
              <a:rPr lang="en"/>
              <a:t>How CNI fits in?</a:t>
            </a:r>
            <a:endParaRPr/>
          </a:p>
          <a:p>
            <a:pPr indent="-317500" lvl="1" marL="914400" rtl="0" algn="l">
              <a:spcBef>
                <a:spcPts val="0"/>
              </a:spcBef>
              <a:spcAft>
                <a:spcPts val="0"/>
              </a:spcAft>
              <a:buSzPts val="1400"/>
              <a:buChar char="○"/>
            </a:pPr>
            <a:r>
              <a:rPr lang="en"/>
              <a:t>How a CNI Plugin is being used in k8s?</a:t>
            </a:r>
            <a:endParaRPr/>
          </a:p>
          <a:p>
            <a:pPr indent="-317500" lvl="1" marL="914400" rtl="0" algn="l">
              <a:spcBef>
                <a:spcPts val="0"/>
              </a:spcBef>
              <a:spcAft>
                <a:spcPts val="0"/>
              </a:spcAft>
              <a:buSzPts val="1400"/>
              <a:buChar char="○"/>
            </a:pPr>
            <a:r>
              <a:rPr lang="en"/>
              <a:t>CNI Specifications details</a:t>
            </a:r>
            <a:endParaRPr/>
          </a:p>
          <a:p>
            <a:pPr indent="-317500" lvl="1" marL="914400" rtl="0" algn="l">
              <a:spcBef>
                <a:spcPts val="0"/>
              </a:spcBef>
              <a:spcAft>
                <a:spcPts val="0"/>
              </a:spcAft>
              <a:buSzPts val="1400"/>
              <a:buChar char="○"/>
            </a:pPr>
            <a:r>
              <a:rPr lang="en"/>
              <a:t>CNI Reference Plugins</a:t>
            </a:r>
            <a:endParaRPr/>
          </a:p>
          <a:p>
            <a:pPr indent="-317500" lvl="1" marL="914400" rtl="0" algn="l">
              <a:spcBef>
                <a:spcPts val="0"/>
              </a:spcBef>
              <a:spcAft>
                <a:spcPts val="0"/>
              </a:spcAft>
              <a:buSzPts val="1400"/>
              <a:buChar char="○"/>
            </a:pPr>
            <a:r>
              <a:rPr lang="en"/>
              <a:t>Pod networking</a:t>
            </a:r>
            <a:endParaRPr/>
          </a:p>
          <a:p>
            <a:pPr indent="-317500" lvl="1" marL="914400" rtl="0" algn="l">
              <a:spcBef>
                <a:spcPts val="0"/>
              </a:spcBef>
              <a:spcAft>
                <a:spcPts val="0"/>
              </a:spcAft>
              <a:buSzPts val="1400"/>
              <a:buChar char="○"/>
            </a:pPr>
            <a:r>
              <a:rPr lang="en"/>
              <a:t>Simple CNI implementation</a:t>
            </a:r>
            <a:endParaRPr/>
          </a:p>
          <a:p>
            <a:pPr indent="-342900" lvl="0" marL="457200" rtl="0" algn="l">
              <a:spcBef>
                <a:spcPts val="0"/>
              </a:spcBef>
              <a:spcAft>
                <a:spcPts val="0"/>
              </a:spcAft>
              <a:buSzPts val="1800"/>
              <a:buChar char="●"/>
            </a:pPr>
            <a:r>
              <a:rPr lang="en"/>
              <a:t>Calico</a:t>
            </a:r>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Plugin </a:t>
            </a:r>
            <a:r>
              <a:rPr lang="en"/>
              <a:t>Delegation</a:t>
            </a:r>
            <a:endParaRPr/>
          </a:p>
        </p:txBody>
      </p:sp>
      <p:sp>
        <p:nvSpPr>
          <p:cNvPr id="277" name="Google Shape;277;p32"/>
          <p:cNvSpPr txBox="1"/>
          <p:nvPr>
            <p:ph idx="1" type="body"/>
          </p:nvPr>
        </p:nvSpPr>
        <p:spPr>
          <a:xfrm>
            <a:off x="260700" y="1017800"/>
            <a:ext cx="85206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200">
                <a:solidFill>
                  <a:srgbClr val="212529"/>
                </a:solidFill>
                <a:highlight>
                  <a:srgbClr val="FFFFFF"/>
                </a:highlight>
              </a:rPr>
              <a:t>CNI plugin may wish to delegate some functionality to another plugin. One common example of this is IP address management.</a:t>
            </a:r>
            <a:endParaRPr sz="1200">
              <a:solidFill>
                <a:srgbClr val="212529"/>
              </a:solidFill>
              <a:highlight>
                <a:srgbClr val="FFFFFF"/>
              </a:highlight>
            </a:endParaRPr>
          </a:p>
          <a:p>
            <a:pPr indent="0" lvl="0" marL="0" rtl="0" algn="l">
              <a:lnSpc>
                <a:spcPct val="120000"/>
              </a:lnSpc>
              <a:spcBef>
                <a:spcPts val="1400"/>
              </a:spcBef>
              <a:spcAft>
                <a:spcPts val="0"/>
              </a:spcAft>
              <a:buNone/>
            </a:pPr>
            <a:r>
              <a:rPr lang="en" sz="1300">
                <a:solidFill>
                  <a:srgbClr val="212529"/>
                </a:solidFill>
                <a:highlight>
                  <a:srgbClr val="FFFFFF"/>
                </a:highlight>
                <a:latin typeface="Arial"/>
                <a:ea typeface="Arial"/>
                <a:cs typeface="Arial"/>
                <a:sym typeface="Arial"/>
              </a:rPr>
              <a:t>Delegated Plugin protocol </a:t>
            </a:r>
            <a:endParaRPr sz="1300">
              <a:solidFill>
                <a:srgbClr val="212529"/>
              </a:solidFill>
              <a:highlight>
                <a:srgbClr val="FFFFFF"/>
              </a:highlight>
              <a:latin typeface="Arial"/>
              <a:ea typeface="Arial"/>
              <a:cs typeface="Arial"/>
              <a:sym typeface="Arial"/>
            </a:endParaRPr>
          </a:p>
          <a:p>
            <a:pPr indent="0" lvl="0" marL="0" rtl="0" algn="l">
              <a:spcBef>
                <a:spcPts val="400"/>
              </a:spcBef>
              <a:spcAft>
                <a:spcPts val="0"/>
              </a:spcAft>
              <a:buNone/>
            </a:pPr>
            <a:r>
              <a:rPr lang="en" sz="1200">
                <a:solidFill>
                  <a:srgbClr val="212529"/>
                </a:solidFill>
                <a:highlight>
                  <a:srgbClr val="FFFFFF"/>
                </a:highlight>
              </a:rPr>
              <a:t>Like CNI plugins, delegated plugins are invoked by running an executable. The executable is searched for in a predefined list of paths, indicated to the CNI plugin via </a:t>
            </a:r>
            <a:r>
              <a:rPr lang="en" sz="1050">
                <a:solidFill>
                  <a:srgbClr val="E83E8C"/>
                </a:solidFill>
                <a:highlight>
                  <a:srgbClr val="FFFFFF"/>
                </a:highlight>
                <a:latin typeface="Courier New"/>
                <a:ea typeface="Courier New"/>
                <a:cs typeface="Courier New"/>
                <a:sym typeface="Courier New"/>
              </a:rPr>
              <a:t>CNI_PATH</a:t>
            </a:r>
            <a:r>
              <a:rPr lang="en" sz="1200">
                <a:solidFill>
                  <a:srgbClr val="212529"/>
                </a:solidFill>
                <a:highlight>
                  <a:srgbClr val="FFFFFF"/>
                </a:highlight>
              </a:rPr>
              <a:t>. The delegated plugin must receive all the same environment variables that were passed in to the CNI plugin. Just like the CNI plugin, delegated plugins receive the network configuration via stdin and output results via stdout.</a:t>
            </a:r>
            <a:endParaRPr sz="1200">
              <a:solidFill>
                <a:srgbClr val="212529"/>
              </a:solidFill>
              <a:highlight>
                <a:srgbClr val="FFFFFF"/>
              </a:highlight>
            </a:endParaRPr>
          </a:p>
          <a:p>
            <a:pPr indent="0" lvl="0" marL="0" rtl="0" algn="l">
              <a:lnSpc>
                <a:spcPct val="120000"/>
              </a:lnSpc>
              <a:spcBef>
                <a:spcPts val="1400"/>
              </a:spcBef>
              <a:spcAft>
                <a:spcPts val="0"/>
              </a:spcAft>
              <a:buNone/>
            </a:pPr>
            <a:r>
              <a:rPr lang="en" sz="1300">
                <a:solidFill>
                  <a:srgbClr val="212529"/>
                </a:solidFill>
                <a:highlight>
                  <a:srgbClr val="FFFFFF"/>
                </a:highlight>
                <a:latin typeface="Arial"/>
                <a:ea typeface="Arial"/>
                <a:cs typeface="Arial"/>
                <a:sym typeface="Arial"/>
              </a:rPr>
              <a:t>Delegated plugin execution procedure </a:t>
            </a:r>
            <a:endParaRPr sz="1300">
              <a:solidFill>
                <a:srgbClr val="212529"/>
              </a:solidFill>
              <a:highlight>
                <a:srgbClr val="FFFFFF"/>
              </a:highlight>
              <a:latin typeface="Arial"/>
              <a:ea typeface="Arial"/>
              <a:cs typeface="Arial"/>
              <a:sym typeface="Arial"/>
            </a:endParaRPr>
          </a:p>
          <a:p>
            <a:pPr indent="0" lvl="0" marL="0" rtl="0" algn="l">
              <a:spcBef>
                <a:spcPts val="400"/>
              </a:spcBef>
              <a:spcAft>
                <a:spcPts val="0"/>
              </a:spcAft>
              <a:buNone/>
            </a:pPr>
            <a:r>
              <a:rPr lang="en" sz="1200">
                <a:solidFill>
                  <a:srgbClr val="212529"/>
                </a:solidFill>
                <a:highlight>
                  <a:srgbClr val="FFFFFF"/>
                </a:highlight>
              </a:rPr>
              <a:t>When a plugin executes a delegated plugin, it should:</a:t>
            </a:r>
            <a:endParaRPr sz="1200">
              <a:solidFill>
                <a:srgbClr val="212529"/>
              </a:solidFill>
              <a:highlight>
                <a:srgbClr val="FFFFFF"/>
              </a:highlight>
            </a:endParaRPr>
          </a:p>
          <a:p>
            <a:pPr indent="-299085" lvl="0" marL="457200" rtl="0" algn="l">
              <a:spcBef>
                <a:spcPts val="1200"/>
              </a:spcBef>
              <a:spcAft>
                <a:spcPts val="0"/>
              </a:spcAft>
              <a:buClr>
                <a:srgbClr val="212529"/>
              </a:buClr>
              <a:buSzPct val="100000"/>
              <a:buChar char="●"/>
            </a:pPr>
            <a:r>
              <a:rPr lang="en" sz="1200">
                <a:solidFill>
                  <a:srgbClr val="212529"/>
                </a:solidFill>
                <a:highlight>
                  <a:srgbClr val="FFFFFF"/>
                </a:highlight>
              </a:rPr>
              <a:t>Look up the plugin binary by searching the directories provided in </a:t>
            </a:r>
            <a:r>
              <a:rPr lang="en" sz="1050">
                <a:solidFill>
                  <a:srgbClr val="E83E8C"/>
                </a:solidFill>
                <a:highlight>
                  <a:srgbClr val="FFFFFF"/>
                </a:highlight>
                <a:latin typeface="Courier New"/>
                <a:ea typeface="Courier New"/>
                <a:cs typeface="Courier New"/>
                <a:sym typeface="Courier New"/>
              </a:rPr>
              <a:t>CNI_PATH</a:t>
            </a:r>
            <a:r>
              <a:rPr lang="en" sz="1200">
                <a:solidFill>
                  <a:srgbClr val="212529"/>
                </a:solidFill>
                <a:highlight>
                  <a:srgbClr val="FFFFFF"/>
                </a:highlight>
              </a:rPr>
              <a:t> environment variable.</a:t>
            </a:r>
            <a:endParaRPr sz="1200">
              <a:solidFill>
                <a:srgbClr val="212529"/>
              </a:solidFill>
              <a:highlight>
                <a:srgbClr val="FFFFFF"/>
              </a:highlight>
            </a:endParaRPr>
          </a:p>
          <a:p>
            <a:pPr indent="-299085" lvl="0" marL="457200" rtl="0" algn="l">
              <a:spcBef>
                <a:spcPts val="0"/>
              </a:spcBef>
              <a:spcAft>
                <a:spcPts val="0"/>
              </a:spcAft>
              <a:buClr>
                <a:srgbClr val="212529"/>
              </a:buClr>
              <a:buSzPct val="100000"/>
              <a:buChar char="●"/>
            </a:pPr>
            <a:r>
              <a:rPr lang="en" sz="1200">
                <a:solidFill>
                  <a:srgbClr val="212529"/>
                </a:solidFill>
                <a:highlight>
                  <a:srgbClr val="FFFFFF"/>
                </a:highlight>
              </a:rPr>
              <a:t>Execute that plugin with the same environment and configuration that it received.</a:t>
            </a:r>
            <a:endParaRPr sz="1200">
              <a:solidFill>
                <a:srgbClr val="212529"/>
              </a:solidFill>
              <a:highlight>
                <a:srgbClr val="FFFFFF"/>
              </a:highlight>
            </a:endParaRPr>
          </a:p>
          <a:p>
            <a:pPr indent="-299085" lvl="0" marL="457200" rtl="0" algn="l">
              <a:spcBef>
                <a:spcPts val="0"/>
              </a:spcBef>
              <a:spcAft>
                <a:spcPts val="0"/>
              </a:spcAft>
              <a:buClr>
                <a:srgbClr val="212529"/>
              </a:buClr>
              <a:buSzPct val="100000"/>
              <a:buChar char="●"/>
            </a:pPr>
            <a:r>
              <a:rPr lang="en" sz="1200">
                <a:solidFill>
                  <a:srgbClr val="212529"/>
                </a:solidFill>
                <a:highlight>
                  <a:srgbClr val="FFFFFF"/>
                </a:highlight>
              </a:rPr>
              <a:t>Ensure that the delegated plugin’s stderr is output to the calling plugin’s stderr.</a:t>
            </a:r>
            <a:endParaRPr sz="1200">
              <a:solidFill>
                <a:srgbClr val="212529"/>
              </a:solidFill>
              <a:highlight>
                <a:srgbClr val="FFFFFF"/>
              </a:highlight>
            </a:endParaRPr>
          </a:p>
          <a:p>
            <a:pPr indent="0" lvl="0" marL="0" rtl="0" algn="l">
              <a:spcBef>
                <a:spcPts val="1200"/>
              </a:spcBef>
              <a:spcAft>
                <a:spcPts val="0"/>
              </a:spcAft>
              <a:buNone/>
            </a:pPr>
            <a:r>
              <a:t/>
            </a:r>
            <a:endParaRPr sz="1200">
              <a:solidFill>
                <a:srgbClr val="212529"/>
              </a:solidFill>
              <a:highlight>
                <a:srgbClr val="FFFFFF"/>
              </a:highlight>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type="title"/>
          </p:nvPr>
        </p:nvSpPr>
        <p:spPr>
          <a:xfrm>
            <a:off x="311700" y="676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Result Types</a:t>
            </a:r>
            <a:endParaRPr/>
          </a:p>
        </p:txBody>
      </p:sp>
      <p:sp>
        <p:nvSpPr>
          <p:cNvPr id="283" name="Google Shape;283;p33"/>
          <p:cNvSpPr txBox="1"/>
          <p:nvPr>
            <p:ph idx="1" type="body"/>
          </p:nvPr>
        </p:nvSpPr>
        <p:spPr>
          <a:xfrm>
            <a:off x="311700" y="611975"/>
            <a:ext cx="8256000" cy="4240200"/>
          </a:xfrm>
          <a:prstGeom prst="rect">
            <a:avLst/>
          </a:prstGeom>
        </p:spPr>
        <p:txBody>
          <a:bodyPr anchorCtr="0" anchor="t" bIns="91425" lIns="91425" spcFirstLastPara="1" rIns="91425" wrap="square" tIns="91425">
            <a:normAutofit fontScale="62500" lnSpcReduction="20000"/>
          </a:bodyPr>
          <a:lstStyle/>
          <a:p>
            <a:pPr indent="0" lvl="0" marL="0" rtl="0" algn="l">
              <a:lnSpc>
                <a:spcPct val="100000"/>
              </a:lnSpc>
              <a:spcBef>
                <a:spcPts val="0"/>
              </a:spcBef>
              <a:spcAft>
                <a:spcPts val="0"/>
              </a:spcAft>
              <a:buNone/>
            </a:pPr>
            <a:r>
              <a:rPr lang="en" sz="1200">
                <a:solidFill>
                  <a:srgbClr val="212529"/>
                </a:solidFill>
                <a:highlight>
                  <a:srgbClr val="FFFFFF"/>
                </a:highlight>
              </a:rPr>
              <a:t>Plugins can return one of three result types:</a:t>
            </a:r>
            <a:endParaRPr sz="1200">
              <a:solidFill>
                <a:srgbClr val="212529"/>
              </a:solidFill>
              <a:highlight>
                <a:srgbClr val="FFFFFF"/>
              </a:highlight>
            </a:endParaRPr>
          </a:p>
          <a:p>
            <a:pPr indent="-276225" lvl="0" marL="457200" rtl="0" algn="l">
              <a:lnSpc>
                <a:spcPct val="100000"/>
              </a:lnSpc>
              <a:spcBef>
                <a:spcPts val="0"/>
              </a:spcBef>
              <a:spcAft>
                <a:spcPts val="0"/>
              </a:spcAft>
              <a:buClr>
                <a:srgbClr val="212529"/>
              </a:buClr>
              <a:buSzPct val="100000"/>
              <a:buChar char="●"/>
            </a:pPr>
            <a:r>
              <a:rPr i="1" lang="en" sz="1200">
                <a:solidFill>
                  <a:srgbClr val="212529"/>
                </a:solidFill>
                <a:highlight>
                  <a:srgbClr val="FFFFFF"/>
                </a:highlight>
              </a:rPr>
              <a:t>Success</a:t>
            </a:r>
            <a:r>
              <a:rPr lang="en" sz="1200">
                <a:solidFill>
                  <a:srgbClr val="212529"/>
                </a:solidFill>
                <a:highlight>
                  <a:srgbClr val="FFFFFF"/>
                </a:highlight>
              </a:rPr>
              <a:t> (or </a:t>
            </a:r>
            <a:r>
              <a:rPr i="1" lang="en" sz="1200">
                <a:solidFill>
                  <a:srgbClr val="212529"/>
                </a:solidFill>
                <a:highlight>
                  <a:srgbClr val="FFFFFF"/>
                </a:highlight>
              </a:rPr>
              <a:t>Abbreviated Success</a:t>
            </a:r>
            <a:r>
              <a:rPr lang="en" sz="1200">
                <a:solidFill>
                  <a:srgbClr val="212529"/>
                </a:solidFill>
                <a:highlight>
                  <a:srgbClr val="FFFFFF"/>
                </a:highlight>
              </a:rPr>
              <a:t>)</a:t>
            </a:r>
            <a:endParaRPr sz="1200">
              <a:solidFill>
                <a:srgbClr val="212529"/>
              </a:solidFill>
              <a:highlight>
                <a:srgbClr val="FFFFFF"/>
              </a:highlight>
            </a:endParaRPr>
          </a:p>
          <a:p>
            <a:pPr indent="-276225" lvl="0" marL="457200" rtl="0" algn="l">
              <a:lnSpc>
                <a:spcPct val="100000"/>
              </a:lnSpc>
              <a:spcBef>
                <a:spcPts val="0"/>
              </a:spcBef>
              <a:spcAft>
                <a:spcPts val="0"/>
              </a:spcAft>
              <a:buClr>
                <a:srgbClr val="212529"/>
              </a:buClr>
              <a:buSzPct val="100000"/>
              <a:buChar char="●"/>
            </a:pPr>
            <a:r>
              <a:rPr i="1" lang="en" sz="1200">
                <a:solidFill>
                  <a:srgbClr val="212529"/>
                </a:solidFill>
                <a:highlight>
                  <a:srgbClr val="FFFFFF"/>
                </a:highlight>
              </a:rPr>
              <a:t>Error</a:t>
            </a:r>
            <a:endParaRPr i="1" sz="1200">
              <a:solidFill>
                <a:srgbClr val="212529"/>
              </a:solidFill>
              <a:highlight>
                <a:srgbClr val="FFFFFF"/>
              </a:highlight>
            </a:endParaRPr>
          </a:p>
          <a:p>
            <a:pPr indent="-276225" lvl="0" marL="457200" rtl="0" algn="l">
              <a:lnSpc>
                <a:spcPct val="100000"/>
              </a:lnSpc>
              <a:spcBef>
                <a:spcPts val="0"/>
              </a:spcBef>
              <a:spcAft>
                <a:spcPts val="0"/>
              </a:spcAft>
              <a:buClr>
                <a:srgbClr val="212529"/>
              </a:buClr>
              <a:buSzPct val="100000"/>
              <a:buChar char="●"/>
            </a:pPr>
            <a:r>
              <a:rPr lang="en" sz="1200">
                <a:solidFill>
                  <a:srgbClr val="212529"/>
                </a:solidFill>
                <a:highlight>
                  <a:srgbClr val="FFFFFF"/>
                </a:highlight>
              </a:rPr>
              <a:t>_Version</a:t>
            </a:r>
            <a:endParaRPr sz="1200">
              <a:solidFill>
                <a:srgbClr val="212529"/>
              </a:solidFill>
              <a:highlight>
                <a:srgbClr val="FFFFFF"/>
              </a:highlight>
            </a:endParaRPr>
          </a:p>
          <a:p>
            <a:pPr indent="0" lvl="0" marL="457200" rtl="0" algn="l">
              <a:lnSpc>
                <a:spcPct val="100000"/>
              </a:lnSpc>
              <a:spcBef>
                <a:spcPts val="0"/>
              </a:spcBef>
              <a:spcAft>
                <a:spcPts val="0"/>
              </a:spcAft>
              <a:buNone/>
            </a:pPr>
            <a:r>
              <a:t/>
            </a:r>
            <a:endParaRPr sz="1200">
              <a:solidFill>
                <a:srgbClr val="212529"/>
              </a:solidFill>
              <a:highlight>
                <a:srgbClr val="FFFFFF"/>
              </a:highlight>
            </a:endParaRPr>
          </a:p>
          <a:p>
            <a:pPr indent="0" lvl="0" marL="0" rtl="0" algn="l">
              <a:lnSpc>
                <a:spcPct val="100000"/>
              </a:lnSpc>
              <a:spcBef>
                <a:spcPts val="0"/>
              </a:spcBef>
              <a:spcAft>
                <a:spcPts val="0"/>
              </a:spcAft>
              <a:buNone/>
            </a:pPr>
            <a:r>
              <a:rPr b="1" lang="en" sz="1200">
                <a:solidFill>
                  <a:srgbClr val="212529"/>
                </a:solidFill>
                <a:highlight>
                  <a:srgbClr val="FFFFFF"/>
                </a:highlight>
              </a:rPr>
              <a:t>Success:</a:t>
            </a:r>
            <a:endParaRPr b="1" sz="1200">
              <a:solidFill>
                <a:srgbClr val="212529"/>
              </a:solidFill>
              <a:highlight>
                <a:srgbClr val="FFFFFF"/>
              </a:highlight>
            </a:endParaRPr>
          </a:p>
          <a:p>
            <a:pPr indent="0" lvl="0" marL="0" rtl="0" algn="l">
              <a:lnSpc>
                <a:spcPct val="100000"/>
              </a:lnSpc>
              <a:spcBef>
                <a:spcPts val="0"/>
              </a:spcBef>
              <a:spcAft>
                <a:spcPts val="0"/>
              </a:spcAft>
              <a:buNone/>
            </a:pPr>
            <a:r>
              <a:rPr lang="en" sz="1200">
                <a:solidFill>
                  <a:srgbClr val="212529"/>
                </a:solidFill>
                <a:highlight>
                  <a:srgbClr val="FFFFFF"/>
                </a:highlight>
              </a:rPr>
              <a:t>Plugins provided a </a:t>
            </a:r>
            <a:r>
              <a:rPr lang="en" sz="1050">
                <a:solidFill>
                  <a:srgbClr val="E83E8C"/>
                </a:solidFill>
                <a:highlight>
                  <a:srgbClr val="FFFFFF"/>
                </a:highlight>
                <a:latin typeface="Consolas"/>
                <a:ea typeface="Consolas"/>
                <a:cs typeface="Consolas"/>
                <a:sym typeface="Consolas"/>
              </a:rPr>
              <a:t>prevResult</a:t>
            </a:r>
            <a:r>
              <a:rPr lang="en" sz="1200">
                <a:solidFill>
                  <a:srgbClr val="212529"/>
                </a:solidFill>
                <a:highlight>
                  <a:srgbClr val="FFFFFF"/>
                </a:highlight>
              </a:rPr>
              <a:t> key as part of their request configuration must output it as their result, with any possible modifications made by that plugin included. If a plugin makes no changes that would be reflected in the </a:t>
            </a:r>
            <a:r>
              <a:rPr i="1" lang="en" sz="1200">
                <a:solidFill>
                  <a:srgbClr val="212529"/>
                </a:solidFill>
                <a:highlight>
                  <a:srgbClr val="FFFFFF"/>
                </a:highlight>
              </a:rPr>
              <a:t>Success result</a:t>
            </a:r>
            <a:r>
              <a:rPr lang="en" sz="1200">
                <a:solidFill>
                  <a:srgbClr val="212529"/>
                </a:solidFill>
                <a:highlight>
                  <a:srgbClr val="FFFFFF"/>
                </a:highlight>
              </a:rPr>
              <a:t> type, then it must output a result equivalent to the provided </a:t>
            </a:r>
            <a:r>
              <a:rPr lang="en" sz="1050">
                <a:solidFill>
                  <a:srgbClr val="E83E8C"/>
                </a:solidFill>
                <a:highlight>
                  <a:srgbClr val="FFFFFF"/>
                </a:highlight>
                <a:latin typeface="Consolas"/>
                <a:ea typeface="Consolas"/>
                <a:cs typeface="Consolas"/>
                <a:sym typeface="Consolas"/>
              </a:rPr>
              <a:t>prevResult</a:t>
            </a:r>
            <a:r>
              <a:rPr lang="en" sz="1200">
                <a:solidFill>
                  <a:srgbClr val="212529"/>
                </a:solidFill>
                <a:highlight>
                  <a:srgbClr val="FFFFFF"/>
                </a:highlight>
              </a:rPr>
              <a:t>. </a:t>
            </a:r>
            <a:endParaRPr sz="1200">
              <a:solidFill>
                <a:srgbClr val="212529"/>
              </a:solidFill>
              <a:highlight>
                <a:srgbClr val="FFFFFF"/>
              </a:highlight>
            </a:endParaRPr>
          </a:p>
          <a:p>
            <a:pPr indent="0" lvl="0" marL="0" rtl="0" algn="l">
              <a:lnSpc>
                <a:spcPct val="100000"/>
              </a:lnSpc>
              <a:spcBef>
                <a:spcPts val="0"/>
              </a:spcBef>
              <a:spcAft>
                <a:spcPts val="0"/>
              </a:spcAft>
              <a:buNone/>
            </a:pPr>
            <a:r>
              <a:t/>
            </a:r>
            <a:endParaRPr sz="1200">
              <a:solidFill>
                <a:srgbClr val="212529"/>
              </a:solidFill>
              <a:highlight>
                <a:srgbClr val="FFFFFF"/>
              </a:highlight>
            </a:endParaRPr>
          </a:p>
          <a:p>
            <a:pPr indent="0" lvl="0" marL="0" rtl="0" algn="l">
              <a:lnSpc>
                <a:spcPct val="100000"/>
              </a:lnSpc>
              <a:spcBef>
                <a:spcPts val="0"/>
              </a:spcBef>
              <a:spcAft>
                <a:spcPts val="0"/>
              </a:spcAft>
              <a:buNone/>
            </a:pPr>
            <a:r>
              <a:rPr lang="en" sz="1200">
                <a:solidFill>
                  <a:srgbClr val="212529"/>
                </a:solidFill>
                <a:highlight>
                  <a:srgbClr val="FFFFFF"/>
                </a:highlight>
              </a:rPr>
              <a:t>Plugins must output a JSON object with the following keys upon a successful </a:t>
            </a:r>
            <a:r>
              <a:rPr lang="en" sz="1050">
                <a:solidFill>
                  <a:srgbClr val="E83E8C"/>
                </a:solidFill>
                <a:highlight>
                  <a:srgbClr val="FFFFFF"/>
                </a:highlight>
                <a:latin typeface="Consolas"/>
                <a:ea typeface="Consolas"/>
                <a:cs typeface="Consolas"/>
                <a:sym typeface="Consolas"/>
              </a:rPr>
              <a:t>ADD</a:t>
            </a:r>
            <a:r>
              <a:rPr lang="en" sz="1200">
                <a:solidFill>
                  <a:srgbClr val="212529"/>
                </a:solidFill>
                <a:highlight>
                  <a:srgbClr val="FFFFFF"/>
                </a:highlight>
              </a:rPr>
              <a:t> operation:</a:t>
            </a:r>
            <a:endParaRPr sz="1200">
              <a:solidFill>
                <a:srgbClr val="212529"/>
              </a:solidFill>
              <a:highlight>
                <a:srgbClr val="FFFFFF"/>
              </a:highlight>
            </a:endParaRPr>
          </a:p>
          <a:p>
            <a:pPr indent="-276225" lvl="0" marL="457200" rtl="0" algn="l">
              <a:lnSpc>
                <a:spcPct val="100000"/>
              </a:lnSpc>
              <a:spcBef>
                <a:spcPts val="0"/>
              </a:spcBef>
              <a:spcAft>
                <a:spcPts val="0"/>
              </a:spcAft>
              <a:buClr>
                <a:srgbClr val="212529"/>
              </a:buClr>
              <a:buSzPct val="114285"/>
              <a:buChar char="●"/>
            </a:pPr>
            <a:r>
              <a:rPr lang="en" sz="1050">
                <a:solidFill>
                  <a:srgbClr val="E83E8C"/>
                </a:solidFill>
                <a:highlight>
                  <a:srgbClr val="FFFFFF"/>
                </a:highlight>
                <a:latin typeface="Consolas"/>
                <a:ea typeface="Consolas"/>
                <a:cs typeface="Consolas"/>
                <a:sym typeface="Consolas"/>
              </a:rPr>
              <a:t>cniVersion</a:t>
            </a:r>
            <a:r>
              <a:rPr lang="en" sz="1200">
                <a:solidFill>
                  <a:srgbClr val="212529"/>
                </a:solidFill>
                <a:highlight>
                  <a:srgbClr val="FFFFFF"/>
                </a:highlight>
              </a:rPr>
              <a:t>: The same version supplied on input - the string “1.0.0”</a:t>
            </a:r>
            <a:endParaRPr sz="1200">
              <a:solidFill>
                <a:srgbClr val="212529"/>
              </a:solidFill>
              <a:highlight>
                <a:srgbClr val="FFFFFF"/>
              </a:highlight>
            </a:endParaRPr>
          </a:p>
          <a:p>
            <a:pPr indent="-276225" lvl="0" marL="457200" rtl="0" algn="l">
              <a:lnSpc>
                <a:spcPct val="100000"/>
              </a:lnSpc>
              <a:spcBef>
                <a:spcPts val="0"/>
              </a:spcBef>
              <a:spcAft>
                <a:spcPts val="0"/>
              </a:spcAft>
              <a:buClr>
                <a:srgbClr val="212529"/>
              </a:buClr>
              <a:buSzPct val="114285"/>
              <a:buChar char="●"/>
            </a:pPr>
            <a:r>
              <a:rPr lang="en" sz="1050">
                <a:solidFill>
                  <a:srgbClr val="E83E8C"/>
                </a:solidFill>
                <a:highlight>
                  <a:srgbClr val="FFFFFF"/>
                </a:highlight>
                <a:latin typeface="Consolas"/>
                <a:ea typeface="Consolas"/>
                <a:cs typeface="Consolas"/>
                <a:sym typeface="Consolas"/>
              </a:rPr>
              <a:t>interfaces</a:t>
            </a:r>
            <a:r>
              <a:rPr lang="en" sz="1200">
                <a:solidFill>
                  <a:srgbClr val="212529"/>
                </a:solidFill>
                <a:highlight>
                  <a:srgbClr val="FFFFFF"/>
                </a:highlight>
              </a:rPr>
              <a:t>: An array of all interfaces created by the attachment, including any host-level interfaces:</a:t>
            </a:r>
            <a:endParaRPr sz="1200">
              <a:solidFill>
                <a:srgbClr val="212529"/>
              </a:solidFill>
              <a:highlight>
                <a:srgbClr val="FFFFFF"/>
              </a:highlight>
            </a:endParaRPr>
          </a:p>
          <a:p>
            <a:pPr indent="-276225" lvl="1" marL="914400" rtl="0" algn="l">
              <a:lnSpc>
                <a:spcPct val="100000"/>
              </a:lnSpc>
              <a:spcBef>
                <a:spcPts val="0"/>
              </a:spcBef>
              <a:spcAft>
                <a:spcPts val="0"/>
              </a:spcAft>
              <a:buClr>
                <a:srgbClr val="212529"/>
              </a:buClr>
              <a:buSzPct val="114285"/>
              <a:buChar char="○"/>
            </a:pPr>
            <a:r>
              <a:rPr lang="en" sz="1050">
                <a:solidFill>
                  <a:srgbClr val="E83E8C"/>
                </a:solidFill>
                <a:highlight>
                  <a:srgbClr val="FFFFFF"/>
                </a:highlight>
                <a:latin typeface="Consolas"/>
                <a:ea typeface="Consolas"/>
                <a:cs typeface="Consolas"/>
                <a:sym typeface="Consolas"/>
              </a:rPr>
              <a:t>name</a:t>
            </a:r>
            <a:r>
              <a:rPr lang="en" sz="1200">
                <a:solidFill>
                  <a:srgbClr val="212529"/>
                </a:solidFill>
                <a:highlight>
                  <a:srgbClr val="FFFFFF"/>
                </a:highlight>
              </a:rPr>
              <a:t>: The name of the interface.</a:t>
            </a:r>
            <a:endParaRPr sz="1200">
              <a:solidFill>
                <a:srgbClr val="212529"/>
              </a:solidFill>
              <a:highlight>
                <a:srgbClr val="FFFFFF"/>
              </a:highlight>
            </a:endParaRPr>
          </a:p>
          <a:p>
            <a:pPr indent="-276225" lvl="1" marL="914400" rtl="0" algn="l">
              <a:lnSpc>
                <a:spcPct val="100000"/>
              </a:lnSpc>
              <a:spcBef>
                <a:spcPts val="0"/>
              </a:spcBef>
              <a:spcAft>
                <a:spcPts val="0"/>
              </a:spcAft>
              <a:buClr>
                <a:srgbClr val="212529"/>
              </a:buClr>
              <a:buSzPct val="114285"/>
              <a:buChar char="○"/>
            </a:pPr>
            <a:r>
              <a:rPr lang="en" sz="1050">
                <a:solidFill>
                  <a:srgbClr val="E83E8C"/>
                </a:solidFill>
                <a:highlight>
                  <a:srgbClr val="FFFFFF"/>
                </a:highlight>
                <a:latin typeface="Consolas"/>
                <a:ea typeface="Consolas"/>
                <a:cs typeface="Consolas"/>
                <a:sym typeface="Consolas"/>
              </a:rPr>
              <a:t>mac</a:t>
            </a:r>
            <a:r>
              <a:rPr lang="en" sz="1200">
                <a:solidFill>
                  <a:srgbClr val="212529"/>
                </a:solidFill>
                <a:highlight>
                  <a:srgbClr val="FFFFFF"/>
                </a:highlight>
              </a:rPr>
              <a:t>: The hardware address of the interface (if applicable).</a:t>
            </a:r>
            <a:endParaRPr sz="1200">
              <a:solidFill>
                <a:srgbClr val="212529"/>
              </a:solidFill>
              <a:highlight>
                <a:srgbClr val="FFFFFF"/>
              </a:highlight>
            </a:endParaRPr>
          </a:p>
          <a:p>
            <a:pPr indent="-276225" lvl="1" marL="914400" rtl="0" algn="l">
              <a:lnSpc>
                <a:spcPct val="100000"/>
              </a:lnSpc>
              <a:spcBef>
                <a:spcPts val="0"/>
              </a:spcBef>
              <a:spcAft>
                <a:spcPts val="0"/>
              </a:spcAft>
              <a:buClr>
                <a:srgbClr val="212529"/>
              </a:buClr>
              <a:buSzPct val="114285"/>
              <a:buChar char="○"/>
            </a:pPr>
            <a:r>
              <a:rPr lang="en" sz="1050">
                <a:solidFill>
                  <a:srgbClr val="E83E8C"/>
                </a:solidFill>
                <a:highlight>
                  <a:srgbClr val="FFFFFF"/>
                </a:highlight>
                <a:latin typeface="Consolas"/>
                <a:ea typeface="Consolas"/>
                <a:cs typeface="Consolas"/>
                <a:sym typeface="Consolas"/>
              </a:rPr>
              <a:t>sandbox</a:t>
            </a:r>
            <a:r>
              <a:rPr lang="en" sz="1200">
                <a:solidFill>
                  <a:srgbClr val="212529"/>
                </a:solidFill>
                <a:highlight>
                  <a:srgbClr val="FFFFFF"/>
                </a:highlight>
              </a:rPr>
              <a:t>: The isolation domain reference (e.g. path to network namespace) for the interface, or empty if on the host. For interfaces created inside the container, this should be the value passed via </a:t>
            </a:r>
            <a:r>
              <a:rPr lang="en" sz="1050">
                <a:solidFill>
                  <a:srgbClr val="E83E8C"/>
                </a:solidFill>
                <a:highlight>
                  <a:srgbClr val="FFFFFF"/>
                </a:highlight>
                <a:latin typeface="Consolas"/>
                <a:ea typeface="Consolas"/>
                <a:cs typeface="Consolas"/>
                <a:sym typeface="Consolas"/>
              </a:rPr>
              <a:t>CNI_NETNS</a:t>
            </a:r>
            <a:r>
              <a:rPr lang="en" sz="1200">
                <a:solidFill>
                  <a:srgbClr val="212529"/>
                </a:solidFill>
                <a:highlight>
                  <a:srgbClr val="FFFFFF"/>
                </a:highlight>
              </a:rPr>
              <a:t>.</a:t>
            </a:r>
            <a:endParaRPr sz="1200">
              <a:solidFill>
                <a:srgbClr val="212529"/>
              </a:solidFill>
              <a:highlight>
                <a:srgbClr val="FFFFFF"/>
              </a:highlight>
            </a:endParaRPr>
          </a:p>
          <a:p>
            <a:pPr indent="-276225" lvl="0" marL="457200" rtl="0" algn="l">
              <a:lnSpc>
                <a:spcPct val="100000"/>
              </a:lnSpc>
              <a:spcBef>
                <a:spcPts val="0"/>
              </a:spcBef>
              <a:spcAft>
                <a:spcPts val="0"/>
              </a:spcAft>
              <a:buClr>
                <a:srgbClr val="212529"/>
              </a:buClr>
              <a:buSzPct val="114285"/>
              <a:buChar char="●"/>
            </a:pPr>
            <a:r>
              <a:rPr lang="en" sz="1050">
                <a:solidFill>
                  <a:srgbClr val="E83E8C"/>
                </a:solidFill>
                <a:highlight>
                  <a:srgbClr val="FFFFFF"/>
                </a:highlight>
                <a:latin typeface="Consolas"/>
                <a:ea typeface="Consolas"/>
                <a:cs typeface="Consolas"/>
                <a:sym typeface="Consolas"/>
              </a:rPr>
              <a:t>ips</a:t>
            </a:r>
            <a:r>
              <a:rPr lang="en" sz="1200">
                <a:solidFill>
                  <a:srgbClr val="212529"/>
                </a:solidFill>
                <a:highlight>
                  <a:srgbClr val="FFFFFF"/>
                </a:highlight>
              </a:rPr>
              <a:t>: IPs assigned by this attachment.</a:t>
            </a:r>
            <a:endParaRPr sz="1200">
              <a:solidFill>
                <a:srgbClr val="212529"/>
              </a:solidFill>
              <a:highlight>
                <a:srgbClr val="FFFFFF"/>
              </a:highlight>
            </a:endParaRPr>
          </a:p>
          <a:p>
            <a:pPr indent="-276225" lvl="1" marL="914400" rtl="0" algn="l">
              <a:lnSpc>
                <a:spcPct val="100000"/>
              </a:lnSpc>
              <a:spcBef>
                <a:spcPts val="0"/>
              </a:spcBef>
              <a:spcAft>
                <a:spcPts val="0"/>
              </a:spcAft>
              <a:buClr>
                <a:srgbClr val="212529"/>
              </a:buClr>
              <a:buSzPct val="114285"/>
              <a:buChar char="○"/>
            </a:pPr>
            <a:r>
              <a:rPr lang="en" sz="1050">
                <a:solidFill>
                  <a:srgbClr val="E83E8C"/>
                </a:solidFill>
                <a:highlight>
                  <a:srgbClr val="FFFFFF"/>
                </a:highlight>
                <a:latin typeface="Consolas"/>
                <a:ea typeface="Consolas"/>
                <a:cs typeface="Consolas"/>
                <a:sym typeface="Consolas"/>
              </a:rPr>
              <a:t>address</a:t>
            </a:r>
            <a:r>
              <a:rPr lang="en" sz="1200">
                <a:solidFill>
                  <a:srgbClr val="212529"/>
                </a:solidFill>
                <a:highlight>
                  <a:srgbClr val="FFFFFF"/>
                </a:highlight>
              </a:rPr>
              <a:t> (string): an IP address in CIDR notation (eg “192.168.1.3/24”).</a:t>
            </a:r>
            <a:endParaRPr sz="1200">
              <a:solidFill>
                <a:srgbClr val="212529"/>
              </a:solidFill>
              <a:highlight>
                <a:srgbClr val="FFFFFF"/>
              </a:highlight>
            </a:endParaRPr>
          </a:p>
          <a:p>
            <a:pPr indent="-276225" lvl="1" marL="914400" rtl="0" algn="l">
              <a:lnSpc>
                <a:spcPct val="100000"/>
              </a:lnSpc>
              <a:spcBef>
                <a:spcPts val="0"/>
              </a:spcBef>
              <a:spcAft>
                <a:spcPts val="0"/>
              </a:spcAft>
              <a:buClr>
                <a:srgbClr val="212529"/>
              </a:buClr>
              <a:buSzPct val="114285"/>
              <a:buChar char="○"/>
            </a:pPr>
            <a:r>
              <a:rPr lang="en" sz="1050">
                <a:solidFill>
                  <a:srgbClr val="E83E8C"/>
                </a:solidFill>
                <a:highlight>
                  <a:srgbClr val="FFFFFF"/>
                </a:highlight>
                <a:latin typeface="Consolas"/>
                <a:ea typeface="Consolas"/>
                <a:cs typeface="Consolas"/>
                <a:sym typeface="Consolas"/>
              </a:rPr>
              <a:t>gateway</a:t>
            </a:r>
            <a:r>
              <a:rPr lang="en" sz="1200">
                <a:solidFill>
                  <a:srgbClr val="212529"/>
                </a:solidFill>
                <a:highlight>
                  <a:srgbClr val="FFFFFF"/>
                </a:highlight>
              </a:rPr>
              <a:t> (string): the default gateway for this subnet, if one exists.</a:t>
            </a:r>
            <a:endParaRPr sz="1200">
              <a:solidFill>
                <a:srgbClr val="212529"/>
              </a:solidFill>
              <a:highlight>
                <a:srgbClr val="FFFFFF"/>
              </a:highlight>
            </a:endParaRPr>
          </a:p>
          <a:p>
            <a:pPr indent="-276225" lvl="1" marL="914400" rtl="0" algn="l">
              <a:lnSpc>
                <a:spcPct val="100000"/>
              </a:lnSpc>
              <a:spcBef>
                <a:spcPts val="0"/>
              </a:spcBef>
              <a:spcAft>
                <a:spcPts val="0"/>
              </a:spcAft>
              <a:buClr>
                <a:srgbClr val="212529"/>
              </a:buClr>
              <a:buSzPct val="114285"/>
              <a:buChar char="○"/>
            </a:pPr>
            <a:r>
              <a:rPr lang="en" sz="1050">
                <a:solidFill>
                  <a:srgbClr val="E83E8C"/>
                </a:solidFill>
                <a:highlight>
                  <a:srgbClr val="FFFFFF"/>
                </a:highlight>
                <a:latin typeface="Consolas"/>
                <a:ea typeface="Consolas"/>
                <a:cs typeface="Consolas"/>
                <a:sym typeface="Consolas"/>
              </a:rPr>
              <a:t>interface</a:t>
            </a:r>
            <a:r>
              <a:rPr lang="en" sz="1200">
                <a:solidFill>
                  <a:srgbClr val="212529"/>
                </a:solidFill>
                <a:highlight>
                  <a:srgbClr val="FFFFFF"/>
                </a:highlight>
              </a:rPr>
              <a:t> (uint): the index into the </a:t>
            </a:r>
            <a:r>
              <a:rPr lang="en" sz="1050">
                <a:solidFill>
                  <a:srgbClr val="E83E8C"/>
                </a:solidFill>
                <a:highlight>
                  <a:srgbClr val="FFFFFF"/>
                </a:highlight>
                <a:latin typeface="Consolas"/>
                <a:ea typeface="Consolas"/>
                <a:cs typeface="Consolas"/>
                <a:sym typeface="Consolas"/>
              </a:rPr>
              <a:t>interfaces</a:t>
            </a:r>
            <a:r>
              <a:rPr lang="en" sz="1200">
                <a:solidFill>
                  <a:srgbClr val="212529"/>
                </a:solidFill>
                <a:highlight>
                  <a:srgbClr val="FFFFFF"/>
                </a:highlight>
              </a:rPr>
              <a:t> list for a CNI Plugin Result indicating which interface this IP configuration should be applied to.</a:t>
            </a:r>
            <a:endParaRPr sz="1200">
              <a:solidFill>
                <a:srgbClr val="212529"/>
              </a:solidFill>
              <a:highlight>
                <a:srgbClr val="FFFFFF"/>
              </a:highlight>
            </a:endParaRPr>
          </a:p>
          <a:p>
            <a:pPr indent="-276225" lvl="0" marL="457200" rtl="0" algn="l">
              <a:lnSpc>
                <a:spcPct val="100000"/>
              </a:lnSpc>
              <a:spcBef>
                <a:spcPts val="0"/>
              </a:spcBef>
              <a:spcAft>
                <a:spcPts val="0"/>
              </a:spcAft>
              <a:buClr>
                <a:srgbClr val="212529"/>
              </a:buClr>
              <a:buSzPct val="114285"/>
              <a:buChar char="●"/>
            </a:pPr>
            <a:r>
              <a:rPr lang="en" sz="1050">
                <a:solidFill>
                  <a:srgbClr val="E83E8C"/>
                </a:solidFill>
                <a:highlight>
                  <a:srgbClr val="FFFFFF"/>
                </a:highlight>
                <a:latin typeface="Consolas"/>
                <a:ea typeface="Consolas"/>
                <a:cs typeface="Consolas"/>
                <a:sym typeface="Consolas"/>
              </a:rPr>
              <a:t>routes</a:t>
            </a:r>
            <a:r>
              <a:rPr lang="en" sz="1200">
                <a:solidFill>
                  <a:srgbClr val="212529"/>
                </a:solidFill>
                <a:highlight>
                  <a:srgbClr val="FFFFFF"/>
                </a:highlight>
              </a:rPr>
              <a:t>: Routes created by this attachment:</a:t>
            </a:r>
            <a:endParaRPr sz="1200">
              <a:solidFill>
                <a:srgbClr val="212529"/>
              </a:solidFill>
              <a:highlight>
                <a:srgbClr val="FFFFFF"/>
              </a:highlight>
            </a:endParaRPr>
          </a:p>
          <a:p>
            <a:pPr indent="-276225" lvl="1" marL="914400" rtl="0" algn="l">
              <a:lnSpc>
                <a:spcPct val="100000"/>
              </a:lnSpc>
              <a:spcBef>
                <a:spcPts val="0"/>
              </a:spcBef>
              <a:spcAft>
                <a:spcPts val="0"/>
              </a:spcAft>
              <a:buClr>
                <a:srgbClr val="212529"/>
              </a:buClr>
              <a:buSzPct val="114285"/>
              <a:buChar char="○"/>
            </a:pPr>
            <a:r>
              <a:rPr lang="en" sz="1050">
                <a:solidFill>
                  <a:srgbClr val="E83E8C"/>
                </a:solidFill>
                <a:highlight>
                  <a:srgbClr val="FFFFFF"/>
                </a:highlight>
                <a:latin typeface="Consolas"/>
                <a:ea typeface="Consolas"/>
                <a:cs typeface="Consolas"/>
                <a:sym typeface="Consolas"/>
              </a:rPr>
              <a:t>dst</a:t>
            </a:r>
            <a:r>
              <a:rPr lang="en" sz="1200">
                <a:solidFill>
                  <a:srgbClr val="212529"/>
                </a:solidFill>
                <a:highlight>
                  <a:srgbClr val="FFFFFF"/>
                </a:highlight>
              </a:rPr>
              <a:t>: The destination of the route, in CIDR notation</a:t>
            </a:r>
            <a:endParaRPr sz="1200">
              <a:solidFill>
                <a:srgbClr val="212529"/>
              </a:solidFill>
              <a:highlight>
                <a:srgbClr val="FFFFFF"/>
              </a:highlight>
            </a:endParaRPr>
          </a:p>
          <a:p>
            <a:pPr indent="-276225" lvl="1" marL="914400" rtl="0" algn="l">
              <a:lnSpc>
                <a:spcPct val="100000"/>
              </a:lnSpc>
              <a:spcBef>
                <a:spcPts val="0"/>
              </a:spcBef>
              <a:spcAft>
                <a:spcPts val="0"/>
              </a:spcAft>
              <a:buClr>
                <a:srgbClr val="212529"/>
              </a:buClr>
              <a:buSzPct val="114285"/>
              <a:buChar char="○"/>
            </a:pPr>
            <a:r>
              <a:rPr lang="en" sz="1050">
                <a:solidFill>
                  <a:srgbClr val="E83E8C"/>
                </a:solidFill>
                <a:highlight>
                  <a:srgbClr val="FFFFFF"/>
                </a:highlight>
                <a:latin typeface="Consolas"/>
                <a:ea typeface="Consolas"/>
                <a:cs typeface="Consolas"/>
                <a:sym typeface="Consolas"/>
              </a:rPr>
              <a:t>gw</a:t>
            </a:r>
            <a:r>
              <a:rPr lang="en" sz="1200">
                <a:solidFill>
                  <a:srgbClr val="212529"/>
                </a:solidFill>
                <a:highlight>
                  <a:srgbClr val="FFFFFF"/>
                </a:highlight>
              </a:rPr>
              <a:t>: The next hop address. If unset, a value in </a:t>
            </a:r>
            <a:r>
              <a:rPr lang="en" sz="1050">
                <a:solidFill>
                  <a:srgbClr val="E83E8C"/>
                </a:solidFill>
                <a:highlight>
                  <a:srgbClr val="FFFFFF"/>
                </a:highlight>
                <a:latin typeface="Consolas"/>
                <a:ea typeface="Consolas"/>
                <a:cs typeface="Consolas"/>
                <a:sym typeface="Consolas"/>
              </a:rPr>
              <a:t>gateway</a:t>
            </a:r>
            <a:r>
              <a:rPr lang="en" sz="1200">
                <a:solidFill>
                  <a:srgbClr val="212529"/>
                </a:solidFill>
                <a:highlight>
                  <a:srgbClr val="FFFFFF"/>
                </a:highlight>
              </a:rPr>
              <a:t> in the </a:t>
            </a:r>
            <a:r>
              <a:rPr lang="en" sz="1050">
                <a:solidFill>
                  <a:srgbClr val="E83E8C"/>
                </a:solidFill>
                <a:highlight>
                  <a:srgbClr val="FFFFFF"/>
                </a:highlight>
                <a:latin typeface="Consolas"/>
                <a:ea typeface="Consolas"/>
                <a:cs typeface="Consolas"/>
                <a:sym typeface="Consolas"/>
              </a:rPr>
              <a:t>ips</a:t>
            </a:r>
            <a:r>
              <a:rPr lang="en" sz="1200">
                <a:solidFill>
                  <a:srgbClr val="212529"/>
                </a:solidFill>
                <a:highlight>
                  <a:srgbClr val="FFFFFF"/>
                </a:highlight>
              </a:rPr>
              <a:t> array may be used.</a:t>
            </a:r>
            <a:endParaRPr sz="1200">
              <a:solidFill>
                <a:srgbClr val="212529"/>
              </a:solidFill>
              <a:highlight>
                <a:srgbClr val="FFFFFF"/>
              </a:highlight>
            </a:endParaRPr>
          </a:p>
          <a:p>
            <a:pPr indent="-276225" lvl="0" marL="457200" rtl="0" algn="l">
              <a:lnSpc>
                <a:spcPct val="100000"/>
              </a:lnSpc>
              <a:spcBef>
                <a:spcPts val="0"/>
              </a:spcBef>
              <a:spcAft>
                <a:spcPts val="0"/>
              </a:spcAft>
              <a:buClr>
                <a:srgbClr val="212529"/>
              </a:buClr>
              <a:buSzPct val="114285"/>
              <a:buChar char="●"/>
            </a:pPr>
            <a:r>
              <a:rPr lang="en" sz="1050">
                <a:solidFill>
                  <a:srgbClr val="E83E8C"/>
                </a:solidFill>
                <a:highlight>
                  <a:srgbClr val="FFFFFF"/>
                </a:highlight>
                <a:latin typeface="Consolas"/>
                <a:ea typeface="Consolas"/>
                <a:cs typeface="Consolas"/>
                <a:sym typeface="Consolas"/>
              </a:rPr>
              <a:t>dns</a:t>
            </a:r>
            <a:r>
              <a:rPr lang="en" sz="1200">
                <a:solidFill>
                  <a:srgbClr val="212529"/>
                </a:solidFill>
                <a:highlight>
                  <a:srgbClr val="FFFFFF"/>
                </a:highlight>
              </a:rPr>
              <a:t>: a dictionary consisting of DNS configuration information</a:t>
            </a:r>
            <a:endParaRPr sz="1200">
              <a:solidFill>
                <a:srgbClr val="212529"/>
              </a:solidFill>
              <a:highlight>
                <a:srgbClr val="FFFFFF"/>
              </a:highlight>
            </a:endParaRPr>
          </a:p>
          <a:p>
            <a:pPr indent="-276225" lvl="1" marL="914400" rtl="0" algn="l">
              <a:lnSpc>
                <a:spcPct val="100000"/>
              </a:lnSpc>
              <a:spcBef>
                <a:spcPts val="0"/>
              </a:spcBef>
              <a:spcAft>
                <a:spcPts val="0"/>
              </a:spcAft>
              <a:buClr>
                <a:srgbClr val="212529"/>
              </a:buClr>
              <a:buSzPct val="114285"/>
              <a:buChar char="○"/>
            </a:pPr>
            <a:r>
              <a:rPr lang="en" sz="1050">
                <a:solidFill>
                  <a:srgbClr val="E83E8C"/>
                </a:solidFill>
                <a:highlight>
                  <a:srgbClr val="FFFFFF"/>
                </a:highlight>
                <a:latin typeface="Consolas"/>
                <a:ea typeface="Consolas"/>
                <a:cs typeface="Consolas"/>
                <a:sym typeface="Consolas"/>
              </a:rPr>
              <a:t>nameservers</a:t>
            </a:r>
            <a:r>
              <a:rPr lang="en" sz="1200">
                <a:solidFill>
                  <a:srgbClr val="212529"/>
                </a:solidFill>
                <a:highlight>
                  <a:srgbClr val="FFFFFF"/>
                </a:highlight>
              </a:rPr>
              <a:t> (list of strings): list of a priority-ordered list of DNS nameservers that this network is aware of. Each entry in the list is a string containing either an IPv4 or an IPv6 address.</a:t>
            </a:r>
            <a:endParaRPr sz="1200">
              <a:solidFill>
                <a:srgbClr val="212529"/>
              </a:solidFill>
              <a:highlight>
                <a:srgbClr val="FFFFFF"/>
              </a:highlight>
            </a:endParaRPr>
          </a:p>
          <a:p>
            <a:pPr indent="-276225" lvl="1" marL="914400" rtl="0" algn="l">
              <a:lnSpc>
                <a:spcPct val="100000"/>
              </a:lnSpc>
              <a:spcBef>
                <a:spcPts val="0"/>
              </a:spcBef>
              <a:spcAft>
                <a:spcPts val="0"/>
              </a:spcAft>
              <a:buClr>
                <a:srgbClr val="212529"/>
              </a:buClr>
              <a:buSzPct val="114285"/>
              <a:buChar char="○"/>
            </a:pPr>
            <a:r>
              <a:rPr lang="en" sz="1050">
                <a:solidFill>
                  <a:srgbClr val="E83E8C"/>
                </a:solidFill>
                <a:highlight>
                  <a:srgbClr val="FFFFFF"/>
                </a:highlight>
                <a:latin typeface="Consolas"/>
                <a:ea typeface="Consolas"/>
                <a:cs typeface="Consolas"/>
                <a:sym typeface="Consolas"/>
              </a:rPr>
              <a:t>domain</a:t>
            </a:r>
            <a:r>
              <a:rPr lang="en" sz="1200">
                <a:solidFill>
                  <a:srgbClr val="212529"/>
                </a:solidFill>
                <a:highlight>
                  <a:srgbClr val="FFFFFF"/>
                </a:highlight>
              </a:rPr>
              <a:t> (string): the local domain used for short hostname lookups.</a:t>
            </a:r>
            <a:endParaRPr sz="1200">
              <a:solidFill>
                <a:srgbClr val="212529"/>
              </a:solidFill>
              <a:highlight>
                <a:srgbClr val="FFFFFF"/>
              </a:highlight>
            </a:endParaRPr>
          </a:p>
          <a:p>
            <a:pPr indent="-276225" lvl="1" marL="914400" rtl="0" algn="l">
              <a:lnSpc>
                <a:spcPct val="100000"/>
              </a:lnSpc>
              <a:spcBef>
                <a:spcPts val="0"/>
              </a:spcBef>
              <a:spcAft>
                <a:spcPts val="0"/>
              </a:spcAft>
              <a:buClr>
                <a:srgbClr val="212529"/>
              </a:buClr>
              <a:buSzPct val="114285"/>
              <a:buChar char="○"/>
            </a:pPr>
            <a:r>
              <a:rPr lang="en" sz="1050">
                <a:solidFill>
                  <a:srgbClr val="E83E8C"/>
                </a:solidFill>
                <a:highlight>
                  <a:srgbClr val="FFFFFF"/>
                </a:highlight>
                <a:latin typeface="Consolas"/>
                <a:ea typeface="Consolas"/>
                <a:cs typeface="Consolas"/>
                <a:sym typeface="Consolas"/>
              </a:rPr>
              <a:t>search</a:t>
            </a:r>
            <a:r>
              <a:rPr lang="en" sz="1200">
                <a:solidFill>
                  <a:srgbClr val="212529"/>
                </a:solidFill>
                <a:highlight>
                  <a:srgbClr val="FFFFFF"/>
                </a:highlight>
              </a:rPr>
              <a:t> (list of strings): list of priority ordered search domains for short hostname lookups. Will be preferred over </a:t>
            </a:r>
            <a:r>
              <a:rPr lang="en" sz="1050">
                <a:solidFill>
                  <a:srgbClr val="E83E8C"/>
                </a:solidFill>
                <a:highlight>
                  <a:srgbClr val="FFFFFF"/>
                </a:highlight>
                <a:latin typeface="Consolas"/>
                <a:ea typeface="Consolas"/>
                <a:cs typeface="Consolas"/>
                <a:sym typeface="Consolas"/>
              </a:rPr>
              <a:t>domain</a:t>
            </a:r>
            <a:r>
              <a:rPr lang="en" sz="1200">
                <a:solidFill>
                  <a:srgbClr val="212529"/>
                </a:solidFill>
                <a:highlight>
                  <a:srgbClr val="FFFFFF"/>
                </a:highlight>
              </a:rPr>
              <a:t> by most resolvers.</a:t>
            </a:r>
            <a:endParaRPr sz="1200">
              <a:solidFill>
                <a:srgbClr val="212529"/>
              </a:solidFill>
              <a:highlight>
                <a:srgbClr val="FFFFFF"/>
              </a:highlight>
            </a:endParaRPr>
          </a:p>
          <a:p>
            <a:pPr indent="-276225" lvl="1" marL="914400" rtl="0" algn="l">
              <a:lnSpc>
                <a:spcPct val="100000"/>
              </a:lnSpc>
              <a:spcBef>
                <a:spcPts val="0"/>
              </a:spcBef>
              <a:spcAft>
                <a:spcPts val="0"/>
              </a:spcAft>
              <a:buClr>
                <a:srgbClr val="212529"/>
              </a:buClr>
              <a:buSzPct val="114285"/>
              <a:buChar char="○"/>
            </a:pPr>
            <a:r>
              <a:rPr lang="en" sz="1050">
                <a:solidFill>
                  <a:srgbClr val="E83E8C"/>
                </a:solidFill>
                <a:highlight>
                  <a:srgbClr val="FFFFFF"/>
                </a:highlight>
                <a:latin typeface="Consolas"/>
                <a:ea typeface="Consolas"/>
                <a:cs typeface="Consolas"/>
                <a:sym typeface="Consolas"/>
              </a:rPr>
              <a:t>options</a:t>
            </a:r>
            <a:r>
              <a:rPr lang="en" sz="1200">
                <a:solidFill>
                  <a:srgbClr val="212529"/>
                </a:solidFill>
                <a:highlight>
                  <a:srgbClr val="FFFFFF"/>
                </a:highlight>
              </a:rPr>
              <a:t> (list of strings): list of options that can be passed to the resolver.</a:t>
            </a:r>
            <a:endParaRPr sz="1200">
              <a:solidFill>
                <a:srgbClr val="212529"/>
              </a:solidFill>
              <a:highlight>
                <a:srgbClr val="FFFFFF"/>
              </a:highlight>
            </a:endParaRPr>
          </a:p>
          <a:p>
            <a:pPr indent="0" lvl="0" marL="914400" rtl="0" algn="l">
              <a:lnSpc>
                <a:spcPct val="100000"/>
              </a:lnSpc>
              <a:spcBef>
                <a:spcPts val="0"/>
              </a:spcBef>
              <a:spcAft>
                <a:spcPts val="0"/>
              </a:spcAft>
              <a:buNone/>
            </a:pPr>
            <a:r>
              <a:t/>
            </a:r>
            <a:endParaRPr sz="1200">
              <a:solidFill>
                <a:srgbClr val="212529"/>
              </a:solidFill>
              <a:highlight>
                <a:srgbClr val="FFFFFF"/>
              </a:highlight>
            </a:endParaRPr>
          </a:p>
          <a:p>
            <a:pPr indent="0" lvl="0" marL="0" rtl="0" algn="l">
              <a:lnSpc>
                <a:spcPct val="100000"/>
              </a:lnSpc>
              <a:spcBef>
                <a:spcPts val="0"/>
              </a:spcBef>
              <a:spcAft>
                <a:spcPts val="0"/>
              </a:spcAft>
              <a:buNone/>
            </a:pPr>
            <a:r>
              <a:rPr b="1" lang="en" sz="1300">
                <a:solidFill>
                  <a:srgbClr val="212529"/>
                </a:solidFill>
                <a:highlight>
                  <a:srgbClr val="FFFFFF"/>
                </a:highlight>
                <a:latin typeface="Arial"/>
                <a:ea typeface="Arial"/>
                <a:cs typeface="Arial"/>
                <a:sym typeface="Arial"/>
              </a:rPr>
              <a:t>Error</a:t>
            </a:r>
            <a:r>
              <a:rPr lang="en" sz="1300">
                <a:solidFill>
                  <a:srgbClr val="212529"/>
                </a:solidFill>
                <a:highlight>
                  <a:srgbClr val="FFFFFF"/>
                </a:highlight>
                <a:latin typeface="Arial"/>
                <a:ea typeface="Arial"/>
                <a:cs typeface="Arial"/>
                <a:sym typeface="Arial"/>
              </a:rPr>
              <a:t> </a:t>
            </a:r>
            <a:endParaRPr sz="1300">
              <a:solidFill>
                <a:srgbClr val="212529"/>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200">
                <a:solidFill>
                  <a:srgbClr val="212529"/>
                </a:solidFill>
                <a:highlight>
                  <a:srgbClr val="FFFFFF"/>
                </a:highlight>
              </a:rPr>
              <a:t>Plugins should output a JSON object with the following keys if they encounter an error:</a:t>
            </a:r>
            <a:endParaRPr sz="1200">
              <a:solidFill>
                <a:srgbClr val="212529"/>
              </a:solidFill>
              <a:highlight>
                <a:srgbClr val="FFFFFF"/>
              </a:highlight>
            </a:endParaRPr>
          </a:p>
          <a:p>
            <a:pPr indent="-276225" lvl="0" marL="457200" rtl="0" algn="l">
              <a:lnSpc>
                <a:spcPct val="100000"/>
              </a:lnSpc>
              <a:spcBef>
                <a:spcPts val="0"/>
              </a:spcBef>
              <a:spcAft>
                <a:spcPts val="0"/>
              </a:spcAft>
              <a:buClr>
                <a:srgbClr val="212529"/>
              </a:buClr>
              <a:buSzPct val="114285"/>
              <a:buChar char="●"/>
            </a:pPr>
            <a:r>
              <a:rPr lang="en" sz="1050">
                <a:solidFill>
                  <a:srgbClr val="E83E8C"/>
                </a:solidFill>
                <a:highlight>
                  <a:srgbClr val="FFFFFF"/>
                </a:highlight>
                <a:latin typeface="Consolas"/>
                <a:ea typeface="Consolas"/>
                <a:cs typeface="Consolas"/>
                <a:sym typeface="Consolas"/>
              </a:rPr>
              <a:t>cniVersion</a:t>
            </a:r>
            <a:r>
              <a:rPr lang="en" sz="1200">
                <a:solidFill>
                  <a:srgbClr val="212529"/>
                </a:solidFill>
                <a:highlight>
                  <a:srgbClr val="FFFFFF"/>
                </a:highlight>
              </a:rPr>
              <a:t>: The same value as provided by the configuration</a:t>
            </a:r>
            <a:endParaRPr sz="1200">
              <a:solidFill>
                <a:srgbClr val="212529"/>
              </a:solidFill>
              <a:highlight>
                <a:srgbClr val="FFFFFF"/>
              </a:highlight>
            </a:endParaRPr>
          </a:p>
          <a:p>
            <a:pPr indent="-276225" lvl="0" marL="457200" rtl="0" algn="l">
              <a:lnSpc>
                <a:spcPct val="100000"/>
              </a:lnSpc>
              <a:spcBef>
                <a:spcPts val="0"/>
              </a:spcBef>
              <a:spcAft>
                <a:spcPts val="0"/>
              </a:spcAft>
              <a:buClr>
                <a:srgbClr val="212529"/>
              </a:buClr>
              <a:buSzPct val="114285"/>
              <a:buChar char="●"/>
            </a:pPr>
            <a:r>
              <a:rPr lang="en" sz="1050">
                <a:solidFill>
                  <a:srgbClr val="E83E8C"/>
                </a:solidFill>
                <a:highlight>
                  <a:srgbClr val="FFFFFF"/>
                </a:highlight>
                <a:latin typeface="Consolas"/>
                <a:ea typeface="Consolas"/>
                <a:cs typeface="Consolas"/>
                <a:sym typeface="Consolas"/>
              </a:rPr>
              <a:t>code</a:t>
            </a:r>
            <a:r>
              <a:rPr lang="en" sz="1200">
                <a:solidFill>
                  <a:srgbClr val="212529"/>
                </a:solidFill>
                <a:highlight>
                  <a:srgbClr val="FFFFFF"/>
                </a:highlight>
              </a:rPr>
              <a:t>: A numeric error code, see below for reserved codes.</a:t>
            </a:r>
            <a:endParaRPr sz="1200">
              <a:solidFill>
                <a:srgbClr val="212529"/>
              </a:solidFill>
              <a:highlight>
                <a:srgbClr val="FFFFFF"/>
              </a:highlight>
            </a:endParaRPr>
          </a:p>
          <a:p>
            <a:pPr indent="-276225" lvl="0" marL="457200" rtl="0" algn="l">
              <a:lnSpc>
                <a:spcPct val="100000"/>
              </a:lnSpc>
              <a:spcBef>
                <a:spcPts val="0"/>
              </a:spcBef>
              <a:spcAft>
                <a:spcPts val="0"/>
              </a:spcAft>
              <a:buClr>
                <a:srgbClr val="212529"/>
              </a:buClr>
              <a:buSzPct val="114285"/>
              <a:buChar char="●"/>
            </a:pPr>
            <a:r>
              <a:rPr lang="en" sz="1050">
                <a:solidFill>
                  <a:srgbClr val="E83E8C"/>
                </a:solidFill>
                <a:highlight>
                  <a:srgbClr val="FFFFFF"/>
                </a:highlight>
                <a:latin typeface="Consolas"/>
                <a:ea typeface="Consolas"/>
                <a:cs typeface="Consolas"/>
                <a:sym typeface="Consolas"/>
              </a:rPr>
              <a:t>msg</a:t>
            </a:r>
            <a:r>
              <a:rPr lang="en" sz="1200">
                <a:solidFill>
                  <a:srgbClr val="212529"/>
                </a:solidFill>
                <a:highlight>
                  <a:srgbClr val="FFFFFF"/>
                </a:highlight>
              </a:rPr>
              <a:t>: A short message characterizing the error.</a:t>
            </a:r>
            <a:endParaRPr sz="1200">
              <a:solidFill>
                <a:srgbClr val="212529"/>
              </a:solidFill>
              <a:highlight>
                <a:srgbClr val="FFFFFF"/>
              </a:highlight>
            </a:endParaRPr>
          </a:p>
          <a:p>
            <a:pPr indent="-276225" lvl="0" marL="457200" rtl="0" algn="l">
              <a:lnSpc>
                <a:spcPct val="100000"/>
              </a:lnSpc>
              <a:spcBef>
                <a:spcPts val="0"/>
              </a:spcBef>
              <a:spcAft>
                <a:spcPts val="0"/>
              </a:spcAft>
              <a:buClr>
                <a:srgbClr val="212529"/>
              </a:buClr>
              <a:buSzPct val="114285"/>
              <a:buChar char="●"/>
            </a:pPr>
            <a:r>
              <a:rPr lang="en" sz="1050">
                <a:solidFill>
                  <a:srgbClr val="E83E8C"/>
                </a:solidFill>
                <a:highlight>
                  <a:srgbClr val="FFFFFF"/>
                </a:highlight>
                <a:latin typeface="Consolas"/>
                <a:ea typeface="Consolas"/>
                <a:cs typeface="Consolas"/>
                <a:sym typeface="Consolas"/>
              </a:rPr>
              <a:t>details</a:t>
            </a:r>
            <a:r>
              <a:rPr lang="en" sz="1200">
                <a:solidFill>
                  <a:srgbClr val="212529"/>
                </a:solidFill>
                <a:highlight>
                  <a:srgbClr val="FFFFFF"/>
                </a:highlight>
              </a:rPr>
              <a:t>: A longer message describing the error</a:t>
            </a:r>
            <a:endParaRPr sz="1200">
              <a:solidFill>
                <a:srgbClr val="212529"/>
              </a:solidFill>
              <a:highlight>
                <a:srgbClr val="FFFFFF"/>
              </a:highlight>
            </a:endParaRPr>
          </a:p>
          <a:p>
            <a:pPr indent="0" lvl="0" marL="457200" rtl="0" algn="l">
              <a:lnSpc>
                <a:spcPct val="100000"/>
              </a:lnSpc>
              <a:spcBef>
                <a:spcPts val="0"/>
              </a:spcBef>
              <a:spcAft>
                <a:spcPts val="0"/>
              </a:spcAft>
              <a:buNone/>
            </a:pPr>
            <a:r>
              <a:t/>
            </a:r>
            <a:endParaRPr sz="1200">
              <a:solidFill>
                <a:srgbClr val="212529"/>
              </a:solidFill>
              <a:highlight>
                <a:srgbClr val="FFFFFF"/>
              </a:highlight>
            </a:endParaRPr>
          </a:p>
          <a:p>
            <a:pPr indent="0" lvl="0" marL="0" rtl="0" algn="l">
              <a:lnSpc>
                <a:spcPct val="100000"/>
              </a:lnSpc>
              <a:spcBef>
                <a:spcPts val="0"/>
              </a:spcBef>
              <a:spcAft>
                <a:spcPts val="0"/>
              </a:spcAft>
              <a:buNone/>
            </a:pPr>
            <a:r>
              <a:rPr b="1" lang="en" sz="1300">
                <a:solidFill>
                  <a:srgbClr val="212529"/>
                </a:solidFill>
                <a:highlight>
                  <a:srgbClr val="FFFFFF"/>
                </a:highlight>
                <a:latin typeface="Arial"/>
                <a:ea typeface="Arial"/>
                <a:cs typeface="Arial"/>
                <a:sym typeface="Arial"/>
              </a:rPr>
              <a:t>Version</a:t>
            </a:r>
            <a:r>
              <a:rPr lang="en" sz="1300">
                <a:solidFill>
                  <a:srgbClr val="212529"/>
                </a:solidFill>
                <a:highlight>
                  <a:srgbClr val="FFFFFF"/>
                </a:highlight>
                <a:latin typeface="Arial"/>
                <a:ea typeface="Arial"/>
                <a:cs typeface="Arial"/>
                <a:sym typeface="Arial"/>
              </a:rPr>
              <a:t> </a:t>
            </a:r>
            <a:endParaRPr sz="1300">
              <a:solidFill>
                <a:srgbClr val="212529"/>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200">
                <a:solidFill>
                  <a:srgbClr val="212529"/>
                </a:solidFill>
                <a:highlight>
                  <a:srgbClr val="FFFFFF"/>
                </a:highlight>
              </a:rPr>
              <a:t>Plugins must output a JSON object with the following keys upon a </a:t>
            </a:r>
            <a:r>
              <a:rPr lang="en" sz="1050">
                <a:solidFill>
                  <a:srgbClr val="E83E8C"/>
                </a:solidFill>
                <a:highlight>
                  <a:srgbClr val="FFFFFF"/>
                </a:highlight>
                <a:latin typeface="Consolas"/>
                <a:ea typeface="Consolas"/>
                <a:cs typeface="Consolas"/>
                <a:sym typeface="Consolas"/>
              </a:rPr>
              <a:t>VERSION</a:t>
            </a:r>
            <a:r>
              <a:rPr lang="en" sz="1200">
                <a:solidFill>
                  <a:srgbClr val="212529"/>
                </a:solidFill>
                <a:highlight>
                  <a:srgbClr val="FFFFFF"/>
                </a:highlight>
              </a:rPr>
              <a:t> operation:</a:t>
            </a:r>
            <a:endParaRPr sz="1200">
              <a:solidFill>
                <a:srgbClr val="212529"/>
              </a:solidFill>
              <a:highlight>
                <a:srgbClr val="FFFFFF"/>
              </a:highlight>
            </a:endParaRPr>
          </a:p>
          <a:p>
            <a:pPr indent="-276225" lvl="0" marL="457200" rtl="0" algn="l">
              <a:lnSpc>
                <a:spcPct val="100000"/>
              </a:lnSpc>
              <a:spcBef>
                <a:spcPts val="0"/>
              </a:spcBef>
              <a:spcAft>
                <a:spcPts val="0"/>
              </a:spcAft>
              <a:buClr>
                <a:srgbClr val="212529"/>
              </a:buClr>
              <a:buSzPct val="114285"/>
              <a:buChar char="●"/>
            </a:pPr>
            <a:r>
              <a:rPr lang="en" sz="1050">
                <a:solidFill>
                  <a:srgbClr val="E83E8C"/>
                </a:solidFill>
                <a:highlight>
                  <a:srgbClr val="FFFFFF"/>
                </a:highlight>
                <a:latin typeface="Consolas"/>
                <a:ea typeface="Consolas"/>
                <a:cs typeface="Consolas"/>
                <a:sym typeface="Consolas"/>
              </a:rPr>
              <a:t>cniVersion</a:t>
            </a:r>
            <a:r>
              <a:rPr lang="en" sz="1200">
                <a:solidFill>
                  <a:srgbClr val="212529"/>
                </a:solidFill>
                <a:highlight>
                  <a:srgbClr val="FFFFFF"/>
                </a:highlight>
              </a:rPr>
              <a:t>: The value of </a:t>
            </a:r>
            <a:r>
              <a:rPr lang="en" sz="1050">
                <a:solidFill>
                  <a:srgbClr val="E83E8C"/>
                </a:solidFill>
                <a:highlight>
                  <a:srgbClr val="FFFFFF"/>
                </a:highlight>
                <a:latin typeface="Consolas"/>
                <a:ea typeface="Consolas"/>
                <a:cs typeface="Consolas"/>
                <a:sym typeface="Consolas"/>
              </a:rPr>
              <a:t>cniVersion</a:t>
            </a:r>
            <a:r>
              <a:rPr lang="en" sz="1200">
                <a:solidFill>
                  <a:srgbClr val="212529"/>
                </a:solidFill>
                <a:highlight>
                  <a:srgbClr val="FFFFFF"/>
                </a:highlight>
              </a:rPr>
              <a:t> specified on input</a:t>
            </a:r>
            <a:endParaRPr sz="1200">
              <a:solidFill>
                <a:srgbClr val="212529"/>
              </a:solidFill>
              <a:highlight>
                <a:srgbClr val="FFFFFF"/>
              </a:highlight>
            </a:endParaRPr>
          </a:p>
          <a:p>
            <a:pPr indent="-276225" lvl="0" marL="457200" rtl="0" algn="l">
              <a:lnSpc>
                <a:spcPct val="100000"/>
              </a:lnSpc>
              <a:spcBef>
                <a:spcPts val="0"/>
              </a:spcBef>
              <a:spcAft>
                <a:spcPts val="0"/>
              </a:spcAft>
              <a:buClr>
                <a:srgbClr val="212529"/>
              </a:buClr>
              <a:buSzPct val="114285"/>
              <a:buChar char="●"/>
            </a:pPr>
            <a:r>
              <a:rPr lang="en" sz="1050">
                <a:solidFill>
                  <a:srgbClr val="E83E8C"/>
                </a:solidFill>
                <a:highlight>
                  <a:srgbClr val="FFFFFF"/>
                </a:highlight>
                <a:latin typeface="Consolas"/>
                <a:ea typeface="Consolas"/>
                <a:cs typeface="Consolas"/>
                <a:sym typeface="Consolas"/>
              </a:rPr>
              <a:t>supportedVersions</a:t>
            </a:r>
            <a:r>
              <a:rPr lang="en" sz="1200">
                <a:solidFill>
                  <a:srgbClr val="212529"/>
                </a:solidFill>
                <a:highlight>
                  <a:srgbClr val="FFFFFF"/>
                </a:highlight>
              </a:rPr>
              <a:t>: A list of supported specification versions</a:t>
            </a:r>
            <a:endParaRPr sz="1200">
              <a:solidFill>
                <a:srgbClr val="212529"/>
              </a:solidFill>
              <a:highlight>
                <a:srgbClr val="FFFFFF"/>
              </a:highlight>
            </a:endParaRPr>
          </a:p>
        </p:txBody>
      </p:sp>
      <p:sp>
        <p:nvSpPr>
          <p:cNvPr id="284" name="Google Shape;284;p33"/>
          <p:cNvSpPr txBox="1"/>
          <p:nvPr/>
        </p:nvSpPr>
        <p:spPr>
          <a:xfrm>
            <a:off x="5223650" y="67600"/>
            <a:ext cx="3861300" cy="292500"/>
          </a:xfrm>
          <a:prstGeom prst="rect">
            <a:avLst/>
          </a:prstGeom>
          <a:solidFill>
            <a:schemeClr val="lt1"/>
          </a:solidFill>
          <a:ln cap="flat" cmpd="sng" w="9525">
            <a:solidFill>
              <a:srgbClr val="F5F5F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7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1400"/>
              </a:spcBef>
              <a:spcAft>
                <a:spcPts val="0"/>
              </a:spcAft>
              <a:buNone/>
            </a:pPr>
            <a:r>
              <a:rPr b="1" lang="en" sz="1300">
                <a:solidFill>
                  <a:srgbClr val="212529"/>
                </a:solidFill>
                <a:highlight>
                  <a:srgbClr val="FFFFFF"/>
                </a:highlight>
                <a:latin typeface="Arial"/>
                <a:ea typeface="Arial"/>
                <a:cs typeface="Arial"/>
                <a:sym typeface="Arial"/>
              </a:rPr>
              <a:t>Add example</a:t>
            </a:r>
            <a:endParaRPr b="1" sz="1300">
              <a:solidFill>
                <a:srgbClr val="212529"/>
              </a:solidFill>
              <a:highlight>
                <a:srgbClr val="FFFFFF"/>
              </a:highlight>
              <a:latin typeface="Arial"/>
              <a:ea typeface="Arial"/>
              <a:cs typeface="Arial"/>
              <a:sym typeface="Arial"/>
            </a:endParaRPr>
          </a:p>
          <a:p>
            <a:pPr indent="0" lvl="0" marL="0" rtl="0" algn="l">
              <a:spcBef>
                <a:spcPts val="400"/>
              </a:spcBef>
              <a:spcAft>
                <a:spcPts val="0"/>
              </a:spcAft>
              <a:buNone/>
            </a:pPr>
            <a:r>
              <a:rPr lang="en" sz="1200">
                <a:solidFill>
                  <a:srgbClr val="212529"/>
                </a:solidFill>
                <a:highlight>
                  <a:srgbClr val="FFFFFF"/>
                </a:highlight>
              </a:rPr>
              <a:t>The container runtime would perform the following steps for the </a:t>
            </a:r>
            <a:r>
              <a:rPr lang="en" sz="1050">
                <a:solidFill>
                  <a:srgbClr val="E83E8C"/>
                </a:solidFill>
                <a:highlight>
                  <a:srgbClr val="FFFFFF"/>
                </a:highlight>
                <a:latin typeface="Consolas"/>
                <a:ea typeface="Consolas"/>
                <a:cs typeface="Consolas"/>
                <a:sym typeface="Consolas"/>
              </a:rPr>
              <a:t>add</a:t>
            </a:r>
            <a:r>
              <a:rPr lang="en" sz="1200">
                <a:solidFill>
                  <a:srgbClr val="212529"/>
                </a:solidFill>
                <a:highlight>
                  <a:srgbClr val="FFFFFF"/>
                </a:highlight>
              </a:rPr>
              <a:t> operation.</a:t>
            </a:r>
            <a:endParaRPr/>
          </a:p>
        </p:txBody>
      </p:sp>
      <p:sp>
        <p:nvSpPr>
          <p:cNvPr id="290" name="Google Shape;290;p34"/>
          <p:cNvSpPr txBox="1"/>
          <p:nvPr>
            <p:ph idx="1" type="body"/>
          </p:nvPr>
        </p:nvSpPr>
        <p:spPr>
          <a:xfrm>
            <a:off x="-183700" y="1017800"/>
            <a:ext cx="4817100" cy="722700"/>
          </a:xfrm>
          <a:prstGeom prst="rect">
            <a:avLst/>
          </a:prstGeom>
        </p:spPr>
        <p:txBody>
          <a:bodyPr anchorCtr="0" anchor="t" bIns="91425" lIns="91425" spcFirstLastPara="1" rIns="91425" wrap="square" tIns="91425">
            <a:normAutofit fontScale="25000" lnSpcReduction="20000"/>
          </a:bodyPr>
          <a:lstStyle/>
          <a:p>
            <a:pPr indent="0" lvl="0" marL="457200" rtl="0" algn="l">
              <a:spcBef>
                <a:spcPts val="0"/>
              </a:spcBef>
              <a:spcAft>
                <a:spcPts val="0"/>
              </a:spcAft>
              <a:buNone/>
            </a:pPr>
            <a:r>
              <a:rPr lang="en" sz="4000">
                <a:solidFill>
                  <a:srgbClr val="212529"/>
                </a:solidFill>
                <a:highlight>
                  <a:srgbClr val="FFFFFF"/>
                </a:highlight>
              </a:rPr>
              <a:t>1.  </a:t>
            </a:r>
            <a:r>
              <a:rPr lang="en" sz="4000">
                <a:solidFill>
                  <a:srgbClr val="212529"/>
                </a:solidFill>
                <a:highlight>
                  <a:srgbClr val="FFFFFF"/>
                </a:highlight>
              </a:rPr>
              <a:t>Call the </a:t>
            </a:r>
            <a:r>
              <a:rPr lang="en" sz="3850">
                <a:solidFill>
                  <a:srgbClr val="E83E8C"/>
                </a:solidFill>
                <a:highlight>
                  <a:srgbClr val="FFFFFF"/>
                </a:highlight>
                <a:latin typeface="Consolas"/>
                <a:ea typeface="Consolas"/>
                <a:cs typeface="Consolas"/>
                <a:sym typeface="Consolas"/>
              </a:rPr>
              <a:t>bridge</a:t>
            </a:r>
            <a:r>
              <a:rPr lang="en" sz="4000">
                <a:solidFill>
                  <a:srgbClr val="212529"/>
                </a:solidFill>
                <a:highlight>
                  <a:srgbClr val="FFFFFF"/>
                </a:highlight>
              </a:rPr>
              <a:t> plugin with the following JSON, </a:t>
            </a:r>
            <a:r>
              <a:rPr lang="en" sz="3850">
                <a:solidFill>
                  <a:srgbClr val="E83E8C"/>
                </a:solidFill>
                <a:highlight>
                  <a:srgbClr val="FFFFFF"/>
                </a:highlight>
                <a:latin typeface="Consolas"/>
                <a:ea typeface="Consolas"/>
                <a:cs typeface="Consolas"/>
                <a:sym typeface="Consolas"/>
              </a:rPr>
              <a:t>CNI_COMMAND=ADD</a:t>
            </a:r>
            <a:r>
              <a:rPr lang="en" sz="4000">
                <a:solidFill>
                  <a:srgbClr val="212529"/>
                </a:solidFill>
                <a:highlight>
                  <a:srgbClr val="FFFFFF"/>
                </a:highlight>
              </a:rPr>
              <a:t>:</a:t>
            </a:r>
            <a:endParaRPr sz="4000">
              <a:solidFill>
                <a:srgbClr val="212529"/>
              </a:solidFill>
              <a:highlight>
                <a:srgbClr val="FFFFFF"/>
              </a:highlight>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200">
              <a:solidFill>
                <a:srgbClr val="212529"/>
              </a:solidFill>
              <a:highlight>
                <a:srgbClr val="FFFFFF"/>
              </a:highlight>
            </a:endParaRPr>
          </a:p>
          <a:p>
            <a:pPr indent="0" lvl="0" marL="0" rtl="0" algn="l">
              <a:spcBef>
                <a:spcPts val="1200"/>
              </a:spcBef>
              <a:spcAft>
                <a:spcPts val="0"/>
              </a:spcAft>
              <a:buNone/>
            </a:pPr>
            <a:r>
              <a:t/>
            </a:r>
            <a:endParaRPr sz="1200">
              <a:solidFill>
                <a:srgbClr val="212529"/>
              </a:solidFill>
              <a:highlight>
                <a:srgbClr val="FFFFFF"/>
              </a:highlight>
            </a:endParaRPr>
          </a:p>
          <a:p>
            <a:pPr indent="0" lvl="0" marL="0" rtl="0" algn="l">
              <a:spcBef>
                <a:spcPts val="1200"/>
              </a:spcBef>
              <a:spcAft>
                <a:spcPts val="0"/>
              </a:spcAft>
              <a:buNone/>
            </a:pPr>
            <a:r>
              <a:t/>
            </a:r>
            <a:endParaRPr sz="1200">
              <a:solidFill>
                <a:srgbClr val="212529"/>
              </a:solidFill>
              <a:highlight>
                <a:srgbClr val="FFFFFF"/>
              </a:highlight>
            </a:endParaRPr>
          </a:p>
          <a:p>
            <a:pPr indent="0" lvl="0" marL="0" rtl="0" algn="l">
              <a:spcBef>
                <a:spcPts val="1200"/>
              </a:spcBef>
              <a:spcAft>
                <a:spcPts val="0"/>
              </a:spcAft>
              <a:buNone/>
            </a:pPr>
            <a:r>
              <a:t/>
            </a:r>
            <a:endParaRPr sz="1200">
              <a:solidFill>
                <a:srgbClr val="212529"/>
              </a:solidFill>
              <a:highlight>
                <a:srgbClr val="FFFFFF"/>
              </a:highlight>
            </a:endParaRPr>
          </a:p>
          <a:p>
            <a:pPr indent="0" lvl="0" marL="0" rtl="0" algn="l">
              <a:spcBef>
                <a:spcPts val="1200"/>
              </a:spcBef>
              <a:spcAft>
                <a:spcPts val="1200"/>
              </a:spcAft>
              <a:buNone/>
            </a:pPr>
            <a:r>
              <a:t/>
            </a:r>
            <a:endParaRPr/>
          </a:p>
        </p:txBody>
      </p:sp>
      <p:pic>
        <p:nvPicPr>
          <p:cNvPr id="291" name="Google Shape;291;p34"/>
          <p:cNvPicPr preferRelativeResize="0"/>
          <p:nvPr/>
        </p:nvPicPr>
        <p:blipFill>
          <a:blip r:embed="rId3">
            <a:alphaModFix/>
          </a:blip>
          <a:stretch>
            <a:fillRect/>
          </a:stretch>
        </p:blipFill>
        <p:spPr>
          <a:xfrm>
            <a:off x="465300" y="1404697"/>
            <a:ext cx="3268575" cy="2004875"/>
          </a:xfrm>
          <a:prstGeom prst="rect">
            <a:avLst/>
          </a:prstGeom>
          <a:noFill/>
          <a:ln>
            <a:noFill/>
          </a:ln>
        </p:spPr>
      </p:pic>
      <p:sp>
        <p:nvSpPr>
          <p:cNvPr id="292" name="Google Shape;292;p34"/>
          <p:cNvSpPr txBox="1"/>
          <p:nvPr>
            <p:ph idx="1" type="body"/>
          </p:nvPr>
        </p:nvSpPr>
        <p:spPr>
          <a:xfrm>
            <a:off x="-213450" y="3479650"/>
            <a:ext cx="4694100" cy="722700"/>
          </a:xfrm>
          <a:prstGeom prst="rect">
            <a:avLst/>
          </a:prstGeom>
        </p:spPr>
        <p:txBody>
          <a:bodyPr anchorCtr="0" anchor="t" bIns="91425" lIns="91425" spcFirstLastPara="1" rIns="91425" wrap="square" tIns="91425">
            <a:normAutofit fontScale="25000" lnSpcReduction="20000"/>
          </a:bodyPr>
          <a:lstStyle/>
          <a:p>
            <a:pPr indent="0" lvl="0" marL="457200" rtl="0" algn="l">
              <a:lnSpc>
                <a:spcPct val="100000"/>
              </a:lnSpc>
              <a:spcBef>
                <a:spcPts val="0"/>
              </a:spcBef>
              <a:spcAft>
                <a:spcPts val="0"/>
              </a:spcAft>
              <a:buNone/>
            </a:pPr>
            <a:r>
              <a:rPr lang="en" sz="4000">
                <a:solidFill>
                  <a:srgbClr val="212529"/>
                </a:solidFill>
                <a:highlight>
                  <a:srgbClr val="FFFFFF"/>
                </a:highlight>
              </a:rPr>
              <a:t>The bridge plugin, as it delegates IPAM to the </a:t>
            </a:r>
            <a:r>
              <a:rPr lang="en" sz="4000">
                <a:solidFill>
                  <a:srgbClr val="E83E8C"/>
                </a:solidFill>
                <a:highlight>
                  <a:srgbClr val="FFFFFF"/>
                </a:highlight>
                <a:latin typeface="Consolas"/>
                <a:ea typeface="Consolas"/>
                <a:cs typeface="Consolas"/>
                <a:sym typeface="Consolas"/>
              </a:rPr>
              <a:t>host-local</a:t>
            </a:r>
            <a:r>
              <a:rPr lang="en" sz="4000">
                <a:solidFill>
                  <a:srgbClr val="212529"/>
                </a:solidFill>
                <a:highlight>
                  <a:srgbClr val="FFFFFF"/>
                </a:highlight>
              </a:rPr>
              <a:t> plugin, would execute the </a:t>
            </a:r>
            <a:r>
              <a:rPr lang="en" sz="4000">
                <a:solidFill>
                  <a:srgbClr val="E83E8C"/>
                </a:solidFill>
                <a:highlight>
                  <a:srgbClr val="FFFFFF"/>
                </a:highlight>
                <a:latin typeface="Consolas"/>
                <a:ea typeface="Consolas"/>
                <a:cs typeface="Consolas"/>
                <a:sym typeface="Consolas"/>
              </a:rPr>
              <a:t>host-local</a:t>
            </a:r>
            <a:r>
              <a:rPr lang="en" sz="4000">
                <a:solidFill>
                  <a:srgbClr val="212529"/>
                </a:solidFill>
                <a:highlight>
                  <a:srgbClr val="FFFFFF"/>
                </a:highlight>
              </a:rPr>
              <a:t> binary with the exact same input, </a:t>
            </a:r>
            <a:r>
              <a:rPr lang="en" sz="4000">
                <a:solidFill>
                  <a:srgbClr val="E83E8C"/>
                </a:solidFill>
                <a:highlight>
                  <a:srgbClr val="FFFFFF"/>
                </a:highlight>
                <a:latin typeface="Consolas"/>
                <a:ea typeface="Consolas"/>
                <a:cs typeface="Consolas"/>
                <a:sym typeface="Consolas"/>
              </a:rPr>
              <a:t>CNI_COMMAND=ADD</a:t>
            </a:r>
            <a:r>
              <a:rPr lang="en" sz="4000">
                <a:solidFill>
                  <a:srgbClr val="212529"/>
                </a:solidFill>
                <a:highlight>
                  <a:srgbClr val="FFFFFF"/>
                </a:highlight>
              </a:rPr>
              <a:t>.</a:t>
            </a:r>
            <a:endParaRPr sz="4000">
              <a:solidFill>
                <a:srgbClr val="212529"/>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40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40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40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40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40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40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40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4000">
              <a:solidFill>
                <a:srgbClr val="212529"/>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212529"/>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212529"/>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457200" rtl="0" algn="l">
              <a:spcBef>
                <a:spcPts val="0"/>
              </a:spcBef>
              <a:spcAft>
                <a:spcPts val="0"/>
              </a:spcAft>
              <a:buNone/>
            </a:pPr>
            <a:r>
              <a:t/>
            </a:r>
            <a:endParaRPr sz="4000">
              <a:solidFill>
                <a:srgbClr val="212529"/>
              </a:solidFill>
              <a:highlight>
                <a:srgbClr val="FFFFFF"/>
              </a:highlight>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200">
              <a:solidFill>
                <a:srgbClr val="212529"/>
              </a:solidFill>
              <a:highlight>
                <a:srgbClr val="FFFFFF"/>
              </a:highlight>
            </a:endParaRPr>
          </a:p>
          <a:p>
            <a:pPr indent="0" lvl="0" marL="0" rtl="0" algn="l">
              <a:spcBef>
                <a:spcPts val="1200"/>
              </a:spcBef>
              <a:spcAft>
                <a:spcPts val="0"/>
              </a:spcAft>
              <a:buNone/>
            </a:pPr>
            <a:r>
              <a:t/>
            </a:r>
            <a:endParaRPr sz="1200">
              <a:solidFill>
                <a:srgbClr val="212529"/>
              </a:solidFill>
              <a:highlight>
                <a:srgbClr val="FFFFFF"/>
              </a:highlight>
            </a:endParaRPr>
          </a:p>
          <a:p>
            <a:pPr indent="0" lvl="0" marL="0" rtl="0" algn="l">
              <a:spcBef>
                <a:spcPts val="1200"/>
              </a:spcBef>
              <a:spcAft>
                <a:spcPts val="0"/>
              </a:spcAft>
              <a:buNone/>
            </a:pPr>
            <a:r>
              <a:t/>
            </a:r>
            <a:endParaRPr sz="1200">
              <a:solidFill>
                <a:srgbClr val="212529"/>
              </a:solidFill>
              <a:highlight>
                <a:srgbClr val="FFFFFF"/>
              </a:highlight>
            </a:endParaRPr>
          </a:p>
          <a:p>
            <a:pPr indent="0" lvl="0" marL="0" rtl="0" algn="l">
              <a:spcBef>
                <a:spcPts val="1200"/>
              </a:spcBef>
              <a:spcAft>
                <a:spcPts val="0"/>
              </a:spcAft>
              <a:buNone/>
            </a:pPr>
            <a:r>
              <a:t/>
            </a:r>
            <a:endParaRPr sz="1200">
              <a:solidFill>
                <a:srgbClr val="212529"/>
              </a:solidFill>
              <a:highlight>
                <a:srgbClr val="FFFFFF"/>
              </a:highlight>
            </a:endParaRPr>
          </a:p>
          <a:p>
            <a:pPr indent="0" lvl="0" marL="0" rtl="0" algn="l">
              <a:spcBef>
                <a:spcPts val="1200"/>
              </a:spcBef>
              <a:spcAft>
                <a:spcPts val="1200"/>
              </a:spcAft>
              <a:buNone/>
            </a:pPr>
            <a:r>
              <a:t/>
            </a:r>
            <a:endParaRPr/>
          </a:p>
        </p:txBody>
      </p:sp>
      <p:sp>
        <p:nvSpPr>
          <p:cNvPr id="293" name="Google Shape;293;p34"/>
          <p:cNvSpPr txBox="1"/>
          <p:nvPr>
            <p:ph idx="1" type="body"/>
          </p:nvPr>
        </p:nvSpPr>
        <p:spPr>
          <a:xfrm>
            <a:off x="4633400" y="1053625"/>
            <a:ext cx="4198800" cy="722700"/>
          </a:xfrm>
          <a:prstGeom prst="rect">
            <a:avLst/>
          </a:prstGeom>
        </p:spPr>
        <p:txBody>
          <a:bodyPr anchorCtr="0" anchor="t" bIns="91425" lIns="91425" spcFirstLastPara="1" rIns="91425" wrap="square" tIns="91425">
            <a:normAutofit fontScale="25000" lnSpcReduction="20000"/>
          </a:bodyPr>
          <a:lstStyle/>
          <a:p>
            <a:pPr indent="0" lvl="0" marL="457200" rtl="0" algn="l">
              <a:spcBef>
                <a:spcPts val="0"/>
              </a:spcBef>
              <a:spcAft>
                <a:spcPts val="0"/>
              </a:spcAft>
              <a:buNone/>
            </a:pPr>
            <a:r>
              <a:rPr lang="en" sz="4000">
                <a:solidFill>
                  <a:srgbClr val="212529"/>
                </a:solidFill>
                <a:highlight>
                  <a:srgbClr val="FFFFFF"/>
                </a:highlight>
              </a:rPr>
              <a:t>2. The </a:t>
            </a:r>
            <a:r>
              <a:rPr lang="en" sz="4000">
                <a:solidFill>
                  <a:srgbClr val="E83E8C"/>
                </a:solidFill>
                <a:highlight>
                  <a:srgbClr val="FFFFFF"/>
                </a:highlight>
                <a:latin typeface="Consolas"/>
                <a:ea typeface="Consolas"/>
                <a:cs typeface="Consolas"/>
                <a:sym typeface="Consolas"/>
              </a:rPr>
              <a:t>host-local</a:t>
            </a:r>
            <a:r>
              <a:rPr lang="en" sz="4000">
                <a:solidFill>
                  <a:srgbClr val="212529"/>
                </a:solidFill>
                <a:highlight>
                  <a:srgbClr val="FFFFFF"/>
                </a:highlight>
              </a:rPr>
              <a:t> plugin returns the following result:</a:t>
            </a:r>
            <a:endParaRPr sz="4000">
              <a:solidFill>
                <a:srgbClr val="212529"/>
              </a:solidFill>
              <a:highlight>
                <a:srgbClr val="FFFFFF"/>
              </a:highlight>
              <a:latin typeface="Arial"/>
              <a:ea typeface="Arial"/>
              <a:cs typeface="Arial"/>
              <a:sym typeface="Arial"/>
            </a:endParaRPr>
          </a:p>
          <a:p>
            <a:pPr indent="0" lvl="0" marL="0" rtl="0" algn="l">
              <a:lnSpc>
                <a:spcPct val="100000"/>
              </a:lnSpc>
              <a:spcBef>
                <a:spcPts val="120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212529"/>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212529"/>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212529"/>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212529"/>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457200" rtl="0" algn="l">
              <a:spcBef>
                <a:spcPts val="0"/>
              </a:spcBef>
              <a:spcAft>
                <a:spcPts val="0"/>
              </a:spcAft>
              <a:buNone/>
            </a:pPr>
            <a:r>
              <a:t/>
            </a:r>
            <a:endParaRPr sz="4000">
              <a:solidFill>
                <a:srgbClr val="212529"/>
              </a:solidFill>
              <a:highlight>
                <a:srgbClr val="FFFFFF"/>
              </a:highlight>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200">
              <a:solidFill>
                <a:srgbClr val="212529"/>
              </a:solidFill>
              <a:highlight>
                <a:srgbClr val="FFFFFF"/>
              </a:highlight>
            </a:endParaRPr>
          </a:p>
          <a:p>
            <a:pPr indent="0" lvl="0" marL="0" rtl="0" algn="l">
              <a:spcBef>
                <a:spcPts val="1200"/>
              </a:spcBef>
              <a:spcAft>
                <a:spcPts val="0"/>
              </a:spcAft>
              <a:buNone/>
            </a:pPr>
            <a:r>
              <a:t/>
            </a:r>
            <a:endParaRPr sz="1200">
              <a:solidFill>
                <a:srgbClr val="212529"/>
              </a:solidFill>
              <a:highlight>
                <a:srgbClr val="FFFFFF"/>
              </a:highlight>
            </a:endParaRPr>
          </a:p>
          <a:p>
            <a:pPr indent="0" lvl="0" marL="0" rtl="0" algn="l">
              <a:spcBef>
                <a:spcPts val="1200"/>
              </a:spcBef>
              <a:spcAft>
                <a:spcPts val="0"/>
              </a:spcAft>
              <a:buNone/>
            </a:pPr>
            <a:r>
              <a:t/>
            </a:r>
            <a:endParaRPr sz="1200">
              <a:solidFill>
                <a:srgbClr val="212529"/>
              </a:solidFill>
              <a:highlight>
                <a:srgbClr val="FFFFFF"/>
              </a:highlight>
            </a:endParaRPr>
          </a:p>
          <a:p>
            <a:pPr indent="0" lvl="0" marL="0" rtl="0" algn="l">
              <a:spcBef>
                <a:spcPts val="1200"/>
              </a:spcBef>
              <a:spcAft>
                <a:spcPts val="0"/>
              </a:spcAft>
              <a:buNone/>
            </a:pPr>
            <a:r>
              <a:t/>
            </a:r>
            <a:endParaRPr sz="1200">
              <a:solidFill>
                <a:srgbClr val="212529"/>
              </a:solidFill>
              <a:highlight>
                <a:srgbClr val="FFFFFF"/>
              </a:highlight>
            </a:endParaRPr>
          </a:p>
          <a:p>
            <a:pPr indent="0" lvl="0" marL="0" rtl="0" algn="l">
              <a:spcBef>
                <a:spcPts val="1200"/>
              </a:spcBef>
              <a:spcAft>
                <a:spcPts val="1200"/>
              </a:spcAft>
              <a:buNone/>
            </a:pPr>
            <a:r>
              <a:t/>
            </a:r>
            <a:endParaRPr/>
          </a:p>
        </p:txBody>
      </p:sp>
      <p:pic>
        <p:nvPicPr>
          <p:cNvPr id="294" name="Google Shape;294;p34"/>
          <p:cNvPicPr preferRelativeResize="0"/>
          <p:nvPr/>
        </p:nvPicPr>
        <p:blipFill>
          <a:blip r:embed="rId4">
            <a:alphaModFix/>
          </a:blip>
          <a:stretch>
            <a:fillRect/>
          </a:stretch>
        </p:blipFill>
        <p:spPr>
          <a:xfrm>
            <a:off x="5106575" y="1346400"/>
            <a:ext cx="3494914" cy="3062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5"/>
          <p:cNvSpPr txBox="1"/>
          <p:nvPr>
            <p:ph idx="1" type="body"/>
          </p:nvPr>
        </p:nvSpPr>
        <p:spPr>
          <a:xfrm>
            <a:off x="311700" y="262275"/>
            <a:ext cx="3935700" cy="539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sz="1200">
                <a:solidFill>
                  <a:srgbClr val="212529"/>
                </a:solidFill>
                <a:highlight>
                  <a:srgbClr val="FFFFFF"/>
                </a:highlight>
              </a:rPr>
              <a:t>3. The bridge plugin returns the following result, configuring the interface according to the delegated IPAM configuration:</a:t>
            </a:r>
            <a:endParaRPr/>
          </a:p>
        </p:txBody>
      </p:sp>
      <p:pic>
        <p:nvPicPr>
          <p:cNvPr id="300" name="Google Shape;300;p35"/>
          <p:cNvPicPr preferRelativeResize="0"/>
          <p:nvPr/>
        </p:nvPicPr>
        <p:blipFill>
          <a:blip r:embed="rId3">
            <a:alphaModFix/>
          </a:blip>
          <a:stretch>
            <a:fillRect/>
          </a:stretch>
        </p:blipFill>
        <p:spPr>
          <a:xfrm>
            <a:off x="458400" y="684225"/>
            <a:ext cx="2767000" cy="4022150"/>
          </a:xfrm>
          <a:prstGeom prst="rect">
            <a:avLst/>
          </a:prstGeom>
          <a:noFill/>
          <a:ln>
            <a:noFill/>
          </a:ln>
        </p:spPr>
      </p:pic>
      <p:sp>
        <p:nvSpPr>
          <p:cNvPr id="301" name="Google Shape;301;p35"/>
          <p:cNvSpPr txBox="1"/>
          <p:nvPr>
            <p:ph idx="1" type="body"/>
          </p:nvPr>
        </p:nvSpPr>
        <p:spPr>
          <a:xfrm>
            <a:off x="4471075" y="312700"/>
            <a:ext cx="3935700" cy="53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212529"/>
                </a:solidFill>
                <a:highlight>
                  <a:srgbClr val="FFFFFF"/>
                </a:highlight>
              </a:rPr>
              <a:t>4</a:t>
            </a:r>
            <a:r>
              <a:rPr lang="en" sz="800">
                <a:solidFill>
                  <a:srgbClr val="212529"/>
                </a:solidFill>
                <a:highlight>
                  <a:srgbClr val="FFFFFF"/>
                </a:highlight>
              </a:rPr>
              <a:t>. </a:t>
            </a:r>
            <a:r>
              <a:rPr lang="en" sz="800">
                <a:solidFill>
                  <a:srgbClr val="212529"/>
                </a:solidFill>
                <a:highlight>
                  <a:srgbClr val="FFFFFF"/>
                </a:highlight>
              </a:rPr>
              <a:t>Next, call the </a:t>
            </a:r>
            <a:r>
              <a:rPr lang="en" sz="800">
                <a:solidFill>
                  <a:srgbClr val="E83E8C"/>
                </a:solidFill>
                <a:highlight>
                  <a:srgbClr val="FFFFFF"/>
                </a:highlight>
                <a:latin typeface="Consolas"/>
                <a:ea typeface="Consolas"/>
                <a:cs typeface="Consolas"/>
                <a:sym typeface="Consolas"/>
              </a:rPr>
              <a:t>tuning</a:t>
            </a:r>
            <a:r>
              <a:rPr lang="en" sz="800">
                <a:solidFill>
                  <a:srgbClr val="212529"/>
                </a:solidFill>
                <a:highlight>
                  <a:srgbClr val="FFFFFF"/>
                </a:highlight>
              </a:rPr>
              <a:t> plugin, with </a:t>
            </a:r>
            <a:r>
              <a:rPr lang="en" sz="800">
                <a:solidFill>
                  <a:srgbClr val="E83E8C"/>
                </a:solidFill>
                <a:highlight>
                  <a:srgbClr val="FFFFFF"/>
                </a:highlight>
                <a:latin typeface="Consolas"/>
                <a:ea typeface="Consolas"/>
                <a:cs typeface="Consolas"/>
                <a:sym typeface="Consolas"/>
              </a:rPr>
              <a:t>CNI_COMMAND=ADD</a:t>
            </a:r>
            <a:r>
              <a:rPr lang="en" sz="800">
                <a:solidFill>
                  <a:srgbClr val="212529"/>
                </a:solidFill>
                <a:highlight>
                  <a:srgbClr val="FFFFFF"/>
                </a:highlight>
              </a:rPr>
              <a:t>. Note that </a:t>
            </a:r>
            <a:r>
              <a:rPr lang="en" sz="800">
                <a:solidFill>
                  <a:srgbClr val="E83E8C"/>
                </a:solidFill>
                <a:highlight>
                  <a:srgbClr val="FFFFFF"/>
                </a:highlight>
                <a:latin typeface="Consolas"/>
                <a:ea typeface="Consolas"/>
                <a:cs typeface="Consolas"/>
                <a:sym typeface="Consolas"/>
              </a:rPr>
              <a:t>prevResult</a:t>
            </a:r>
            <a:r>
              <a:rPr lang="en" sz="800">
                <a:solidFill>
                  <a:srgbClr val="212529"/>
                </a:solidFill>
                <a:highlight>
                  <a:srgbClr val="FFFFFF"/>
                </a:highlight>
              </a:rPr>
              <a:t> is supplied, along with the </a:t>
            </a:r>
            <a:r>
              <a:rPr lang="en" sz="800">
                <a:solidFill>
                  <a:srgbClr val="E83E8C"/>
                </a:solidFill>
                <a:highlight>
                  <a:srgbClr val="FFFFFF"/>
                </a:highlight>
                <a:latin typeface="Consolas"/>
                <a:ea typeface="Consolas"/>
                <a:cs typeface="Consolas"/>
                <a:sym typeface="Consolas"/>
              </a:rPr>
              <a:t>mac</a:t>
            </a:r>
            <a:r>
              <a:rPr lang="en" sz="800">
                <a:solidFill>
                  <a:srgbClr val="212529"/>
                </a:solidFill>
                <a:highlight>
                  <a:srgbClr val="FFFFFF"/>
                </a:highlight>
              </a:rPr>
              <a:t> capability argument. The request configuration passed is:</a:t>
            </a:r>
            <a:endParaRPr sz="800">
              <a:solidFill>
                <a:srgbClr val="212529"/>
              </a:solidFill>
              <a:highlight>
                <a:srgbClr val="FFFFFF"/>
              </a:highlight>
            </a:endParaRPr>
          </a:p>
          <a:p>
            <a:pPr indent="0" lvl="0" marL="0" rtl="0" algn="l">
              <a:spcBef>
                <a:spcPts val="1200"/>
              </a:spcBef>
              <a:spcAft>
                <a:spcPts val="1200"/>
              </a:spcAft>
              <a:buNone/>
            </a:pPr>
            <a:r>
              <a:t/>
            </a:r>
            <a:endParaRPr sz="1200">
              <a:solidFill>
                <a:srgbClr val="212529"/>
              </a:solidFill>
              <a:highlight>
                <a:srgbClr val="FFFFFF"/>
              </a:highlight>
            </a:endParaRPr>
          </a:p>
        </p:txBody>
      </p:sp>
      <p:pic>
        <p:nvPicPr>
          <p:cNvPr id="302" name="Google Shape;302;p35"/>
          <p:cNvPicPr preferRelativeResize="0"/>
          <p:nvPr/>
        </p:nvPicPr>
        <p:blipFill>
          <a:blip r:embed="rId4">
            <a:alphaModFix/>
          </a:blip>
          <a:stretch>
            <a:fillRect/>
          </a:stretch>
        </p:blipFill>
        <p:spPr>
          <a:xfrm>
            <a:off x="4572000" y="801375"/>
            <a:ext cx="1890418" cy="3986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6"/>
          <p:cNvSpPr txBox="1"/>
          <p:nvPr>
            <p:ph idx="1" type="body"/>
          </p:nvPr>
        </p:nvSpPr>
        <p:spPr>
          <a:xfrm>
            <a:off x="129550" y="188050"/>
            <a:ext cx="4197900" cy="4092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sz="1200">
                <a:solidFill>
                  <a:srgbClr val="212529"/>
                </a:solidFill>
                <a:highlight>
                  <a:srgbClr val="FFFFFF"/>
                </a:highlight>
              </a:rPr>
              <a:t>5. The plugin returns the following result. Note that the mac has changed.</a:t>
            </a:r>
            <a:endParaRPr/>
          </a:p>
        </p:txBody>
      </p:sp>
      <p:pic>
        <p:nvPicPr>
          <p:cNvPr id="308" name="Google Shape;308;p36"/>
          <p:cNvPicPr preferRelativeResize="0"/>
          <p:nvPr/>
        </p:nvPicPr>
        <p:blipFill>
          <a:blip r:embed="rId3">
            <a:alphaModFix/>
          </a:blip>
          <a:stretch>
            <a:fillRect/>
          </a:stretch>
        </p:blipFill>
        <p:spPr>
          <a:xfrm>
            <a:off x="370875" y="523950"/>
            <a:ext cx="2934250" cy="4175150"/>
          </a:xfrm>
          <a:prstGeom prst="rect">
            <a:avLst/>
          </a:prstGeom>
          <a:noFill/>
          <a:ln>
            <a:noFill/>
          </a:ln>
        </p:spPr>
      </p:pic>
      <p:sp>
        <p:nvSpPr>
          <p:cNvPr id="309" name="Google Shape;309;p36"/>
          <p:cNvSpPr txBox="1"/>
          <p:nvPr/>
        </p:nvSpPr>
        <p:spPr>
          <a:xfrm>
            <a:off x="4495100" y="218550"/>
            <a:ext cx="4342200" cy="97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212529"/>
                </a:solidFill>
                <a:highlight>
                  <a:srgbClr val="FFFFFF"/>
                </a:highlight>
                <a:latin typeface="Roboto"/>
                <a:ea typeface="Roboto"/>
                <a:cs typeface="Roboto"/>
                <a:sym typeface="Roboto"/>
              </a:rPr>
              <a:t>6. Finally, call the </a:t>
            </a:r>
            <a:r>
              <a:rPr lang="en" sz="1050">
                <a:solidFill>
                  <a:srgbClr val="E83E8C"/>
                </a:solidFill>
                <a:highlight>
                  <a:srgbClr val="FFFFFF"/>
                </a:highlight>
                <a:latin typeface="Consolas"/>
                <a:ea typeface="Consolas"/>
                <a:cs typeface="Consolas"/>
                <a:sym typeface="Consolas"/>
              </a:rPr>
              <a:t>portmap</a:t>
            </a:r>
            <a:r>
              <a:rPr lang="en" sz="1200">
                <a:solidFill>
                  <a:srgbClr val="212529"/>
                </a:solidFill>
                <a:highlight>
                  <a:srgbClr val="FFFFFF"/>
                </a:highlight>
                <a:latin typeface="Roboto"/>
                <a:ea typeface="Roboto"/>
                <a:cs typeface="Roboto"/>
                <a:sym typeface="Roboto"/>
              </a:rPr>
              <a:t> plugin, with </a:t>
            </a:r>
            <a:r>
              <a:rPr lang="en" sz="1050">
                <a:solidFill>
                  <a:srgbClr val="E83E8C"/>
                </a:solidFill>
                <a:highlight>
                  <a:srgbClr val="FFFFFF"/>
                </a:highlight>
                <a:latin typeface="Consolas"/>
                <a:ea typeface="Consolas"/>
                <a:cs typeface="Consolas"/>
                <a:sym typeface="Consolas"/>
              </a:rPr>
              <a:t>CNI_COMMAND=ADD</a:t>
            </a:r>
            <a:r>
              <a:rPr lang="en" sz="1200">
                <a:solidFill>
                  <a:srgbClr val="212529"/>
                </a:solidFill>
                <a:highlight>
                  <a:srgbClr val="FFFFFF"/>
                </a:highlight>
                <a:latin typeface="Roboto"/>
                <a:ea typeface="Roboto"/>
                <a:cs typeface="Roboto"/>
                <a:sym typeface="Roboto"/>
              </a:rPr>
              <a:t>. Note that </a:t>
            </a:r>
            <a:r>
              <a:rPr lang="en" sz="1050">
                <a:solidFill>
                  <a:srgbClr val="E83E8C"/>
                </a:solidFill>
                <a:highlight>
                  <a:srgbClr val="FFFFFF"/>
                </a:highlight>
                <a:latin typeface="Consolas"/>
                <a:ea typeface="Consolas"/>
                <a:cs typeface="Consolas"/>
                <a:sym typeface="Consolas"/>
              </a:rPr>
              <a:t>prevResult</a:t>
            </a:r>
            <a:r>
              <a:rPr lang="en" sz="1200">
                <a:solidFill>
                  <a:srgbClr val="212529"/>
                </a:solidFill>
                <a:highlight>
                  <a:srgbClr val="FFFFFF"/>
                </a:highlight>
                <a:latin typeface="Roboto"/>
                <a:ea typeface="Roboto"/>
                <a:cs typeface="Roboto"/>
                <a:sym typeface="Roboto"/>
              </a:rPr>
              <a:t> matches that returned by </a:t>
            </a:r>
            <a:r>
              <a:rPr lang="en" sz="1050">
                <a:solidFill>
                  <a:srgbClr val="E83E8C"/>
                </a:solidFill>
                <a:highlight>
                  <a:srgbClr val="FFFFFF"/>
                </a:highlight>
                <a:latin typeface="Consolas"/>
                <a:ea typeface="Consolas"/>
                <a:cs typeface="Consolas"/>
                <a:sym typeface="Consolas"/>
              </a:rPr>
              <a:t>tuning</a:t>
            </a:r>
            <a:r>
              <a:rPr lang="en" sz="1200">
                <a:solidFill>
                  <a:srgbClr val="212529"/>
                </a:solidFill>
                <a:highlight>
                  <a:srgbClr val="FFFFFF"/>
                </a:highlight>
                <a:latin typeface="Roboto"/>
                <a:ea typeface="Roboto"/>
                <a:cs typeface="Roboto"/>
                <a:sym typeface="Roboto"/>
              </a:rPr>
              <a:t>:</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p:txBody>
      </p:sp>
      <p:pic>
        <p:nvPicPr>
          <p:cNvPr id="310" name="Google Shape;310;p36"/>
          <p:cNvPicPr preferRelativeResize="0"/>
          <p:nvPr/>
        </p:nvPicPr>
        <p:blipFill>
          <a:blip r:embed="rId4">
            <a:alphaModFix/>
          </a:blip>
          <a:stretch>
            <a:fillRect/>
          </a:stretch>
        </p:blipFill>
        <p:spPr>
          <a:xfrm>
            <a:off x="4572000" y="790900"/>
            <a:ext cx="2359575" cy="3296225"/>
          </a:xfrm>
          <a:prstGeom prst="rect">
            <a:avLst/>
          </a:prstGeom>
          <a:noFill/>
          <a:ln>
            <a:noFill/>
          </a:ln>
        </p:spPr>
      </p:pic>
      <p:sp>
        <p:nvSpPr>
          <p:cNvPr id="311" name="Google Shape;311;p36"/>
          <p:cNvSpPr txBox="1"/>
          <p:nvPr/>
        </p:nvSpPr>
        <p:spPr>
          <a:xfrm>
            <a:off x="4240025" y="4155300"/>
            <a:ext cx="4779300" cy="177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212529"/>
                </a:solidFill>
                <a:highlight>
                  <a:srgbClr val="FFFFFF"/>
                </a:highlight>
                <a:latin typeface="Roboto"/>
                <a:ea typeface="Roboto"/>
                <a:cs typeface="Roboto"/>
                <a:sym typeface="Roboto"/>
              </a:rPr>
              <a:t>The </a:t>
            </a:r>
            <a:r>
              <a:rPr lang="en" sz="1050">
                <a:solidFill>
                  <a:srgbClr val="E83E8C"/>
                </a:solidFill>
                <a:highlight>
                  <a:srgbClr val="FFFFFF"/>
                </a:highlight>
                <a:latin typeface="Consolas"/>
                <a:ea typeface="Consolas"/>
                <a:cs typeface="Consolas"/>
                <a:sym typeface="Consolas"/>
              </a:rPr>
              <a:t>portmap</a:t>
            </a:r>
            <a:r>
              <a:rPr lang="en" sz="1200">
                <a:solidFill>
                  <a:srgbClr val="212529"/>
                </a:solidFill>
                <a:highlight>
                  <a:srgbClr val="FFFFFF"/>
                </a:highlight>
                <a:latin typeface="Roboto"/>
                <a:ea typeface="Roboto"/>
                <a:cs typeface="Roboto"/>
                <a:sym typeface="Roboto"/>
              </a:rPr>
              <a:t> plugin outputs the exact same result as that returned by </a:t>
            </a:r>
            <a:r>
              <a:rPr lang="en" sz="1050">
                <a:solidFill>
                  <a:srgbClr val="E83E8C"/>
                </a:solidFill>
                <a:highlight>
                  <a:srgbClr val="FFFFFF"/>
                </a:highlight>
                <a:latin typeface="Consolas"/>
                <a:ea typeface="Consolas"/>
                <a:cs typeface="Consolas"/>
                <a:sym typeface="Consolas"/>
              </a:rPr>
              <a:t>bridge</a:t>
            </a:r>
            <a:r>
              <a:rPr lang="en" sz="1200">
                <a:solidFill>
                  <a:srgbClr val="212529"/>
                </a:solidFill>
                <a:highlight>
                  <a:srgbClr val="FFFFFF"/>
                </a:highlight>
                <a:latin typeface="Roboto"/>
                <a:ea typeface="Roboto"/>
                <a:cs typeface="Roboto"/>
                <a:sym typeface="Roboto"/>
              </a:rPr>
              <a:t>, as the plugin has not modified anything that would change the result (i.e. it only created iptables rules).</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CNI Reference Plugins</a:t>
            </a:r>
            <a:endParaRPr/>
          </a:p>
        </p:txBody>
      </p:sp>
      <p:sp>
        <p:nvSpPr>
          <p:cNvPr id="317" name="Google Shape;317;p37"/>
          <p:cNvSpPr txBox="1"/>
          <p:nvPr>
            <p:ph idx="1" type="body"/>
          </p:nvPr>
        </p:nvSpPr>
        <p:spPr>
          <a:xfrm>
            <a:off x="311700" y="1017800"/>
            <a:ext cx="8520600" cy="3551100"/>
          </a:xfrm>
          <a:prstGeom prst="rect">
            <a:avLst/>
          </a:prstGeom>
        </p:spPr>
        <p:txBody>
          <a:bodyPr anchorCtr="0" anchor="t" bIns="91425" lIns="91425" spcFirstLastPara="1" rIns="91425" wrap="square" tIns="91425">
            <a:normAutofit fontScale="62500" lnSpcReduction="20000"/>
          </a:bodyPr>
          <a:lstStyle/>
          <a:p>
            <a:pPr indent="0" lvl="0" marL="0" rtl="0" algn="l">
              <a:lnSpc>
                <a:spcPct val="120000"/>
              </a:lnSpc>
              <a:spcBef>
                <a:spcPts val="1400"/>
              </a:spcBef>
              <a:spcAft>
                <a:spcPts val="0"/>
              </a:spcAft>
              <a:buNone/>
            </a:pPr>
            <a:r>
              <a:rPr lang="en" sz="1300">
                <a:solidFill>
                  <a:srgbClr val="212529"/>
                </a:solidFill>
                <a:highlight>
                  <a:srgbClr val="FFFFFF"/>
                </a:highlight>
                <a:latin typeface="Arial"/>
                <a:ea typeface="Arial"/>
                <a:cs typeface="Arial"/>
                <a:sym typeface="Arial"/>
              </a:rPr>
              <a:t>Main: interface-creating</a:t>
            </a:r>
            <a:endParaRPr sz="1300">
              <a:solidFill>
                <a:srgbClr val="212529"/>
              </a:solidFill>
              <a:highlight>
                <a:srgbClr val="FFFFFF"/>
              </a:highlight>
              <a:latin typeface="Arial"/>
              <a:ea typeface="Arial"/>
              <a:cs typeface="Arial"/>
              <a:sym typeface="Arial"/>
            </a:endParaRPr>
          </a:p>
          <a:p>
            <a:pPr indent="-276225" lvl="0" marL="457200" rtl="0" algn="l">
              <a:spcBef>
                <a:spcPts val="400"/>
              </a:spcBef>
              <a:spcAft>
                <a:spcPts val="0"/>
              </a:spcAft>
              <a:buClr>
                <a:srgbClr val="212529"/>
              </a:buClr>
              <a:buSzPct val="114285"/>
              <a:buChar char="●"/>
            </a:pPr>
            <a:r>
              <a:rPr lang="en" sz="1050">
                <a:solidFill>
                  <a:srgbClr val="007BFF"/>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bridge</a:t>
            </a:r>
            <a:r>
              <a:rPr lang="en" sz="1200">
                <a:solidFill>
                  <a:srgbClr val="212529"/>
                </a:solidFill>
                <a:highlight>
                  <a:srgbClr val="FFFFFF"/>
                </a:highlight>
              </a:rPr>
              <a:t> : Creates a bridge, adds the host and the container to it</a:t>
            </a:r>
            <a:endParaRPr sz="1200">
              <a:solidFill>
                <a:srgbClr val="212529"/>
              </a:solidFill>
              <a:highlight>
                <a:srgbClr val="FFFFFF"/>
              </a:highlight>
            </a:endParaRPr>
          </a:p>
          <a:p>
            <a:pPr indent="-276225" lvl="0" marL="457200" rtl="0" algn="l">
              <a:spcBef>
                <a:spcPts val="0"/>
              </a:spcBef>
              <a:spcAft>
                <a:spcPts val="0"/>
              </a:spcAft>
              <a:buClr>
                <a:srgbClr val="212529"/>
              </a:buClr>
              <a:buSzPct val="114285"/>
              <a:buChar char="●"/>
            </a:pPr>
            <a:r>
              <a:rPr lang="en" sz="1050">
                <a:solidFill>
                  <a:srgbClr val="007BFF"/>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ipvlan</a:t>
            </a:r>
            <a:r>
              <a:rPr lang="en" sz="1200">
                <a:solidFill>
                  <a:srgbClr val="212529"/>
                </a:solidFill>
                <a:highlight>
                  <a:srgbClr val="FFFFFF"/>
                </a:highlight>
              </a:rPr>
              <a:t> : Adds an </a:t>
            </a:r>
            <a:r>
              <a:rPr lang="en" sz="1200">
                <a:solidFill>
                  <a:srgbClr val="007BFF"/>
                </a:solidFill>
                <a:highlight>
                  <a:srgbClr val="FFFFFF"/>
                </a:highlight>
                <a:uFill>
                  <a:noFill/>
                </a:uFill>
                <a:hlinkClick r:id="rId5">
                  <a:extLst>
                    <a:ext uri="{A12FA001-AC4F-418D-AE19-62706E023703}">
                      <ahyp:hlinkClr val="tx"/>
                    </a:ext>
                  </a:extLst>
                </a:hlinkClick>
              </a:rPr>
              <a:t>ipvlan </a:t>
            </a:r>
            <a:r>
              <a:rPr lang="en" sz="1200">
                <a:solidFill>
                  <a:srgbClr val="212529"/>
                </a:solidFill>
                <a:highlight>
                  <a:srgbClr val="FFFFFF"/>
                </a:highlight>
              </a:rPr>
              <a:t>interface in the container</a:t>
            </a:r>
            <a:endParaRPr sz="1200">
              <a:solidFill>
                <a:srgbClr val="212529"/>
              </a:solidFill>
              <a:highlight>
                <a:srgbClr val="FFFFFF"/>
              </a:highlight>
            </a:endParaRPr>
          </a:p>
          <a:p>
            <a:pPr indent="-276225" lvl="0" marL="457200" rtl="0" algn="l">
              <a:spcBef>
                <a:spcPts val="0"/>
              </a:spcBef>
              <a:spcAft>
                <a:spcPts val="0"/>
              </a:spcAft>
              <a:buClr>
                <a:srgbClr val="212529"/>
              </a:buClr>
              <a:buSzPct val="114285"/>
              <a:buChar char="●"/>
            </a:pPr>
            <a:r>
              <a:rPr lang="en" sz="1050">
                <a:solidFill>
                  <a:srgbClr val="007BFF"/>
                </a:solidFill>
                <a:highlight>
                  <a:srgbClr val="FFFFFF"/>
                </a:highlight>
                <a:uFill>
                  <a:noFill/>
                </a:uFill>
                <a:latin typeface="Courier New"/>
                <a:ea typeface="Courier New"/>
                <a:cs typeface="Courier New"/>
                <a:sym typeface="Courier New"/>
                <a:hlinkClick r:id="rId6">
                  <a:extLst>
                    <a:ext uri="{A12FA001-AC4F-418D-AE19-62706E023703}">
                      <ahyp:hlinkClr val="tx"/>
                    </a:ext>
                  </a:extLst>
                </a:hlinkClick>
              </a:rPr>
              <a:t>macvlan</a:t>
            </a:r>
            <a:r>
              <a:rPr lang="en" sz="1200">
                <a:solidFill>
                  <a:srgbClr val="212529"/>
                </a:solidFill>
                <a:highlight>
                  <a:srgbClr val="FFFFFF"/>
                </a:highlight>
              </a:rPr>
              <a:t> : Creates a new MAC address, forwards all traffic to that to the container</a:t>
            </a:r>
            <a:endParaRPr sz="1200">
              <a:solidFill>
                <a:srgbClr val="212529"/>
              </a:solidFill>
              <a:highlight>
                <a:srgbClr val="FFFFFF"/>
              </a:highlight>
            </a:endParaRPr>
          </a:p>
          <a:p>
            <a:pPr indent="-276225" lvl="0" marL="457200" rtl="0" algn="l">
              <a:spcBef>
                <a:spcPts val="0"/>
              </a:spcBef>
              <a:spcAft>
                <a:spcPts val="0"/>
              </a:spcAft>
              <a:buClr>
                <a:srgbClr val="212529"/>
              </a:buClr>
              <a:buSzPct val="114285"/>
              <a:buChar char="●"/>
            </a:pPr>
            <a:r>
              <a:rPr lang="en" sz="1050">
                <a:solidFill>
                  <a:srgbClr val="007BFF"/>
                </a:solidFill>
                <a:highlight>
                  <a:srgbClr val="FFFFFF"/>
                </a:highlight>
                <a:uFill>
                  <a:noFill/>
                </a:uFill>
                <a:latin typeface="Courier New"/>
                <a:ea typeface="Courier New"/>
                <a:cs typeface="Courier New"/>
                <a:sym typeface="Courier New"/>
                <a:hlinkClick r:id="rId7">
                  <a:extLst>
                    <a:ext uri="{A12FA001-AC4F-418D-AE19-62706E023703}">
                      <ahyp:hlinkClr val="tx"/>
                    </a:ext>
                  </a:extLst>
                </a:hlinkClick>
              </a:rPr>
              <a:t>ptp</a:t>
            </a:r>
            <a:r>
              <a:rPr lang="en" sz="1200">
                <a:solidFill>
                  <a:srgbClr val="212529"/>
                </a:solidFill>
                <a:highlight>
                  <a:srgbClr val="FFFFFF"/>
                </a:highlight>
              </a:rPr>
              <a:t> : Creates a veth pair</a:t>
            </a:r>
            <a:endParaRPr sz="1200">
              <a:solidFill>
                <a:srgbClr val="212529"/>
              </a:solidFill>
              <a:highlight>
                <a:srgbClr val="FFFFFF"/>
              </a:highlight>
            </a:endParaRPr>
          </a:p>
          <a:p>
            <a:pPr indent="-276225" lvl="0" marL="457200" rtl="0" algn="l">
              <a:spcBef>
                <a:spcPts val="0"/>
              </a:spcBef>
              <a:spcAft>
                <a:spcPts val="0"/>
              </a:spcAft>
              <a:buClr>
                <a:srgbClr val="212529"/>
              </a:buClr>
              <a:buSzPct val="114285"/>
              <a:buChar char="●"/>
            </a:pPr>
            <a:r>
              <a:rPr lang="en" sz="1050">
                <a:solidFill>
                  <a:srgbClr val="007BFF"/>
                </a:solidFill>
                <a:highlight>
                  <a:srgbClr val="FFFFFF"/>
                </a:highlight>
                <a:uFill>
                  <a:noFill/>
                </a:uFill>
                <a:latin typeface="Courier New"/>
                <a:ea typeface="Courier New"/>
                <a:cs typeface="Courier New"/>
                <a:sym typeface="Courier New"/>
                <a:hlinkClick r:id="rId8">
                  <a:extLst>
                    <a:ext uri="{A12FA001-AC4F-418D-AE19-62706E023703}">
                      <ahyp:hlinkClr val="tx"/>
                    </a:ext>
                  </a:extLst>
                </a:hlinkClick>
              </a:rPr>
              <a:t>host-device</a:t>
            </a:r>
            <a:r>
              <a:rPr lang="en" sz="1200">
                <a:solidFill>
                  <a:srgbClr val="212529"/>
                </a:solidFill>
                <a:highlight>
                  <a:srgbClr val="FFFFFF"/>
                </a:highlight>
              </a:rPr>
              <a:t> : Moves an already-existing device into a container</a:t>
            </a:r>
            <a:endParaRPr sz="1200">
              <a:solidFill>
                <a:srgbClr val="212529"/>
              </a:solidFill>
              <a:highlight>
                <a:srgbClr val="FFFFFF"/>
              </a:highlight>
            </a:endParaRPr>
          </a:p>
          <a:p>
            <a:pPr indent="-276225" lvl="0" marL="457200" rtl="0" algn="l">
              <a:spcBef>
                <a:spcPts val="0"/>
              </a:spcBef>
              <a:spcAft>
                <a:spcPts val="0"/>
              </a:spcAft>
              <a:buClr>
                <a:srgbClr val="212529"/>
              </a:buClr>
              <a:buSzPct val="114285"/>
              <a:buChar char="●"/>
            </a:pPr>
            <a:r>
              <a:rPr lang="en" sz="1050">
                <a:solidFill>
                  <a:srgbClr val="007BFF"/>
                </a:solidFill>
                <a:highlight>
                  <a:srgbClr val="FFFFFF"/>
                </a:highlight>
                <a:uFill>
                  <a:noFill/>
                </a:uFill>
                <a:latin typeface="Courier New"/>
                <a:ea typeface="Courier New"/>
                <a:cs typeface="Courier New"/>
                <a:sym typeface="Courier New"/>
                <a:hlinkClick r:id="rId9">
                  <a:extLst>
                    <a:ext uri="{A12FA001-AC4F-418D-AE19-62706E023703}">
                      <ahyp:hlinkClr val="tx"/>
                    </a:ext>
                  </a:extLst>
                </a:hlinkClick>
              </a:rPr>
              <a:t>vlan</a:t>
            </a:r>
            <a:r>
              <a:rPr lang="en" sz="1200">
                <a:solidFill>
                  <a:srgbClr val="212529"/>
                </a:solidFill>
                <a:highlight>
                  <a:srgbClr val="FFFFFF"/>
                </a:highlight>
              </a:rPr>
              <a:t> : Creates a vlan interface off a master</a:t>
            </a:r>
            <a:endParaRPr sz="1200">
              <a:solidFill>
                <a:srgbClr val="212529"/>
              </a:solidFill>
              <a:highlight>
                <a:srgbClr val="FFFFFF"/>
              </a:highlight>
            </a:endParaRPr>
          </a:p>
          <a:p>
            <a:pPr indent="0" lvl="0" marL="0" rtl="0" algn="l">
              <a:lnSpc>
                <a:spcPct val="120000"/>
              </a:lnSpc>
              <a:spcBef>
                <a:spcPts val="1200"/>
              </a:spcBef>
              <a:spcAft>
                <a:spcPts val="0"/>
              </a:spcAft>
              <a:buNone/>
            </a:pPr>
            <a:r>
              <a:rPr lang="en" sz="1100">
                <a:solidFill>
                  <a:srgbClr val="212529"/>
                </a:solidFill>
                <a:highlight>
                  <a:srgbClr val="FFFFFF"/>
                </a:highlight>
                <a:latin typeface="Arial"/>
                <a:ea typeface="Arial"/>
                <a:cs typeface="Arial"/>
                <a:sym typeface="Arial"/>
              </a:rPr>
              <a:t>Windows: windows specific</a:t>
            </a:r>
            <a:endParaRPr sz="1100">
              <a:solidFill>
                <a:srgbClr val="212529"/>
              </a:solidFill>
              <a:highlight>
                <a:srgbClr val="FFFFFF"/>
              </a:highlight>
              <a:latin typeface="Arial"/>
              <a:ea typeface="Arial"/>
              <a:cs typeface="Arial"/>
              <a:sym typeface="Arial"/>
            </a:endParaRPr>
          </a:p>
          <a:p>
            <a:pPr indent="-276225" lvl="0" marL="457200" rtl="0" algn="l">
              <a:spcBef>
                <a:spcPts val="200"/>
              </a:spcBef>
              <a:spcAft>
                <a:spcPts val="0"/>
              </a:spcAft>
              <a:buClr>
                <a:srgbClr val="212529"/>
              </a:buClr>
              <a:buSzPct val="114285"/>
              <a:buChar char="●"/>
            </a:pPr>
            <a:r>
              <a:rPr lang="en" sz="1050">
                <a:solidFill>
                  <a:srgbClr val="007BFF"/>
                </a:solidFill>
                <a:highlight>
                  <a:srgbClr val="FFFFFF"/>
                </a:highlight>
                <a:uFill>
                  <a:noFill/>
                </a:uFill>
                <a:latin typeface="Courier New"/>
                <a:ea typeface="Courier New"/>
                <a:cs typeface="Courier New"/>
                <a:sym typeface="Courier New"/>
                <a:hlinkClick r:id="rId10">
                  <a:extLst>
                    <a:ext uri="{A12FA001-AC4F-418D-AE19-62706E023703}">
                      <ahyp:hlinkClr val="tx"/>
                    </a:ext>
                  </a:extLst>
                </a:hlinkClick>
              </a:rPr>
              <a:t>win-bridge</a:t>
            </a:r>
            <a:r>
              <a:rPr lang="en" sz="1200">
                <a:solidFill>
                  <a:srgbClr val="212529"/>
                </a:solidFill>
                <a:highlight>
                  <a:srgbClr val="FFFFFF"/>
                </a:highlight>
              </a:rPr>
              <a:t> : Creates a bridge, adds the host and the container to it</a:t>
            </a:r>
            <a:endParaRPr sz="1200">
              <a:solidFill>
                <a:srgbClr val="212529"/>
              </a:solidFill>
              <a:highlight>
                <a:srgbClr val="FFFFFF"/>
              </a:highlight>
            </a:endParaRPr>
          </a:p>
          <a:p>
            <a:pPr indent="-276225" lvl="0" marL="457200" rtl="0" algn="l">
              <a:spcBef>
                <a:spcPts val="0"/>
              </a:spcBef>
              <a:spcAft>
                <a:spcPts val="0"/>
              </a:spcAft>
              <a:buClr>
                <a:srgbClr val="212529"/>
              </a:buClr>
              <a:buSzPct val="114285"/>
              <a:buChar char="●"/>
            </a:pPr>
            <a:r>
              <a:rPr lang="en" sz="1050">
                <a:solidFill>
                  <a:srgbClr val="007BFF"/>
                </a:solidFill>
                <a:highlight>
                  <a:srgbClr val="FFFFFF"/>
                </a:highlight>
                <a:uFill>
                  <a:noFill/>
                </a:uFill>
                <a:latin typeface="Courier New"/>
                <a:ea typeface="Courier New"/>
                <a:cs typeface="Courier New"/>
                <a:sym typeface="Courier New"/>
                <a:hlinkClick r:id="rId11">
                  <a:extLst>
                    <a:ext uri="{A12FA001-AC4F-418D-AE19-62706E023703}">
                      <ahyp:hlinkClr val="tx"/>
                    </a:ext>
                  </a:extLst>
                </a:hlinkClick>
              </a:rPr>
              <a:t>win-overlay</a:t>
            </a:r>
            <a:r>
              <a:rPr lang="en" sz="1200">
                <a:solidFill>
                  <a:srgbClr val="212529"/>
                </a:solidFill>
                <a:highlight>
                  <a:srgbClr val="FFFFFF"/>
                </a:highlight>
              </a:rPr>
              <a:t> : Creates an overlay interface to the container</a:t>
            </a:r>
            <a:endParaRPr sz="1200">
              <a:solidFill>
                <a:srgbClr val="212529"/>
              </a:solidFill>
              <a:highlight>
                <a:srgbClr val="FFFFFF"/>
              </a:highlight>
            </a:endParaRPr>
          </a:p>
          <a:p>
            <a:pPr indent="0" lvl="0" marL="0" rtl="0" algn="l">
              <a:lnSpc>
                <a:spcPct val="120000"/>
              </a:lnSpc>
              <a:spcBef>
                <a:spcPts val="1400"/>
              </a:spcBef>
              <a:spcAft>
                <a:spcPts val="0"/>
              </a:spcAft>
              <a:buNone/>
            </a:pPr>
            <a:r>
              <a:rPr lang="en" sz="1300">
                <a:solidFill>
                  <a:srgbClr val="212529"/>
                </a:solidFill>
                <a:highlight>
                  <a:srgbClr val="FFFFFF"/>
                </a:highlight>
                <a:latin typeface="Arial"/>
                <a:ea typeface="Arial"/>
                <a:cs typeface="Arial"/>
                <a:sym typeface="Arial"/>
              </a:rPr>
              <a:t>IPAM: IP address allocation</a:t>
            </a:r>
            <a:endParaRPr sz="1300">
              <a:solidFill>
                <a:srgbClr val="212529"/>
              </a:solidFill>
              <a:highlight>
                <a:srgbClr val="FFFFFF"/>
              </a:highlight>
              <a:latin typeface="Arial"/>
              <a:ea typeface="Arial"/>
              <a:cs typeface="Arial"/>
              <a:sym typeface="Arial"/>
            </a:endParaRPr>
          </a:p>
          <a:p>
            <a:pPr indent="-276225" lvl="0" marL="457200" rtl="0" algn="l">
              <a:spcBef>
                <a:spcPts val="400"/>
              </a:spcBef>
              <a:spcAft>
                <a:spcPts val="0"/>
              </a:spcAft>
              <a:buClr>
                <a:srgbClr val="212529"/>
              </a:buClr>
              <a:buSzPct val="114285"/>
              <a:buChar char="●"/>
            </a:pPr>
            <a:r>
              <a:rPr lang="en" sz="1050" u="sng">
                <a:solidFill>
                  <a:srgbClr val="0056B3"/>
                </a:solidFill>
                <a:highlight>
                  <a:srgbClr val="FFFFFF"/>
                </a:highlight>
                <a:latin typeface="Courier New"/>
                <a:ea typeface="Courier New"/>
                <a:cs typeface="Courier New"/>
                <a:sym typeface="Courier New"/>
                <a:hlinkClick r:id="rId12">
                  <a:extLst>
                    <a:ext uri="{A12FA001-AC4F-418D-AE19-62706E023703}">
                      <ahyp:hlinkClr val="tx"/>
                    </a:ext>
                  </a:extLst>
                </a:hlinkClick>
              </a:rPr>
              <a:t>dhcp</a:t>
            </a:r>
            <a:r>
              <a:rPr lang="en" sz="1200">
                <a:solidFill>
                  <a:srgbClr val="212529"/>
                </a:solidFill>
                <a:highlight>
                  <a:srgbClr val="FFFFFF"/>
                </a:highlight>
              </a:rPr>
              <a:t> : Runs a daemon on the host to make DHCP requests on behalf of a container</a:t>
            </a:r>
            <a:endParaRPr sz="1200">
              <a:solidFill>
                <a:srgbClr val="212529"/>
              </a:solidFill>
              <a:highlight>
                <a:srgbClr val="FFFFFF"/>
              </a:highlight>
            </a:endParaRPr>
          </a:p>
          <a:p>
            <a:pPr indent="-276225" lvl="0" marL="457200" rtl="0" algn="l">
              <a:spcBef>
                <a:spcPts val="0"/>
              </a:spcBef>
              <a:spcAft>
                <a:spcPts val="0"/>
              </a:spcAft>
              <a:buClr>
                <a:srgbClr val="212529"/>
              </a:buClr>
              <a:buSzPct val="114285"/>
              <a:buChar char="●"/>
            </a:pPr>
            <a:r>
              <a:rPr lang="en" sz="1050">
                <a:solidFill>
                  <a:srgbClr val="007BFF"/>
                </a:solidFill>
                <a:highlight>
                  <a:srgbClr val="FFFFFF"/>
                </a:highlight>
                <a:uFill>
                  <a:noFill/>
                </a:uFill>
                <a:latin typeface="Courier New"/>
                <a:ea typeface="Courier New"/>
                <a:cs typeface="Courier New"/>
                <a:sym typeface="Courier New"/>
                <a:hlinkClick r:id="rId13">
                  <a:extLst>
                    <a:ext uri="{A12FA001-AC4F-418D-AE19-62706E023703}">
                      <ahyp:hlinkClr val="tx"/>
                    </a:ext>
                  </a:extLst>
                </a:hlinkClick>
              </a:rPr>
              <a:t>host-local</a:t>
            </a:r>
            <a:r>
              <a:rPr lang="en" sz="1200">
                <a:solidFill>
                  <a:srgbClr val="212529"/>
                </a:solidFill>
                <a:highlight>
                  <a:srgbClr val="FFFFFF"/>
                </a:highlight>
              </a:rPr>
              <a:t> : Maintains a local database of allocated IPs</a:t>
            </a:r>
            <a:endParaRPr sz="1200">
              <a:solidFill>
                <a:srgbClr val="212529"/>
              </a:solidFill>
              <a:highlight>
                <a:srgbClr val="FFFFFF"/>
              </a:highlight>
            </a:endParaRPr>
          </a:p>
          <a:p>
            <a:pPr indent="-276225" lvl="0" marL="457200" rtl="0" algn="l">
              <a:spcBef>
                <a:spcPts val="0"/>
              </a:spcBef>
              <a:spcAft>
                <a:spcPts val="0"/>
              </a:spcAft>
              <a:buClr>
                <a:srgbClr val="212529"/>
              </a:buClr>
              <a:buSzPct val="114285"/>
              <a:buChar char="●"/>
            </a:pPr>
            <a:r>
              <a:rPr lang="en" sz="1050">
                <a:solidFill>
                  <a:srgbClr val="007BFF"/>
                </a:solidFill>
                <a:highlight>
                  <a:srgbClr val="FFFFFF"/>
                </a:highlight>
                <a:uFill>
                  <a:noFill/>
                </a:uFill>
                <a:latin typeface="Courier New"/>
                <a:ea typeface="Courier New"/>
                <a:cs typeface="Courier New"/>
                <a:sym typeface="Courier New"/>
                <a:hlinkClick r:id="rId14">
                  <a:extLst>
                    <a:ext uri="{A12FA001-AC4F-418D-AE19-62706E023703}">
                      <ahyp:hlinkClr val="tx"/>
                    </a:ext>
                  </a:extLst>
                </a:hlinkClick>
              </a:rPr>
              <a:t>static</a:t>
            </a:r>
            <a:r>
              <a:rPr lang="en" sz="1200">
                <a:solidFill>
                  <a:srgbClr val="212529"/>
                </a:solidFill>
                <a:highlight>
                  <a:srgbClr val="FFFFFF"/>
                </a:highlight>
              </a:rPr>
              <a:t> : Allocates static IPv4/IPv6 addresses to containers</a:t>
            </a:r>
            <a:endParaRPr sz="1200">
              <a:solidFill>
                <a:srgbClr val="212529"/>
              </a:solidFill>
              <a:highlight>
                <a:srgbClr val="FFFFFF"/>
              </a:highlight>
            </a:endParaRPr>
          </a:p>
          <a:p>
            <a:pPr indent="0" lvl="0" marL="0" rtl="0" algn="l">
              <a:lnSpc>
                <a:spcPct val="120000"/>
              </a:lnSpc>
              <a:spcBef>
                <a:spcPts val="1400"/>
              </a:spcBef>
              <a:spcAft>
                <a:spcPts val="0"/>
              </a:spcAft>
              <a:buNone/>
            </a:pPr>
            <a:r>
              <a:rPr lang="en" sz="1300">
                <a:solidFill>
                  <a:srgbClr val="212529"/>
                </a:solidFill>
                <a:highlight>
                  <a:srgbClr val="FFFFFF"/>
                </a:highlight>
                <a:latin typeface="Arial"/>
                <a:ea typeface="Arial"/>
                <a:cs typeface="Arial"/>
                <a:sym typeface="Arial"/>
              </a:rPr>
              <a:t>Meta: other plugins</a:t>
            </a:r>
            <a:endParaRPr sz="1300">
              <a:solidFill>
                <a:srgbClr val="212529"/>
              </a:solidFill>
              <a:highlight>
                <a:srgbClr val="FFFFFF"/>
              </a:highlight>
              <a:latin typeface="Arial"/>
              <a:ea typeface="Arial"/>
              <a:cs typeface="Arial"/>
              <a:sym typeface="Arial"/>
            </a:endParaRPr>
          </a:p>
          <a:p>
            <a:pPr indent="-276225" lvl="0" marL="457200" rtl="0" algn="l">
              <a:spcBef>
                <a:spcPts val="400"/>
              </a:spcBef>
              <a:spcAft>
                <a:spcPts val="0"/>
              </a:spcAft>
              <a:buClr>
                <a:srgbClr val="212529"/>
              </a:buClr>
              <a:buSzPct val="114285"/>
              <a:buChar char="●"/>
            </a:pPr>
            <a:r>
              <a:rPr lang="en" sz="1050">
                <a:solidFill>
                  <a:srgbClr val="007BFF"/>
                </a:solidFill>
                <a:highlight>
                  <a:srgbClr val="FFFFFF"/>
                </a:highlight>
                <a:uFill>
                  <a:noFill/>
                </a:uFill>
                <a:latin typeface="Courier New"/>
                <a:ea typeface="Courier New"/>
                <a:cs typeface="Courier New"/>
                <a:sym typeface="Courier New"/>
                <a:hlinkClick r:id="rId15">
                  <a:extLst>
                    <a:ext uri="{A12FA001-AC4F-418D-AE19-62706E023703}">
                      <ahyp:hlinkClr val="tx"/>
                    </a:ext>
                  </a:extLst>
                </a:hlinkClick>
              </a:rPr>
              <a:t>tuning</a:t>
            </a:r>
            <a:r>
              <a:rPr lang="en" sz="1200">
                <a:solidFill>
                  <a:srgbClr val="212529"/>
                </a:solidFill>
                <a:highlight>
                  <a:srgbClr val="FFFFFF"/>
                </a:highlight>
              </a:rPr>
              <a:t> : Changes sysctl parameters of an existing interface</a:t>
            </a:r>
            <a:endParaRPr sz="1200">
              <a:solidFill>
                <a:srgbClr val="212529"/>
              </a:solidFill>
              <a:highlight>
                <a:srgbClr val="FFFFFF"/>
              </a:highlight>
            </a:endParaRPr>
          </a:p>
          <a:p>
            <a:pPr indent="-276225" lvl="0" marL="457200" rtl="0" algn="l">
              <a:spcBef>
                <a:spcPts val="0"/>
              </a:spcBef>
              <a:spcAft>
                <a:spcPts val="0"/>
              </a:spcAft>
              <a:buClr>
                <a:srgbClr val="212529"/>
              </a:buClr>
              <a:buSzPct val="114285"/>
              <a:buChar char="●"/>
            </a:pPr>
            <a:r>
              <a:rPr lang="en" sz="1050">
                <a:solidFill>
                  <a:srgbClr val="007BFF"/>
                </a:solidFill>
                <a:highlight>
                  <a:srgbClr val="FFFFFF"/>
                </a:highlight>
                <a:uFill>
                  <a:noFill/>
                </a:uFill>
                <a:latin typeface="Courier New"/>
                <a:ea typeface="Courier New"/>
                <a:cs typeface="Courier New"/>
                <a:sym typeface="Courier New"/>
                <a:hlinkClick r:id="rId16">
                  <a:extLst>
                    <a:ext uri="{A12FA001-AC4F-418D-AE19-62706E023703}">
                      <ahyp:hlinkClr val="tx"/>
                    </a:ext>
                  </a:extLst>
                </a:hlinkClick>
              </a:rPr>
              <a:t>portmap</a:t>
            </a:r>
            <a:r>
              <a:rPr lang="en" sz="1200">
                <a:solidFill>
                  <a:srgbClr val="212529"/>
                </a:solidFill>
                <a:highlight>
                  <a:srgbClr val="FFFFFF"/>
                </a:highlight>
              </a:rPr>
              <a:t> : An iptables-based portmapping plugin. Maps ports from the host’s address space to the container</a:t>
            </a:r>
            <a:endParaRPr sz="1200">
              <a:solidFill>
                <a:srgbClr val="212529"/>
              </a:solidFill>
              <a:highlight>
                <a:srgbClr val="FFFFFF"/>
              </a:highlight>
            </a:endParaRPr>
          </a:p>
          <a:p>
            <a:pPr indent="-276225" lvl="0" marL="457200" rtl="0" algn="l">
              <a:spcBef>
                <a:spcPts val="0"/>
              </a:spcBef>
              <a:spcAft>
                <a:spcPts val="0"/>
              </a:spcAft>
              <a:buClr>
                <a:srgbClr val="212529"/>
              </a:buClr>
              <a:buSzPct val="114285"/>
              <a:buChar char="●"/>
            </a:pPr>
            <a:r>
              <a:rPr lang="en" sz="1050">
                <a:solidFill>
                  <a:srgbClr val="007BFF"/>
                </a:solidFill>
                <a:highlight>
                  <a:srgbClr val="FFFFFF"/>
                </a:highlight>
                <a:uFill>
                  <a:noFill/>
                </a:uFill>
                <a:latin typeface="Courier New"/>
                <a:ea typeface="Courier New"/>
                <a:cs typeface="Courier New"/>
                <a:sym typeface="Courier New"/>
                <a:hlinkClick r:id="rId17">
                  <a:extLst>
                    <a:ext uri="{A12FA001-AC4F-418D-AE19-62706E023703}">
                      <ahyp:hlinkClr val="tx"/>
                    </a:ext>
                  </a:extLst>
                </a:hlinkClick>
              </a:rPr>
              <a:t>bandwidth</a:t>
            </a:r>
            <a:r>
              <a:rPr lang="en" sz="1200">
                <a:solidFill>
                  <a:srgbClr val="212529"/>
                </a:solidFill>
                <a:highlight>
                  <a:srgbClr val="FFFFFF"/>
                </a:highlight>
              </a:rPr>
              <a:t> : Allows bandwidth-limiting through use of traffic control tbf (ingress/egress)</a:t>
            </a:r>
            <a:endParaRPr sz="1200">
              <a:solidFill>
                <a:srgbClr val="212529"/>
              </a:solidFill>
              <a:highlight>
                <a:srgbClr val="FFFFFF"/>
              </a:highlight>
            </a:endParaRPr>
          </a:p>
          <a:p>
            <a:pPr indent="-276225" lvl="0" marL="457200" rtl="0" algn="l">
              <a:spcBef>
                <a:spcPts val="0"/>
              </a:spcBef>
              <a:spcAft>
                <a:spcPts val="0"/>
              </a:spcAft>
              <a:buClr>
                <a:srgbClr val="212529"/>
              </a:buClr>
              <a:buSzPct val="114285"/>
              <a:buChar char="●"/>
            </a:pPr>
            <a:r>
              <a:rPr lang="en" sz="1050">
                <a:solidFill>
                  <a:srgbClr val="007BFF"/>
                </a:solidFill>
                <a:highlight>
                  <a:srgbClr val="FFFFFF"/>
                </a:highlight>
                <a:uFill>
                  <a:noFill/>
                </a:uFill>
                <a:latin typeface="Courier New"/>
                <a:ea typeface="Courier New"/>
                <a:cs typeface="Courier New"/>
                <a:sym typeface="Courier New"/>
                <a:hlinkClick r:id="rId18">
                  <a:extLst>
                    <a:ext uri="{A12FA001-AC4F-418D-AE19-62706E023703}">
                      <ahyp:hlinkClr val="tx"/>
                    </a:ext>
                  </a:extLst>
                </a:hlinkClick>
              </a:rPr>
              <a:t>sbr</a:t>
            </a:r>
            <a:r>
              <a:rPr lang="en" sz="1200">
                <a:solidFill>
                  <a:srgbClr val="212529"/>
                </a:solidFill>
                <a:highlight>
                  <a:srgbClr val="FFFFFF"/>
                </a:highlight>
              </a:rPr>
              <a:t> : A plugin that configures source based routing for an interface (from which it is chained)</a:t>
            </a:r>
            <a:endParaRPr sz="1200">
              <a:solidFill>
                <a:srgbClr val="212529"/>
              </a:solidFill>
              <a:highlight>
                <a:srgbClr val="FFFFFF"/>
              </a:highlight>
            </a:endParaRPr>
          </a:p>
          <a:p>
            <a:pPr indent="-276225" lvl="0" marL="457200" rtl="0" algn="l">
              <a:spcBef>
                <a:spcPts val="0"/>
              </a:spcBef>
              <a:spcAft>
                <a:spcPts val="0"/>
              </a:spcAft>
              <a:buClr>
                <a:srgbClr val="212529"/>
              </a:buClr>
              <a:buSzPct val="114285"/>
              <a:buChar char="●"/>
            </a:pPr>
            <a:r>
              <a:rPr lang="en" sz="1050">
                <a:solidFill>
                  <a:srgbClr val="007BFF"/>
                </a:solidFill>
                <a:highlight>
                  <a:srgbClr val="FFFFFF"/>
                </a:highlight>
                <a:uFill>
                  <a:noFill/>
                </a:uFill>
                <a:latin typeface="Courier New"/>
                <a:ea typeface="Courier New"/>
                <a:cs typeface="Courier New"/>
                <a:sym typeface="Courier New"/>
                <a:hlinkClick r:id="rId19">
                  <a:extLst>
                    <a:ext uri="{A12FA001-AC4F-418D-AE19-62706E023703}">
                      <ahyp:hlinkClr val="tx"/>
                    </a:ext>
                  </a:extLst>
                </a:hlinkClick>
              </a:rPr>
              <a:t>firewall</a:t>
            </a:r>
            <a:r>
              <a:rPr lang="en" sz="1200">
                <a:solidFill>
                  <a:srgbClr val="212529"/>
                </a:solidFill>
                <a:highlight>
                  <a:srgbClr val="FFFFFF"/>
                </a:highlight>
              </a:rPr>
              <a:t> : A firewall plugin which uses iptables or firewalld to add rules to allow traffic to/from the container</a:t>
            </a:r>
            <a:endParaRPr sz="1200">
              <a:solidFill>
                <a:srgbClr val="212529"/>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Anatomy of pod networking</a:t>
            </a:r>
            <a:endParaRPr/>
          </a:p>
        </p:txBody>
      </p:sp>
      <p:pic>
        <p:nvPicPr>
          <p:cNvPr id="323" name="Google Shape;323;p38"/>
          <p:cNvPicPr preferRelativeResize="0"/>
          <p:nvPr/>
        </p:nvPicPr>
        <p:blipFill>
          <a:blip r:embed="rId3">
            <a:alphaModFix/>
          </a:blip>
          <a:stretch>
            <a:fillRect/>
          </a:stretch>
        </p:blipFill>
        <p:spPr>
          <a:xfrm>
            <a:off x="939225" y="915225"/>
            <a:ext cx="4821611" cy="3820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Anatomy of pod networking</a:t>
            </a:r>
            <a:endParaRPr/>
          </a:p>
        </p:txBody>
      </p:sp>
      <p:pic>
        <p:nvPicPr>
          <p:cNvPr id="329" name="Google Shape;329;p39"/>
          <p:cNvPicPr preferRelativeResize="0"/>
          <p:nvPr/>
        </p:nvPicPr>
        <p:blipFill>
          <a:blip r:embed="rId3">
            <a:alphaModFix/>
          </a:blip>
          <a:stretch>
            <a:fillRect/>
          </a:stretch>
        </p:blipFill>
        <p:spPr>
          <a:xfrm>
            <a:off x="946500" y="958925"/>
            <a:ext cx="4762008" cy="38208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Anatomy of pod networking</a:t>
            </a:r>
            <a:endParaRPr/>
          </a:p>
        </p:txBody>
      </p:sp>
      <p:pic>
        <p:nvPicPr>
          <p:cNvPr id="335" name="Google Shape;335;p40"/>
          <p:cNvPicPr preferRelativeResize="0"/>
          <p:nvPr/>
        </p:nvPicPr>
        <p:blipFill>
          <a:blip r:embed="rId3">
            <a:alphaModFix/>
          </a:blip>
          <a:stretch>
            <a:fillRect/>
          </a:stretch>
        </p:blipFill>
        <p:spPr>
          <a:xfrm>
            <a:off x="946500" y="958925"/>
            <a:ext cx="4762008" cy="38208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Anatomy of pod networking</a:t>
            </a:r>
            <a:endParaRPr/>
          </a:p>
        </p:txBody>
      </p:sp>
      <p:pic>
        <p:nvPicPr>
          <p:cNvPr id="341" name="Google Shape;341;p41"/>
          <p:cNvPicPr preferRelativeResize="0"/>
          <p:nvPr/>
        </p:nvPicPr>
        <p:blipFill>
          <a:blip r:embed="rId3">
            <a:alphaModFix/>
          </a:blip>
          <a:stretch>
            <a:fillRect/>
          </a:stretch>
        </p:blipFill>
        <p:spPr>
          <a:xfrm>
            <a:off x="429250" y="973500"/>
            <a:ext cx="4768179" cy="38209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Container Network Interface(CNI)</a:t>
            </a:r>
            <a:endParaRPr/>
          </a:p>
        </p:txBody>
      </p:sp>
      <p:sp>
        <p:nvSpPr>
          <p:cNvPr id="97" name="Google Shape;97;p15"/>
          <p:cNvSpPr txBox="1"/>
          <p:nvPr>
            <p:ph idx="1" type="body"/>
          </p:nvPr>
        </p:nvSpPr>
        <p:spPr>
          <a:xfrm>
            <a:off x="263850" y="873150"/>
            <a:ext cx="5246400" cy="3397200"/>
          </a:xfrm>
          <a:prstGeom prst="rect">
            <a:avLst/>
          </a:prstGeom>
        </p:spPr>
        <p:txBody>
          <a:bodyPr anchorCtr="0" anchor="t" bIns="91425" lIns="91425" spcFirstLastPara="1" rIns="91425" wrap="square" tIns="91425">
            <a:normAutofit fontScale="70000"/>
          </a:bodyPr>
          <a:lstStyle/>
          <a:p>
            <a:pPr indent="-308610" lvl="0" marL="457200" rtl="0" algn="l">
              <a:spcBef>
                <a:spcPts val="0"/>
              </a:spcBef>
              <a:spcAft>
                <a:spcPts val="0"/>
              </a:spcAft>
              <a:buSzPct val="100000"/>
              <a:buChar char="●"/>
            </a:pPr>
            <a:r>
              <a:rPr lang="en"/>
              <a:t>CNCF project to standardize container networking plugins.</a:t>
            </a:r>
            <a:endParaRPr/>
          </a:p>
          <a:p>
            <a:pPr indent="-308610" lvl="0" marL="457200" rtl="0" algn="l">
              <a:spcBef>
                <a:spcPts val="0"/>
              </a:spcBef>
              <a:spcAft>
                <a:spcPts val="0"/>
              </a:spcAft>
              <a:buSzPct val="100000"/>
              <a:buChar char="●"/>
            </a:pPr>
            <a:r>
              <a:rPr lang="en"/>
              <a:t>CNI defines specifications/API for writing </a:t>
            </a:r>
            <a:r>
              <a:rPr lang="en"/>
              <a:t>container</a:t>
            </a:r>
            <a:r>
              <a:rPr lang="en"/>
              <a:t> </a:t>
            </a:r>
            <a:r>
              <a:rPr lang="en"/>
              <a:t>networking</a:t>
            </a:r>
            <a:r>
              <a:rPr lang="en"/>
              <a:t> plugins</a:t>
            </a:r>
            <a:endParaRPr/>
          </a:p>
          <a:p>
            <a:pPr indent="-308610" lvl="0" marL="457200" rtl="0" algn="l">
              <a:spcBef>
                <a:spcPts val="0"/>
              </a:spcBef>
              <a:spcAft>
                <a:spcPts val="0"/>
              </a:spcAft>
              <a:buSzPct val="100000"/>
              <a:buChar char="●"/>
            </a:pPr>
            <a:r>
              <a:rPr lang="en"/>
              <a:t>An interface between container runtime(ex: kubernetes) and the network implementation</a:t>
            </a:r>
            <a:endParaRPr/>
          </a:p>
          <a:p>
            <a:pPr indent="-308610" lvl="0" marL="457200" rtl="0" algn="l">
              <a:spcBef>
                <a:spcPts val="0"/>
              </a:spcBef>
              <a:spcAft>
                <a:spcPts val="0"/>
              </a:spcAft>
              <a:buSzPct val="100000"/>
              <a:buChar char="●"/>
            </a:pPr>
            <a:r>
              <a:rPr lang="en"/>
              <a:t>CNI plugins conﬁgures the network interfaces and routes</a:t>
            </a:r>
            <a:endParaRPr/>
          </a:p>
          <a:p>
            <a:pPr indent="-308610" lvl="0" marL="457200" rtl="0" algn="l">
              <a:spcBef>
                <a:spcPts val="0"/>
              </a:spcBef>
              <a:spcAft>
                <a:spcPts val="0"/>
              </a:spcAft>
              <a:buSzPct val="100000"/>
              <a:buChar char="●"/>
            </a:pPr>
            <a:r>
              <a:rPr lang="en"/>
              <a:t>CNI concerns itself only with network connectivity of containers and removing allocated resources when the container is deleted</a:t>
            </a:r>
            <a:endParaRPr/>
          </a:p>
          <a:p>
            <a:pPr indent="-308610" lvl="0" marL="457200" rtl="0" algn="l">
              <a:spcBef>
                <a:spcPts val="0"/>
              </a:spcBef>
              <a:spcAft>
                <a:spcPts val="0"/>
              </a:spcAft>
              <a:buSzPct val="100000"/>
              <a:buChar char="●"/>
            </a:pPr>
            <a:r>
              <a:rPr lang="en"/>
              <a:t>CNI consists of three components</a:t>
            </a:r>
            <a:endParaRPr/>
          </a:p>
          <a:p>
            <a:pPr indent="-290830" lvl="1" marL="914400" rtl="0" algn="l">
              <a:spcBef>
                <a:spcPts val="0"/>
              </a:spcBef>
              <a:spcAft>
                <a:spcPts val="0"/>
              </a:spcAft>
              <a:buSzPct val="83051"/>
              <a:buChar char="○"/>
            </a:pPr>
            <a:r>
              <a:rPr lang="en" sz="1685"/>
              <a:t>CNI specification</a:t>
            </a:r>
            <a:r>
              <a:rPr lang="en"/>
              <a:t> : defines an API between runtimes and network plugins for container network setup</a:t>
            </a:r>
            <a:endParaRPr/>
          </a:p>
          <a:p>
            <a:pPr indent="-290830" lvl="1" marL="914400" rtl="0" algn="l">
              <a:spcBef>
                <a:spcPts val="0"/>
              </a:spcBef>
              <a:spcAft>
                <a:spcPts val="0"/>
              </a:spcAft>
              <a:buSzPct val="83051"/>
              <a:buChar char="○"/>
            </a:pPr>
            <a:r>
              <a:rPr lang="en" sz="1685"/>
              <a:t>Library</a:t>
            </a:r>
            <a:r>
              <a:rPr lang="en"/>
              <a:t> :  provide a Go implementation of the CNI specification that runtimes can use to more easily consume CNI</a:t>
            </a:r>
            <a:endParaRPr/>
          </a:p>
          <a:p>
            <a:pPr indent="-290830" lvl="1" marL="914400" rtl="0" algn="l">
              <a:spcBef>
                <a:spcPts val="0"/>
              </a:spcBef>
              <a:spcAft>
                <a:spcPts val="0"/>
              </a:spcAft>
              <a:buSzPct val="76562"/>
              <a:buChar char="○"/>
            </a:pPr>
            <a:r>
              <a:rPr lang="en" sz="1828"/>
              <a:t>Plugin</a:t>
            </a:r>
            <a:r>
              <a:rPr lang="en"/>
              <a:t> : provide network setup for a variety of use-cases and serve as reference examples of plugins conforming to the CNI specification</a:t>
            </a:r>
            <a:endParaRPr/>
          </a:p>
        </p:txBody>
      </p:sp>
      <p:pic>
        <p:nvPicPr>
          <p:cNvPr id="98" name="Google Shape;98;p15"/>
          <p:cNvPicPr preferRelativeResize="0"/>
          <p:nvPr/>
        </p:nvPicPr>
        <p:blipFill>
          <a:blip r:embed="rId3">
            <a:alphaModFix/>
          </a:blip>
          <a:stretch>
            <a:fillRect/>
          </a:stretch>
        </p:blipFill>
        <p:spPr>
          <a:xfrm>
            <a:off x="5701725" y="1346825"/>
            <a:ext cx="3247025" cy="26193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Anatomy of pod networking</a:t>
            </a:r>
            <a:endParaRPr/>
          </a:p>
        </p:txBody>
      </p:sp>
      <p:pic>
        <p:nvPicPr>
          <p:cNvPr id="347" name="Google Shape;347;p42"/>
          <p:cNvPicPr preferRelativeResize="0"/>
          <p:nvPr/>
        </p:nvPicPr>
        <p:blipFill>
          <a:blip r:embed="rId3">
            <a:alphaModFix/>
          </a:blip>
          <a:stretch>
            <a:fillRect/>
          </a:stretch>
        </p:blipFill>
        <p:spPr>
          <a:xfrm>
            <a:off x="437126" y="1172800"/>
            <a:ext cx="6312649" cy="32063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43"/>
          <p:cNvPicPr preferRelativeResize="0"/>
          <p:nvPr/>
        </p:nvPicPr>
        <p:blipFill>
          <a:blip r:embed="rId3">
            <a:alphaModFix/>
          </a:blip>
          <a:stretch>
            <a:fillRect/>
          </a:stretch>
        </p:blipFill>
        <p:spPr>
          <a:xfrm>
            <a:off x="152400" y="152400"/>
            <a:ext cx="8839201" cy="472979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44"/>
          <p:cNvPicPr preferRelativeResize="0"/>
          <p:nvPr/>
        </p:nvPicPr>
        <p:blipFill>
          <a:blip r:embed="rId3">
            <a:alphaModFix/>
          </a:blip>
          <a:stretch>
            <a:fillRect/>
          </a:stretch>
        </p:blipFill>
        <p:spPr>
          <a:xfrm>
            <a:off x="152400" y="152400"/>
            <a:ext cx="8839202" cy="470679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45"/>
          <p:cNvPicPr preferRelativeResize="0"/>
          <p:nvPr/>
        </p:nvPicPr>
        <p:blipFill>
          <a:blip r:embed="rId3">
            <a:alphaModFix/>
          </a:blip>
          <a:stretch>
            <a:fillRect/>
          </a:stretch>
        </p:blipFill>
        <p:spPr>
          <a:xfrm>
            <a:off x="152400" y="152400"/>
            <a:ext cx="8839203" cy="471459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46"/>
          <p:cNvPicPr preferRelativeResize="0"/>
          <p:nvPr/>
        </p:nvPicPr>
        <p:blipFill>
          <a:blip r:embed="rId3">
            <a:alphaModFix/>
          </a:blip>
          <a:stretch>
            <a:fillRect/>
          </a:stretch>
        </p:blipFill>
        <p:spPr>
          <a:xfrm>
            <a:off x="152400" y="152400"/>
            <a:ext cx="8839201" cy="467146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p47"/>
          <p:cNvPicPr preferRelativeResize="0"/>
          <p:nvPr/>
        </p:nvPicPr>
        <p:blipFill>
          <a:blip r:embed="rId3">
            <a:alphaModFix/>
          </a:blip>
          <a:stretch>
            <a:fillRect/>
          </a:stretch>
        </p:blipFill>
        <p:spPr>
          <a:xfrm>
            <a:off x="152400" y="152400"/>
            <a:ext cx="8839203" cy="467738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48"/>
          <p:cNvPicPr preferRelativeResize="0"/>
          <p:nvPr/>
        </p:nvPicPr>
        <p:blipFill>
          <a:blip r:embed="rId3">
            <a:alphaModFix/>
          </a:blip>
          <a:stretch>
            <a:fillRect/>
          </a:stretch>
        </p:blipFill>
        <p:spPr>
          <a:xfrm>
            <a:off x="152400" y="152400"/>
            <a:ext cx="8839201" cy="467989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49"/>
          <p:cNvPicPr preferRelativeResize="0"/>
          <p:nvPr/>
        </p:nvPicPr>
        <p:blipFill>
          <a:blip r:embed="rId3">
            <a:alphaModFix/>
          </a:blip>
          <a:stretch>
            <a:fillRect/>
          </a:stretch>
        </p:blipFill>
        <p:spPr>
          <a:xfrm>
            <a:off x="152400" y="152400"/>
            <a:ext cx="8839202" cy="472806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0"/>
          <p:cNvSpPr txBox="1"/>
          <p:nvPr>
            <p:ph type="title"/>
          </p:nvPr>
        </p:nvSpPr>
        <p:spPr>
          <a:xfrm>
            <a:off x="282550" y="675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CNI plugin: Calico</a:t>
            </a:r>
            <a:endParaRPr/>
          </a:p>
        </p:txBody>
      </p:sp>
      <p:sp>
        <p:nvSpPr>
          <p:cNvPr id="388" name="Google Shape;388;p50"/>
          <p:cNvSpPr txBox="1"/>
          <p:nvPr>
            <p:ph idx="1" type="body"/>
          </p:nvPr>
        </p:nvSpPr>
        <p:spPr>
          <a:xfrm>
            <a:off x="311700" y="625175"/>
            <a:ext cx="8520600" cy="20121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n"/>
              <a:t>To install Calico after installing the initial Kubernetes cluster, run this command:    </a:t>
            </a:r>
            <a:endParaRPr/>
          </a:p>
          <a:p>
            <a:pPr indent="0" lvl="0" marL="457200" rtl="0" algn="l">
              <a:spcBef>
                <a:spcPts val="1200"/>
              </a:spcBef>
              <a:spcAft>
                <a:spcPts val="0"/>
              </a:spcAft>
              <a:buNone/>
            </a:pPr>
            <a:r>
              <a:rPr lang="en"/>
              <a:t>“kubectl apply -f </a:t>
            </a:r>
            <a:r>
              <a:rPr lang="en" u="sng">
                <a:solidFill>
                  <a:schemeClr val="accent5"/>
                </a:solidFill>
                <a:hlinkClick r:id="rId3">
                  <a:extLst>
                    <a:ext uri="{A12FA001-AC4F-418D-AE19-62706E023703}">
                      <ahyp:hlinkClr val="tx"/>
                    </a:ext>
                  </a:extLst>
                </a:hlinkClick>
              </a:rPr>
              <a:t>https://docs.projectcalico.org/manifests/calico.yaml</a:t>
            </a:r>
            <a:r>
              <a:rPr lang="en"/>
              <a:t>”</a:t>
            </a:r>
            <a:endParaRPr/>
          </a:p>
          <a:p>
            <a:pPr indent="-306387" lvl="0" marL="457200" rtl="0" algn="l">
              <a:spcBef>
                <a:spcPts val="1200"/>
              </a:spcBef>
              <a:spcAft>
                <a:spcPts val="0"/>
              </a:spcAft>
              <a:buSzPct val="100000"/>
              <a:buChar char="●"/>
            </a:pPr>
            <a:r>
              <a:rPr lang="en" sz="1750">
                <a:solidFill>
                  <a:srgbClr val="333333"/>
                </a:solidFill>
                <a:highlight>
                  <a:srgbClr val="FFFFFF"/>
                </a:highlight>
              </a:rPr>
              <a:t>The Calico CNI IPAM plugin allocates IP addresses for pods out of one or more configurable IP address ranges, dynamically allocating small blocks of IPs per node as required.</a:t>
            </a:r>
            <a:endParaRPr sz="1750"/>
          </a:p>
          <a:p>
            <a:pPr indent="-308610" lvl="0" marL="457200" rtl="0" algn="l">
              <a:spcBef>
                <a:spcPts val="0"/>
              </a:spcBef>
              <a:spcAft>
                <a:spcPts val="0"/>
              </a:spcAft>
              <a:buSzPct val="100000"/>
              <a:buChar char="●"/>
            </a:pPr>
            <a:r>
              <a:rPr lang="en"/>
              <a:t>The default encapsulation for Calico is IP-in-IP protocol, which involves wrapping a Layer 3 IP packet inside an extra IP header. </a:t>
            </a:r>
            <a:endParaRPr/>
          </a:p>
          <a:p>
            <a:pPr indent="-308610" lvl="0" marL="457200" rtl="0" algn="l">
              <a:spcBef>
                <a:spcPts val="0"/>
              </a:spcBef>
              <a:spcAft>
                <a:spcPts val="0"/>
              </a:spcAft>
              <a:buSzPct val="100000"/>
              <a:buChar char="●"/>
            </a:pPr>
            <a:r>
              <a:rPr lang="en"/>
              <a:t>Uses “Border Gateway Protocol” (BGP) to share and exchange routes info between nodes to facilitate POD network communication.</a:t>
            </a:r>
            <a:endParaRPr/>
          </a:p>
        </p:txBody>
      </p:sp>
      <p:sp>
        <p:nvSpPr>
          <p:cNvPr id="389" name="Google Shape;389;p50"/>
          <p:cNvSpPr/>
          <p:nvPr/>
        </p:nvSpPr>
        <p:spPr>
          <a:xfrm>
            <a:off x="845100" y="2739325"/>
            <a:ext cx="7256400" cy="1836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0"/>
          <p:cNvSpPr/>
          <p:nvPr/>
        </p:nvSpPr>
        <p:spPr>
          <a:xfrm>
            <a:off x="1012675" y="2834025"/>
            <a:ext cx="5915700" cy="1340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0"/>
          <p:cNvSpPr/>
          <p:nvPr/>
        </p:nvSpPr>
        <p:spPr>
          <a:xfrm>
            <a:off x="7081425" y="2855875"/>
            <a:ext cx="910800" cy="480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CRC Checksum</a:t>
            </a:r>
            <a:endParaRPr sz="1100"/>
          </a:p>
        </p:txBody>
      </p:sp>
      <p:sp>
        <p:nvSpPr>
          <p:cNvPr id="392" name="Google Shape;392;p50"/>
          <p:cNvSpPr txBox="1"/>
          <p:nvPr/>
        </p:nvSpPr>
        <p:spPr>
          <a:xfrm>
            <a:off x="3154525" y="4175125"/>
            <a:ext cx="163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Ethernet Frame</a:t>
            </a:r>
            <a:endParaRPr>
              <a:latin typeface="Roboto"/>
              <a:ea typeface="Roboto"/>
              <a:cs typeface="Roboto"/>
              <a:sym typeface="Roboto"/>
            </a:endParaRPr>
          </a:p>
        </p:txBody>
      </p:sp>
      <p:sp>
        <p:nvSpPr>
          <p:cNvPr id="393" name="Google Shape;393;p50"/>
          <p:cNvSpPr/>
          <p:nvPr/>
        </p:nvSpPr>
        <p:spPr>
          <a:xfrm>
            <a:off x="4108975" y="2921450"/>
            <a:ext cx="2703000" cy="1143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0"/>
          <p:cNvSpPr/>
          <p:nvPr/>
        </p:nvSpPr>
        <p:spPr>
          <a:xfrm>
            <a:off x="1100100" y="3016150"/>
            <a:ext cx="1289400" cy="3207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Destination MAC Addr</a:t>
            </a:r>
            <a:endParaRPr sz="800"/>
          </a:p>
        </p:txBody>
      </p:sp>
      <p:sp>
        <p:nvSpPr>
          <p:cNvPr id="395" name="Google Shape;395;p50"/>
          <p:cNvSpPr/>
          <p:nvPr/>
        </p:nvSpPr>
        <p:spPr>
          <a:xfrm>
            <a:off x="2550125" y="3016150"/>
            <a:ext cx="1289400" cy="3207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Source MAC Addr</a:t>
            </a:r>
            <a:endParaRPr sz="1000"/>
          </a:p>
        </p:txBody>
      </p:sp>
      <p:sp>
        <p:nvSpPr>
          <p:cNvPr id="396" name="Google Shape;396;p50"/>
          <p:cNvSpPr txBox="1"/>
          <p:nvPr/>
        </p:nvSpPr>
        <p:spPr>
          <a:xfrm>
            <a:off x="1675000" y="3373125"/>
            <a:ext cx="163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MAC Header</a:t>
            </a:r>
            <a:endParaRPr>
              <a:latin typeface="Roboto"/>
              <a:ea typeface="Roboto"/>
              <a:cs typeface="Roboto"/>
              <a:sym typeface="Roboto"/>
            </a:endParaRPr>
          </a:p>
        </p:txBody>
      </p:sp>
      <p:sp>
        <p:nvSpPr>
          <p:cNvPr id="397" name="Google Shape;397;p50"/>
          <p:cNvSpPr/>
          <p:nvPr/>
        </p:nvSpPr>
        <p:spPr>
          <a:xfrm>
            <a:off x="4193725" y="2990750"/>
            <a:ext cx="2533500" cy="1005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0"/>
          <p:cNvSpPr/>
          <p:nvPr/>
        </p:nvSpPr>
        <p:spPr>
          <a:xfrm>
            <a:off x="4283825" y="3059875"/>
            <a:ext cx="1100100" cy="196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Source IP</a:t>
            </a:r>
            <a:endParaRPr sz="1100"/>
          </a:p>
        </p:txBody>
      </p:sp>
      <p:sp>
        <p:nvSpPr>
          <p:cNvPr id="399" name="Google Shape;399;p50"/>
          <p:cNvSpPr/>
          <p:nvPr/>
        </p:nvSpPr>
        <p:spPr>
          <a:xfrm>
            <a:off x="5478025" y="3059875"/>
            <a:ext cx="1100100" cy="196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Destination IP</a:t>
            </a:r>
            <a:endParaRPr sz="1100"/>
          </a:p>
        </p:txBody>
      </p:sp>
      <p:sp>
        <p:nvSpPr>
          <p:cNvPr id="400" name="Google Shape;400;p50"/>
          <p:cNvSpPr/>
          <p:nvPr/>
        </p:nvSpPr>
        <p:spPr>
          <a:xfrm>
            <a:off x="4291100" y="3351300"/>
            <a:ext cx="2346000" cy="553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0"/>
          <p:cNvSpPr/>
          <p:nvPr/>
        </p:nvSpPr>
        <p:spPr>
          <a:xfrm>
            <a:off x="4371250" y="3460575"/>
            <a:ext cx="1012800" cy="196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Source IP</a:t>
            </a:r>
            <a:endParaRPr sz="1000"/>
          </a:p>
        </p:txBody>
      </p:sp>
      <p:sp>
        <p:nvSpPr>
          <p:cNvPr id="402" name="Google Shape;402;p50"/>
          <p:cNvSpPr/>
          <p:nvPr/>
        </p:nvSpPr>
        <p:spPr>
          <a:xfrm>
            <a:off x="5521675" y="3460575"/>
            <a:ext cx="1012800" cy="196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Destination IP</a:t>
            </a:r>
            <a:endParaRPr sz="1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1"/>
          <p:cNvSpPr/>
          <p:nvPr/>
        </p:nvSpPr>
        <p:spPr>
          <a:xfrm>
            <a:off x="335125" y="189425"/>
            <a:ext cx="3424200" cy="4473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1"/>
          <p:cNvSpPr/>
          <p:nvPr/>
        </p:nvSpPr>
        <p:spPr>
          <a:xfrm>
            <a:off x="5580625" y="138425"/>
            <a:ext cx="3474600" cy="4473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1"/>
          <p:cNvSpPr/>
          <p:nvPr/>
        </p:nvSpPr>
        <p:spPr>
          <a:xfrm>
            <a:off x="429850" y="421950"/>
            <a:ext cx="3205500" cy="3789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1"/>
          <p:cNvSpPr/>
          <p:nvPr/>
        </p:nvSpPr>
        <p:spPr>
          <a:xfrm>
            <a:off x="5675325" y="421950"/>
            <a:ext cx="3278400" cy="3679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1"/>
          <p:cNvSpPr/>
          <p:nvPr/>
        </p:nvSpPr>
        <p:spPr>
          <a:xfrm>
            <a:off x="626075" y="4354800"/>
            <a:ext cx="779400" cy="16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1"/>
          <p:cNvSpPr/>
          <p:nvPr/>
        </p:nvSpPr>
        <p:spPr>
          <a:xfrm>
            <a:off x="5944300" y="4283250"/>
            <a:ext cx="779400" cy="16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1"/>
          <p:cNvSpPr/>
          <p:nvPr/>
        </p:nvSpPr>
        <p:spPr>
          <a:xfrm>
            <a:off x="3737325" y="4354800"/>
            <a:ext cx="1938000" cy="16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4" name="Google Shape;414;p51"/>
          <p:cNvCxnSpPr>
            <a:stCxn id="411" idx="3"/>
          </p:cNvCxnSpPr>
          <p:nvPr/>
        </p:nvCxnSpPr>
        <p:spPr>
          <a:xfrm>
            <a:off x="1405475" y="4438650"/>
            <a:ext cx="2222100" cy="10800"/>
          </a:xfrm>
          <a:prstGeom prst="straightConnector1">
            <a:avLst/>
          </a:prstGeom>
          <a:noFill/>
          <a:ln cap="flat" cmpd="sng" w="9525">
            <a:solidFill>
              <a:schemeClr val="dk2"/>
            </a:solidFill>
            <a:prstDash val="solid"/>
            <a:round/>
            <a:headEnd len="med" w="med" type="none"/>
            <a:tailEnd len="med" w="med" type="none"/>
          </a:ln>
        </p:spPr>
      </p:cxnSp>
      <p:sp>
        <p:nvSpPr>
          <p:cNvPr id="415" name="Google Shape;415;p51"/>
          <p:cNvSpPr/>
          <p:nvPr/>
        </p:nvSpPr>
        <p:spPr>
          <a:xfrm>
            <a:off x="677550" y="692125"/>
            <a:ext cx="1122000" cy="910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1"/>
          <p:cNvSpPr/>
          <p:nvPr/>
        </p:nvSpPr>
        <p:spPr>
          <a:xfrm>
            <a:off x="2272350" y="692125"/>
            <a:ext cx="1122000" cy="910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1"/>
          <p:cNvSpPr/>
          <p:nvPr/>
        </p:nvSpPr>
        <p:spPr>
          <a:xfrm>
            <a:off x="5864175" y="692125"/>
            <a:ext cx="1122000" cy="910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1"/>
          <p:cNvSpPr/>
          <p:nvPr/>
        </p:nvSpPr>
        <p:spPr>
          <a:xfrm>
            <a:off x="7641800" y="692125"/>
            <a:ext cx="1122000" cy="910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1"/>
          <p:cNvSpPr/>
          <p:nvPr/>
        </p:nvSpPr>
        <p:spPr>
          <a:xfrm>
            <a:off x="1107375" y="1471650"/>
            <a:ext cx="502800" cy="131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1"/>
          <p:cNvSpPr/>
          <p:nvPr/>
        </p:nvSpPr>
        <p:spPr>
          <a:xfrm>
            <a:off x="2804275" y="1471650"/>
            <a:ext cx="502800" cy="131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1"/>
          <p:cNvSpPr/>
          <p:nvPr/>
        </p:nvSpPr>
        <p:spPr>
          <a:xfrm>
            <a:off x="6351675" y="1471650"/>
            <a:ext cx="502800" cy="131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1"/>
          <p:cNvSpPr/>
          <p:nvPr/>
        </p:nvSpPr>
        <p:spPr>
          <a:xfrm>
            <a:off x="8143300" y="1471650"/>
            <a:ext cx="502800" cy="131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1"/>
          <p:cNvSpPr/>
          <p:nvPr/>
        </p:nvSpPr>
        <p:spPr>
          <a:xfrm>
            <a:off x="1107375" y="2155875"/>
            <a:ext cx="502800" cy="131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1"/>
          <p:cNvSpPr/>
          <p:nvPr/>
        </p:nvSpPr>
        <p:spPr>
          <a:xfrm>
            <a:off x="2804275" y="2155875"/>
            <a:ext cx="502800" cy="131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1"/>
          <p:cNvSpPr/>
          <p:nvPr/>
        </p:nvSpPr>
        <p:spPr>
          <a:xfrm>
            <a:off x="6351675" y="2155875"/>
            <a:ext cx="502800" cy="131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1"/>
          <p:cNvSpPr/>
          <p:nvPr/>
        </p:nvSpPr>
        <p:spPr>
          <a:xfrm>
            <a:off x="8143300" y="2195850"/>
            <a:ext cx="502800" cy="131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7" name="Google Shape;427;p51"/>
          <p:cNvCxnSpPr>
            <a:stCxn id="419" idx="2"/>
            <a:endCxn id="423" idx="0"/>
          </p:cNvCxnSpPr>
          <p:nvPr/>
        </p:nvCxnSpPr>
        <p:spPr>
          <a:xfrm>
            <a:off x="1358775" y="1603050"/>
            <a:ext cx="0" cy="552900"/>
          </a:xfrm>
          <a:prstGeom prst="straightConnector1">
            <a:avLst/>
          </a:prstGeom>
          <a:noFill/>
          <a:ln cap="flat" cmpd="sng" w="9525">
            <a:solidFill>
              <a:schemeClr val="dk2"/>
            </a:solidFill>
            <a:prstDash val="solid"/>
            <a:round/>
            <a:headEnd len="med" w="med" type="none"/>
            <a:tailEnd len="med" w="med" type="none"/>
          </a:ln>
        </p:spPr>
      </p:cxnSp>
      <p:cxnSp>
        <p:nvCxnSpPr>
          <p:cNvPr id="428" name="Google Shape;428;p51"/>
          <p:cNvCxnSpPr>
            <a:stCxn id="420" idx="2"/>
            <a:endCxn id="424" idx="0"/>
          </p:cNvCxnSpPr>
          <p:nvPr/>
        </p:nvCxnSpPr>
        <p:spPr>
          <a:xfrm>
            <a:off x="3055675" y="1603050"/>
            <a:ext cx="0" cy="552900"/>
          </a:xfrm>
          <a:prstGeom prst="straightConnector1">
            <a:avLst/>
          </a:prstGeom>
          <a:noFill/>
          <a:ln cap="flat" cmpd="sng" w="9525">
            <a:solidFill>
              <a:schemeClr val="dk2"/>
            </a:solidFill>
            <a:prstDash val="solid"/>
            <a:round/>
            <a:headEnd len="med" w="med" type="none"/>
            <a:tailEnd len="med" w="med" type="none"/>
          </a:ln>
        </p:spPr>
      </p:cxnSp>
      <p:cxnSp>
        <p:nvCxnSpPr>
          <p:cNvPr id="429" name="Google Shape;429;p51"/>
          <p:cNvCxnSpPr>
            <a:stCxn id="421" idx="2"/>
            <a:endCxn id="425" idx="0"/>
          </p:cNvCxnSpPr>
          <p:nvPr/>
        </p:nvCxnSpPr>
        <p:spPr>
          <a:xfrm>
            <a:off x="6603075" y="1603050"/>
            <a:ext cx="0" cy="552900"/>
          </a:xfrm>
          <a:prstGeom prst="straightConnector1">
            <a:avLst/>
          </a:prstGeom>
          <a:noFill/>
          <a:ln cap="flat" cmpd="sng" w="9525">
            <a:solidFill>
              <a:schemeClr val="dk2"/>
            </a:solidFill>
            <a:prstDash val="solid"/>
            <a:round/>
            <a:headEnd len="med" w="med" type="none"/>
            <a:tailEnd len="med" w="med" type="none"/>
          </a:ln>
        </p:spPr>
      </p:cxnSp>
      <p:cxnSp>
        <p:nvCxnSpPr>
          <p:cNvPr id="430" name="Google Shape;430;p51"/>
          <p:cNvCxnSpPr>
            <a:stCxn id="422" idx="2"/>
            <a:endCxn id="426" idx="0"/>
          </p:cNvCxnSpPr>
          <p:nvPr/>
        </p:nvCxnSpPr>
        <p:spPr>
          <a:xfrm>
            <a:off x="8394700" y="1603050"/>
            <a:ext cx="0" cy="592800"/>
          </a:xfrm>
          <a:prstGeom prst="straightConnector1">
            <a:avLst/>
          </a:prstGeom>
          <a:noFill/>
          <a:ln cap="flat" cmpd="sng" w="9525">
            <a:solidFill>
              <a:schemeClr val="dk2"/>
            </a:solidFill>
            <a:prstDash val="solid"/>
            <a:round/>
            <a:headEnd len="med" w="med" type="none"/>
            <a:tailEnd len="med" w="med" type="none"/>
          </a:ln>
        </p:spPr>
      </p:cxnSp>
      <p:sp>
        <p:nvSpPr>
          <p:cNvPr id="431" name="Google Shape;431;p51"/>
          <p:cNvSpPr/>
          <p:nvPr/>
        </p:nvSpPr>
        <p:spPr>
          <a:xfrm>
            <a:off x="764375" y="2840088"/>
            <a:ext cx="502800" cy="131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51"/>
          <p:cNvSpPr/>
          <p:nvPr/>
        </p:nvSpPr>
        <p:spPr>
          <a:xfrm>
            <a:off x="6046175" y="2877438"/>
            <a:ext cx="502800" cy="131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1"/>
          <p:cNvSpPr txBox="1"/>
          <p:nvPr/>
        </p:nvSpPr>
        <p:spPr>
          <a:xfrm flipH="1">
            <a:off x="764375" y="1223975"/>
            <a:ext cx="1333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eth0: 172.16.94.5 </a:t>
            </a:r>
            <a:endParaRPr sz="800">
              <a:latin typeface="Roboto"/>
              <a:ea typeface="Roboto"/>
              <a:cs typeface="Roboto"/>
              <a:sym typeface="Roboto"/>
            </a:endParaRPr>
          </a:p>
        </p:txBody>
      </p:sp>
      <p:sp>
        <p:nvSpPr>
          <p:cNvPr id="434" name="Google Shape;434;p51"/>
          <p:cNvSpPr txBox="1"/>
          <p:nvPr/>
        </p:nvSpPr>
        <p:spPr>
          <a:xfrm flipH="1">
            <a:off x="2388925" y="1223975"/>
            <a:ext cx="1333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eth0: 172.16.94.6 </a:t>
            </a:r>
            <a:endParaRPr sz="800">
              <a:latin typeface="Roboto"/>
              <a:ea typeface="Roboto"/>
              <a:cs typeface="Roboto"/>
              <a:sym typeface="Roboto"/>
            </a:endParaRPr>
          </a:p>
        </p:txBody>
      </p:sp>
      <p:sp>
        <p:nvSpPr>
          <p:cNvPr id="435" name="Google Shape;435;p51"/>
          <p:cNvSpPr txBox="1"/>
          <p:nvPr/>
        </p:nvSpPr>
        <p:spPr>
          <a:xfrm flipH="1">
            <a:off x="5900600" y="1163850"/>
            <a:ext cx="1333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eth0: 172.16.61.206 </a:t>
            </a:r>
            <a:endParaRPr sz="800">
              <a:latin typeface="Roboto"/>
              <a:ea typeface="Roboto"/>
              <a:cs typeface="Roboto"/>
              <a:sym typeface="Roboto"/>
            </a:endParaRPr>
          </a:p>
        </p:txBody>
      </p:sp>
      <p:sp>
        <p:nvSpPr>
          <p:cNvPr id="436" name="Google Shape;436;p51"/>
          <p:cNvSpPr txBox="1"/>
          <p:nvPr/>
        </p:nvSpPr>
        <p:spPr>
          <a:xfrm flipH="1">
            <a:off x="7684925" y="1163850"/>
            <a:ext cx="1333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eth0: 172.16.61.207</a:t>
            </a:r>
            <a:endParaRPr sz="800">
              <a:latin typeface="Roboto"/>
              <a:ea typeface="Roboto"/>
              <a:cs typeface="Roboto"/>
              <a:sym typeface="Roboto"/>
            </a:endParaRPr>
          </a:p>
        </p:txBody>
      </p:sp>
      <p:sp>
        <p:nvSpPr>
          <p:cNvPr id="437" name="Google Shape;437;p51"/>
          <p:cNvSpPr txBox="1"/>
          <p:nvPr/>
        </p:nvSpPr>
        <p:spPr>
          <a:xfrm>
            <a:off x="364875" y="2083063"/>
            <a:ext cx="993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Roboto"/>
                <a:ea typeface="Roboto"/>
                <a:cs typeface="Roboto"/>
                <a:sym typeface="Roboto"/>
              </a:rPr>
              <a:t>Calic7d01d52dfb</a:t>
            </a:r>
            <a:endParaRPr sz="600">
              <a:latin typeface="Roboto"/>
              <a:ea typeface="Roboto"/>
              <a:cs typeface="Roboto"/>
              <a:sym typeface="Roboto"/>
            </a:endParaRPr>
          </a:p>
        </p:txBody>
      </p:sp>
      <p:sp>
        <p:nvSpPr>
          <p:cNvPr id="438" name="Google Shape;438;p51"/>
          <p:cNvSpPr txBox="1"/>
          <p:nvPr/>
        </p:nvSpPr>
        <p:spPr>
          <a:xfrm>
            <a:off x="2097875" y="2083075"/>
            <a:ext cx="779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Roboto"/>
                <a:ea typeface="Roboto"/>
                <a:cs typeface="Roboto"/>
                <a:sym typeface="Roboto"/>
              </a:rPr>
              <a:t>Calic91e3ae7866</a:t>
            </a:r>
            <a:endParaRPr sz="600">
              <a:latin typeface="Roboto"/>
              <a:ea typeface="Roboto"/>
              <a:cs typeface="Roboto"/>
              <a:sym typeface="Roboto"/>
            </a:endParaRPr>
          </a:p>
        </p:txBody>
      </p:sp>
      <p:sp>
        <p:nvSpPr>
          <p:cNvPr id="439" name="Google Shape;439;p51"/>
          <p:cNvSpPr txBox="1"/>
          <p:nvPr/>
        </p:nvSpPr>
        <p:spPr>
          <a:xfrm>
            <a:off x="5678463" y="2101763"/>
            <a:ext cx="7971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Roboto"/>
                <a:ea typeface="Roboto"/>
                <a:cs typeface="Roboto"/>
                <a:sym typeface="Roboto"/>
              </a:rPr>
              <a:t>Califb43d1590f7</a:t>
            </a:r>
            <a:endParaRPr sz="600">
              <a:latin typeface="Roboto"/>
              <a:ea typeface="Roboto"/>
              <a:cs typeface="Roboto"/>
              <a:sym typeface="Roboto"/>
            </a:endParaRPr>
          </a:p>
        </p:txBody>
      </p:sp>
      <p:sp>
        <p:nvSpPr>
          <p:cNvPr id="440" name="Google Shape;440;p51"/>
          <p:cNvSpPr txBox="1"/>
          <p:nvPr/>
        </p:nvSpPr>
        <p:spPr>
          <a:xfrm>
            <a:off x="7419113" y="2123088"/>
            <a:ext cx="7971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Roboto"/>
                <a:ea typeface="Roboto"/>
                <a:cs typeface="Roboto"/>
                <a:sym typeface="Roboto"/>
              </a:rPr>
              <a:t>Cali33b17198513</a:t>
            </a:r>
            <a:endParaRPr sz="600">
              <a:latin typeface="Roboto"/>
              <a:ea typeface="Roboto"/>
              <a:cs typeface="Roboto"/>
              <a:sym typeface="Roboto"/>
            </a:endParaRPr>
          </a:p>
        </p:txBody>
      </p:sp>
      <p:sp>
        <p:nvSpPr>
          <p:cNvPr id="441" name="Google Shape;441;p51"/>
          <p:cNvSpPr txBox="1"/>
          <p:nvPr/>
        </p:nvSpPr>
        <p:spPr>
          <a:xfrm flipH="1">
            <a:off x="378650" y="2600900"/>
            <a:ext cx="1333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tunnel0</a:t>
            </a:r>
            <a:r>
              <a:rPr lang="en" sz="800">
                <a:latin typeface="Roboto"/>
                <a:ea typeface="Roboto"/>
                <a:cs typeface="Roboto"/>
                <a:sym typeface="Roboto"/>
              </a:rPr>
              <a:t>: 172.16.94.0 </a:t>
            </a:r>
            <a:endParaRPr sz="800">
              <a:latin typeface="Roboto"/>
              <a:ea typeface="Roboto"/>
              <a:cs typeface="Roboto"/>
              <a:sym typeface="Roboto"/>
            </a:endParaRPr>
          </a:p>
        </p:txBody>
      </p:sp>
      <p:sp>
        <p:nvSpPr>
          <p:cNvPr id="442" name="Google Shape;442;p51"/>
          <p:cNvSpPr txBox="1"/>
          <p:nvPr/>
        </p:nvSpPr>
        <p:spPr>
          <a:xfrm flipH="1">
            <a:off x="5725550" y="2571750"/>
            <a:ext cx="1333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tunnel0: 172.16.61.192 </a:t>
            </a:r>
            <a:endParaRPr sz="800">
              <a:latin typeface="Roboto"/>
              <a:ea typeface="Roboto"/>
              <a:cs typeface="Roboto"/>
              <a:sym typeface="Roboto"/>
            </a:endParaRPr>
          </a:p>
        </p:txBody>
      </p:sp>
      <p:cxnSp>
        <p:nvCxnSpPr>
          <p:cNvPr id="443" name="Google Shape;443;p51"/>
          <p:cNvCxnSpPr>
            <a:stCxn id="431" idx="2"/>
            <a:endCxn id="411" idx="0"/>
          </p:cNvCxnSpPr>
          <p:nvPr/>
        </p:nvCxnSpPr>
        <p:spPr>
          <a:xfrm>
            <a:off x="1015775" y="2971488"/>
            <a:ext cx="0" cy="1383300"/>
          </a:xfrm>
          <a:prstGeom prst="straightConnector1">
            <a:avLst/>
          </a:prstGeom>
          <a:noFill/>
          <a:ln cap="flat" cmpd="sng" w="9525">
            <a:solidFill>
              <a:schemeClr val="dk2"/>
            </a:solidFill>
            <a:prstDash val="solid"/>
            <a:round/>
            <a:headEnd len="med" w="med" type="none"/>
            <a:tailEnd len="med" w="med" type="none"/>
          </a:ln>
        </p:spPr>
      </p:cxnSp>
      <p:sp>
        <p:nvSpPr>
          <p:cNvPr id="444" name="Google Shape;444;p51"/>
          <p:cNvSpPr/>
          <p:nvPr/>
        </p:nvSpPr>
        <p:spPr>
          <a:xfrm>
            <a:off x="1158375" y="3103575"/>
            <a:ext cx="1384200" cy="552900"/>
          </a:xfrm>
          <a:prstGeom prst="cloudCallout">
            <a:avLst>
              <a:gd fmla="val -20833" name="adj1"/>
              <a:gd fmla="val 625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IP-in-IP</a:t>
            </a:r>
            <a:endParaRPr sz="800"/>
          </a:p>
          <a:p>
            <a:pPr indent="0" lvl="0" marL="0" rtl="0" algn="l">
              <a:spcBef>
                <a:spcPts val="0"/>
              </a:spcBef>
              <a:spcAft>
                <a:spcPts val="0"/>
              </a:spcAft>
              <a:buNone/>
            </a:pPr>
            <a:r>
              <a:rPr lang="en" sz="800"/>
              <a:t>transformation</a:t>
            </a:r>
            <a:endParaRPr sz="800"/>
          </a:p>
        </p:txBody>
      </p:sp>
      <p:sp>
        <p:nvSpPr>
          <p:cNvPr id="445" name="Google Shape;445;p51"/>
          <p:cNvSpPr/>
          <p:nvPr/>
        </p:nvSpPr>
        <p:spPr>
          <a:xfrm>
            <a:off x="1358775" y="2359975"/>
            <a:ext cx="327900" cy="592800"/>
          </a:xfrm>
          <a:prstGeom prst="curvedLeftArrow">
            <a:avLst>
              <a:gd fmla="val 25000" name="adj1"/>
              <a:gd fmla="val 50000" name="adj2"/>
              <a:gd fmla="val 2500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51"/>
          <p:cNvSpPr txBox="1"/>
          <p:nvPr/>
        </p:nvSpPr>
        <p:spPr>
          <a:xfrm>
            <a:off x="1358775" y="104500"/>
            <a:ext cx="1737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kube-node1-cal</a:t>
            </a:r>
            <a:endParaRPr sz="1200">
              <a:latin typeface="Roboto"/>
              <a:ea typeface="Roboto"/>
              <a:cs typeface="Roboto"/>
              <a:sym typeface="Roboto"/>
            </a:endParaRPr>
          </a:p>
        </p:txBody>
      </p:sp>
      <p:sp>
        <p:nvSpPr>
          <p:cNvPr id="447" name="Google Shape;447;p51"/>
          <p:cNvSpPr txBox="1"/>
          <p:nvPr/>
        </p:nvSpPr>
        <p:spPr>
          <a:xfrm>
            <a:off x="6603075" y="110325"/>
            <a:ext cx="1737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kube-master-cal</a:t>
            </a:r>
            <a:endParaRPr sz="1200">
              <a:latin typeface="Roboto"/>
              <a:ea typeface="Roboto"/>
              <a:cs typeface="Roboto"/>
              <a:sym typeface="Roboto"/>
            </a:endParaRPr>
          </a:p>
        </p:txBody>
      </p:sp>
      <p:sp>
        <p:nvSpPr>
          <p:cNvPr id="448" name="Google Shape;448;p51"/>
          <p:cNvSpPr txBox="1"/>
          <p:nvPr/>
        </p:nvSpPr>
        <p:spPr>
          <a:xfrm>
            <a:off x="1435825" y="4161738"/>
            <a:ext cx="993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Roboto"/>
                <a:ea typeface="Roboto"/>
                <a:cs typeface="Roboto"/>
                <a:sym typeface="Roboto"/>
              </a:rPr>
              <a:t>eth0:192.168.0.41   </a:t>
            </a:r>
            <a:endParaRPr sz="600">
              <a:latin typeface="Roboto"/>
              <a:ea typeface="Roboto"/>
              <a:cs typeface="Roboto"/>
              <a:sym typeface="Roboto"/>
            </a:endParaRPr>
          </a:p>
        </p:txBody>
      </p:sp>
      <p:sp>
        <p:nvSpPr>
          <p:cNvPr id="449" name="Google Shape;449;p51"/>
          <p:cNvSpPr txBox="1"/>
          <p:nvPr/>
        </p:nvSpPr>
        <p:spPr>
          <a:xfrm>
            <a:off x="6775425" y="4101138"/>
            <a:ext cx="993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Roboto"/>
                <a:ea typeface="Roboto"/>
                <a:cs typeface="Roboto"/>
                <a:sym typeface="Roboto"/>
              </a:rPr>
              <a:t>eth0:192.168.0.40   </a:t>
            </a:r>
            <a:endParaRPr sz="6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CNI fits in</a:t>
            </a:r>
            <a:endParaRPr/>
          </a:p>
        </p:txBody>
      </p:sp>
      <p:pic>
        <p:nvPicPr>
          <p:cNvPr id="104" name="Google Shape;104;p16"/>
          <p:cNvPicPr preferRelativeResize="0"/>
          <p:nvPr/>
        </p:nvPicPr>
        <p:blipFill>
          <a:blip r:embed="rId3">
            <a:alphaModFix/>
          </a:blip>
          <a:stretch>
            <a:fillRect/>
          </a:stretch>
        </p:blipFill>
        <p:spPr>
          <a:xfrm>
            <a:off x="488125" y="1079575"/>
            <a:ext cx="7809949" cy="363777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2"/>
          <p:cNvSpPr txBox="1"/>
          <p:nvPr>
            <p:ph type="title"/>
          </p:nvPr>
        </p:nvSpPr>
        <p:spPr>
          <a:xfrm>
            <a:off x="311700" y="104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Border Gateway Protocol: BGP</a:t>
            </a:r>
            <a:endParaRPr/>
          </a:p>
        </p:txBody>
      </p:sp>
      <p:sp>
        <p:nvSpPr>
          <p:cNvPr id="455" name="Google Shape;455;p52"/>
          <p:cNvSpPr txBox="1"/>
          <p:nvPr>
            <p:ph idx="1" type="body"/>
          </p:nvPr>
        </p:nvSpPr>
        <p:spPr>
          <a:xfrm>
            <a:off x="311700" y="757675"/>
            <a:ext cx="8520600" cy="1617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BGP is a standardized exterior gateway protocol designed to </a:t>
            </a:r>
            <a:r>
              <a:rPr lang="en"/>
              <a:t>exchange</a:t>
            </a:r>
            <a:r>
              <a:rPr lang="en"/>
              <a:t> routing and reachability information among autonomous systems(AS) on the Internet. It makes routing decisions based on paths, network policies, or rule-sets configured by a network administrator. It has two major functions:</a:t>
            </a:r>
            <a:endParaRPr/>
          </a:p>
          <a:p>
            <a:pPr indent="-317182" lvl="0" marL="457200" rtl="0" algn="l">
              <a:spcBef>
                <a:spcPts val="1200"/>
              </a:spcBef>
              <a:spcAft>
                <a:spcPts val="0"/>
              </a:spcAft>
              <a:buSzPct val="100000"/>
              <a:buChar char="●"/>
            </a:pPr>
            <a:r>
              <a:rPr lang="en"/>
              <a:t>Who on the internet I can send packet to.</a:t>
            </a:r>
            <a:endParaRPr/>
          </a:p>
          <a:p>
            <a:pPr indent="-317182" lvl="0" marL="457200" rtl="0" algn="l">
              <a:spcBef>
                <a:spcPts val="0"/>
              </a:spcBef>
              <a:spcAft>
                <a:spcPts val="0"/>
              </a:spcAft>
              <a:buSzPct val="100000"/>
              <a:buChar char="●"/>
            </a:pPr>
            <a:r>
              <a:rPr lang="en"/>
              <a:t>Make a decision which route </a:t>
            </a:r>
            <a:r>
              <a:rPr lang="en"/>
              <a:t>should</a:t>
            </a:r>
            <a:r>
              <a:rPr lang="en"/>
              <a:t> a packet take. Routers in participating BGP peers periodically </a:t>
            </a:r>
            <a:r>
              <a:rPr lang="en"/>
              <a:t>exchange</a:t>
            </a:r>
            <a:r>
              <a:rPr lang="en"/>
              <a:t> route information about what autonomous systems they have  direct connections to.</a:t>
            </a:r>
            <a:endParaRPr/>
          </a:p>
        </p:txBody>
      </p:sp>
      <p:sp>
        <p:nvSpPr>
          <p:cNvPr id="456" name="Google Shape;456;p52"/>
          <p:cNvSpPr/>
          <p:nvPr/>
        </p:nvSpPr>
        <p:spPr>
          <a:xfrm>
            <a:off x="524550" y="2367750"/>
            <a:ext cx="7941000" cy="2382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2"/>
          <p:cNvSpPr/>
          <p:nvPr/>
        </p:nvSpPr>
        <p:spPr>
          <a:xfrm>
            <a:off x="2061750" y="2775750"/>
            <a:ext cx="1114800" cy="56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Network A</a:t>
            </a:r>
            <a:endParaRPr/>
          </a:p>
        </p:txBody>
      </p:sp>
      <p:sp>
        <p:nvSpPr>
          <p:cNvPr id="458" name="Google Shape;458;p52"/>
          <p:cNvSpPr/>
          <p:nvPr/>
        </p:nvSpPr>
        <p:spPr>
          <a:xfrm>
            <a:off x="5427000" y="2775750"/>
            <a:ext cx="1114800" cy="56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Network B</a:t>
            </a:r>
            <a:endParaRPr/>
          </a:p>
        </p:txBody>
      </p:sp>
      <p:sp>
        <p:nvSpPr>
          <p:cNvPr id="459" name="Google Shape;459;p52"/>
          <p:cNvSpPr/>
          <p:nvPr/>
        </p:nvSpPr>
        <p:spPr>
          <a:xfrm>
            <a:off x="2061750" y="3787850"/>
            <a:ext cx="1114800" cy="56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Network C</a:t>
            </a:r>
            <a:endParaRPr/>
          </a:p>
        </p:txBody>
      </p:sp>
      <p:sp>
        <p:nvSpPr>
          <p:cNvPr id="460" name="Google Shape;460;p52"/>
          <p:cNvSpPr/>
          <p:nvPr/>
        </p:nvSpPr>
        <p:spPr>
          <a:xfrm>
            <a:off x="5427000" y="3787850"/>
            <a:ext cx="1114800" cy="56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Network D</a:t>
            </a:r>
            <a:endParaRPr/>
          </a:p>
        </p:txBody>
      </p:sp>
      <p:sp>
        <p:nvSpPr>
          <p:cNvPr id="461" name="Google Shape;461;p52"/>
          <p:cNvSpPr/>
          <p:nvPr/>
        </p:nvSpPr>
        <p:spPr>
          <a:xfrm>
            <a:off x="772250" y="2501000"/>
            <a:ext cx="1049100" cy="947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A:0</a:t>
            </a:r>
            <a:endParaRPr sz="900"/>
          </a:p>
          <a:p>
            <a:pPr indent="0" lvl="0" marL="0" rtl="0" algn="l">
              <a:spcBef>
                <a:spcPts val="0"/>
              </a:spcBef>
              <a:spcAft>
                <a:spcPts val="0"/>
              </a:spcAft>
              <a:buNone/>
            </a:pPr>
            <a:r>
              <a:rPr lang="en" sz="900"/>
              <a:t>B:1</a:t>
            </a:r>
            <a:endParaRPr sz="900"/>
          </a:p>
          <a:p>
            <a:pPr indent="0" lvl="0" marL="0" rtl="0" algn="l">
              <a:spcBef>
                <a:spcPts val="0"/>
              </a:spcBef>
              <a:spcAft>
                <a:spcPts val="0"/>
              </a:spcAft>
              <a:buNone/>
            </a:pPr>
            <a:r>
              <a:rPr lang="en" sz="900"/>
              <a:t>C:1</a:t>
            </a:r>
            <a:endParaRPr sz="900"/>
          </a:p>
          <a:p>
            <a:pPr indent="0" lvl="0" marL="0" rtl="0" algn="l">
              <a:spcBef>
                <a:spcPts val="0"/>
              </a:spcBef>
              <a:spcAft>
                <a:spcPts val="0"/>
              </a:spcAft>
              <a:buNone/>
            </a:pPr>
            <a:r>
              <a:rPr lang="en" sz="900"/>
              <a:t>D:B:2</a:t>
            </a:r>
            <a:endParaRPr sz="900"/>
          </a:p>
          <a:p>
            <a:pPr indent="0" lvl="0" marL="0" rtl="0" algn="l">
              <a:spcBef>
                <a:spcPts val="0"/>
              </a:spcBef>
              <a:spcAft>
                <a:spcPts val="0"/>
              </a:spcAft>
              <a:buNone/>
            </a:pPr>
            <a:r>
              <a:rPr lang="en" sz="900"/>
              <a:t>D:C:2</a:t>
            </a:r>
            <a:endParaRPr sz="900"/>
          </a:p>
        </p:txBody>
      </p:sp>
      <p:sp>
        <p:nvSpPr>
          <p:cNvPr id="462" name="Google Shape;462;p52"/>
          <p:cNvSpPr/>
          <p:nvPr/>
        </p:nvSpPr>
        <p:spPr>
          <a:xfrm>
            <a:off x="772250" y="3701075"/>
            <a:ext cx="1049100" cy="947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C:0</a:t>
            </a:r>
            <a:endParaRPr sz="900"/>
          </a:p>
          <a:p>
            <a:pPr indent="0" lvl="0" marL="0" rtl="0" algn="l">
              <a:spcBef>
                <a:spcPts val="0"/>
              </a:spcBef>
              <a:spcAft>
                <a:spcPts val="0"/>
              </a:spcAft>
              <a:buNone/>
            </a:pPr>
            <a:r>
              <a:rPr lang="en" sz="900"/>
              <a:t>A:1</a:t>
            </a:r>
            <a:endParaRPr sz="900"/>
          </a:p>
          <a:p>
            <a:pPr indent="0" lvl="0" marL="0" rtl="0" algn="l">
              <a:spcBef>
                <a:spcPts val="0"/>
              </a:spcBef>
              <a:spcAft>
                <a:spcPts val="0"/>
              </a:spcAft>
              <a:buNone/>
            </a:pPr>
            <a:r>
              <a:rPr lang="en" sz="900"/>
              <a:t>D:1</a:t>
            </a:r>
            <a:endParaRPr sz="900"/>
          </a:p>
          <a:p>
            <a:pPr indent="0" lvl="0" marL="0" rtl="0" algn="l">
              <a:spcBef>
                <a:spcPts val="0"/>
              </a:spcBef>
              <a:spcAft>
                <a:spcPts val="0"/>
              </a:spcAft>
              <a:buNone/>
            </a:pPr>
            <a:r>
              <a:rPr lang="en" sz="900"/>
              <a:t>B:A:2</a:t>
            </a:r>
            <a:endParaRPr sz="900"/>
          </a:p>
          <a:p>
            <a:pPr indent="0" lvl="0" marL="0" rtl="0" algn="l">
              <a:spcBef>
                <a:spcPts val="0"/>
              </a:spcBef>
              <a:spcAft>
                <a:spcPts val="0"/>
              </a:spcAft>
              <a:buNone/>
            </a:pPr>
            <a:r>
              <a:rPr lang="en" sz="900"/>
              <a:t>B:D:2</a:t>
            </a:r>
            <a:endParaRPr sz="900"/>
          </a:p>
        </p:txBody>
      </p:sp>
      <p:sp>
        <p:nvSpPr>
          <p:cNvPr id="463" name="Google Shape;463;p52"/>
          <p:cNvSpPr/>
          <p:nvPr/>
        </p:nvSpPr>
        <p:spPr>
          <a:xfrm>
            <a:off x="7051675" y="2501000"/>
            <a:ext cx="1049100" cy="947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B:0</a:t>
            </a:r>
            <a:endParaRPr sz="1000"/>
          </a:p>
          <a:p>
            <a:pPr indent="0" lvl="0" marL="0" rtl="0" algn="l">
              <a:spcBef>
                <a:spcPts val="0"/>
              </a:spcBef>
              <a:spcAft>
                <a:spcPts val="0"/>
              </a:spcAft>
              <a:buNone/>
            </a:pPr>
            <a:r>
              <a:rPr lang="en" sz="1000"/>
              <a:t>A:1</a:t>
            </a:r>
            <a:endParaRPr sz="1000"/>
          </a:p>
          <a:p>
            <a:pPr indent="0" lvl="0" marL="0" rtl="0" algn="l">
              <a:spcBef>
                <a:spcPts val="0"/>
              </a:spcBef>
              <a:spcAft>
                <a:spcPts val="0"/>
              </a:spcAft>
              <a:buNone/>
            </a:pPr>
            <a:r>
              <a:rPr lang="en" sz="1000"/>
              <a:t>D:1</a:t>
            </a:r>
            <a:endParaRPr sz="1000"/>
          </a:p>
          <a:p>
            <a:pPr indent="0" lvl="0" marL="0" rtl="0" algn="l">
              <a:spcBef>
                <a:spcPts val="0"/>
              </a:spcBef>
              <a:spcAft>
                <a:spcPts val="0"/>
              </a:spcAft>
              <a:buNone/>
            </a:pPr>
            <a:r>
              <a:rPr lang="en" sz="1000"/>
              <a:t>C:A:2</a:t>
            </a:r>
            <a:endParaRPr sz="1000"/>
          </a:p>
        </p:txBody>
      </p:sp>
      <p:sp>
        <p:nvSpPr>
          <p:cNvPr id="464" name="Google Shape;464;p52"/>
          <p:cNvSpPr/>
          <p:nvPr/>
        </p:nvSpPr>
        <p:spPr>
          <a:xfrm>
            <a:off x="7051675" y="3701075"/>
            <a:ext cx="1049100" cy="947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D:0</a:t>
            </a:r>
            <a:endParaRPr sz="1000"/>
          </a:p>
          <a:p>
            <a:pPr indent="0" lvl="0" marL="0" rtl="0" algn="l">
              <a:spcBef>
                <a:spcPts val="0"/>
              </a:spcBef>
              <a:spcAft>
                <a:spcPts val="0"/>
              </a:spcAft>
              <a:buNone/>
            </a:pPr>
            <a:r>
              <a:rPr lang="en" sz="1000"/>
              <a:t>C:1</a:t>
            </a:r>
            <a:endParaRPr sz="1000"/>
          </a:p>
          <a:p>
            <a:pPr indent="0" lvl="0" marL="0" rtl="0" algn="l">
              <a:spcBef>
                <a:spcPts val="0"/>
              </a:spcBef>
              <a:spcAft>
                <a:spcPts val="0"/>
              </a:spcAft>
              <a:buNone/>
            </a:pPr>
            <a:r>
              <a:rPr lang="en" sz="1000"/>
              <a:t>B:1</a:t>
            </a:r>
            <a:endParaRPr sz="1000"/>
          </a:p>
          <a:p>
            <a:pPr indent="0" lvl="0" marL="0" rtl="0" algn="l">
              <a:spcBef>
                <a:spcPts val="0"/>
              </a:spcBef>
              <a:spcAft>
                <a:spcPts val="0"/>
              </a:spcAft>
              <a:buNone/>
            </a:pPr>
            <a:r>
              <a:rPr lang="en" sz="1000"/>
              <a:t>A:B:2</a:t>
            </a:r>
            <a:endParaRPr sz="1000"/>
          </a:p>
          <a:p>
            <a:pPr indent="0" lvl="0" marL="0" rtl="0" algn="l">
              <a:spcBef>
                <a:spcPts val="0"/>
              </a:spcBef>
              <a:spcAft>
                <a:spcPts val="0"/>
              </a:spcAft>
              <a:buNone/>
            </a:pPr>
            <a:r>
              <a:rPr lang="en" sz="1000"/>
              <a:t>A:C:2</a:t>
            </a:r>
            <a:endParaRPr sz="1000"/>
          </a:p>
        </p:txBody>
      </p:sp>
      <p:sp>
        <p:nvSpPr>
          <p:cNvPr id="465" name="Google Shape;465;p52"/>
          <p:cNvSpPr/>
          <p:nvPr/>
        </p:nvSpPr>
        <p:spPr>
          <a:xfrm>
            <a:off x="3176450" y="2950600"/>
            <a:ext cx="2250600" cy="116700"/>
          </a:xfrm>
          <a:prstGeom prst="lef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2"/>
          <p:cNvSpPr/>
          <p:nvPr/>
        </p:nvSpPr>
        <p:spPr>
          <a:xfrm>
            <a:off x="3176450" y="3977150"/>
            <a:ext cx="2250600" cy="116700"/>
          </a:xfrm>
          <a:prstGeom prst="lef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2"/>
          <p:cNvSpPr/>
          <p:nvPr/>
        </p:nvSpPr>
        <p:spPr>
          <a:xfrm>
            <a:off x="2513500" y="3350950"/>
            <a:ext cx="131100" cy="422700"/>
          </a:xfrm>
          <a:prstGeom prst="up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2"/>
          <p:cNvSpPr/>
          <p:nvPr/>
        </p:nvSpPr>
        <p:spPr>
          <a:xfrm>
            <a:off x="5918850" y="3347550"/>
            <a:ext cx="131100" cy="422700"/>
          </a:xfrm>
          <a:prstGeom prst="up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2"/>
          <p:cNvSpPr/>
          <p:nvPr/>
        </p:nvSpPr>
        <p:spPr>
          <a:xfrm>
            <a:off x="3839900" y="2420850"/>
            <a:ext cx="814200" cy="477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A:0</a:t>
            </a:r>
            <a:endParaRPr sz="1000"/>
          </a:p>
          <a:p>
            <a:pPr indent="0" lvl="0" marL="0" rtl="0" algn="l">
              <a:spcBef>
                <a:spcPts val="0"/>
              </a:spcBef>
              <a:spcAft>
                <a:spcPts val="0"/>
              </a:spcAft>
              <a:buNone/>
            </a:pPr>
            <a:r>
              <a:rPr lang="en" sz="1000"/>
              <a:t>B:1</a:t>
            </a:r>
            <a:endParaRPr sz="1000"/>
          </a:p>
          <a:p>
            <a:pPr indent="0" lvl="0" marL="0" rtl="0" algn="l">
              <a:spcBef>
                <a:spcPts val="0"/>
              </a:spcBef>
              <a:spcAft>
                <a:spcPts val="0"/>
              </a:spcAft>
              <a:buNone/>
            </a:pPr>
            <a:r>
              <a:rPr lang="en" sz="1000"/>
              <a:t>C:1</a:t>
            </a:r>
            <a:endParaRPr sz="1000"/>
          </a:p>
        </p:txBody>
      </p:sp>
      <p:sp>
        <p:nvSpPr>
          <p:cNvPr id="470" name="Google Shape;470;p52"/>
          <p:cNvSpPr/>
          <p:nvPr/>
        </p:nvSpPr>
        <p:spPr>
          <a:xfrm>
            <a:off x="2562400" y="2561938"/>
            <a:ext cx="1277400" cy="172200"/>
          </a:xfrm>
          <a:prstGeom prst="bentArrow">
            <a:avLst>
              <a:gd fmla="val 25000" name="adj1"/>
              <a:gd fmla="val 25000" name="adj2"/>
              <a:gd fmla="val 25000" name="adj3"/>
              <a:gd fmla="val 43750" name="adj4"/>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2"/>
          <p:cNvSpPr/>
          <p:nvPr/>
        </p:nvSpPr>
        <p:spPr>
          <a:xfrm>
            <a:off x="4238525" y="2897839"/>
            <a:ext cx="1219200" cy="477000"/>
          </a:xfrm>
          <a:prstGeom prst="curvedUpArrow">
            <a:avLst>
              <a:gd fmla="val 25000" name="adj1"/>
              <a:gd fmla="val 50000" name="adj2"/>
              <a:gd fmla="val 2500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2"/>
          <p:cNvSpPr/>
          <p:nvPr/>
        </p:nvSpPr>
        <p:spPr>
          <a:xfrm>
            <a:off x="6245400" y="3361775"/>
            <a:ext cx="814200" cy="172200"/>
          </a:xfrm>
          <a:prstGeom prst="curvedUpArrow">
            <a:avLst>
              <a:gd fmla="val 25000" name="adj1"/>
              <a:gd fmla="val 50000" name="adj2"/>
              <a:gd fmla="val 2500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2"/>
          <p:cNvSpPr/>
          <p:nvPr/>
        </p:nvSpPr>
        <p:spPr>
          <a:xfrm>
            <a:off x="7552775" y="3466350"/>
            <a:ext cx="82200" cy="234600"/>
          </a:xfrm>
          <a:prstGeom prst="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56">
                                            <p:txEl>
                                              <p:pRg end="0" st="0"/>
                                            </p:txEl>
                                          </p:spTgt>
                                        </p:tgtEl>
                                        <p:attrNameLst>
                                          <p:attrName>style.visibility</p:attrName>
                                        </p:attrNameLst>
                                      </p:cBhvr>
                                      <p:to>
                                        <p:strVal val="visible"/>
                                      </p:to>
                                    </p:set>
                                    <p:animEffect filter="fade" transition="in">
                                      <p:cBhvr>
                                        <p:cTn dur="1000"/>
                                        <p:tgtEl>
                                          <p:spTgt spid="456">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56">
                                            <p:txEl>
                                              <p:pRg end="0" st="0"/>
                                            </p:txEl>
                                          </p:spTgt>
                                        </p:tgtEl>
                                        <p:attrNameLst>
                                          <p:attrName>style.visibility</p:attrName>
                                        </p:attrNameLst>
                                      </p:cBhvr>
                                      <p:to>
                                        <p:strVal val="visible"/>
                                      </p:to>
                                    </p:set>
                                    <p:animEffect filter="fade" transition="in">
                                      <p:cBhvr>
                                        <p:cTn dur="1000"/>
                                        <p:tgtEl>
                                          <p:spTgt spid="4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000"/>
                                        <p:tgtEl>
                                          <p:spTgt spid="4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3"/>
          <p:cNvSpPr txBox="1"/>
          <p:nvPr>
            <p:ph type="title"/>
          </p:nvPr>
        </p:nvSpPr>
        <p:spPr>
          <a:xfrm>
            <a:off x="311700" y="1112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Calico Leverages BGP</a:t>
            </a:r>
            <a:endParaRPr/>
          </a:p>
        </p:txBody>
      </p:sp>
      <p:sp>
        <p:nvSpPr>
          <p:cNvPr id="479" name="Google Shape;479;p53"/>
          <p:cNvSpPr txBox="1"/>
          <p:nvPr>
            <p:ph idx="1" type="body"/>
          </p:nvPr>
        </p:nvSpPr>
        <p:spPr>
          <a:xfrm>
            <a:off x="311700" y="719075"/>
            <a:ext cx="8520600" cy="17289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By default Calico creates a full-mesh of internal BGP(iBGP) connections where each node peers with each other. This allows Calico to operate over any L2 network, whether </a:t>
            </a:r>
            <a:r>
              <a:rPr lang="en"/>
              <a:t>public cloud or private cloud, or, if IPIP is configured, to operate as an overlay over any network that does not block IPIP traffic. Calico does not use BGP for VXLAN overlays.</a:t>
            </a:r>
            <a:endParaRPr/>
          </a:p>
          <a:p>
            <a:pPr indent="-291465" lvl="0" marL="457200" rtl="0" algn="l">
              <a:spcBef>
                <a:spcPts val="1200"/>
              </a:spcBef>
              <a:spcAft>
                <a:spcPts val="0"/>
              </a:spcAft>
              <a:buSzPct val="100000"/>
              <a:buChar char="●"/>
            </a:pPr>
            <a:r>
              <a:rPr lang="en"/>
              <a:t>Route reflectors: To build large clusters of internal BGP(iBGP), BGP route reflectors can be used to reduce the number of BGP peerings used on each node. In this model, some nodes act as route reflectors and are configured to establish a full mesh amongst themselves. Other nodes are then configured to peer with a subset of those route reflectors, reducing the total numbers BGP peering connections compared to full-mesh.</a:t>
            </a:r>
            <a:endParaRPr/>
          </a:p>
          <a:p>
            <a:pPr indent="-291465" lvl="0" marL="457200" rtl="0" algn="l">
              <a:spcBef>
                <a:spcPts val="0"/>
              </a:spcBef>
              <a:spcAft>
                <a:spcPts val="0"/>
              </a:spcAft>
              <a:buSzPct val="100000"/>
              <a:buChar char="●"/>
            </a:pPr>
            <a:r>
              <a:rPr lang="en"/>
              <a:t>Top of Rack(TOR): In on-premises deployments, you can configure Calico to peer directly with your physical network infrastructure. Typically, this involves disabling Calico’s default full-mesh behavior, and instead peer Calico with your L3 ToR routers.</a:t>
            </a:r>
            <a:endParaRPr/>
          </a:p>
        </p:txBody>
      </p:sp>
      <p:sp>
        <p:nvSpPr>
          <p:cNvPr id="480" name="Google Shape;480;p53"/>
          <p:cNvSpPr/>
          <p:nvPr/>
        </p:nvSpPr>
        <p:spPr>
          <a:xfrm>
            <a:off x="1384200" y="2717150"/>
            <a:ext cx="5595300" cy="1959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3"/>
          <p:cNvSpPr/>
          <p:nvPr/>
        </p:nvSpPr>
        <p:spPr>
          <a:xfrm>
            <a:off x="2229450" y="2983475"/>
            <a:ext cx="1304100" cy="571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3"/>
          <p:cNvSpPr/>
          <p:nvPr/>
        </p:nvSpPr>
        <p:spPr>
          <a:xfrm>
            <a:off x="4319675" y="2983475"/>
            <a:ext cx="1304100" cy="5718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3"/>
          <p:cNvSpPr/>
          <p:nvPr/>
        </p:nvSpPr>
        <p:spPr>
          <a:xfrm>
            <a:off x="2229450" y="3934375"/>
            <a:ext cx="1304100" cy="648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3"/>
          <p:cNvSpPr/>
          <p:nvPr/>
        </p:nvSpPr>
        <p:spPr>
          <a:xfrm>
            <a:off x="4319675" y="3974750"/>
            <a:ext cx="1304100" cy="5421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3"/>
          <p:cNvSpPr txBox="1"/>
          <p:nvPr/>
        </p:nvSpPr>
        <p:spPr>
          <a:xfrm>
            <a:off x="2345875" y="2953038"/>
            <a:ext cx="925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Node A</a:t>
            </a:r>
            <a:endParaRPr sz="900">
              <a:latin typeface="Roboto"/>
              <a:ea typeface="Roboto"/>
              <a:cs typeface="Roboto"/>
              <a:sym typeface="Roboto"/>
            </a:endParaRPr>
          </a:p>
        </p:txBody>
      </p:sp>
      <p:sp>
        <p:nvSpPr>
          <p:cNvPr id="486" name="Google Shape;486;p53"/>
          <p:cNvSpPr txBox="1"/>
          <p:nvPr/>
        </p:nvSpPr>
        <p:spPr>
          <a:xfrm>
            <a:off x="4582025" y="2960700"/>
            <a:ext cx="925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Node B</a:t>
            </a:r>
            <a:endParaRPr sz="800">
              <a:latin typeface="Roboto"/>
              <a:ea typeface="Roboto"/>
              <a:cs typeface="Roboto"/>
              <a:sym typeface="Roboto"/>
            </a:endParaRPr>
          </a:p>
        </p:txBody>
      </p:sp>
      <p:sp>
        <p:nvSpPr>
          <p:cNvPr id="487" name="Google Shape;487;p53"/>
          <p:cNvSpPr txBox="1"/>
          <p:nvPr/>
        </p:nvSpPr>
        <p:spPr>
          <a:xfrm>
            <a:off x="2418900" y="3895675"/>
            <a:ext cx="925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Node C</a:t>
            </a:r>
            <a:endParaRPr sz="800">
              <a:latin typeface="Roboto"/>
              <a:ea typeface="Roboto"/>
              <a:cs typeface="Roboto"/>
              <a:sym typeface="Roboto"/>
            </a:endParaRPr>
          </a:p>
        </p:txBody>
      </p:sp>
      <p:sp>
        <p:nvSpPr>
          <p:cNvPr id="488" name="Google Shape;488;p53"/>
          <p:cNvSpPr txBox="1"/>
          <p:nvPr/>
        </p:nvSpPr>
        <p:spPr>
          <a:xfrm>
            <a:off x="4582025" y="3952425"/>
            <a:ext cx="925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Node D</a:t>
            </a:r>
            <a:endParaRPr sz="800">
              <a:latin typeface="Roboto"/>
              <a:ea typeface="Roboto"/>
              <a:cs typeface="Roboto"/>
              <a:sym typeface="Roboto"/>
            </a:endParaRPr>
          </a:p>
        </p:txBody>
      </p:sp>
      <p:cxnSp>
        <p:nvCxnSpPr>
          <p:cNvPr id="489" name="Google Shape;489;p53"/>
          <p:cNvCxnSpPr/>
          <p:nvPr/>
        </p:nvCxnSpPr>
        <p:spPr>
          <a:xfrm>
            <a:off x="3511175" y="3526125"/>
            <a:ext cx="836700" cy="500400"/>
          </a:xfrm>
          <a:prstGeom prst="straightConnector1">
            <a:avLst/>
          </a:prstGeom>
          <a:noFill/>
          <a:ln cap="flat" cmpd="sng" w="9525">
            <a:solidFill>
              <a:schemeClr val="dk2"/>
            </a:solidFill>
            <a:prstDash val="solid"/>
            <a:round/>
            <a:headEnd len="med" w="med" type="triangle"/>
            <a:tailEnd len="med" w="med" type="triangle"/>
          </a:ln>
        </p:spPr>
      </p:cxnSp>
      <p:cxnSp>
        <p:nvCxnSpPr>
          <p:cNvPr id="490" name="Google Shape;490;p53"/>
          <p:cNvCxnSpPr/>
          <p:nvPr/>
        </p:nvCxnSpPr>
        <p:spPr>
          <a:xfrm flipH="1" rot="10800000">
            <a:off x="3519513" y="3526125"/>
            <a:ext cx="814200" cy="426300"/>
          </a:xfrm>
          <a:prstGeom prst="straightConnector1">
            <a:avLst/>
          </a:prstGeom>
          <a:noFill/>
          <a:ln cap="flat" cmpd="sng" w="9525">
            <a:solidFill>
              <a:schemeClr val="dk2"/>
            </a:solidFill>
            <a:prstDash val="solid"/>
            <a:round/>
            <a:headEnd len="med" w="med" type="triangle"/>
            <a:tailEnd len="med" w="med" type="triangle"/>
          </a:ln>
        </p:spPr>
      </p:cxnSp>
      <p:cxnSp>
        <p:nvCxnSpPr>
          <p:cNvPr id="491" name="Google Shape;491;p53"/>
          <p:cNvCxnSpPr>
            <a:stCxn id="481" idx="3"/>
            <a:endCxn id="482" idx="1"/>
          </p:cNvCxnSpPr>
          <p:nvPr/>
        </p:nvCxnSpPr>
        <p:spPr>
          <a:xfrm>
            <a:off x="3533550" y="3269375"/>
            <a:ext cx="786000" cy="0"/>
          </a:xfrm>
          <a:prstGeom prst="straightConnector1">
            <a:avLst/>
          </a:prstGeom>
          <a:noFill/>
          <a:ln cap="flat" cmpd="sng" w="9525">
            <a:solidFill>
              <a:schemeClr val="dk2"/>
            </a:solidFill>
            <a:prstDash val="solid"/>
            <a:round/>
            <a:headEnd len="med" w="med" type="triangle"/>
            <a:tailEnd len="med" w="med" type="triangle"/>
          </a:ln>
        </p:spPr>
      </p:cxnSp>
      <p:cxnSp>
        <p:nvCxnSpPr>
          <p:cNvPr id="492" name="Google Shape;492;p53"/>
          <p:cNvCxnSpPr>
            <a:stCxn id="483" idx="3"/>
            <a:endCxn id="484" idx="1"/>
          </p:cNvCxnSpPr>
          <p:nvPr/>
        </p:nvCxnSpPr>
        <p:spPr>
          <a:xfrm flipH="1" rot="10800000">
            <a:off x="3533550" y="4245925"/>
            <a:ext cx="786000" cy="12600"/>
          </a:xfrm>
          <a:prstGeom prst="straightConnector1">
            <a:avLst/>
          </a:prstGeom>
          <a:noFill/>
          <a:ln cap="flat" cmpd="sng" w="9525">
            <a:solidFill>
              <a:schemeClr val="dk2"/>
            </a:solidFill>
            <a:prstDash val="solid"/>
            <a:round/>
            <a:headEnd len="med" w="med" type="triangle"/>
            <a:tailEnd len="med" w="med" type="triangle"/>
          </a:ln>
        </p:spPr>
      </p:cxnSp>
      <p:cxnSp>
        <p:nvCxnSpPr>
          <p:cNvPr id="493" name="Google Shape;493;p53"/>
          <p:cNvCxnSpPr>
            <a:stCxn id="483" idx="0"/>
            <a:endCxn id="481" idx="2"/>
          </p:cNvCxnSpPr>
          <p:nvPr/>
        </p:nvCxnSpPr>
        <p:spPr>
          <a:xfrm rot="10800000">
            <a:off x="2881500" y="3555175"/>
            <a:ext cx="0" cy="379200"/>
          </a:xfrm>
          <a:prstGeom prst="straightConnector1">
            <a:avLst/>
          </a:prstGeom>
          <a:noFill/>
          <a:ln cap="flat" cmpd="sng" w="9525">
            <a:solidFill>
              <a:schemeClr val="dk2"/>
            </a:solidFill>
            <a:prstDash val="solid"/>
            <a:round/>
            <a:headEnd len="med" w="med" type="triangle"/>
            <a:tailEnd len="med" w="med" type="triangle"/>
          </a:ln>
        </p:spPr>
      </p:cxnSp>
      <p:cxnSp>
        <p:nvCxnSpPr>
          <p:cNvPr id="494" name="Google Shape;494;p53"/>
          <p:cNvCxnSpPr>
            <a:stCxn id="482" idx="2"/>
            <a:endCxn id="484" idx="0"/>
          </p:cNvCxnSpPr>
          <p:nvPr/>
        </p:nvCxnSpPr>
        <p:spPr>
          <a:xfrm>
            <a:off x="4971725" y="3555275"/>
            <a:ext cx="0" cy="419400"/>
          </a:xfrm>
          <a:prstGeom prst="straightConnector1">
            <a:avLst/>
          </a:prstGeom>
          <a:noFill/>
          <a:ln cap="flat" cmpd="sng" w="9525">
            <a:solidFill>
              <a:schemeClr val="dk2"/>
            </a:solidFill>
            <a:prstDash val="solid"/>
            <a:round/>
            <a:headEnd len="med" w="med" type="triangle"/>
            <a:tailEnd len="med" w="med" type="triangle"/>
          </a:ln>
        </p:spPr>
      </p:cxnSp>
      <p:sp>
        <p:nvSpPr>
          <p:cNvPr id="495" name="Google Shape;495;p53"/>
          <p:cNvSpPr txBox="1"/>
          <p:nvPr/>
        </p:nvSpPr>
        <p:spPr>
          <a:xfrm>
            <a:off x="2418900" y="3276150"/>
            <a:ext cx="925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Virtual Router</a:t>
            </a:r>
            <a:endParaRPr sz="800">
              <a:latin typeface="Roboto"/>
              <a:ea typeface="Roboto"/>
              <a:cs typeface="Roboto"/>
              <a:sym typeface="Roboto"/>
            </a:endParaRPr>
          </a:p>
        </p:txBody>
      </p:sp>
      <p:sp>
        <p:nvSpPr>
          <p:cNvPr id="496" name="Google Shape;496;p53"/>
          <p:cNvSpPr txBox="1"/>
          <p:nvPr/>
        </p:nvSpPr>
        <p:spPr>
          <a:xfrm>
            <a:off x="4582025" y="3276150"/>
            <a:ext cx="925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Virtual Router</a:t>
            </a:r>
            <a:endParaRPr sz="800">
              <a:latin typeface="Roboto"/>
              <a:ea typeface="Roboto"/>
              <a:cs typeface="Roboto"/>
              <a:sym typeface="Roboto"/>
            </a:endParaRPr>
          </a:p>
        </p:txBody>
      </p:sp>
      <p:sp>
        <p:nvSpPr>
          <p:cNvPr id="497" name="Google Shape;497;p53"/>
          <p:cNvSpPr txBox="1"/>
          <p:nvPr/>
        </p:nvSpPr>
        <p:spPr>
          <a:xfrm>
            <a:off x="4509125" y="4279675"/>
            <a:ext cx="925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Virtual Router</a:t>
            </a:r>
            <a:endParaRPr sz="800">
              <a:latin typeface="Roboto"/>
              <a:ea typeface="Roboto"/>
              <a:cs typeface="Roboto"/>
              <a:sym typeface="Roboto"/>
            </a:endParaRPr>
          </a:p>
        </p:txBody>
      </p:sp>
      <p:sp>
        <p:nvSpPr>
          <p:cNvPr id="498" name="Google Shape;498;p53"/>
          <p:cNvSpPr txBox="1"/>
          <p:nvPr/>
        </p:nvSpPr>
        <p:spPr>
          <a:xfrm>
            <a:off x="2418900" y="4355875"/>
            <a:ext cx="925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Virtual Router</a:t>
            </a:r>
            <a:endParaRPr sz="800">
              <a:latin typeface="Roboto"/>
              <a:ea typeface="Roboto"/>
              <a:cs typeface="Roboto"/>
              <a:sym typeface="Roboto"/>
            </a:endParaRPr>
          </a:p>
        </p:txBody>
      </p:sp>
      <p:sp>
        <p:nvSpPr>
          <p:cNvPr id="499" name="Google Shape;499;p53"/>
          <p:cNvSpPr txBox="1"/>
          <p:nvPr/>
        </p:nvSpPr>
        <p:spPr>
          <a:xfrm>
            <a:off x="3204875" y="2612425"/>
            <a:ext cx="254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Kubernetes Cluster</a:t>
            </a:r>
            <a:endParaRPr>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4"/>
          <p:cNvSpPr/>
          <p:nvPr/>
        </p:nvSpPr>
        <p:spPr>
          <a:xfrm>
            <a:off x="216650" y="709700"/>
            <a:ext cx="6096000" cy="3929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4"/>
          <p:cNvSpPr/>
          <p:nvPr/>
        </p:nvSpPr>
        <p:spPr>
          <a:xfrm>
            <a:off x="6466500" y="709700"/>
            <a:ext cx="2580300" cy="3929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4"/>
          <p:cNvSpPr/>
          <p:nvPr/>
        </p:nvSpPr>
        <p:spPr>
          <a:xfrm>
            <a:off x="1232650" y="141925"/>
            <a:ext cx="1845300" cy="366000"/>
          </a:xfrm>
          <a:prstGeom prst="roundRect">
            <a:avLst>
              <a:gd fmla="val 16667" name="adj"/>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K8S API Server</a:t>
            </a:r>
            <a:endParaRPr/>
          </a:p>
        </p:txBody>
      </p:sp>
      <p:sp>
        <p:nvSpPr>
          <p:cNvPr id="507" name="Google Shape;507;p54"/>
          <p:cNvSpPr/>
          <p:nvPr/>
        </p:nvSpPr>
        <p:spPr>
          <a:xfrm>
            <a:off x="1314850" y="821775"/>
            <a:ext cx="978600" cy="306300"/>
          </a:xfrm>
          <a:prstGeom prst="roundRect">
            <a:avLst>
              <a:gd fmla="val 16667" name="adj"/>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kubelet</a:t>
            </a:r>
            <a:endParaRPr/>
          </a:p>
        </p:txBody>
      </p:sp>
      <p:sp>
        <p:nvSpPr>
          <p:cNvPr id="508" name="Google Shape;508;p54"/>
          <p:cNvSpPr/>
          <p:nvPr/>
        </p:nvSpPr>
        <p:spPr>
          <a:xfrm>
            <a:off x="1232650" y="1937875"/>
            <a:ext cx="1143000" cy="306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CNI plugin</a:t>
            </a:r>
            <a:endParaRPr/>
          </a:p>
        </p:txBody>
      </p:sp>
      <p:sp>
        <p:nvSpPr>
          <p:cNvPr id="509" name="Google Shape;509;p54"/>
          <p:cNvSpPr/>
          <p:nvPr/>
        </p:nvSpPr>
        <p:spPr>
          <a:xfrm>
            <a:off x="4049050" y="1286425"/>
            <a:ext cx="2046900" cy="33168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54"/>
          <p:cNvSpPr/>
          <p:nvPr/>
        </p:nvSpPr>
        <p:spPr>
          <a:xfrm>
            <a:off x="605125" y="2876175"/>
            <a:ext cx="2898600" cy="15018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4"/>
          <p:cNvSpPr/>
          <p:nvPr/>
        </p:nvSpPr>
        <p:spPr>
          <a:xfrm>
            <a:off x="2599775" y="1322300"/>
            <a:ext cx="777000" cy="3063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Felix</a:t>
            </a:r>
            <a:endParaRPr/>
          </a:p>
          <a:p>
            <a:pPr indent="0" lvl="0" marL="0" rtl="0" algn="l">
              <a:spcBef>
                <a:spcPts val="0"/>
              </a:spcBef>
              <a:spcAft>
                <a:spcPts val="0"/>
              </a:spcAft>
              <a:buNone/>
            </a:pPr>
            <a:r>
              <a:t/>
            </a:r>
            <a:endParaRPr/>
          </a:p>
        </p:txBody>
      </p:sp>
      <p:sp>
        <p:nvSpPr>
          <p:cNvPr id="512" name="Google Shape;512;p54"/>
          <p:cNvSpPr/>
          <p:nvPr/>
        </p:nvSpPr>
        <p:spPr>
          <a:xfrm>
            <a:off x="3950375" y="765000"/>
            <a:ext cx="1630200" cy="3063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Bird(BGP Agent)</a:t>
            </a:r>
            <a:endParaRPr/>
          </a:p>
        </p:txBody>
      </p:sp>
      <p:sp>
        <p:nvSpPr>
          <p:cNvPr id="513" name="Google Shape;513;p54"/>
          <p:cNvSpPr/>
          <p:nvPr/>
        </p:nvSpPr>
        <p:spPr>
          <a:xfrm>
            <a:off x="6768225" y="765000"/>
            <a:ext cx="1075800" cy="3063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Bird(BGP)</a:t>
            </a:r>
            <a:endParaRPr/>
          </a:p>
        </p:txBody>
      </p:sp>
      <p:sp>
        <p:nvSpPr>
          <p:cNvPr id="514" name="Google Shape;514;p54"/>
          <p:cNvSpPr/>
          <p:nvPr/>
        </p:nvSpPr>
        <p:spPr>
          <a:xfrm>
            <a:off x="8150400" y="765000"/>
            <a:ext cx="627300" cy="3063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Felix</a:t>
            </a:r>
            <a:endParaRPr/>
          </a:p>
        </p:txBody>
      </p:sp>
      <p:sp>
        <p:nvSpPr>
          <p:cNvPr id="515" name="Google Shape;515;p54"/>
          <p:cNvSpPr/>
          <p:nvPr/>
        </p:nvSpPr>
        <p:spPr>
          <a:xfrm>
            <a:off x="6768225" y="1280450"/>
            <a:ext cx="2046900" cy="32466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4"/>
          <p:cNvSpPr/>
          <p:nvPr/>
        </p:nvSpPr>
        <p:spPr>
          <a:xfrm>
            <a:off x="5135300" y="4176050"/>
            <a:ext cx="777000" cy="2346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4"/>
          <p:cNvSpPr/>
          <p:nvPr/>
        </p:nvSpPr>
        <p:spPr>
          <a:xfrm>
            <a:off x="7962150" y="4176050"/>
            <a:ext cx="777000" cy="2346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4"/>
          <p:cNvSpPr/>
          <p:nvPr/>
        </p:nvSpPr>
        <p:spPr>
          <a:xfrm>
            <a:off x="7962150" y="3387175"/>
            <a:ext cx="777000" cy="234600"/>
          </a:xfrm>
          <a:prstGeom prst="roundRect">
            <a:avLst>
              <a:gd fmla="val 16667" name="adj"/>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4"/>
          <p:cNvSpPr/>
          <p:nvPr/>
        </p:nvSpPr>
        <p:spPr>
          <a:xfrm>
            <a:off x="4084950" y="3775650"/>
            <a:ext cx="777000" cy="2346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calicX</a:t>
            </a:r>
            <a:endParaRPr sz="800"/>
          </a:p>
        </p:txBody>
      </p:sp>
      <p:sp>
        <p:nvSpPr>
          <p:cNvPr id="520" name="Google Shape;520;p54"/>
          <p:cNvSpPr/>
          <p:nvPr/>
        </p:nvSpPr>
        <p:spPr>
          <a:xfrm>
            <a:off x="2676000" y="3775650"/>
            <a:ext cx="777000" cy="2346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1" name="Google Shape;521;p54"/>
          <p:cNvCxnSpPr>
            <a:stCxn id="507" idx="2"/>
            <a:endCxn id="508" idx="0"/>
          </p:cNvCxnSpPr>
          <p:nvPr/>
        </p:nvCxnSpPr>
        <p:spPr>
          <a:xfrm>
            <a:off x="1804150" y="1128075"/>
            <a:ext cx="0" cy="809700"/>
          </a:xfrm>
          <a:prstGeom prst="straightConnector1">
            <a:avLst/>
          </a:prstGeom>
          <a:noFill/>
          <a:ln cap="flat" cmpd="sng" w="9525">
            <a:solidFill>
              <a:schemeClr val="dk2"/>
            </a:solidFill>
            <a:prstDash val="solid"/>
            <a:round/>
            <a:headEnd len="med" w="med" type="none"/>
            <a:tailEnd len="med" w="med" type="triangle"/>
          </a:ln>
        </p:spPr>
      </p:cxnSp>
      <p:cxnSp>
        <p:nvCxnSpPr>
          <p:cNvPr id="522" name="Google Shape;522;p54"/>
          <p:cNvCxnSpPr>
            <a:endCxn id="511" idx="1"/>
          </p:cNvCxnSpPr>
          <p:nvPr/>
        </p:nvCxnSpPr>
        <p:spPr>
          <a:xfrm flipH="1" rot="10800000">
            <a:off x="2054375" y="1475450"/>
            <a:ext cx="545400" cy="459300"/>
          </a:xfrm>
          <a:prstGeom prst="straightConnector1">
            <a:avLst/>
          </a:prstGeom>
          <a:noFill/>
          <a:ln cap="flat" cmpd="sng" w="9525">
            <a:solidFill>
              <a:schemeClr val="dk2"/>
            </a:solidFill>
            <a:prstDash val="solid"/>
            <a:round/>
            <a:headEnd len="med" w="med" type="none"/>
            <a:tailEnd len="med" w="med" type="triangle"/>
          </a:ln>
        </p:spPr>
      </p:cxnSp>
      <p:cxnSp>
        <p:nvCxnSpPr>
          <p:cNvPr id="523" name="Google Shape;523;p54"/>
          <p:cNvCxnSpPr>
            <a:endCxn id="512" idx="1"/>
          </p:cNvCxnSpPr>
          <p:nvPr/>
        </p:nvCxnSpPr>
        <p:spPr>
          <a:xfrm flipH="1" rot="10800000">
            <a:off x="3361775" y="918150"/>
            <a:ext cx="588600" cy="396600"/>
          </a:xfrm>
          <a:prstGeom prst="straightConnector1">
            <a:avLst/>
          </a:prstGeom>
          <a:noFill/>
          <a:ln cap="flat" cmpd="sng" w="9525">
            <a:solidFill>
              <a:schemeClr val="dk2"/>
            </a:solidFill>
            <a:prstDash val="solid"/>
            <a:round/>
            <a:headEnd len="med" w="med" type="none"/>
            <a:tailEnd len="med" w="med" type="triangle"/>
          </a:ln>
        </p:spPr>
      </p:cxnSp>
      <p:cxnSp>
        <p:nvCxnSpPr>
          <p:cNvPr id="524" name="Google Shape;524;p54"/>
          <p:cNvCxnSpPr>
            <a:stCxn id="512" idx="3"/>
            <a:endCxn id="513" idx="1"/>
          </p:cNvCxnSpPr>
          <p:nvPr/>
        </p:nvCxnSpPr>
        <p:spPr>
          <a:xfrm>
            <a:off x="5580575" y="918150"/>
            <a:ext cx="1187700" cy="0"/>
          </a:xfrm>
          <a:prstGeom prst="straightConnector1">
            <a:avLst/>
          </a:prstGeom>
          <a:noFill/>
          <a:ln cap="flat" cmpd="sng" w="9525">
            <a:solidFill>
              <a:schemeClr val="dk2"/>
            </a:solidFill>
            <a:prstDash val="solid"/>
            <a:round/>
            <a:headEnd len="med" w="med" type="none"/>
            <a:tailEnd len="med" w="med" type="triangle"/>
          </a:ln>
        </p:spPr>
      </p:cxnSp>
      <p:cxnSp>
        <p:nvCxnSpPr>
          <p:cNvPr id="525" name="Google Shape;525;p54"/>
          <p:cNvCxnSpPr>
            <a:stCxn id="513" idx="3"/>
            <a:endCxn id="514" idx="1"/>
          </p:cNvCxnSpPr>
          <p:nvPr/>
        </p:nvCxnSpPr>
        <p:spPr>
          <a:xfrm>
            <a:off x="7844025" y="918150"/>
            <a:ext cx="306300" cy="0"/>
          </a:xfrm>
          <a:prstGeom prst="straightConnector1">
            <a:avLst/>
          </a:prstGeom>
          <a:noFill/>
          <a:ln cap="flat" cmpd="sng" w="9525">
            <a:solidFill>
              <a:schemeClr val="dk2"/>
            </a:solidFill>
            <a:prstDash val="solid"/>
            <a:round/>
            <a:headEnd len="med" w="med" type="none"/>
            <a:tailEnd len="med" w="med" type="triangle"/>
          </a:ln>
        </p:spPr>
      </p:cxnSp>
      <p:sp>
        <p:nvSpPr>
          <p:cNvPr id="526" name="Google Shape;526;p54"/>
          <p:cNvSpPr txBox="1"/>
          <p:nvPr/>
        </p:nvSpPr>
        <p:spPr>
          <a:xfrm>
            <a:off x="903950" y="2906050"/>
            <a:ext cx="236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POD Network Namespace</a:t>
            </a:r>
            <a:endParaRPr>
              <a:latin typeface="Roboto"/>
              <a:ea typeface="Roboto"/>
              <a:cs typeface="Roboto"/>
              <a:sym typeface="Roboto"/>
            </a:endParaRPr>
          </a:p>
        </p:txBody>
      </p:sp>
      <p:sp>
        <p:nvSpPr>
          <p:cNvPr id="527" name="Google Shape;527;p54"/>
          <p:cNvSpPr txBox="1"/>
          <p:nvPr/>
        </p:nvSpPr>
        <p:spPr>
          <a:xfrm>
            <a:off x="1636150" y="3674125"/>
            <a:ext cx="1038300" cy="431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800">
                <a:latin typeface="Roboto"/>
                <a:ea typeface="Roboto"/>
                <a:cs typeface="Roboto"/>
                <a:sym typeface="Roboto"/>
              </a:rPr>
              <a:t>eth0</a:t>
            </a:r>
            <a:endParaRPr sz="8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            172.16.94.5</a:t>
            </a:r>
            <a:endParaRPr sz="800">
              <a:latin typeface="Roboto"/>
              <a:ea typeface="Roboto"/>
              <a:cs typeface="Roboto"/>
              <a:sym typeface="Roboto"/>
            </a:endParaRPr>
          </a:p>
        </p:txBody>
      </p:sp>
      <p:sp>
        <p:nvSpPr>
          <p:cNvPr id="528" name="Google Shape;528;p54"/>
          <p:cNvSpPr/>
          <p:nvPr/>
        </p:nvSpPr>
        <p:spPr>
          <a:xfrm>
            <a:off x="605125" y="3541075"/>
            <a:ext cx="1187700" cy="366000"/>
          </a:xfrm>
          <a:prstGeom prst="wedgeEllipseCallout">
            <a:avLst>
              <a:gd fmla="val -20833" name="adj1"/>
              <a:gd fmla="val 62500" name="adj2"/>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Sets Default Route</a:t>
            </a:r>
            <a:endParaRPr sz="800"/>
          </a:p>
        </p:txBody>
      </p:sp>
      <p:cxnSp>
        <p:nvCxnSpPr>
          <p:cNvPr id="529" name="Google Shape;529;p54"/>
          <p:cNvCxnSpPr>
            <a:stCxn id="508" idx="2"/>
            <a:endCxn id="528" idx="0"/>
          </p:cNvCxnSpPr>
          <p:nvPr/>
        </p:nvCxnSpPr>
        <p:spPr>
          <a:xfrm flipH="1">
            <a:off x="1199050" y="2244175"/>
            <a:ext cx="605100" cy="1296900"/>
          </a:xfrm>
          <a:prstGeom prst="straightConnector1">
            <a:avLst/>
          </a:prstGeom>
          <a:noFill/>
          <a:ln cap="flat" cmpd="sng" w="9525">
            <a:solidFill>
              <a:schemeClr val="dk2"/>
            </a:solidFill>
            <a:prstDash val="solid"/>
            <a:round/>
            <a:headEnd len="med" w="med" type="none"/>
            <a:tailEnd len="med" w="med" type="triangle"/>
          </a:ln>
        </p:spPr>
      </p:cxnSp>
      <p:cxnSp>
        <p:nvCxnSpPr>
          <p:cNvPr id="530" name="Google Shape;530;p54"/>
          <p:cNvCxnSpPr>
            <a:stCxn id="520" idx="3"/>
            <a:endCxn id="519" idx="1"/>
          </p:cNvCxnSpPr>
          <p:nvPr/>
        </p:nvCxnSpPr>
        <p:spPr>
          <a:xfrm>
            <a:off x="3453000" y="3892950"/>
            <a:ext cx="632100" cy="0"/>
          </a:xfrm>
          <a:prstGeom prst="straightConnector1">
            <a:avLst/>
          </a:prstGeom>
          <a:noFill/>
          <a:ln cap="flat" cmpd="sng" w="9525">
            <a:solidFill>
              <a:schemeClr val="dk2"/>
            </a:solidFill>
            <a:prstDash val="solid"/>
            <a:round/>
            <a:headEnd len="med" w="med" type="none"/>
            <a:tailEnd len="med" w="med" type="none"/>
          </a:ln>
        </p:spPr>
      </p:cxnSp>
      <p:sp>
        <p:nvSpPr>
          <p:cNvPr id="531" name="Google Shape;531;p54"/>
          <p:cNvSpPr/>
          <p:nvPr/>
        </p:nvSpPr>
        <p:spPr>
          <a:xfrm>
            <a:off x="3248075" y="3190675"/>
            <a:ext cx="816000" cy="431100"/>
          </a:xfrm>
          <a:prstGeom prst="wedgeEllipseCallout">
            <a:avLst>
              <a:gd fmla="val -20833" name="adj1"/>
              <a:gd fmla="val 62500" name="adj2"/>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Adds veth pair</a:t>
            </a:r>
            <a:endParaRPr sz="800"/>
          </a:p>
        </p:txBody>
      </p:sp>
      <p:cxnSp>
        <p:nvCxnSpPr>
          <p:cNvPr id="532" name="Google Shape;532;p54"/>
          <p:cNvCxnSpPr>
            <a:stCxn id="508" idx="2"/>
            <a:endCxn id="531" idx="1"/>
          </p:cNvCxnSpPr>
          <p:nvPr/>
        </p:nvCxnSpPr>
        <p:spPr>
          <a:xfrm>
            <a:off x="1804150" y="2244175"/>
            <a:ext cx="1563300" cy="1009500"/>
          </a:xfrm>
          <a:prstGeom prst="straightConnector1">
            <a:avLst/>
          </a:prstGeom>
          <a:noFill/>
          <a:ln cap="flat" cmpd="sng" w="9525">
            <a:solidFill>
              <a:schemeClr val="dk2"/>
            </a:solidFill>
            <a:prstDash val="solid"/>
            <a:round/>
            <a:headEnd len="med" w="med" type="none"/>
            <a:tailEnd len="med" w="med" type="triangle"/>
          </a:ln>
        </p:spPr>
      </p:cxnSp>
      <p:sp>
        <p:nvSpPr>
          <p:cNvPr id="533" name="Google Shape;533;p54"/>
          <p:cNvSpPr txBox="1"/>
          <p:nvPr/>
        </p:nvSpPr>
        <p:spPr>
          <a:xfrm>
            <a:off x="4250775" y="1270000"/>
            <a:ext cx="1845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Host Network Namespace</a:t>
            </a:r>
            <a:endParaRPr sz="800">
              <a:latin typeface="Roboto"/>
              <a:ea typeface="Roboto"/>
              <a:cs typeface="Roboto"/>
              <a:sym typeface="Roboto"/>
            </a:endParaRPr>
          </a:p>
        </p:txBody>
      </p:sp>
      <p:sp>
        <p:nvSpPr>
          <p:cNvPr id="534" name="Google Shape;534;p54"/>
          <p:cNvSpPr txBox="1"/>
          <p:nvPr/>
        </p:nvSpPr>
        <p:spPr>
          <a:xfrm>
            <a:off x="6932400" y="1321550"/>
            <a:ext cx="1845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Host Network Namespace</a:t>
            </a:r>
            <a:endParaRPr sz="800">
              <a:latin typeface="Roboto"/>
              <a:ea typeface="Roboto"/>
              <a:cs typeface="Roboto"/>
              <a:sym typeface="Roboto"/>
            </a:endParaRPr>
          </a:p>
        </p:txBody>
      </p:sp>
      <p:sp>
        <p:nvSpPr>
          <p:cNvPr id="535" name="Google Shape;535;p54"/>
          <p:cNvSpPr/>
          <p:nvPr/>
        </p:nvSpPr>
        <p:spPr>
          <a:xfrm>
            <a:off x="6865350" y="2228100"/>
            <a:ext cx="1873800" cy="687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4"/>
          <p:cNvSpPr/>
          <p:nvPr/>
        </p:nvSpPr>
        <p:spPr>
          <a:xfrm>
            <a:off x="3341125" y="1682750"/>
            <a:ext cx="978600" cy="431100"/>
          </a:xfrm>
          <a:prstGeom prst="wedgeEllipseCallout">
            <a:avLst>
              <a:gd fmla="val -20833" name="adj1"/>
              <a:gd fmla="val 62500" name="adj2"/>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Adds Route to Container</a:t>
            </a:r>
            <a:endParaRPr sz="800"/>
          </a:p>
        </p:txBody>
      </p:sp>
      <p:cxnSp>
        <p:nvCxnSpPr>
          <p:cNvPr id="537" name="Google Shape;537;p54"/>
          <p:cNvCxnSpPr>
            <a:stCxn id="511" idx="3"/>
            <a:endCxn id="536" idx="1"/>
          </p:cNvCxnSpPr>
          <p:nvPr/>
        </p:nvCxnSpPr>
        <p:spPr>
          <a:xfrm>
            <a:off x="3376775" y="1475450"/>
            <a:ext cx="107700" cy="270300"/>
          </a:xfrm>
          <a:prstGeom prst="straightConnector1">
            <a:avLst/>
          </a:prstGeom>
          <a:noFill/>
          <a:ln cap="flat" cmpd="sng" w="9525">
            <a:solidFill>
              <a:schemeClr val="dk2"/>
            </a:solidFill>
            <a:prstDash val="solid"/>
            <a:round/>
            <a:headEnd len="med" w="med" type="none"/>
            <a:tailEnd len="med" w="med" type="triangle"/>
          </a:ln>
        </p:spPr>
      </p:cxnSp>
      <p:cxnSp>
        <p:nvCxnSpPr>
          <p:cNvPr id="538" name="Google Shape;538;p54"/>
          <p:cNvCxnSpPr>
            <a:stCxn id="536" idx="4"/>
          </p:cNvCxnSpPr>
          <p:nvPr/>
        </p:nvCxnSpPr>
        <p:spPr>
          <a:xfrm>
            <a:off x="4176412" y="2050717"/>
            <a:ext cx="417900" cy="153000"/>
          </a:xfrm>
          <a:prstGeom prst="straightConnector1">
            <a:avLst/>
          </a:prstGeom>
          <a:noFill/>
          <a:ln cap="flat" cmpd="sng" w="9525">
            <a:solidFill>
              <a:schemeClr val="dk2"/>
            </a:solidFill>
            <a:prstDash val="solid"/>
            <a:round/>
            <a:headEnd len="med" w="med" type="none"/>
            <a:tailEnd len="med" w="med" type="triangle"/>
          </a:ln>
        </p:spPr>
      </p:cxnSp>
      <p:sp>
        <p:nvSpPr>
          <p:cNvPr id="539" name="Google Shape;539;p54"/>
          <p:cNvSpPr txBox="1"/>
          <p:nvPr/>
        </p:nvSpPr>
        <p:spPr>
          <a:xfrm>
            <a:off x="4635525" y="1955375"/>
            <a:ext cx="1228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Route Table</a:t>
            </a:r>
            <a:endParaRPr sz="1000">
              <a:latin typeface="Roboto"/>
              <a:ea typeface="Roboto"/>
              <a:cs typeface="Roboto"/>
              <a:sym typeface="Roboto"/>
            </a:endParaRPr>
          </a:p>
        </p:txBody>
      </p:sp>
      <p:sp>
        <p:nvSpPr>
          <p:cNvPr id="540" name="Google Shape;540;p54"/>
          <p:cNvSpPr txBox="1"/>
          <p:nvPr/>
        </p:nvSpPr>
        <p:spPr>
          <a:xfrm>
            <a:off x="7066450" y="1983313"/>
            <a:ext cx="1228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Route Table</a:t>
            </a:r>
            <a:endParaRPr sz="1000">
              <a:latin typeface="Roboto"/>
              <a:ea typeface="Roboto"/>
              <a:cs typeface="Roboto"/>
              <a:sym typeface="Roboto"/>
            </a:endParaRPr>
          </a:p>
        </p:txBody>
      </p:sp>
      <p:cxnSp>
        <p:nvCxnSpPr>
          <p:cNvPr id="541" name="Google Shape;541;p54"/>
          <p:cNvCxnSpPr>
            <a:endCxn id="507" idx="0"/>
          </p:cNvCxnSpPr>
          <p:nvPr/>
        </p:nvCxnSpPr>
        <p:spPr>
          <a:xfrm>
            <a:off x="1800250" y="500475"/>
            <a:ext cx="3900" cy="321300"/>
          </a:xfrm>
          <a:prstGeom prst="straightConnector1">
            <a:avLst/>
          </a:prstGeom>
          <a:noFill/>
          <a:ln cap="flat" cmpd="sng" w="9525">
            <a:solidFill>
              <a:schemeClr val="dk2"/>
            </a:solidFill>
            <a:prstDash val="solid"/>
            <a:round/>
            <a:headEnd len="med" w="med" type="none"/>
            <a:tailEnd len="med" w="med" type="triangle"/>
          </a:ln>
        </p:spPr>
      </p:cxnSp>
      <p:cxnSp>
        <p:nvCxnSpPr>
          <p:cNvPr id="542" name="Google Shape;542;p54"/>
          <p:cNvCxnSpPr>
            <a:stCxn id="514" idx="2"/>
            <a:endCxn id="540" idx="0"/>
          </p:cNvCxnSpPr>
          <p:nvPr/>
        </p:nvCxnSpPr>
        <p:spPr>
          <a:xfrm flipH="1">
            <a:off x="7680750" y="1071300"/>
            <a:ext cx="783300" cy="912000"/>
          </a:xfrm>
          <a:prstGeom prst="straightConnector1">
            <a:avLst/>
          </a:prstGeom>
          <a:noFill/>
          <a:ln cap="flat" cmpd="sng" w="9525">
            <a:solidFill>
              <a:schemeClr val="dk2"/>
            </a:solidFill>
            <a:prstDash val="solid"/>
            <a:round/>
            <a:headEnd len="med" w="med" type="none"/>
            <a:tailEnd len="med" w="med" type="triangle"/>
          </a:ln>
        </p:spPr>
      </p:cxnSp>
      <p:sp>
        <p:nvSpPr>
          <p:cNvPr id="543" name="Google Shape;543;p54"/>
          <p:cNvSpPr/>
          <p:nvPr/>
        </p:nvSpPr>
        <p:spPr>
          <a:xfrm>
            <a:off x="4357475" y="3178150"/>
            <a:ext cx="1038300" cy="431100"/>
          </a:xfrm>
          <a:prstGeom prst="wedgeEllipseCallout">
            <a:avLst>
              <a:gd fmla="val -20833" name="adj1"/>
              <a:gd fmla="val 62500" name="adj2"/>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Moves host side veth to host</a:t>
            </a:r>
            <a:endParaRPr sz="800"/>
          </a:p>
        </p:txBody>
      </p:sp>
      <p:sp>
        <p:nvSpPr>
          <p:cNvPr id="544" name="Google Shape;544;p54"/>
          <p:cNvSpPr txBox="1"/>
          <p:nvPr/>
        </p:nvSpPr>
        <p:spPr>
          <a:xfrm>
            <a:off x="7563850" y="3160200"/>
            <a:ext cx="1513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tunnel0: 172.16.61.192</a:t>
            </a:r>
            <a:endParaRPr sz="800">
              <a:latin typeface="Roboto"/>
              <a:ea typeface="Roboto"/>
              <a:cs typeface="Roboto"/>
              <a:sym typeface="Roboto"/>
            </a:endParaRPr>
          </a:p>
        </p:txBody>
      </p:sp>
      <p:sp>
        <p:nvSpPr>
          <p:cNvPr id="545" name="Google Shape;545;p54"/>
          <p:cNvSpPr txBox="1"/>
          <p:nvPr/>
        </p:nvSpPr>
        <p:spPr>
          <a:xfrm>
            <a:off x="6977225" y="4139450"/>
            <a:ext cx="1038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eth0</a:t>
            </a:r>
            <a:r>
              <a:rPr lang="en" sz="800">
                <a:latin typeface="Roboto"/>
                <a:ea typeface="Roboto"/>
                <a:cs typeface="Roboto"/>
                <a:sym typeface="Roboto"/>
              </a:rPr>
              <a:t>: 192.168.0.40</a:t>
            </a:r>
            <a:endParaRPr sz="800">
              <a:latin typeface="Roboto"/>
              <a:ea typeface="Roboto"/>
              <a:cs typeface="Roboto"/>
              <a:sym typeface="Roboto"/>
            </a:endParaRPr>
          </a:p>
        </p:txBody>
      </p:sp>
      <p:sp>
        <p:nvSpPr>
          <p:cNvPr id="546" name="Google Shape;546;p54"/>
          <p:cNvSpPr txBox="1"/>
          <p:nvPr/>
        </p:nvSpPr>
        <p:spPr>
          <a:xfrm>
            <a:off x="4176400" y="4139450"/>
            <a:ext cx="1513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Roboto"/>
                <a:ea typeface="Roboto"/>
                <a:cs typeface="Roboto"/>
                <a:sym typeface="Roboto"/>
              </a:rPr>
              <a:t>eth0</a:t>
            </a:r>
            <a:r>
              <a:rPr lang="en" sz="800">
                <a:latin typeface="Roboto"/>
                <a:ea typeface="Roboto"/>
                <a:cs typeface="Roboto"/>
                <a:sym typeface="Roboto"/>
              </a:rPr>
              <a:t>: 192.168.0.41</a:t>
            </a:r>
            <a:endParaRPr sz="800">
              <a:latin typeface="Roboto"/>
              <a:ea typeface="Roboto"/>
              <a:cs typeface="Roboto"/>
              <a:sym typeface="Roboto"/>
            </a:endParaRPr>
          </a:p>
        </p:txBody>
      </p:sp>
      <p:sp>
        <p:nvSpPr>
          <p:cNvPr id="547" name="Google Shape;547;p54"/>
          <p:cNvSpPr/>
          <p:nvPr/>
        </p:nvSpPr>
        <p:spPr>
          <a:xfrm>
            <a:off x="4130950" y="2261725"/>
            <a:ext cx="1889400" cy="687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sp>
        <p:nvSpPr>
          <p:cNvPr id="548" name="Google Shape;548;p54"/>
          <p:cNvSpPr txBox="1"/>
          <p:nvPr/>
        </p:nvSpPr>
        <p:spPr>
          <a:xfrm>
            <a:off x="4122825" y="2243725"/>
            <a:ext cx="1889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Destination  Gateway  Genmask        Iface</a:t>
            </a:r>
            <a:endParaRPr sz="600"/>
          </a:p>
          <a:p>
            <a:pPr indent="0" lvl="0" marL="0" rtl="0" algn="l">
              <a:spcBef>
                <a:spcPts val="0"/>
              </a:spcBef>
              <a:spcAft>
                <a:spcPts val="0"/>
              </a:spcAft>
              <a:buNone/>
            </a:pPr>
            <a:r>
              <a:rPr lang="en" sz="600"/>
              <a:t>172.16.94.5 0.0.0.0     255.255.255.255 calicX</a:t>
            </a:r>
            <a:endParaRPr sz="600"/>
          </a:p>
          <a:p>
            <a:pPr indent="0" lvl="0" marL="0" rtl="0" algn="l">
              <a:spcBef>
                <a:spcPts val="0"/>
              </a:spcBef>
              <a:spcAft>
                <a:spcPts val="0"/>
              </a:spcAft>
              <a:buNone/>
            </a:pPr>
            <a:r>
              <a:t/>
            </a:r>
            <a:endParaRPr sz="700">
              <a:latin typeface="Roboto"/>
              <a:ea typeface="Roboto"/>
              <a:cs typeface="Roboto"/>
              <a:sym typeface="Roboto"/>
            </a:endParaRPr>
          </a:p>
        </p:txBody>
      </p:sp>
      <p:sp>
        <p:nvSpPr>
          <p:cNvPr id="549" name="Google Shape;549;p54"/>
          <p:cNvSpPr txBox="1"/>
          <p:nvPr/>
        </p:nvSpPr>
        <p:spPr>
          <a:xfrm>
            <a:off x="6777550" y="2203713"/>
            <a:ext cx="1889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Destination  Gateway  Genmask        Iface</a:t>
            </a:r>
            <a:endParaRPr sz="600"/>
          </a:p>
          <a:p>
            <a:pPr indent="0" lvl="0" marL="0" rtl="0" algn="l">
              <a:spcBef>
                <a:spcPts val="0"/>
              </a:spcBef>
              <a:spcAft>
                <a:spcPts val="0"/>
              </a:spcAft>
              <a:buNone/>
            </a:pPr>
            <a:r>
              <a:rPr lang="en" sz="600"/>
              <a:t>172.16.94.0 kube-node1-cal     255.255.255.192 tunl0</a:t>
            </a:r>
            <a:endParaRPr sz="600"/>
          </a:p>
          <a:p>
            <a:pPr indent="0" lvl="0" marL="0" rtl="0" algn="l">
              <a:spcBef>
                <a:spcPts val="0"/>
              </a:spcBef>
              <a:spcAft>
                <a:spcPts val="0"/>
              </a:spcAft>
              <a:buNone/>
            </a:pPr>
            <a:r>
              <a:t/>
            </a:r>
            <a:endParaRPr sz="700">
              <a:latin typeface="Roboto"/>
              <a:ea typeface="Roboto"/>
              <a:cs typeface="Roboto"/>
              <a:sym typeface="Roboto"/>
            </a:endParaRPr>
          </a:p>
        </p:txBody>
      </p:sp>
      <p:sp>
        <p:nvSpPr>
          <p:cNvPr id="550" name="Google Shape;550;p54"/>
          <p:cNvSpPr/>
          <p:nvPr/>
        </p:nvSpPr>
        <p:spPr>
          <a:xfrm>
            <a:off x="306825" y="1553850"/>
            <a:ext cx="632100" cy="306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CRI </a:t>
            </a:r>
            <a:endParaRPr/>
          </a:p>
        </p:txBody>
      </p:sp>
      <p:cxnSp>
        <p:nvCxnSpPr>
          <p:cNvPr id="551" name="Google Shape;551;p54"/>
          <p:cNvCxnSpPr>
            <a:stCxn id="507" idx="2"/>
            <a:endCxn id="550" idx="0"/>
          </p:cNvCxnSpPr>
          <p:nvPr/>
        </p:nvCxnSpPr>
        <p:spPr>
          <a:xfrm flipH="1">
            <a:off x="622750" y="1128075"/>
            <a:ext cx="1181400" cy="425700"/>
          </a:xfrm>
          <a:prstGeom prst="straightConnector1">
            <a:avLst/>
          </a:prstGeom>
          <a:noFill/>
          <a:ln cap="flat" cmpd="sng" w="9525">
            <a:solidFill>
              <a:schemeClr val="dk2"/>
            </a:solidFill>
            <a:prstDash val="solid"/>
            <a:round/>
            <a:headEnd len="med" w="med" type="none"/>
            <a:tailEnd len="med" w="med" type="triangle"/>
          </a:ln>
        </p:spPr>
      </p:cxnSp>
      <p:cxnSp>
        <p:nvCxnSpPr>
          <p:cNvPr id="552" name="Google Shape;552;p54"/>
          <p:cNvCxnSpPr>
            <a:stCxn id="550" idx="2"/>
          </p:cNvCxnSpPr>
          <p:nvPr/>
        </p:nvCxnSpPr>
        <p:spPr>
          <a:xfrm>
            <a:off x="622875" y="1860150"/>
            <a:ext cx="576300" cy="978000"/>
          </a:xfrm>
          <a:prstGeom prst="straightConnector1">
            <a:avLst/>
          </a:prstGeom>
          <a:noFill/>
          <a:ln cap="flat" cmpd="sng" w="9525">
            <a:solidFill>
              <a:schemeClr val="dk2"/>
            </a:solidFill>
            <a:prstDash val="solid"/>
            <a:round/>
            <a:headEnd len="med" w="med" type="none"/>
            <a:tailEnd len="med" w="med" type="triangle"/>
          </a:ln>
        </p:spPr>
      </p:cxnSp>
      <p:sp>
        <p:nvSpPr>
          <p:cNvPr id="553" name="Google Shape;553;p54"/>
          <p:cNvSpPr/>
          <p:nvPr/>
        </p:nvSpPr>
        <p:spPr>
          <a:xfrm>
            <a:off x="1451950" y="535075"/>
            <a:ext cx="306300" cy="18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 </a:t>
            </a:r>
            <a:endParaRPr/>
          </a:p>
        </p:txBody>
      </p:sp>
      <p:sp>
        <p:nvSpPr>
          <p:cNvPr id="554" name="Google Shape;554;p54"/>
          <p:cNvSpPr/>
          <p:nvPr/>
        </p:nvSpPr>
        <p:spPr>
          <a:xfrm>
            <a:off x="918550" y="1144675"/>
            <a:ext cx="306300" cy="18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r>
              <a:rPr lang="en"/>
              <a:t> </a:t>
            </a:r>
            <a:endParaRPr/>
          </a:p>
        </p:txBody>
      </p:sp>
      <p:sp>
        <p:nvSpPr>
          <p:cNvPr id="555" name="Google Shape;555;p54"/>
          <p:cNvSpPr/>
          <p:nvPr/>
        </p:nvSpPr>
        <p:spPr>
          <a:xfrm>
            <a:off x="537550" y="2287675"/>
            <a:ext cx="306300" cy="18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r>
              <a:rPr lang="en"/>
              <a:t> </a:t>
            </a:r>
            <a:endParaRPr/>
          </a:p>
        </p:txBody>
      </p:sp>
      <p:sp>
        <p:nvSpPr>
          <p:cNvPr id="556" name="Google Shape;556;p54"/>
          <p:cNvSpPr/>
          <p:nvPr/>
        </p:nvSpPr>
        <p:spPr>
          <a:xfrm>
            <a:off x="1451950" y="1449475"/>
            <a:ext cx="306300" cy="18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r>
              <a:rPr lang="en"/>
              <a:t> </a:t>
            </a:r>
            <a:endParaRPr/>
          </a:p>
        </p:txBody>
      </p:sp>
      <p:sp>
        <p:nvSpPr>
          <p:cNvPr id="557" name="Google Shape;557;p54"/>
          <p:cNvSpPr/>
          <p:nvPr/>
        </p:nvSpPr>
        <p:spPr>
          <a:xfrm>
            <a:off x="2518750" y="2516275"/>
            <a:ext cx="306300" cy="18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r>
              <a:rPr lang="en"/>
              <a:t> </a:t>
            </a:r>
            <a:endParaRPr/>
          </a:p>
        </p:txBody>
      </p:sp>
      <p:sp>
        <p:nvSpPr>
          <p:cNvPr id="558" name="Google Shape;558;p54"/>
          <p:cNvSpPr/>
          <p:nvPr/>
        </p:nvSpPr>
        <p:spPr>
          <a:xfrm>
            <a:off x="1604350" y="2592475"/>
            <a:ext cx="306300" cy="18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a:t>
            </a:r>
            <a:r>
              <a:rPr lang="en"/>
              <a:t> </a:t>
            </a:r>
            <a:endParaRPr/>
          </a:p>
        </p:txBody>
      </p:sp>
      <p:sp>
        <p:nvSpPr>
          <p:cNvPr id="559" name="Google Shape;559;p54"/>
          <p:cNvSpPr/>
          <p:nvPr/>
        </p:nvSpPr>
        <p:spPr>
          <a:xfrm>
            <a:off x="2061550" y="1525675"/>
            <a:ext cx="306300" cy="18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r>
              <a:rPr lang="en"/>
              <a:t> </a:t>
            </a:r>
            <a:endParaRPr/>
          </a:p>
        </p:txBody>
      </p:sp>
      <p:sp>
        <p:nvSpPr>
          <p:cNvPr id="560" name="Google Shape;560;p54"/>
          <p:cNvSpPr/>
          <p:nvPr/>
        </p:nvSpPr>
        <p:spPr>
          <a:xfrm>
            <a:off x="3453000" y="870775"/>
            <a:ext cx="306300" cy="234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8</a:t>
            </a:r>
            <a:r>
              <a:rPr lang="en"/>
              <a:t> </a:t>
            </a:r>
            <a:endParaRPr/>
          </a:p>
        </p:txBody>
      </p:sp>
      <p:sp>
        <p:nvSpPr>
          <p:cNvPr id="561" name="Google Shape;561;p54"/>
          <p:cNvSpPr/>
          <p:nvPr/>
        </p:nvSpPr>
        <p:spPr>
          <a:xfrm>
            <a:off x="7844025" y="982000"/>
            <a:ext cx="306300" cy="234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9</a:t>
            </a:r>
            <a:r>
              <a:rPr lang="en"/>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5"/>
          <p:cNvSpPr txBox="1"/>
          <p:nvPr>
            <p:ph type="title"/>
          </p:nvPr>
        </p:nvSpPr>
        <p:spPr>
          <a:xfrm>
            <a:off x="274350" y="663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Calico On-Prem Networking Options</a:t>
            </a:r>
            <a:endParaRPr/>
          </a:p>
        </p:txBody>
      </p:sp>
      <p:sp>
        <p:nvSpPr>
          <p:cNvPr id="567" name="Google Shape;567;p55"/>
          <p:cNvSpPr txBox="1"/>
          <p:nvPr>
            <p:ph idx="1" type="body"/>
          </p:nvPr>
        </p:nvSpPr>
        <p:spPr>
          <a:xfrm>
            <a:off x="311700" y="674150"/>
            <a:ext cx="8520600" cy="3894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Non-overlay network</a:t>
            </a:r>
            <a:r>
              <a:rPr lang="en"/>
              <a:t>. This is the most performant option as there is no encapsulation involved .</a:t>
            </a:r>
            <a:endParaRPr/>
          </a:p>
          <a:p>
            <a:pPr indent="-325755" lvl="0" marL="457200" rtl="0" algn="l">
              <a:spcBef>
                <a:spcPts val="1200"/>
              </a:spcBef>
              <a:spcAft>
                <a:spcPts val="0"/>
              </a:spcAft>
              <a:buSzPct val="100000"/>
              <a:buChar char="●"/>
            </a:pPr>
            <a:r>
              <a:rPr lang="en"/>
              <a:t>BGP to peer with TOR(Top of Rack). This method uses BGP to peer with the physical network(TOR) to make pod IPs routable outside of the cluster.</a:t>
            </a:r>
            <a:endParaRPr/>
          </a:p>
          <a:p>
            <a:pPr indent="-325755" lvl="0" marL="457200" rtl="0" algn="l">
              <a:spcBef>
                <a:spcPts val="0"/>
              </a:spcBef>
              <a:spcAft>
                <a:spcPts val="0"/>
              </a:spcAft>
              <a:buSzPct val="100000"/>
              <a:buChar char="●"/>
            </a:pPr>
            <a:r>
              <a:rPr lang="en"/>
              <a:t>Single L2 non-routable. If peering BGP to the physical network is not an option, we can also run non-overlay mode if the cluster is within a single L2 network, with  Calico just peering BGP between the nodes in the cluster. Even though this is not strictly an overlay network, the pod Ips are not routable outside of the cluster, because the broader network does not have routes for the pod IPs.</a:t>
            </a:r>
            <a:endParaRPr/>
          </a:p>
          <a:p>
            <a:pPr indent="0" lvl="0" marL="0" rtl="0" algn="l">
              <a:spcBef>
                <a:spcPts val="1200"/>
              </a:spcBef>
              <a:spcAft>
                <a:spcPts val="0"/>
              </a:spcAft>
              <a:buNone/>
            </a:pPr>
            <a:r>
              <a:rPr b="1" lang="en"/>
              <a:t>Cross-subnet overlay.</a:t>
            </a:r>
            <a:r>
              <a:rPr lang="en"/>
              <a:t> If nodes are on multiple subnets, we can run Calico in either VXLAN or IP-in-IP overlay mode, with cross-subnet overlay mode to optimize performance within each L2 subnet. </a:t>
            </a:r>
            <a:endParaRPr/>
          </a:p>
          <a:p>
            <a:pPr indent="0" lvl="0" marL="0" rtl="0" algn="l">
              <a:spcBef>
                <a:spcPts val="1200"/>
              </a:spcBef>
              <a:spcAft>
                <a:spcPts val="0"/>
              </a:spcAft>
              <a:buNone/>
            </a:pPr>
            <a:r>
              <a:rPr b="1" lang="en"/>
              <a:t>Overlay network</a:t>
            </a:r>
            <a:r>
              <a:rPr lang="en"/>
              <a:t>. If none of the above options can be leveraged, we can run Calico in full overlay mode. Options are “IP-in-IP” or “VXLAN”.</a:t>
            </a:r>
            <a:endParaRPr/>
          </a:p>
          <a:p>
            <a:pPr indent="0" lvl="0" marL="0" rtl="0" algn="l">
              <a:spcBef>
                <a:spcPts val="12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Kubernetes Network Policy</a:t>
            </a:r>
            <a:endParaRPr/>
          </a:p>
        </p:txBody>
      </p:sp>
      <p:sp>
        <p:nvSpPr>
          <p:cNvPr id="573" name="Google Shape;573;p56"/>
          <p:cNvSpPr txBox="1"/>
          <p:nvPr>
            <p:ph idx="1" type="body"/>
          </p:nvPr>
        </p:nvSpPr>
        <p:spPr>
          <a:xfrm>
            <a:off x="311700" y="1070950"/>
            <a:ext cx="8520600" cy="34980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The main features of Kubernetes policies are:</a:t>
            </a:r>
            <a:endParaRPr/>
          </a:p>
          <a:p>
            <a:pPr indent="0" lvl="0" marL="0" rtl="0" algn="l">
              <a:spcBef>
                <a:spcPts val="1200"/>
              </a:spcBef>
              <a:spcAft>
                <a:spcPts val="0"/>
              </a:spcAft>
              <a:buNone/>
            </a:pPr>
            <a:r>
              <a:rPr lang="en"/>
              <a:t>Policies are namespace scoped (i.e. you create them within the context of a specific namespace just like, for example, pods)</a:t>
            </a:r>
            <a:endParaRPr/>
          </a:p>
          <a:p>
            <a:pPr indent="-317182" lvl="0" marL="457200" rtl="0" algn="l">
              <a:spcBef>
                <a:spcPts val="1200"/>
              </a:spcBef>
              <a:spcAft>
                <a:spcPts val="0"/>
              </a:spcAft>
              <a:buSzPct val="100000"/>
              <a:buChar char="●"/>
            </a:pPr>
            <a:r>
              <a:rPr lang="en"/>
              <a:t>Policies are applied to pods using label selectors</a:t>
            </a:r>
            <a:endParaRPr/>
          </a:p>
          <a:p>
            <a:pPr indent="-317182" lvl="0" marL="457200" rtl="0" algn="l">
              <a:spcBef>
                <a:spcPts val="0"/>
              </a:spcBef>
              <a:spcAft>
                <a:spcPts val="0"/>
              </a:spcAft>
              <a:buSzPct val="100000"/>
              <a:buChar char="●"/>
            </a:pPr>
            <a:r>
              <a:rPr lang="en"/>
              <a:t>Policy rules can specify the traffic that is allowed to/from other pods, namespaces, or CIDRs</a:t>
            </a:r>
            <a:endParaRPr/>
          </a:p>
          <a:p>
            <a:pPr indent="-317182" lvl="0" marL="457200" rtl="0" algn="l">
              <a:spcBef>
                <a:spcPts val="0"/>
              </a:spcBef>
              <a:spcAft>
                <a:spcPts val="0"/>
              </a:spcAft>
              <a:buSzPct val="100000"/>
              <a:buChar char="●"/>
            </a:pPr>
            <a:r>
              <a:rPr lang="en"/>
              <a:t>Policy rules can specify protocols(TCP, UDP, SCTP), named ports or port numbers</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en"/>
              <a:t>Kubernetes itself does not enforce network policies, and instead delegates their enforcement to network plugins. Most network plugins implement the mainline elements of kubernetes network policies, though not all implement every feature of the specification.</a:t>
            </a:r>
            <a:endParaRPr/>
          </a:p>
          <a:p>
            <a:pPr indent="0" lvl="0" marL="0" rtl="0" algn="l">
              <a:spcBef>
                <a:spcPts val="120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Calico Network Policy</a:t>
            </a:r>
            <a:endParaRPr/>
          </a:p>
        </p:txBody>
      </p:sp>
      <p:sp>
        <p:nvSpPr>
          <p:cNvPr id="579" name="Google Shape;579;p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Policies can be applied to any kind of endpoint: pods/containers/VMs/host interfaces </a:t>
            </a:r>
            <a:endParaRPr/>
          </a:p>
          <a:p>
            <a:pPr indent="-342900" lvl="0" marL="457200" rtl="0" algn="l">
              <a:spcBef>
                <a:spcPts val="0"/>
              </a:spcBef>
              <a:spcAft>
                <a:spcPts val="0"/>
              </a:spcAft>
              <a:buSzPts val="1800"/>
              <a:buChar char="●"/>
            </a:pPr>
            <a:r>
              <a:rPr lang="en"/>
              <a:t>Policy rules support</a:t>
            </a:r>
            <a:endParaRPr/>
          </a:p>
          <a:p>
            <a:pPr indent="-317500" lvl="1" marL="914400" rtl="0" algn="l">
              <a:spcBef>
                <a:spcPts val="0"/>
              </a:spcBef>
              <a:spcAft>
                <a:spcPts val="0"/>
              </a:spcAft>
              <a:buSzPts val="1400"/>
              <a:buChar char="○"/>
            </a:pPr>
            <a:r>
              <a:rPr lang="en"/>
              <a:t>Actions: Allow, Deny, Log</a:t>
            </a:r>
            <a:endParaRPr/>
          </a:p>
          <a:p>
            <a:pPr indent="-317500" lvl="1" marL="914400" rtl="0" algn="l">
              <a:spcBef>
                <a:spcPts val="0"/>
              </a:spcBef>
              <a:spcAft>
                <a:spcPts val="0"/>
              </a:spcAft>
              <a:buSzPts val="1400"/>
              <a:buChar char="○"/>
            </a:pPr>
            <a:r>
              <a:rPr lang="en"/>
              <a:t>Source and destination match criteria</a:t>
            </a:r>
            <a:endParaRPr/>
          </a:p>
          <a:p>
            <a:pPr indent="-317500" lvl="2" marL="1371600" rtl="0" algn="l">
              <a:spcBef>
                <a:spcPts val="0"/>
              </a:spcBef>
              <a:spcAft>
                <a:spcPts val="0"/>
              </a:spcAft>
              <a:buSzPts val="1400"/>
              <a:buChar char="■"/>
            </a:pPr>
            <a:r>
              <a:rPr lang="en"/>
              <a:t>Ports: numbered ports in a range and kubernetes named ports</a:t>
            </a:r>
            <a:endParaRPr/>
          </a:p>
          <a:p>
            <a:pPr indent="-317500" lvl="2" marL="1371600" rtl="0" algn="l">
              <a:spcBef>
                <a:spcPts val="0"/>
              </a:spcBef>
              <a:spcAft>
                <a:spcPts val="0"/>
              </a:spcAft>
              <a:buSzPts val="1400"/>
              <a:buChar char="■"/>
            </a:pPr>
            <a:r>
              <a:rPr lang="en"/>
              <a:t>Protocols: TCP, UDP, ICMP, SCTP, UDPLite, ICMPv6, Protocol numbers (1-255)</a:t>
            </a:r>
            <a:endParaRPr/>
          </a:p>
          <a:p>
            <a:pPr indent="-317500" lvl="2" marL="1371600" rtl="0" algn="l">
              <a:spcBef>
                <a:spcPts val="0"/>
              </a:spcBef>
              <a:spcAft>
                <a:spcPts val="0"/>
              </a:spcAft>
              <a:buSzPts val="1400"/>
              <a:buChar char="■"/>
            </a:pPr>
            <a:r>
              <a:rPr lang="en"/>
              <a:t>HTTP attributes (if using istio service mesh)</a:t>
            </a:r>
            <a:endParaRPr/>
          </a:p>
          <a:p>
            <a:pPr indent="-317500" lvl="2" marL="1371600" rtl="0" algn="l">
              <a:spcBef>
                <a:spcPts val="0"/>
              </a:spcBef>
              <a:spcAft>
                <a:spcPts val="0"/>
              </a:spcAft>
              <a:buSzPts val="1400"/>
              <a:buChar char="■"/>
            </a:pPr>
            <a:r>
              <a:rPr lang="en"/>
              <a:t>ICMP attributes</a:t>
            </a:r>
            <a:endParaRPr/>
          </a:p>
          <a:p>
            <a:pPr indent="-317500" lvl="2" marL="1371600" rtl="0" algn="l">
              <a:spcBef>
                <a:spcPts val="0"/>
              </a:spcBef>
              <a:spcAft>
                <a:spcPts val="0"/>
              </a:spcAft>
              <a:buSzPts val="1400"/>
              <a:buChar char="■"/>
            </a:pPr>
            <a:r>
              <a:rPr lang="en"/>
              <a:t>IP or CIDR</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58"/>
          <p:cNvSpPr txBox="1"/>
          <p:nvPr>
            <p:ph type="title"/>
          </p:nvPr>
        </p:nvSpPr>
        <p:spPr>
          <a:xfrm>
            <a:off x="225975" y="1385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Calico network policy concepts</a:t>
            </a:r>
            <a:endParaRPr/>
          </a:p>
        </p:txBody>
      </p:sp>
      <p:sp>
        <p:nvSpPr>
          <p:cNvPr id="585" name="Google Shape;585;p58"/>
          <p:cNvSpPr txBox="1"/>
          <p:nvPr>
            <p:ph idx="1" type="body"/>
          </p:nvPr>
        </p:nvSpPr>
        <p:spPr>
          <a:xfrm>
            <a:off x="311700" y="621500"/>
            <a:ext cx="8896500" cy="3947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a:t>Endpoints</a:t>
            </a:r>
            <a:r>
              <a:rPr lang="en"/>
              <a:t>: Calico network policies apply to endpoints. In kubernetes, each pod is a calico endpoint. However, Calico can support other kinds of endpoints. There are two types of calico endpoints: workload endpoints(such as kubernetes pod or openstack VM) and host endpoints(an interface or group of interfaces on a host).</a:t>
            </a:r>
            <a:endParaRPr/>
          </a:p>
          <a:p>
            <a:pPr indent="0" lvl="0" marL="0" rtl="0" algn="l">
              <a:spcBef>
                <a:spcPts val="1200"/>
              </a:spcBef>
              <a:spcAft>
                <a:spcPts val="0"/>
              </a:spcAft>
              <a:buNone/>
            </a:pPr>
            <a:r>
              <a:rPr b="1" lang="en"/>
              <a:t>Namespaced and global network policies:</a:t>
            </a:r>
            <a:endParaRPr b="1"/>
          </a:p>
          <a:p>
            <a:pPr indent="0" lvl="0" marL="0" rtl="0" algn="l">
              <a:spcBef>
                <a:spcPts val="1200"/>
              </a:spcBef>
              <a:spcAft>
                <a:spcPts val="0"/>
              </a:spcAft>
              <a:buNone/>
            </a:pPr>
            <a:r>
              <a:rPr lang="en"/>
              <a:t>Calico network policy is a namespaced resource that applies to pods/containers/VMs in that namespace:</a:t>
            </a:r>
            <a:endParaRPr/>
          </a:p>
          <a:p>
            <a:pPr indent="0" lvl="0" marL="0" rtl="0" algn="l">
              <a:lnSpc>
                <a:spcPct val="100000"/>
              </a:lnSpc>
              <a:spcBef>
                <a:spcPts val="1200"/>
              </a:spcBef>
              <a:spcAft>
                <a:spcPts val="0"/>
              </a:spcAft>
              <a:buNone/>
            </a:pPr>
            <a:r>
              <a:rPr lang="en">
                <a:latin typeface="Courier New"/>
                <a:ea typeface="Courier New"/>
                <a:cs typeface="Courier New"/>
                <a:sym typeface="Courier New"/>
              </a:rPr>
              <a:t>apiVersion: projectcalico.org/v3</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kind:NetworkPolicy</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metadata:</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name: cal-allow-ingress-from-svc</a:t>
            </a:r>
            <a:endParaRPr>
              <a:latin typeface="Courier New"/>
              <a:ea typeface="Courier New"/>
              <a:cs typeface="Courier New"/>
              <a:sym typeface="Courier New"/>
            </a:endParaRPr>
          </a:p>
          <a:p>
            <a:pPr indent="0" lvl="0" marL="0" rtl="0" algn="l">
              <a:lnSpc>
                <a:spcPct val="100000"/>
              </a:lnSpc>
              <a:spcBef>
                <a:spcPts val="0"/>
              </a:spcBef>
              <a:spcAft>
                <a:spcPts val="0"/>
              </a:spcAft>
              <a:buNone/>
            </a:pPr>
            <a:r>
              <a:rPr lang="en">
                <a:latin typeface="Courier New"/>
                <a:ea typeface="Courier New"/>
                <a:cs typeface="Courier New"/>
                <a:sym typeface="Courier New"/>
              </a:rPr>
              <a:t>  namespace: products-prod</a:t>
            </a:r>
            <a:endParaRPr>
              <a:latin typeface="Courier New"/>
              <a:ea typeface="Courier New"/>
              <a:cs typeface="Courier New"/>
              <a:sym typeface="Courier New"/>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Calico global network policy is a non namespaced resource and can be applied to any kind of endpoints(pods, VMs, host interfaces) Independent of namespace:</a:t>
            </a:r>
            <a:endParaRPr/>
          </a:p>
          <a:p>
            <a:pPr indent="0" lvl="0" marL="0" rtl="0" algn="l">
              <a:spcBef>
                <a:spcPts val="1200"/>
              </a:spcBef>
              <a:spcAft>
                <a:spcPts val="0"/>
              </a:spcAft>
              <a:buNone/>
            </a:pPr>
            <a:r>
              <a:rPr lang="en">
                <a:latin typeface="Courier New"/>
                <a:ea typeface="Courier New"/>
                <a:cs typeface="Courier New"/>
                <a:sym typeface="Courier New"/>
              </a:rPr>
              <a:t>apiversion: projectcalico.org/v3</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kind: GlobalNetworkPolicy</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metadata:</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name: allow-nodeport-30007 </a:t>
            </a:r>
            <a:r>
              <a:rPr lang="en"/>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9"/>
          <p:cNvSpPr txBox="1"/>
          <p:nvPr>
            <p:ph type="title"/>
          </p:nvPr>
        </p:nvSpPr>
        <p:spPr>
          <a:xfrm>
            <a:off x="311700" y="311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Calico Host Endpoints</a:t>
            </a:r>
            <a:endParaRPr/>
          </a:p>
        </p:txBody>
      </p:sp>
      <p:sp>
        <p:nvSpPr>
          <p:cNvPr id="591" name="Google Shape;591;p59"/>
          <p:cNvSpPr txBox="1"/>
          <p:nvPr>
            <p:ph idx="1" type="body"/>
          </p:nvPr>
        </p:nvSpPr>
        <p:spPr>
          <a:xfrm>
            <a:off x="311700" y="713975"/>
            <a:ext cx="8520600" cy="3855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HostEndpoint resource represents one or more real or virtual interfaces that are attached to a host running Calico. It enforces Calico network policy on the traffic entering or leaving the Host’s default network namespace </a:t>
            </a:r>
            <a:r>
              <a:rPr lang="en"/>
              <a:t>through those interfaces.</a:t>
            </a:r>
            <a:endParaRPr/>
          </a:p>
          <a:p>
            <a:pPr indent="-342900" lvl="0" marL="457200" rtl="0" algn="l">
              <a:spcBef>
                <a:spcPts val="0"/>
              </a:spcBef>
              <a:spcAft>
                <a:spcPts val="0"/>
              </a:spcAft>
              <a:buSzPts val="1800"/>
              <a:buChar char="●"/>
            </a:pPr>
            <a:r>
              <a:rPr lang="en"/>
              <a:t>A host endpoint with interfaceName: * represents all of a host’s real or virtual interfaces </a:t>
            </a:r>
            <a:endParaRPr/>
          </a:p>
          <a:p>
            <a:pPr indent="-342900" lvl="0" marL="457200" rtl="0" algn="l">
              <a:spcBef>
                <a:spcPts val="0"/>
              </a:spcBef>
              <a:spcAft>
                <a:spcPts val="0"/>
              </a:spcAft>
              <a:buSzPts val="1800"/>
              <a:buChar char="●"/>
            </a:pPr>
            <a:r>
              <a:rPr lang="en"/>
              <a:t>A host endpoint for one specific real interface is configured by interfaceName: &lt;name of the interface&gt; ex: interfaceName: eth0. Or by leaving the interface name empty and including one of the interfaces ips in expected ips.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60"/>
          <p:cNvSpPr txBox="1"/>
          <p:nvPr>
            <p:ph type="title"/>
          </p:nvPr>
        </p:nvSpPr>
        <p:spPr>
          <a:xfrm>
            <a:off x="253425" y="302875"/>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0000"/>
              </a:lnSpc>
              <a:spcBef>
                <a:spcPts val="1700"/>
              </a:spcBef>
              <a:spcAft>
                <a:spcPts val="0"/>
              </a:spcAft>
              <a:buNone/>
            </a:pPr>
            <a:r>
              <a:rPr b="1" lang="en" sz="1500">
                <a:solidFill>
                  <a:srgbClr val="333333"/>
                </a:solidFill>
                <a:highlight>
                  <a:srgbClr val="FFFFFF"/>
                </a:highlight>
                <a:latin typeface="Arial"/>
                <a:ea typeface="Arial"/>
                <a:cs typeface="Arial"/>
                <a:sym typeface="Arial"/>
              </a:rPr>
              <a:t>Control traffic to/from endpoints in a namespace</a:t>
            </a:r>
            <a:endParaRPr b="1" sz="1500">
              <a:solidFill>
                <a:srgbClr val="333333"/>
              </a:solidFill>
              <a:highlight>
                <a:srgbClr val="FFFFFF"/>
              </a:highlight>
              <a:latin typeface="Arial"/>
              <a:ea typeface="Arial"/>
              <a:cs typeface="Arial"/>
              <a:sym typeface="Arial"/>
            </a:endParaRPr>
          </a:p>
          <a:p>
            <a:pPr indent="0" lvl="0" marL="0" rtl="0" algn="l">
              <a:spcBef>
                <a:spcPts val="600"/>
              </a:spcBef>
              <a:spcAft>
                <a:spcPts val="0"/>
              </a:spcAft>
              <a:buNone/>
            </a:pPr>
            <a:r>
              <a:t/>
            </a:r>
            <a:endParaRPr/>
          </a:p>
        </p:txBody>
      </p:sp>
      <p:sp>
        <p:nvSpPr>
          <p:cNvPr id="597" name="Google Shape;597;p60"/>
          <p:cNvSpPr txBox="1"/>
          <p:nvPr>
            <p:ph idx="1" type="body"/>
          </p:nvPr>
        </p:nvSpPr>
        <p:spPr>
          <a:xfrm>
            <a:off x="253425" y="967600"/>
            <a:ext cx="3651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333333"/>
                </a:solidFill>
                <a:highlight>
                  <a:srgbClr val="FFFFFF"/>
                </a:highlight>
                <a:latin typeface="Arial"/>
                <a:ea typeface="Arial"/>
                <a:cs typeface="Arial"/>
                <a:sym typeface="Arial"/>
              </a:rPr>
              <a:t>In the following example, ingress traffic to endpoints in the </a:t>
            </a:r>
            <a:r>
              <a:rPr b="1" lang="en" sz="1200">
                <a:solidFill>
                  <a:srgbClr val="333333"/>
                </a:solidFill>
                <a:highlight>
                  <a:srgbClr val="FFFFFF"/>
                </a:highlight>
                <a:latin typeface="Arial"/>
                <a:ea typeface="Arial"/>
                <a:cs typeface="Arial"/>
                <a:sym typeface="Arial"/>
              </a:rPr>
              <a:t>namespace: production</a:t>
            </a:r>
            <a:r>
              <a:rPr lang="en" sz="1200">
                <a:solidFill>
                  <a:srgbClr val="333333"/>
                </a:solidFill>
                <a:highlight>
                  <a:srgbClr val="FFFFFF"/>
                </a:highlight>
                <a:latin typeface="Arial"/>
                <a:ea typeface="Arial"/>
                <a:cs typeface="Arial"/>
                <a:sym typeface="Arial"/>
              </a:rPr>
              <a:t> with label </a:t>
            </a:r>
            <a:r>
              <a:rPr b="1" lang="en" sz="1200">
                <a:solidFill>
                  <a:srgbClr val="333333"/>
                </a:solidFill>
                <a:highlight>
                  <a:srgbClr val="FFFFFF"/>
                </a:highlight>
                <a:latin typeface="Arial"/>
                <a:ea typeface="Arial"/>
                <a:cs typeface="Arial"/>
                <a:sym typeface="Arial"/>
              </a:rPr>
              <a:t>color: red</a:t>
            </a:r>
            <a:r>
              <a:rPr lang="en" sz="1200">
                <a:solidFill>
                  <a:srgbClr val="333333"/>
                </a:solidFill>
                <a:highlight>
                  <a:srgbClr val="FFFFFF"/>
                </a:highlight>
                <a:latin typeface="Arial"/>
                <a:ea typeface="Arial"/>
                <a:cs typeface="Arial"/>
                <a:sym typeface="Arial"/>
              </a:rPr>
              <a:t> is allowed, only if it comes from a pod in the same namespace with </a:t>
            </a:r>
            <a:r>
              <a:rPr b="1" lang="en" sz="1200">
                <a:solidFill>
                  <a:srgbClr val="333333"/>
                </a:solidFill>
                <a:highlight>
                  <a:srgbClr val="FFFFFF"/>
                </a:highlight>
                <a:latin typeface="Arial"/>
                <a:ea typeface="Arial"/>
                <a:cs typeface="Arial"/>
                <a:sym typeface="Arial"/>
              </a:rPr>
              <a:t>color: blue</a:t>
            </a:r>
            <a:r>
              <a:rPr lang="en" sz="1200">
                <a:solidFill>
                  <a:srgbClr val="333333"/>
                </a:solidFill>
                <a:highlight>
                  <a:srgbClr val="FFFFFF"/>
                </a:highlight>
                <a:latin typeface="Arial"/>
                <a:ea typeface="Arial"/>
                <a:cs typeface="Arial"/>
                <a:sym typeface="Arial"/>
              </a:rPr>
              <a:t>, on port </a:t>
            </a:r>
            <a:r>
              <a:rPr b="1" lang="en" sz="1200">
                <a:solidFill>
                  <a:srgbClr val="333333"/>
                </a:solidFill>
                <a:highlight>
                  <a:srgbClr val="FFFFFF"/>
                </a:highlight>
                <a:latin typeface="Arial"/>
                <a:ea typeface="Arial"/>
                <a:cs typeface="Arial"/>
                <a:sym typeface="Arial"/>
              </a:rPr>
              <a:t>6379</a:t>
            </a:r>
            <a:r>
              <a:rPr lang="en" sz="1200">
                <a:solidFill>
                  <a:srgbClr val="333333"/>
                </a:solidFill>
                <a:highlight>
                  <a:srgbClr val="FFFFFF"/>
                </a:highlight>
                <a:latin typeface="Arial"/>
                <a:ea typeface="Arial"/>
                <a:cs typeface="Arial"/>
                <a:sym typeface="Arial"/>
              </a:rPr>
              <a:t>.</a:t>
            </a:r>
            <a:endParaRPr sz="1200">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333333"/>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200">
              <a:solidFill>
                <a:srgbClr val="333333"/>
              </a:solidFill>
              <a:highlight>
                <a:srgbClr val="FFFFFF"/>
              </a:highlight>
              <a:latin typeface="Arial"/>
              <a:ea typeface="Arial"/>
              <a:cs typeface="Arial"/>
              <a:sym typeface="Arial"/>
            </a:endParaRPr>
          </a:p>
        </p:txBody>
      </p:sp>
      <p:pic>
        <p:nvPicPr>
          <p:cNvPr id="598" name="Google Shape;598;p60"/>
          <p:cNvPicPr preferRelativeResize="0"/>
          <p:nvPr/>
        </p:nvPicPr>
        <p:blipFill>
          <a:blip r:embed="rId3">
            <a:alphaModFix/>
          </a:blip>
          <a:stretch>
            <a:fillRect/>
          </a:stretch>
        </p:blipFill>
        <p:spPr>
          <a:xfrm>
            <a:off x="364300" y="2146375"/>
            <a:ext cx="2464725" cy="2269625"/>
          </a:xfrm>
          <a:prstGeom prst="rect">
            <a:avLst/>
          </a:prstGeom>
          <a:noFill/>
          <a:ln>
            <a:noFill/>
          </a:ln>
        </p:spPr>
      </p:pic>
      <p:sp>
        <p:nvSpPr>
          <p:cNvPr id="599" name="Google Shape;599;p60"/>
          <p:cNvSpPr txBox="1"/>
          <p:nvPr>
            <p:ph idx="1" type="body"/>
          </p:nvPr>
        </p:nvSpPr>
        <p:spPr>
          <a:xfrm>
            <a:off x="4456525" y="910675"/>
            <a:ext cx="4191300" cy="350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333333"/>
                </a:solidFill>
                <a:highlight>
                  <a:srgbClr val="FFFFFF"/>
                </a:highlight>
                <a:latin typeface="Arial"/>
                <a:ea typeface="Arial"/>
                <a:cs typeface="Arial"/>
                <a:sym typeface="Arial"/>
              </a:rPr>
              <a:t>To allow ingress traffic from endpoints in other namespaces, use a </a:t>
            </a:r>
            <a:r>
              <a:rPr b="1" lang="en" sz="1200">
                <a:solidFill>
                  <a:srgbClr val="333333"/>
                </a:solidFill>
                <a:highlight>
                  <a:srgbClr val="FFFFFF"/>
                </a:highlight>
                <a:latin typeface="Arial"/>
                <a:ea typeface="Arial"/>
                <a:cs typeface="Arial"/>
                <a:sym typeface="Arial"/>
              </a:rPr>
              <a:t>namespaceSelector</a:t>
            </a:r>
            <a:r>
              <a:rPr lang="en" sz="1200">
                <a:solidFill>
                  <a:srgbClr val="333333"/>
                </a:solidFill>
                <a:highlight>
                  <a:srgbClr val="FFFFFF"/>
                </a:highlight>
                <a:latin typeface="Arial"/>
                <a:ea typeface="Arial"/>
                <a:cs typeface="Arial"/>
                <a:sym typeface="Arial"/>
              </a:rPr>
              <a:t> in the policy rule. A namespaceSelector matches namespaces based on the labels that are applied in the namespace. In the following example, ingress traffic is also allowed from endpoints in namespaces that match </a:t>
            </a:r>
            <a:r>
              <a:rPr b="1" lang="en" sz="1200">
                <a:solidFill>
                  <a:srgbClr val="333333"/>
                </a:solidFill>
                <a:highlight>
                  <a:srgbClr val="FFFFFF"/>
                </a:highlight>
                <a:latin typeface="Arial"/>
                <a:ea typeface="Arial"/>
                <a:cs typeface="Arial"/>
                <a:sym typeface="Arial"/>
              </a:rPr>
              <a:t>shape == circle</a:t>
            </a:r>
            <a:r>
              <a:rPr lang="en" sz="1200">
                <a:solidFill>
                  <a:srgbClr val="333333"/>
                </a:solidFill>
                <a:highlight>
                  <a:srgbClr val="FFFFFF"/>
                </a:highlight>
                <a:latin typeface="Arial"/>
                <a:ea typeface="Arial"/>
                <a:cs typeface="Arial"/>
                <a:sym typeface="Arial"/>
              </a:rPr>
              <a:t>.</a:t>
            </a:r>
            <a:endParaRPr sz="1200">
              <a:solidFill>
                <a:srgbClr val="333333"/>
              </a:solidFill>
              <a:highlight>
                <a:srgbClr val="FFFFFF"/>
              </a:highlight>
              <a:latin typeface="Arial"/>
              <a:ea typeface="Arial"/>
              <a:cs typeface="Arial"/>
              <a:sym typeface="Arial"/>
            </a:endParaRPr>
          </a:p>
        </p:txBody>
      </p:sp>
      <p:pic>
        <p:nvPicPr>
          <p:cNvPr id="600" name="Google Shape;600;p60"/>
          <p:cNvPicPr preferRelativeResize="0"/>
          <p:nvPr/>
        </p:nvPicPr>
        <p:blipFill>
          <a:blip r:embed="rId4">
            <a:alphaModFix/>
          </a:blip>
          <a:stretch>
            <a:fillRect/>
          </a:stretch>
        </p:blipFill>
        <p:spPr>
          <a:xfrm>
            <a:off x="4571995" y="2339925"/>
            <a:ext cx="2205350" cy="20322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61"/>
          <p:cNvSpPr txBox="1"/>
          <p:nvPr>
            <p:ph type="title"/>
          </p:nvPr>
        </p:nvSpPr>
        <p:spPr>
          <a:xfrm>
            <a:off x="282550" y="8945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0000"/>
              </a:lnSpc>
              <a:spcBef>
                <a:spcPts val="1700"/>
              </a:spcBef>
              <a:spcAft>
                <a:spcPts val="0"/>
              </a:spcAft>
              <a:buNone/>
            </a:pPr>
            <a:r>
              <a:rPr b="1" lang="en" sz="1500">
                <a:solidFill>
                  <a:srgbClr val="333333"/>
                </a:solidFill>
                <a:highlight>
                  <a:srgbClr val="FFFFFF"/>
                </a:highlight>
                <a:latin typeface="Arial"/>
                <a:ea typeface="Arial"/>
                <a:cs typeface="Arial"/>
                <a:sym typeface="Arial"/>
              </a:rPr>
              <a:t>Control traffic to/from endpoints independent of namespace</a:t>
            </a:r>
            <a:endParaRPr b="1" sz="1500">
              <a:solidFill>
                <a:srgbClr val="333333"/>
              </a:solidFill>
              <a:highlight>
                <a:srgbClr val="FFFFFF"/>
              </a:highlight>
              <a:latin typeface="Arial"/>
              <a:ea typeface="Arial"/>
              <a:cs typeface="Arial"/>
              <a:sym typeface="Arial"/>
            </a:endParaRPr>
          </a:p>
          <a:p>
            <a:pPr indent="0" lvl="0" marL="0" rtl="0" algn="l">
              <a:lnSpc>
                <a:spcPct val="110000"/>
              </a:lnSpc>
              <a:spcBef>
                <a:spcPts val="1700"/>
              </a:spcBef>
              <a:spcAft>
                <a:spcPts val="0"/>
              </a:spcAft>
              <a:buNone/>
            </a:pPr>
            <a:r>
              <a:rPr lang="en" sz="1200">
                <a:solidFill>
                  <a:srgbClr val="333333"/>
                </a:solidFill>
                <a:highlight>
                  <a:srgbClr val="FFFFFF"/>
                </a:highlight>
                <a:latin typeface="Arial"/>
                <a:ea typeface="Arial"/>
                <a:cs typeface="Arial"/>
                <a:sym typeface="Arial"/>
              </a:rPr>
              <a:t>The following Calico network policy is similar to the previous example, but uses </a:t>
            </a:r>
            <a:r>
              <a:rPr b="1" lang="en" sz="1200">
                <a:solidFill>
                  <a:srgbClr val="333333"/>
                </a:solidFill>
                <a:highlight>
                  <a:srgbClr val="FFFFFF"/>
                </a:highlight>
                <a:latin typeface="Arial"/>
                <a:ea typeface="Arial"/>
                <a:cs typeface="Arial"/>
                <a:sym typeface="Arial"/>
              </a:rPr>
              <a:t>kind: GlobalNetworkPolicy</a:t>
            </a:r>
            <a:r>
              <a:rPr lang="en" sz="1200">
                <a:solidFill>
                  <a:srgbClr val="333333"/>
                </a:solidFill>
                <a:highlight>
                  <a:srgbClr val="FFFFFF"/>
                </a:highlight>
                <a:latin typeface="Arial"/>
                <a:ea typeface="Arial"/>
                <a:cs typeface="Arial"/>
                <a:sym typeface="Arial"/>
              </a:rPr>
              <a:t> so it applies to all endpoints, regardless of namespace.</a:t>
            </a:r>
            <a:endParaRPr b="1" sz="1500">
              <a:solidFill>
                <a:srgbClr val="333333"/>
              </a:solidFill>
              <a:highlight>
                <a:srgbClr val="FFFFFF"/>
              </a:highlight>
              <a:latin typeface="Arial"/>
              <a:ea typeface="Arial"/>
              <a:cs typeface="Arial"/>
              <a:sym typeface="Arial"/>
            </a:endParaRPr>
          </a:p>
          <a:p>
            <a:pPr indent="0" lvl="0" marL="0" rtl="0" algn="l">
              <a:spcBef>
                <a:spcPts val="600"/>
              </a:spcBef>
              <a:spcAft>
                <a:spcPts val="0"/>
              </a:spcAft>
              <a:buNone/>
            </a:pPr>
            <a:r>
              <a:t/>
            </a:r>
            <a:endParaRPr/>
          </a:p>
        </p:txBody>
      </p:sp>
      <p:sp>
        <p:nvSpPr>
          <p:cNvPr id="606" name="Google Shape;606;p61"/>
          <p:cNvSpPr txBox="1"/>
          <p:nvPr>
            <p:ph idx="1" type="body"/>
          </p:nvPr>
        </p:nvSpPr>
        <p:spPr>
          <a:xfrm>
            <a:off x="311700" y="1229875"/>
            <a:ext cx="40668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333333"/>
                </a:solidFill>
                <a:highlight>
                  <a:srgbClr val="FFFFFF"/>
                </a:highlight>
                <a:latin typeface="Arial"/>
                <a:ea typeface="Arial"/>
                <a:cs typeface="Arial"/>
                <a:sym typeface="Arial"/>
              </a:rPr>
              <a:t>In the following example, incoming TCP traffic to any pods with label </a:t>
            </a:r>
            <a:r>
              <a:rPr b="1" lang="en" sz="1200">
                <a:solidFill>
                  <a:srgbClr val="333333"/>
                </a:solidFill>
                <a:highlight>
                  <a:srgbClr val="FFFFFF"/>
                </a:highlight>
                <a:latin typeface="Arial"/>
                <a:ea typeface="Arial"/>
                <a:cs typeface="Arial"/>
                <a:sym typeface="Arial"/>
              </a:rPr>
              <a:t>color: red</a:t>
            </a:r>
            <a:r>
              <a:rPr lang="en" sz="1200">
                <a:solidFill>
                  <a:srgbClr val="333333"/>
                </a:solidFill>
                <a:highlight>
                  <a:srgbClr val="FFFFFF"/>
                </a:highlight>
                <a:latin typeface="Arial"/>
                <a:ea typeface="Arial"/>
                <a:cs typeface="Arial"/>
                <a:sym typeface="Arial"/>
              </a:rPr>
              <a:t> is denied if it comes from a pod with </a:t>
            </a:r>
            <a:r>
              <a:rPr b="1" lang="en" sz="1200">
                <a:solidFill>
                  <a:srgbClr val="333333"/>
                </a:solidFill>
                <a:highlight>
                  <a:srgbClr val="FFFFFF"/>
                </a:highlight>
                <a:latin typeface="Arial"/>
                <a:ea typeface="Arial"/>
                <a:cs typeface="Arial"/>
                <a:sym typeface="Arial"/>
              </a:rPr>
              <a:t>color: blue</a:t>
            </a:r>
            <a:r>
              <a:rPr lang="en" sz="1200">
                <a:solidFill>
                  <a:srgbClr val="333333"/>
                </a:solidFill>
                <a:highlight>
                  <a:srgbClr val="FFFFFF"/>
                </a:highlight>
                <a:latin typeface="Arial"/>
                <a:ea typeface="Arial"/>
                <a:cs typeface="Arial"/>
                <a:sym typeface="Arial"/>
              </a:rPr>
              <a:t>.</a:t>
            </a:r>
            <a:endParaRPr/>
          </a:p>
        </p:txBody>
      </p:sp>
      <p:sp>
        <p:nvSpPr>
          <p:cNvPr id="607" name="Google Shape;607;p61"/>
          <p:cNvSpPr txBox="1"/>
          <p:nvPr>
            <p:ph idx="1" type="body"/>
          </p:nvPr>
        </p:nvSpPr>
        <p:spPr>
          <a:xfrm>
            <a:off x="4602225" y="1229875"/>
            <a:ext cx="40668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333333"/>
                </a:solidFill>
                <a:highlight>
                  <a:srgbClr val="FFFFFF"/>
                </a:highlight>
                <a:latin typeface="Arial"/>
                <a:ea typeface="Arial"/>
                <a:cs typeface="Arial"/>
                <a:sym typeface="Arial"/>
              </a:rPr>
              <a:t>As with </a:t>
            </a:r>
            <a:r>
              <a:rPr b="1" lang="en" sz="1200">
                <a:solidFill>
                  <a:srgbClr val="333333"/>
                </a:solidFill>
                <a:highlight>
                  <a:srgbClr val="FFFFFF"/>
                </a:highlight>
                <a:latin typeface="Arial"/>
                <a:ea typeface="Arial"/>
                <a:cs typeface="Arial"/>
                <a:sym typeface="Arial"/>
              </a:rPr>
              <a:t>kind: NetworkPolicy</a:t>
            </a:r>
            <a:r>
              <a:rPr lang="en" sz="1200">
                <a:solidFill>
                  <a:srgbClr val="333333"/>
                </a:solidFill>
                <a:highlight>
                  <a:srgbClr val="FFFFFF"/>
                </a:highlight>
                <a:latin typeface="Arial"/>
                <a:ea typeface="Arial"/>
                <a:cs typeface="Arial"/>
                <a:sym typeface="Arial"/>
              </a:rPr>
              <a:t>, you can allow or deny ingress traffic from endpoints in specific namespaces using a namespaceSelector in the policy rule:</a:t>
            </a:r>
            <a:endParaRPr/>
          </a:p>
        </p:txBody>
      </p:sp>
      <p:pic>
        <p:nvPicPr>
          <p:cNvPr id="608" name="Google Shape;608;p61"/>
          <p:cNvPicPr preferRelativeResize="0"/>
          <p:nvPr/>
        </p:nvPicPr>
        <p:blipFill>
          <a:blip r:embed="rId3">
            <a:alphaModFix/>
          </a:blip>
          <a:stretch>
            <a:fillRect/>
          </a:stretch>
        </p:blipFill>
        <p:spPr>
          <a:xfrm>
            <a:off x="368938" y="2093138"/>
            <a:ext cx="3248025" cy="2428875"/>
          </a:xfrm>
          <a:prstGeom prst="rect">
            <a:avLst/>
          </a:prstGeom>
          <a:noFill/>
          <a:ln>
            <a:noFill/>
          </a:ln>
        </p:spPr>
      </p:pic>
      <p:pic>
        <p:nvPicPr>
          <p:cNvPr id="609" name="Google Shape;609;p61"/>
          <p:cNvPicPr preferRelativeResize="0"/>
          <p:nvPr/>
        </p:nvPicPr>
        <p:blipFill>
          <a:blip r:embed="rId4">
            <a:alphaModFix/>
          </a:blip>
          <a:stretch>
            <a:fillRect/>
          </a:stretch>
        </p:blipFill>
        <p:spPr>
          <a:xfrm>
            <a:off x="4678038" y="1993125"/>
            <a:ext cx="3990975" cy="262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279800" y="830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 CNI plugin is being used in K8S</a:t>
            </a:r>
            <a:endParaRPr/>
          </a:p>
        </p:txBody>
      </p:sp>
      <p:sp>
        <p:nvSpPr>
          <p:cNvPr id="110" name="Google Shape;110;p17"/>
          <p:cNvSpPr/>
          <p:nvPr/>
        </p:nvSpPr>
        <p:spPr>
          <a:xfrm>
            <a:off x="390750" y="1634750"/>
            <a:ext cx="1148400" cy="38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API Server</a:t>
            </a:r>
            <a:endParaRPr/>
          </a:p>
        </p:txBody>
      </p:sp>
      <p:sp>
        <p:nvSpPr>
          <p:cNvPr id="111" name="Google Shape;111;p17"/>
          <p:cNvSpPr/>
          <p:nvPr/>
        </p:nvSpPr>
        <p:spPr>
          <a:xfrm>
            <a:off x="2353350" y="1634750"/>
            <a:ext cx="820500" cy="38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Kubelet</a:t>
            </a:r>
            <a:endParaRPr/>
          </a:p>
        </p:txBody>
      </p:sp>
      <p:sp>
        <p:nvSpPr>
          <p:cNvPr id="112" name="Google Shape;112;p17"/>
          <p:cNvSpPr/>
          <p:nvPr/>
        </p:nvSpPr>
        <p:spPr>
          <a:xfrm>
            <a:off x="6507100" y="1515150"/>
            <a:ext cx="2193000" cy="278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Host Network             namespace</a:t>
            </a:r>
            <a:endParaRPr/>
          </a:p>
        </p:txBody>
      </p:sp>
      <p:sp>
        <p:nvSpPr>
          <p:cNvPr id="113" name="Google Shape;113;p17"/>
          <p:cNvSpPr/>
          <p:nvPr/>
        </p:nvSpPr>
        <p:spPr>
          <a:xfrm>
            <a:off x="7392250" y="3484825"/>
            <a:ext cx="422700" cy="2472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br</a:t>
            </a:r>
            <a:endParaRPr/>
          </a:p>
        </p:txBody>
      </p:sp>
      <p:cxnSp>
        <p:nvCxnSpPr>
          <p:cNvPr id="114" name="Google Shape;114;p17"/>
          <p:cNvCxnSpPr>
            <a:stCxn id="110" idx="3"/>
            <a:endCxn id="111" idx="1"/>
          </p:cNvCxnSpPr>
          <p:nvPr/>
        </p:nvCxnSpPr>
        <p:spPr>
          <a:xfrm>
            <a:off x="1539150" y="1826150"/>
            <a:ext cx="814200" cy="0"/>
          </a:xfrm>
          <a:prstGeom prst="straightConnector1">
            <a:avLst/>
          </a:prstGeom>
          <a:noFill/>
          <a:ln cap="flat" cmpd="sng" w="9525">
            <a:solidFill>
              <a:schemeClr val="dk2"/>
            </a:solidFill>
            <a:prstDash val="solid"/>
            <a:round/>
            <a:headEnd len="med" w="med" type="none"/>
            <a:tailEnd len="med" w="med" type="triangle"/>
          </a:ln>
        </p:spPr>
      </p:cxnSp>
      <p:sp>
        <p:nvSpPr>
          <p:cNvPr id="115" name="Google Shape;115;p17"/>
          <p:cNvSpPr/>
          <p:nvPr/>
        </p:nvSpPr>
        <p:spPr>
          <a:xfrm>
            <a:off x="1228050" y="2224875"/>
            <a:ext cx="1475400" cy="494400"/>
          </a:xfrm>
          <a:prstGeom prst="wedgeEllipseCallout">
            <a:avLst>
              <a:gd fmla="val -10002" name="adj1"/>
              <a:gd fmla="val -12903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Schedule a Pod</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0000"/>
              </a:lnSpc>
              <a:spcBef>
                <a:spcPts val="1700"/>
              </a:spcBef>
              <a:spcAft>
                <a:spcPts val="0"/>
              </a:spcAft>
              <a:buNone/>
            </a:pPr>
            <a:r>
              <a:rPr b="1" lang="en" sz="1500">
                <a:solidFill>
                  <a:srgbClr val="333333"/>
                </a:solidFill>
                <a:highlight>
                  <a:srgbClr val="FFFFFF"/>
                </a:highlight>
                <a:latin typeface="Arial"/>
                <a:ea typeface="Arial"/>
                <a:cs typeface="Arial"/>
                <a:sym typeface="Arial"/>
              </a:rPr>
              <a:t>Apply network policies in specific order</a:t>
            </a:r>
            <a:endParaRPr b="1" sz="1500">
              <a:solidFill>
                <a:srgbClr val="333333"/>
              </a:solidFill>
              <a:highlight>
                <a:srgbClr val="FFFFFF"/>
              </a:highlight>
              <a:latin typeface="Arial"/>
              <a:ea typeface="Arial"/>
              <a:cs typeface="Arial"/>
              <a:sym typeface="Arial"/>
            </a:endParaRPr>
          </a:p>
          <a:p>
            <a:pPr indent="0" lvl="0" marL="0" rtl="0" algn="l">
              <a:spcBef>
                <a:spcPts val="600"/>
              </a:spcBef>
              <a:spcAft>
                <a:spcPts val="0"/>
              </a:spcAft>
              <a:buNone/>
            </a:pPr>
            <a:r>
              <a:rPr lang="en" sz="1200">
                <a:solidFill>
                  <a:srgbClr val="333333"/>
                </a:solidFill>
                <a:highlight>
                  <a:srgbClr val="FFFFFF"/>
                </a:highlight>
                <a:latin typeface="Arial"/>
                <a:ea typeface="Arial"/>
                <a:cs typeface="Arial"/>
                <a:sym typeface="Arial"/>
              </a:rPr>
              <a:t>To control the order/sequence of applying network policies, you can use the </a:t>
            </a:r>
            <a:r>
              <a:rPr b="1" lang="en" sz="1200">
                <a:solidFill>
                  <a:srgbClr val="333333"/>
                </a:solidFill>
                <a:highlight>
                  <a:srgbClr val="FFFFFF"/>
                </a:highlight>
                <a:latin typeface="Arial"/>
                <a:ea typeface="Arial"/>
                <a:cs typeface="Arial"/>
                <a:sym typeface="Arial"/>
              </a:rPr>
              <a:t>order</a:t>
            </a:r>
            <a:r>
              <a:rPr lang="en" sz="1200">
                <a:solidFill>
                  <a:srgbClr val="333333"/>
                </a:solidFill>
                <a:highlight>
                  <a:srgbClr val="FFFFFF"/>
                </a:highlight>
                <a:latin typeface="Arial"/>
                <a:ea typeface="Arial"/>
                <a:cs typeface="Arial"/>
                <a:sym typeface="Arial"/>
              </a:rPr>
              <a:t> field (with precedence from the lowest value to highest). Defining policy </a:t>
            </a:r>
            <a:r>
              <a:rPr b="1" lang="en" sz="1200">
                <a:solidFill>
                  <a:srgbClr val="333333"/>
                </a:solidFill>
                <a:highlight>
                  <a:srgbClr val="FFFFFF"/>
                </a:highlight>
                <a:latin typeface="Arial"/>
                <a:ea typeface="Arial"/>
                <a:cs typeface="Arial"/>
                <a:sym typeface="Arial"/>
              </a:rPr>
              <a:t>order</a:t>
            </a:r>
            <a:r>
              <a:rPr lang="en" sz="1200">
                <a:solidFill>
                  <a:srgbClr val="333333"/>
                </a:solidFill>
                <a:highlight>
                  <a:srgbClr val="FFFFFF"/>
                </a:highlight>
                <a:latin typeface="Arial"/>
                <a:ea typeface="Arial"/>
                <a:cs typeface="Arial"/>
                <a:sym typeface="Arial"/>
              </a:rPr>
              <a:t> is important when you include both </a:t>
            </a:r>
            <a:r>
              <a:rPr b="1" lang="en" sz="1200">
                <a:solidFill>
                  <a:srgbClr val="333333"/>
                </a:solidFill>
                <a:highlight>
                  <a:srgbClr val="FFFFFF"/>
                </a:highlight>
                <a:latin typeface="Arial"/>
                <a:ea typeface="Arial"/>
                <a:cs typeface="Arial"/>
                <a:sym typeface="Arial"/>
              </a:rPr>
              <a:t>action: allow</a:t>
            </a:r>
            <a:r>
              <a:rPr lang="en" sz="1200">
                <a:solidFill>
                  <a:srgbClr val="333333"/>
                </a:solidFill>
                <a:highlight>
                  <a:srgbClr val="FFFFFF"/>
                </a:highlight>
                <a:latin typeface="Arial"/>
                <a:ea typeface="Arial"/>
                <a:cs typeface="Arial"/>
                <a:sym typeface="Arial"/>
              </a:rPr>
              <a:t> and </a:t>
            </a:r>
            <a:r>
              <a:rPr b="1" lang="en" sz="1200">
                <a:solidFill>
                  <a:srgbClr val="333333"/>
                </a:solidFill>
                <a:highlight>
                  <a:srgbClr val="FFFFFF"/>
                </a:highlight>
                <a:latin typeface="Arial"/>
                <a:ea typeface="Arial"/>
                <a:cs typeface="Arial"/>
                <a:sym typeface="Arial"/>
              </a:rPr>
              <a:t>action: deny</a:t>
            </a:r>
            <a:r>
              <a:rPr lang="en" sz="1200">
                <a:solidFill>
                  <a:srgbClr val="333333"/>
                </a:solidFill>
                <a:highlight>
                  <a:srgbClr val="FFFFFF"/>
                </a:highlight>
                <a:latin typeface="Arial"/>
                <a:ea typeface="Arial"/>
                <a:cs typeface="Arial"/>
                <a:sym typeface="Arial"/>
              </a:rPr>
              <a:t> rules that may apply to the same endpoint.</a:t>
            </a:r>
            <a:endParaRPr/>
          </a:p>
        </p:txBody>
      </p:sp>
      <p:sp>
        <p:nvSpPr>
          <p:cNvPr id="615" name="Google Shape;615;p6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333333"/>
                </a:solidFill>
                <a:highlight>
                  <a:srgbClr val="FFFFFF"/>
                </a:highlight>
                <a:latin typeface="Arial"/>
                <a:ea typeface="Arial"/>
                <a:cs typeface="Arial"/>
                <a:sym typeface="Arial"/>
              </a:rPr>
              <a:t>In the following example, the policy </a:t>
            </a:r>
            <a:r>
              <a:rPr b="1" lang="en" sz="1200">
                <a:solidFill>
                  <a:srgbClr val="333333"/>
                </a:solidFill>
                <a:highlight>
                  <a:srgbClr val="FFFFFF"/>
                </a:highlight>
                <a:latin typeface="Arial"/>
                <a:ea typeface="Arial"/>
                <a:cs typeface="Arial"/>
                <a:sym typeface="Arial"/>
              </a:rPr>
              <a:t>allow-cluster-internal-ingress</a:t>
            </a:r>
            <a:r>
              <a:rPr lang="en" sz="1200">
                <a:solidFill>
                  <a:srgbClr val="333333"/>
                </a:solidFill>
                <a:highlight>
                  <a:srgbClr val="FFFFFF"/>
                </a:highlight>
                <a:latin typeface="Arial"/>
                <a:ea typeface="Arial"/>
                <a:cs typeface="Arial"/>
                <a:sym typeface="Arial"/>
              </a:rPr>
              <a:t> (order: 10) will be applied before the </a:t>
            </a:r>
            <a:r>
              <a:rPr b="1" lang="en" sz="1200">
                <a:solidFill>
                  <a:srgbClr val="333333"/>
                </a:solidFill>
                <a:highlight>
                  <a:srgbClr val="FFFFFF"/>
                </a:highlight>
                <a:latin typeface="Arial"/>
                <a:ea typeface="Arial"/>
                <a:cs typeface="Arial"/>
                <a:sym typeface="Arial"/>
              </a:rPr>
              <a:t>policy drop-other-ingress</a:t>
            </a:r>
            <a:r>
              <a:rPr lang="en" sz="1200">
                <a:solidFill>
                  <a:srgbClr val="333333"/>
                </a:solidFill>
                <a:highlight>
                  <a:srgbClr val="FFFFFF"/>
                </a:highlight>
                <a:latin typeface="Arial"/>
                <a:ea typeface="Arial"/>
                <a:cs typeface="Arial"/>
                <a:sym typeface="Arial"/>
              </a:rPr>
              <a:t> (order: 20).</a:t>
            </a:r>
            <a:endParaRPr/>
          </a:p>
        </p:txBody>
      </p:sp>
      <p:pic>
        <p:nvPicPr>
          <p:cNvPr id="616" name="Google Shape;616;p62"/>
          <p:cNvPicPr preferRelativeResize="0"/>
          <p:nvPr/>
        </p:nvPicPr>
        <p:blipFill>
          <a:blip r:embed="rId3">
            <a:alphaModFix/>
          </a:blip>
          <a:stretch>
            <a:fillRect/>
          </a:stretch>
        </p:blipFill>
        <p:spPr>
          <a:xfrm>
            <a:off x="311700" y="1973113"/>
            <a:ext cx="3200400" cy="1590675"/>
          </a:xfrm>
          <a:prstGeom prst="rect">
            <a:avLst/>
          </a:prstGeom>
          <a:noFill/>
          <a:ln>
            <a:noFill/>
          </a:ln>
        </p:spPr>
      </p:pic>
      <p:pic>
        <p:nvPicPr>
          <p:cNvPr id="617" name="Google Shape;617;p62"/>
          <p:cNvPicPr preferRelativeResize="0"/>
          <p:nvPr/>
        </p:nvPicPr>
        <p:blipFill>
          <a:blip r:embed="rId4">
            <a:alphaModFix/>
          </a:blip>
          <a:stretch>
            <a:fillRect/>
          </a:stretch>
        </p:blipFill>
        <p:spPr>
          <a:xfrm>
            <a:off x="4757588" y="1973113"/>
            <a:ext cx="3590925" cy="16287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0000"/>
              </a:lnSpc>
              <a:spcBef>
                <a:spcPts val="1700"/>
              </a:spcBef>
              <a:spcAft>
                <a:spcPts val="0"/>
              </a:spcAft>
              <a:buNone/>
            </a:pPr>
            <a:r>
              <a:rPr b="1" lang="en" sz="1500">
                <a:solidFill>
                  <a:srgbClr val="333333"/>
                </a:solidFill>
                <a:highlight>
                  <a:srgbClr val="FFFFFF"/>
                </a:highlight>
                <a:latin typeface="Arial"/>
                <a:ea typeface="Arial"/>
                <a:cs typeface="Arial"/>
                <a:sym typeface="Arial"/>
              </a:rPr>
              <a:t>Generate logs for specific traffic</a:t>
            </a:r>
            <a:endParaRPr b="1" sz="1500">
              <a:solidFill>
                <a:srgbClr val="333333"/>
              </a:solidFill>
              <a:highlight>
                <a:srgbClr val="FFFFFF"/>
              </a:highlight>
              <a:latin typeface="Arial"/>
              <a:ea typeface="Arial"/>
              <a:cs typeface="Arial"/>
              <a:sym typeface="Arial"/>
            </a:endParaRPr>
          </a:p>
          <a:p>
            <a:pPr indent="0" lvl="0" marL="0" rtl="0" algn="l">
              <a:spcBef>
                <a:spcPts val="600"/>
              </a:spcBef>
              <a:spcAft>
                <a:spcPts val="0"/>
              </a:spcAft>
              <a:buNone/>
            </a:pPr>
            <a:r>
              <a:rPr lang="en" sz="1200">
                <a:solidFill>
                  <a:srgbClr val="333333"/>
                </a:solidFill>
                <a:highlight>
                  <a:srgbClr val="FFFFFF"/>
                </a:highlight>
                <a:latin typeface="Arial"/>
                <a:ea typeface="Arial"/>
                <a:cs typeface="Arial"/>
                <a:sym typeface="Arial"/>
              </a:rPr>
              <a:t>In the following example, incoming TCP traffic to an application is denied, and each connection attempt is logged to syslog.</a:t>
            </a:r>
            <a:endParaRPr/>
          </a:p>
        </p:txBody>
      </p:sp>
      <p:sp>
        <p:nvSpPr>
          <p:cNvPr id="623" name="Google Shape;623;p6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latin typeface="Courier New"/>
                <a:ea typeface="Courier New"/>
                <a:cs typeface="Courier New"/>
                <a:sym typeface="Courier New"/>
              </a:rPr>
              <a:t>apiVersion: projectcalico.org/v3</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kind: NetworkPolicy</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Metadata:</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name: allow-tcp-6379</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namespace: production</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Spec:</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selector: role == 'database'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types:</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 Ingress</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 Egress</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ingress:</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 action: Log</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protocol: TCP</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source: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selector: role == 'frontend'</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 action: Deny</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protocol: TCP</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source: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selector: role == 'frontend'</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629" name="Google Shape;629;p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https://www.youtube.com/watch?v=YjjrQiJOyME</a:t>
            </a:r>
            <a:endParaRPr/>
          </a:p>
          <a:p>
            <a:pPr indent="0" lvl="0" marL="0" rtl="0" algn="l">
              <a:spcBef>
                <a:spcPts val="1200"/>
              </a:spcBef>
              <a:spcAft>
                <a:spcPts val="0"/>
              </a:spcAft>
              <a:buNone/>
            </a:pPr>
            <a:r>
              <a:rPr lang="en" u="sng">
                <a:solidFill>
                  <a:schemeClr val="hlink"/>
                </a:solidFill>
                <a:hlinkClick r:id="rId4"/>
              </a:rPr>
              <a:t>https://www.youtube.com/watch?v=U35C0EPSwoY</a:t>
            </a:r>
            <a:endParaRPr/>
          </a:p>
          <a:p>
            <a:pPr indent="0" lvl="0" marL="0" rtl="0" algn="l">
              <a:spcBef>
                <a:spcPts val="1200"/>
              </a:spcBef>
              <a:spcAft>
                <a:spcPts val="0"/>
              </a:spcAft>
              <a:buNone/>
            </a:pPr>
            <a:r>
              <a:rPr lang="en" u="sng">
                <a:solidFill>
                  <a:schemeClr val="hlink"/>
                </a:solidFill>
                <a:hlinkClick r:id="rId5"/>
              </a:rPr>
              <a:t>https://www.youtube.com/watch?v=zmYxdtFzK6s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p:nvPr/>
        </p:nvSpPr>
        <p:spPr>
          <a:xfrm>
            <a:off x="7065350" y="2571750"/>
            <a:ext cx="1411500" cy="227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Host Network namespace</a:t>
            </a:r>
            <a:endParaRPr/>
          </a:p>
          <a:p>
            <a:pPr indent="0" lvl="0" marL="0" rtl="0" algn="l">
              <a:spcBef>
                <a:spcPts val="0"/>
              </a:spcBef>
              <a:spcAft>
                <a:spcPts val="0"/>
              </a:spcAft>
              <a:buNone/>
            </a:pPr>
            <a:r>
              <a:t/>
            </a:r>
            <a:endParaRPr/>
          </a:p>
        </p:txBody>
      </p:sp>
      <p:sp>
        <p:nvSpPr>
          <p:cNvPr id="121" name="Google Shape;121;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 CNI plugin is being used in K8S</a:t>
            </a:r>
            <a:endParaRPr/>
          </a:p>
        </p:txBody>
      </p:sp>
      <p:sp>
        <p:nvSpPr>
          <p:cNvPr id="122" name="Google Shape;122;p18"/>
          <p:cNvSpPr/>
          <p:nvPr/>
        </p:nvSpPr>
        <p:spPr>
          <a:xfrm>
            <a:off x="390750" y="1634750"/>
            <a:ext cx="1148400" cy="38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API Server</a:t>
            </a:r>
            <a:endParaRPr/>
          </a:p>
        </p:txBody>
      </p:sp>
      <p:sp>
        <p:nvSpPr>
          <p:cNvPr id="123" name="Google Shape;123;p18"/>
          <p:cNvSpPr/>
          <p:nvPr/>
        </p:nvSpPr>
        <p:spPr>
          <a:xfrm>
            <a:off x="2353350" y="1634750"/>
            <a:ext cx="820500" cy="38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Kubelet</a:t>
            </a:r>
            <a:endParaRPr/>
          </a:p>
        </p:txBody>
      </p:sp>
      <p:sp>
        <p:nvSpPr>
          <p:cNvPr id="124" name="Google Shape;124;p18"/>
          <p:cNvSpPr/>
          <p:nvPr/>
        </p:nvSpPr>
        <p:spPr>
          <a:xfrm>
            <a:off x="7527825" y="4226450"/>
            <a:ext cx="422700" cy="2472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br</a:t>
            </a:r>
            <a:endParaRPr/>
          </a:p>
        </p:txBody>
      </p:sp>
      <p:cxnSp>
        <p:nvCxnSpPr>
          <p:cNvPr id="125" name="Google Shape;125;p18"/>
          <p:cNvCxnSpPr>
            <a:stCxn id="122" idx="3"/>
            <a:endCxn id="123" idx="1"/>
          </p:cNvCxnSpPr>
          <p:nvPr/>
        </p:nvCxnSpPr>
        <p:spPr>
          <a:xfrm>
            <a:off x="1539150" y="1826150"/>
            <a:ext cx="814200" cy="0"/>
          </a:xfrm>
          <a:prstGeom prst="straightConnector1">
            <a:avLst/>
          </a:prstGeom>
          <a:noFill/>
          <a:ln cap="flat" cmpd="sng" w="9525">
            <a:solidFill>
              <a:schemeClr val="dk2"/>
            </a:solidFill>
            <a:prstDash val="solid"/>
            <a:round/>
            <a:headEnd len="med" w="med" type="none"/>
            <a:tailEnd len="med" w="med" type="triangle"/>
          </a:ln>
        </p:spPr>
      </p:cxnSp>
      <p:sp>
        <p:nvSpPr>
          <p:cNvPr id="126" name="Google Shape;126;p18"/>
          <p:cNvSpPr/>
          <p:nvPr/>
        </p:nvSpPr>
        <p:spPr>
          <a:xfrm>
            <a:off x="2085750" y="3301550"/>
            <a:ext cx="1355700" cy="153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Pod Network Namespace</a:t>
            </a:r>
            <a:endParaRPr/>
          </a:p>
        </p:txBody>
      </p:sp>
      <p:sp>
        <p:nvSpPr>
          <p:cNvPr id="127" name="Google Shape;127;p18"/>
          <p:cNvSpPr/>
          <p:nvPr/>
        </p:nvSpPr>
        <p:spPr>
          <a:xfrm>
            <a:off x="2240800" y="4473650"/>
            <a:ext cx="318900" cy="1275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lo</a:t>
            </a:r>
            <a:endParaRPr sz="1000"/>
          </a:p>
        </p:txBody>
      </p:sp>
      <p:sp>
        <p:nvSpPr>
          <p:cNvPr id="128" name="Google Shape;128;p18"/>
          <p:cNvSpPr/>
          <p:nvPr/>
        </p:nvSpPr>
        <p:spPr>
          <a:xfrm>
            <a:off x="4102788" y="2747300"/>
            <a:ext cx="1914000" cy="486300"/>
          </a:xfrm>
          <a:prstGeom prst="wedgeEllipseCallout">
            <a:avLst>
              <a:gd fmla="val -101067" name="adj1"/>
              <a:gd fmla="val 1887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Create pod network ns</a:t>
            </a:r>
            <a:endParaRPr/>
          </a:p>
        </p:txBody>
      </p:sp>
      <p:sp>
        <p:nvSpPr>
          <p:cNvPr id="129" name="Google Shape;129;p18"/>
          <p:cNvSpPr/>
          <p:nvPr/>
        </p:nvSpPr>
        <p:spPr>
          <a:xfrm>
            <a:off x="2353350" y="2372450"/>
            <a:ext cx="820500" cy="38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CRI</a:t>
            </a:r>
            <a:endParaRPr/>
          </a:p>
        </p:txBody>
      </p:sp>
      <p:cxnSp>
        <p:nvCxnSpPr>
          <p:cNvPr id="130" name="Google Shape;130;p18"/>
          <p:cNvCxnSpPr>
            <a:stCxn id="123" idx="2"/>
            <a:endCxn id="129" idx="0"/>
          </p:cNvCxnSpPr>
          <p:nvPr/>
        </p:nvCxnSpPr>
        <p:spPr>
          <a:xfrm>
            <a:off x="2763600" y="2017550"/>
            <a:ext cx="0" cy="354900"/>
          </a:xfrm>
          <a:prstGeom prst="straightConnector1">
            <a:avLst/>
          </a:prstGeom>
          <a:noFill/>
          <a:ln cap="flat" cmpd="sng" w="9525">
            <a:solidFill>
              <a:schemeClr val="dk2"/>
            </a:solidFill>
            <a:prstDash val="solid"/>
            <a:round/>
            <a:headEnd len="med" w="med" type="none"/>
            <a:tailEnd len="med" w="med" type="triangle"/>
          </a:ln>
        </p:spPr>
      </p:cxnSp>
      <p:cxnSp>
        <p:nvCxnSpPr>
          <p:cNvPr id="131" name="Google Shape;131;p18"/>
          <p:cNvCxnSpPr>
            <a:stCxn id="129" idx="2"/>
            <a:endCxn id="126" idx="0"/>
          </p:cNvCxnSpPr>
          <p:nvPr/>
        </p:nvCxnSpPr>
        <p:spPr>
          <a:xfrm>
            <a:off x="2763600" y="2755250"/>
            <a:ext cx="0" cy="54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p:nvPr/>
        </p:nvSpPr>
        <p:spPr>
          <a:xfrm>
            <a:off x="7065350" y="2571750"/>
            <a:ext cx="1411500" cy="227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Host Network namespace</a:t>
            </a:r>
            <a:endParaRPr/>
          </a:p>
          <a:p>
            <a:pPr indent="0" lvl="0" marL="0" rtl="0" algn="l">
              <a:spcBef>
                <a:spcPts val="0"/>
              </a:spcBef>
              <a:spcAft>
                <a:spcPts val="0"/>
              </a:spcAft>
              <a:buNone/>
            </a:pPr>
            <a:r>
              <a:t/>
            </a:r>
            <a:endParaRPr/>
          </a:p>
        </p:txBody>
      </p:sp>
      <p:sp>
        <p:nvSpPr>
          <p:cNvPr id="137" name="Google Shape;137;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 CNI plugin is being used in K8S</a:t>
            </a:r>
            <a:endParaRPr/>
          </a:p>
        </p:txBody>
      </p:sp>
      <p:sp>
        <p:nvSpPr>
          <p:cNvPr id="138" name="Google Shape;138;p19"/>
          <p:cNvSpPr/>
          <p:nvPr/>
        </p:nvSpPr>
        <p:spPr>
          <a:xfrm>
            <a:off x="390750" y="1634750"/>
            <a:ext cx="1148400" cy="38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API Server</a:t>
            </a:r>
            <a:endParaRPr/>
          </a:p>
        </p:txBody>
      </p:sp>
      <p:sp>
        <p:nvSpPr>
          <p:cNvPr id="139" name="Google Shape;139;p19"/>
          <p:cNvSpPr/>
          <p:nvPr/>
        </p:nvSpPr>
        <p:spPr>
          <a:xfrm>
            <a:off x="2353350" y="1634750"/>
            <a:ext cx="820500" cy="38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Kubelet</a:t>
            </a:r>
            <a:endParaRPr/>
          </a:p>
        </p:txBody>
      </p:sp>
      <p:sp>
        <p:nvSpPr>
          <p:cNvPr id="140" name="Google Shape;140;p19"/>
          <p:cNvSpPr/>
          <p:nvPr/>
        </p:nvSpPr>
        <p:spPr>
          <a:xfrm>
            <a:off x="7527825" y="4226450"/>
            <a:ext cx="422700" cy="2472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br</a:t>
            </a:r>
            <a:endParaRPr/>
          </a:p>
        </p:txBody>
      </p:sp>
      <p:cxnSp>
        <p:nvCxnSpPr>
          <p:cNvPr id="141" name="Google Shape;141;p19"/>
          <p:cNvCxnSpPr>
            <a:stCxn id="138" idx="3"/>
            <a:endCxn id="139" idx="1"/>
          </p:cNvCxnSpPr>
          <p:nvPr/>
        </p:nvCxnSpPr>
        <p:spPr>
          <a:xfrm>
            <a:off x="1539150" y="1826150"/>
            <a:ext cx="814200" cy="0"/>
          </a:xfrm>
          <a:prstGeom prst="straightConnector1">
            <a:avLst/>
          </a:prstGeom>
          <a:noFill/>
          <a:ln cap="flat" cmpd="sng" w="9525">
            <a:solidFill>
              <a:schemeClr val="dk2"/>
            </a:solidFill>
            <a:prstDash val="solid"/>
            <a:round/>
            <a:headEnd len="med" w="med" type="none"/>
            <a:tailEnd len="med" w="med" type="triangle"/>
          </a:ln>
        </p:spPr>
      </p:cxnSp>
      <p:sp>
        <p:nvSpPr>
          <p:cNvPr id="142" name="Google Shape;142;p19"/>
          <p:cNvSpPr/>
          <p:nvPr/>
        </p:nvSpPr>
        <p:spPr>
          <a:xfrm>
            <a:off x="2085750" y="3301550"/>
            <a:ext cx="1355700" cy="153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Pod Network Namespace</a:t>
            </a:r>
            <a:endParaRPr/>
          </a:p>
        </p:txBody>
      </p:sp>
      <p:sp>
        <p:nvSpPr>
          <p:cNvPr id="143" name="Google Shape;143;p19"/>
          <p:cNvSpPr/>
          <p:nvPr/>
        </p:nvSpPr>
        <p:spPr>
          <a:xfrm>
            <a:off x="2240800" y="4473650"/>
            <a:ext cx="318900" cy="1275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lo</a:t>
            </a:r>
            <a:endParaRPr sz="1000"/>
          </a:p>
        </p:txBody>
      </p:sp>
      <p:sp>
        <p:nvSpPr>
          <p:cNvPr id="144" name="Google Shape;144;p19"/>
          <p:cNvSpPr/>
          <p:nvPr/>
        </p:nvSpPr>
        <p:spPr>
          <a:xfrm>
            <a:off x="2353350" y="2372450"/>
            <a:ext cx="820500" cy="38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CRI</a:t>
            </a:r>
            <a:endParaRPr/>
          </a:p>
        </p:txBody>
      </p:sp>
      <p:cxnSp>
        <p:nvCxnSpPr>
          <p:cNvPr id="145" name="Google Shape;145;p19"/>
          <p:cNvCxnSpPr>
            <a:stCxn id="139" idx="2"/>
            <a:endCxn id="144" idx="0"/>
          </p:cNvCxnSpPr>
          <p:nvPr/>
        </p:nvCxnSpPr>
        <p:spPr>
          <a:xfrm>
            <a:off x="2763600" y="2017550"/>
            <a:ext cx="0" cy="354900"/>
          </a:xfrm>
          <a:prstGeom prst="straightConnector1">
            <a:avLst/>
          </a:prstGeom>
          <a:noFill/>
          <a:ln cap="flat" cmpd="sng" w="9525">
            <a:solidFill>
              <a:schemeClr val="dk2"/>
            </a:solidFill>
            <a:prstDash val="solid"/>
            <a:round/>
            <a:headEnd len="med" w="med" type="none"/>
            <a:tailEnd len="med" w="med" type="triangle"/>
          </a:ln>
        </p:spPr>
      </p:cxnSp>
      <p:cxnSp>
        <p:nvCxnSpPr>
          <p:cNvPr id="146" name="Google Shape;146;p19"/>
          <p:cNvCxnSpPr>
            <a:stCxn id="144" idx="2"/>
            <a:endCxn id="142" idx="0"/>
          </p:cNvCxnSpPr>
          <p:nvPr/>
        </p:nvCxnSpPr>
        <p:spPr>
          <a:xfrm>
            <a:off x="2763600" y="2755250"/>
            <a:ext cx="0" cy="546300"/>
          </a:xfrm>
          <a:prstGeom prst="straightConnector1">
            <a:avLst/>
          </a:prstGeom>
          <a:noFill/>
          <a:ln cap="flat" cmpd="sng" w="9525">
            <a:solidFill>
              <a:schemeClr val="dk2"/>
            </a:solidFill>
            <a:prstDash val="solid"/>
            <a:round/>
            <a:headEnd len="med" w="med" type="none"/>
            <a:tailEnd len="med" w="med" type="triangle"/>
          </a:ln>
        </p:spPr>
      </p:cxnSp>
      <p:sp>
        <p:nvSpPr>
          <p:cNvPr id="147" name="Google Shape;147;p19"/>
          <p:cNvSpPr/>
          <p:nvPr/>
        </p:nvSpPr>
        <p:spPr>
          <a:xfrm>
            <a:off x="3950050" y="1650650"/>
            <a:ext cx="909000" cy="3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CNI</a:t>
            </a:r>
            <a:endParaRPr/>
          </a:p>
        </p:txBody>
      </p:sp>
      <p:cxnSp>
        <p:nvCxnSpPr>
          <p:cNvPr id="148" name="Google Shape;148;p19"/>
          <p:cNvCxnSpPr>
            <a:endCxn id="147" idx="1"/>
          </p:cNvCxnSpPr>
          <p:nvPr/>
        </p:nvCxnSpPr>
        <p:spPr>
          <a:xfrm>
            <a:off x="3173950" y="1826150"/>
            <a:ext cx="776100" cy="0"/>
          </a:xfrm>
          <a:prstGeom prst="straightConnector1">
            <a:avLst/>
          </a:prstGeom>
          <a:noFill/>
          <a:ln cap="flat" cmpd="sng" w="9525">
            <a:solidFill>
              <a:schemeClr val="dk2"/>
            </a:solidFill>
            <a:prstDash val="solid"/>
            <a:round/>
            <a:headEnd len="med" w="med" type="none"/>
            <a:tailEnd len="med" w="med" type="triangle"/>
          </a:ln>
        </p:spPr>
      </p:cxnSp>
      <p:sp>
        <p:nvSpPr>
          <p:cNvPr id="149" name="Google Shape;149;p19"/>
          <p:cNvSpPr/>
          <p:nvPr/>
        </p:nvSpPr>
        <p:spPr>
          <a:xfrm>
            <a:off x="3795825" y="2232825"/>
            <a:ext cx="1690500" cy="550200"/>
          </a:xfrm>
          <a:prstGeom prst="wedgeEllipseCallout">
            <a:avLst>
              <a:gd fmla="val -75979" name="adj1"/>
              <a:gd fmla="val -12101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CNI_COMMAND:ADD</a:t>
            </a: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p:nvPr/>
        </p:nvSpPr>
        <p:spPr>
          <a:xfrm>
            <a:off x="6945725" y="2145125"/>
            <a:ext cx="1411500" cy="227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Host Network namespace</a:t>
            </a:r>
            <a:endParaRPr/>
          </a:p>
          <a:p>
            <a:pPr indent="0" lvl="0" marL="0" rtl="0" algn="l">
              <a:spcBef>
                <a:spcPts val="0"/>
              </a:spcBef>
              <a:spcAft>
                <a:spcPts val="0"/>
              </a:spcAft>
              <a:buNone/>
            </a:pPr>
            <a:r>
              <a:t/>
            </a:r>
            <a:endParaRPr/>
          </a:p>
        </p:txBody>
      </p:sp>
      <p:sp>
        <p:nvSpPr>
          <p:cNvPr id="155" name="Google Shape;155;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 CNI plugin is being used in K8S</a:t>
            </a:r>
            <a:endParaRPr/>
          </a:p>
        </p:txBody>
      </p:sp>
      <p:sp>
        <p:nvSpPr>
          <p:cNvPr id="156" name="Google Shape;156;p20"/>
          <p:cNvSpPr/>
          <p:nvPr/>
        </p:nvSpPr>
        <p:spPr>
          <a:xfrm>
            <a:off x="390750" y="1634750"/>
            <a:ext cx="1148400" cy="38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API Server</a:t>
            </a:r>
            <a:endParaRPr/>
          </a:p>
        </p:txBody>
      </p:sp>
      <p:sp>
        <p:nvSpPr>
          <p:cNvPr id="157" name="Google Shape;157;p20"/>
          <p:cNvSpPr/>
          <p:nvPr/>
        </p:nvSpPr>
        <p:spPr>
          <a:xfrm>
            <a:off x="2353350" y="1634750"/>
            <a:ext cx="820500" cy="38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Kubelet</a:t>
            </a:r>
            <a:endParaRPr/>
          </a:p>
        </p:txBody>
      </p:sp>
      <p:sp>
        <p:nvSpPr>
          <p:cNvPr id="158" name="Google Shape;158;p20"/>
          <p:cNvSpPr/>
          <p:nvPr/>
        </p:nvSpPr>
        <p:spPr>
          <a:xfrm>
            <a:off x="7440125" y="3851650"/>
            <a:ext cx="422700" cy="2472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br</a:t>
            </a:r>
            <a:endParaRPr/>
          </a:p>
        </p:txBody>
      </p:sp>
      <p:cxnSp>
        <p:nvCxnSpPr>
          <p:cNvPr id="159" name="Google Shape;159;p20"/>
          <p:cNvCxnSpPr>
            <a:stCxn id="156" idx="3"/>
            <a:endCxn id="157" idx="1"/>
          </p:cNvCxnSpPr>
          <p:nvPr/>
        </p:nvCxnSpPr>
        <p:spPr>
          <a:xfrm>
            <a:off x="1539150" y="1826150"/>
            <a:ext cx="814200" cy="0"/>
          </a:xfrm>
          <a:prstGeom prst="straightConnector1">
            <a:avLst/>
          </a:prstGeom>
          <a:noFill/>
          <a:ln cap="flat" cmpd="sng" w="9525">
            <a:solidFill>
              <a:schemeClr val="dk2"/>
            </a:solidFill>
            <a:prstDash val="solid"/>
            <a:round/>
            <a:headEnd len="med" w="med" type="none"/>
            <a:tailEnd len="med" w="med" type="triangle"/>
          </a:ln>
        </p:spPr>
      </p:cxnSp>
      <p:sp>
        <p:nvSpPr>
          <p:cNvPr id="160" name="Google Shape;160;p20"/>
          <p:cNvSpPr/>
          <p:nvPr/>
        </p:nvSpPr>
        <p:spPr>
          <a:xfrm>
            <a:off x="2085750" y="2783075"/>
            <a:ext cx="1355700" cy="153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a:off x="2256750" y="4098850"/>
            <a:ext cx="318900" cy="1275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lo</a:t>
            </a:r>
            <a:endParaRPr sz="1000"/>
          </a:p>
        </p:txBody>
      </p:sp>
      <p:cxnSp>
        <p:nvCxnSpPr>
          <p:cNvPr id="162" name="Google Shape;162;p20"/>
          <p:cNvCxnSpPr>
            <a:stCxn id="157" idx="2"/>
            <a:endCxn id="160" idx="0"/>
          </p:cNvCxnSpPr>
          <p:nvPr/>
        </p:nvCxnSpPr>
        <p:spPr>
          <a:xfrm>
            <a:off x="2763600" y="2017550"/>
            <a:ext cx="0" cy="765600"/>
          </a:xfrm>
          <a:prstGeom prst="straightConnector1">
            <a:avLst/>
          </a:prstGeom>
          <a:noFill/>
          <a:ln cap="flat" cmpd="sng" w="9525">
            <a:solidFill>
              <a:schemeClr val="dk2"/>
            </a:solidFill>
            <a:prstDash val="solid"/>
            <a:round/>
            <a:headEnd len="med" w="med" type="none"/>
            <a:tailEnd len="med" w="med" type="triangle"/>
          </a:ln>
        </p:spPr>
      </p:cxnSp>
      <p:sp>
        <p:nvSpPr>
          <p:cNvPr id="163" name="Google Shape;163;p20"/>
          <p:cNvSpPr/>
          <p:nvPr/>
        </p:nvSpPr>
        <p:spPr>
          <a:xfrm>
            <a:off x="3950050" y="1650650"/>
            <a:ext cx="909000" cy="35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CNI</a:t>
            </a:r>
            <a:endParaRPr/>
          </a:p>
        </p:txBody>
      </p:sp>
      <p:cxnSp>
        <p:nvCxnSpPr>
          <p:cNvPr id="164" name="Google Shape;164;p20"/>
          <p:cNvCxnSpPr>
            <a:stCxn id="157" idx="3"/>
            <a:endCxn id="163" idx="1"/>
          </p:cNvCxnSpPr>
          <p:nvPr/>
        </p:nvCxnSpPr>
        <p:spPr>
          <a:xfrm>
            <a:off x="3173850" y="1826150"/>
            <a:ext cx="776100" cy="0"/>
          </a:xfrm>
          <a:prstGeom prst="straightConnector1">
            <a:avLst/>
          </a:prstGeom>
          <a:noFill/>
          <a:ln cap="flat" cmpd="sng" w="9525">
            <a:solidFill>
              <a:schemeClr val="dk2"/>
            </a:solidFill>
            <a:prstDash val="solid"/>
            <a:round/>
            <a:headEnd len="med" w="med" type="none"/>
            <a:tailEnd len="med" w="med" type="triangle"/>
          </a:ln>
        </p:spPr>
      </p:cxnSp>
      <p:sp>
        <p:nvSpPr>
          <p:cNvPr id="165" name="Google Shape;165;p20"/>
          <p:cNvSpPr/>
          <p:nvPr/>
        </p:nvSpPr>
        <p:spPr>
          <a:xfrm>
            <a:off x="4079950" y="2634500"/>
            <a:ext cx="1986300" cy="550200"/>
          </a:xfrm>
          <a:prstGeom prst="wedgeEllipseCallout">
            <a:avLst>
              <a:gd fmla="val -28366" name="adj1"/>
              <a:gd fmla="val -16336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79400" lvl="0" marL="457200" rtl="0" algn="l">
              <a:spcBef>
                <a:spcPts val="0"/>
              </a:spcBef>
              <a:spcAft>
                <a:spcPts val="0"/>
              </a:spcAft>
              <a:buSzPts val="800"/>
              <a:buChar char="●"/>
            </a:pPr>
            <a:r>
              <a:rPr lang="en" sz="800"/>
              <a:t>Create eth0</a:t>
            </a:r>
            <a:endParaRPr sz="800"/>
          </a:p>
          <a:p>
            <a:pPr indent="-279400" lvl="0" marL="457200" rtl="0" algn="l">
              <a:spcBef>
                <a:spcPts val="0"/>
              </a:spcBef>
              <a:spcAft>
                <a:spcPts val="0"/>
              </a:spcAft>
              <a:buSzPts val="800"/>
              <a:buChar char="●"/>
            </a:pPr>
            <a:r>
              <a:rPr lang="en" sz="800"/>
              <a:t>Allocate IP</a:t>
            </a:r>
            <a:endParaRPr sz="800"/>
          </a:p>
          <a:p>
            <a:pPr indent="-279400" lvl="0" marL="457200" rtl="0" algn="l">
              <a:spcBef>
                <a:spcPts val="0"/>
              </a:spcBef>
              <a:spcAft>
                <a:spcPts val="0"/>
              </a:spcAft>
              <a:buSzPts val="800"/>
              <a:buChar char="●"/>
            </a:pPr>
            <a:r>
              <a:rPr lang="en" sz="800"/>
              <a:t>Define routes</a:t>
            </a:r>
            <a:endParaRPr sz="800"/>
          </a:p>
          <a:p>
            <a:pPr indent="0" lvl="0" marL="0" rtl="0" algn="l">
              <a:spcBef>
                <a:spcPts val="0"/>
              </a:spcBef>
              <a:spcAft>
                <a:spcPts val="0"/>
              </a:spcAft>
              <a:buNone/>
            </a:pPr>
            <a:r>
              <a:t/>
            </a:r>
            <a:endParaRPr sz="800"/>
          </a:p>
        </p:txBody>
      </p:sp>
      <p:sp>
        <p:nvSpPr>
          <p:cNvPr id="166" name="Google Shape;166;p20"/>
          <p:cNvSpPr txBox="1"/>
          <p:nvPr/>
        </p:nvSpPr>
        <p:spPr>
          <a:xfrm>
            <a:off x="2085650" y="2891125"/>
            <a:ext cx="135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Pod Network Namespace</a:t>
            </a:r>
            <a:endParaRPr>
              <a:latin typeface="Old Standard TT"/>
              <a:ea typeface="Old Standard TT"/>
              <a:cs typeface="Old Standard TT"/>
              <a:sym typeface="Old Standard TT"/>
            </a:endParaRPr>
          </a:p>
        </p:txBody>
      </p:sp>
      <p:sp>
        <p:nvSpPr>
          <p:cNvPr id="167" name="Google Shape;167;p20"/>
          <p:cNvSpPr/>
          <p:nvPr/>
        </p:nvSpPr>
        <p:spPr>
          <a:xfrm>
            <a:off x="3173850" y="3911500"/>
            <a:ext cx="469500" cy="1275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eth0</a:t>
            </a:r>
            <a:endParaRPr sz="1000"/>
          </a:p>
        </p:txBody>
      </p:sp>
      <p:cxnSp>
        <p:nvCxnSpPr>
          <p:cNvPr id="168" name="Google Shape;168;p20"/>
          <p:cNvCxnSpPr>
            <a:stCxn id="167" idx="3"/>
            <a:endCxn id="158" idx="1"/>
          </p:cNvCxnSpPr>
          <p:nvPr/>
        </p:nvCxnSpPr>
        <p:spPr>
          <a:xfrm>
            <a:off x="3643350" y="3975250"/>
            <a:ext cx="3796800" cy="0"/>
          </a:xfrm>
          <a:prstGeom prst="straightConnector1">
            <a:avLst/>
          </a:prstGeom>
          <a:noFill/>
          <a:ln cap="flat" cmpd="sng" w="9525">
            <a:solidFill>
              <a:schemeClr val="dk2"/>
            </a:solidFill>
            <a:prstDash val="dash"/>
            <a:round/>
            <a:headEnd len="med" w="med" type="none"/>
            <a:tailEnd len="med" w="med" type="none"/>
          </a:ln>
        </p:spPr>
      </p:cxnSp>
      <p:sp>
        <p:nvSpPr>
          <p:cNvPr id="169" name="Google Shape;169;p20"/>
          <p:cNvSpPr/>
          <p:nvPr/>
        </p:nvSpPr>
        <p:spPr>
          <a:xfrm>
            <a:off x="2353350" y="2167238"/>
            <a:ext cx="820500" cy="38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CRI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311700" y="2144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 CNI plugin is executed?</a:t>
            </a:r>
            <a:endParaRPr/>
          </a:p>
        </p:txBody>
      </p:sp>
      <p:sp>
        <p:nvSpPr>
          <p:cNvPr id="175" name="Google Shape;175;p21"/>
          <p:cNvSpPr/>
          <p:nvPr/>
        </p:nvSpPr>
        <p:spPr>
          <a:xfrm>
            <a:off x="2799025" y="1491200"/>
            <a:ext cx="1028700" cy="61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Container info</a:t>
            </a:r>
            <a:endParaRPr/>
          </a:p>
        </p:txBody>
      </p:sp>
      <p:sp>
        <p:nvSpPr>
          <p:cNvPr id="176" name="Google Shape;176;p21"/>
          <p:cNvSpPr/>
          <p:nvPr/>
        </p:nvSpPr>
        <p:spPr>
          <a:xfrm>
            <a:off x="2799025" y="2847725"/>
            <a:ext cx="1060500" cy="61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CNI config</a:t>
            </a:r>
            <a:endParaRPr/>
          </a:p>
        </p:txBody>
      </p:sp>
      <p:sp>
        <p:nvSpPr>
          <p:cNvPr id="177" name="Google Shape;177;p21"/>
          <p:cNvSpPr/>
          <p:nvPr/>
        </p:nvSpPr>
        <p:spPr>
          <a:xfrm>
            <a:off x="5055775" y="2065325"/>
            <a:ext cx="1124400" cy="78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CNI</a:t>
            </a:r>
            <a:endParaRPr/>
          </a:p>
        </p:txBody>
      </p:sp>
      <p:cxnSp>
        <p:nvCxnSpPr>
          <p:cNvPr id="178" name="Google Shape;178;p21"/>
          <p:cNvCxnSpPr>
            <a:stCxn id="175" idx="3"/>
            <a:endCxn id="177" idx="0"/>
          </p:cNvCxnSpPr>
          <p:nvPr/>
        </p:nvCxnSpPr>
        <p:spPr>
          <a:xfrm>
            <a:off x="3827725" y="1797800"/>
            <a:ext cx="1790400" cy="267600"/>
          </a:xfrm>
          <a:prstGeom prst="bentConnector2">
            <a:avLst/>
          </a:prstGeom>
          <a:noFill/>
          <a:ln cap="flat" cmpd="sng" w="9525">
            <a:solidFill>
              <a:schemeClr val="dk2"/>
            </a:solidFill>
            <a:prstDash val="solid"/>
            <a:round/>
            <a:headEnd len="med" w="med" type="none"/>
            <a:tailEnd len="med" w="med" type="none"/>
          </a:ln>
        </p:spPr>
      </p:cxnSp>
      <p:cxnSp>
        <p:nvCxnSpPr>
          <p:cNvPr id="179" name="Google Shape;179;p21"/>
          <p:cNvCxnSpPr>
            <a:stCxn id="176" idx="3"/>
            <a:endCxn id="177" idx="2"/>
          </p:cNvCxnSpPr>
          <p:nvPr/>
        </p:nvCxnSpPr>
        <p:spPr>
          <a:xfrm flipH="1" rot="10800000">
            <a:off x="3859525" y="2847725"/>
            <a:ext cx="1758600" cy="306600"/>
          </a:xfrm>
          <a:prstGeom prst="bentConnector2">
            <a:avLst/>
          </a:prstGeom>
          <a:noFill/>
          <a:ln cap="flat" cmpd="sng" w="9525">
            <a:solidFill>
              <a:schemeClr val="dk2"/>
            </a:solidFill>
            <a:prstDash val="solid"/>
            <a:round/>
            <a:headEnd len="med" w="med" type="none"/>
            <a:tailEnd len="med" w="med" type="none"/>
          </a:ln>
        </p:spPr>
      </p:cxnSp>
      <p:sp>
        <p:nvSpPr>
          <p:cNvPr id="180" name="Google Shape;180;p21"/>
          <p:cNvSpPr txBox="1"/>
          <p:nvPr/>
        </p:nvSpPr>
        <p:spPr>
          <a:xfrm>
            <a:off x="4261375" y="1411400"/>
            <a:ext cx="124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env vars</a:t>
            </a:r>
            <a:endParaRPr>
              <a:latin typeface="Old Standard TT"/>
              <a:ea typeface="Old Standard TT"/>
              <a:cs typeface="Old Standard TT"/>
              <a:sym typeface="Old Standard TT"/>
            </a:endParaRPr>
          </a:p>
        </p:txBody>
      </p:sp>
      <p:sp>
        <p:nvSpPr>
          <p:cNvPr id="181" name="Google Shape;181;p21"/>
          <p:cNvSpPr txBox="1"/>
          <p:nvPr/>
        </p:nvSpPr>
        <p:spPr>
          <a:xfrm>
            <a:off x="4381975" y="3101450"/>
            <a:ext cx="71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stdin</a:t>
            </a:r>
            <a:endParaRPr>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