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f07ac597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f07ac597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f07ac597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f07ac597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f07ac5979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f07ac5979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f07ac597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f07ac597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f07ac597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f07ac597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f07ac597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f07ac597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f07ac597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f07ac597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f07ac597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f07ac597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f07ac597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f07ac597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f07ac5979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f07ac5979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f07ac5979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f07ac5979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f07ac5979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f07ac5979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f07ac5979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f07ac5979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f07ac597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f07ac597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f07ac5979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f07ac5979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f07ac5979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f07ac5979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f07ac5979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f07ac5979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f07ac5979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f07ac5979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f07ac5979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f07ac5979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f07ac5979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f07ac5979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f07ac5979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2f07ac5979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f07ac597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f07ac597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f07ac5979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f07ac5979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2f07ac5979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2f07ac5979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f07ac5979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f07ac5979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f07ac5979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2f07ac5979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f07ac5979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2f07ac5979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f07ac5979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2f07ac5979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f07ac5979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f07ac5979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2f07ac5979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2f07ac5979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f07ac597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f07ac597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2f07ac597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2f07ac597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f07ac59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f07ac59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2f07ac5979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2f07ac5979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f07ac597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f07ac597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f07ac597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f07ac597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f07ac597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f07ac597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f07ac597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f07ac597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f07ac597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f07ac597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geeksforgeeks.org/encapsulation-in-jav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geeksforgeeks.org/java-and-multiple-inheritance/" TargetMode="External"/><Relationship Id="rId4" Type="http://schemas.openxmlformats.org/officeDocument/2006/relationships/hyperlink" Target="https://www.geeksforgeeks.org/java-and-multiple-inheritance/" TargetMode="External"/><Relationship Id="rId5" Type="http://schemas.openxmlformats.org/officeDocument/2006/relationships/hyperlink" Target="https://www.geeksforgeeks.org/interfaces-in-java/" TargetMode="External"/><Relationship Id="rId6"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geeksforgeeks.org/interfaces-in-java/" TargetMode="Externa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geeksforgeeks.org/object-class-in-java/" TargetMode="External"/><Relationship Id="rId4" Type="http://schemas.openxmlformats.org/officeDocument/2006/relationships/hyperlink" Target="https://www.geeksforgeeks.org/object-class-in-java/" TargetMode="External"/><Relationship Id="rId5" Type="http://schemas.openxmlformats.org/officeDocument/2006/relationships/hyperlink" Target="https://www.geeksforgeeks.org/java-and-multiple-inheritanc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simplilearn.com/tutorials/cpp-tutorial/polymorphism-in-cpp" TargetMode="External"/><Relationship Id="rId4" Type="http://schemas.openxmlformats.org/officeDocument/2006/relationships/image" Target="../media/image18.png"/><Relationship Id="rId5"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geeksforgeeks.org/dynamic-method-dispatch-runtime-polymorphism-java/" TargetMode="External"/><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geeksforgeeks.org/access-modifiers-java/" TargetMode="External"/><Relationship Id="rId4" Type="http://schemas.openxmlformats.org/officeDocument/2006/relationships/hyperlink" Target="https://www.geeksforgeeks.org/final-keyword-java/" TargetMode="External"/><Relationship Id="rId5" Type="http://schemas.openxmlformats.org/officeDocument/2006/relationships/hyperlink" Target="https://www.geeksforgeeks.org/using-final-with-inheritance-in-java/" TargetMode="External"/><Relationship Id="rId6" Type="http://schemas.openxmlformats.org/officeDocument/2006/relationships/image" Target="../media/image23.png"/><Relationship Id="rId7"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geeksforgeeks.org/can-we-overload-or-override-static-methods-in-java/" TargetMode="External"/><Relationship Id="rId4" Type="http://schemas.openxmlformats.org/officeDocument/2006/relationships/image" Target="../media/image27.png"/><Relationship Id="rId5" Type="http://schemas.openxmlformats.org/officeDocument/2006/relationships/image" Target="../media/image26.png"/><Relationship Id="rId6"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geeksforgeeks.org/can-override-private-methods-java/" TargetMode="External"/><Relationship Id="rId4" Type="http://schemas.openxmlformats.org/officeDocument/2006/relationships/hyperlink" Target="https://www.geeksforgeeks.org/covariant-return-types-java/" TargetMode="External"/><Relationship Id="rId5"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2.png"/><Relationship Id="rId4" Type="http://schemas.openxmlformats.org/officeDocument/2006/relationships/hyperlink" Target="https://www.geeksforgeeks.org/checked-vs-unchecked-exceptions-in-java/" TargetMode="External"/><Relationship Id="rId9" Type="http://schemas.openxmlformats.org/officeDocument/2006/relationships/image" Target="../media/image36.png"/><Relationship Id="rId5" Type="http://schemas.openxmlformats.org/officeDocument/2006/relationships/hyperlink" Target="https://www.geeksforgeeks.org/exceptions-in-java/" TargetMode="External"/><Relationship Id="rId6" Type="http://schemas.openxmlformats.org/officeDocument/2006/relationships/image" Target="../media/image34.png"/><Relationship Id="rId7" Type="http://schemas.openxmlformats.org/officeDocument/2006/relationships/image" Target="../media/image33.png"/><Relationship Id="rId8"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geeksforgeeks.org/overriding-in-java/" TargetMode="Externa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www.geeksforgeeks.org/dynamic-method-dispatch-runtime-polymorphism-java/"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hyperlink" Target="https://www.geeksforgeeks.org/interfaces-in-java/" TargetMode="External"/><Relationship Id="rId5" Type="http://schemas.openxmlformats.org/officeDocument/2006/relationships/hyperlink" Target="https://www.geeksforgeeks.org/abstract-classes-in-java/" TargetMode="External"/><Relationship Id="rId6" Type="http://schemas.openxmlformats.org/officeDocument/2006/relationships/hyperlink" Target="https://www.geeksforgeeks.org/abstract-keyword-in-java/" TargetMode="External"/><Relationship Id="rId7" Type="http://schemas.openxmlformats.org/officeDocument/2006/relationships/hyperlink" Target="https://www.geeksforgeeks.org/overriding-in-java/" TargetMode="External"/><Relationship Id="rId8" Type="http://schemas.openxmlformats.org/officeDocument/2006/relationships/hyperlink" Target="https://www.geeksforgeeks.org/new-operator-jav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None/>
            </a:pPr>
            <a:r>
              <a:t/>
            </a:r>
            <a:endParaRPr b="1" sz="2400">
              <a:solidFill>
                <a:srgbClr val="273239"/>
              </a:solidFill>
              <a:highlight>
                <a:srgbClr val="FFFFFF"/>
              </a:highlight>
            </a:endParaRPr>
          </a:p>
          <a:p>
            <a:pPr indent="0" lvl="0" marL="0" rtl="0" algn="l">
              <a:lnSpc>
                <a:spcPct val="115000"/>
              </a:lnSpc>
              <a:spcBef>
                <a:spcPts val="0"/>
              </a:spcBef>
              <a:spcAft>
                <a:spcPts val="0"/>
              </a:spcAft>
              <a:buNone/>
            </a:pPr>
            <a:r>
              <a:rPr b="1" lang="en" sz="2400">
                <a:solidFill>
                  <a:srgbClr val="273239"/>
                </a:solidFill>
                <a:highlight>
                  <a:srgbClr val="FFFFFF"/>
                </a:highlight>
              </a:rPr>
              <a:t>                      OOPs | Object Oriented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b="1" lang="en" sz="1800">
                <a:solidFill>
                  <a:srgbClr val="0000FF"/>
                </a:solidFill>
                <a:highlight>
                  <a:srgbClr val="FFFFFF"/>
                </a:highlight>
              </a:rPr>
              <a:t>Encapsulation in Java</a:t>
            </a:r>
            <a:endParaRPr b="1" sz="2400">
              <a:solidFill>
                <a:srgbClr val="273239"/>
              </a:solidFill>
              <a:highlight>
                <a:srgbClr val="FFFFFF"/>
              </a:highlight>
            </a:endParaRPr>
          </a:p>
          <a:p>
            <a:pPr indent="0" lvl="0" marL="0" rtl="0" algn="l">
              <a:spcBef>
                <a:spcPts val="0"/>
              </a:spcBef>
              <a:spcAft>
                <a:spcPts val="0"/>
              </a:spcAft>
              <a:buNone/>
            </a:pPr>
            <a:r>
              <a:t/>
            </a:r>
            <a:endParaRPr/>
          </a:p>
        </p:txBody>
      </p:sp>
      <p:sp>
        <p:nvSpPr>
          <p:cNvPr id="121" name="Google Shape;121;p22"/>
          <p:cNvSpPr txBox="1"/>
          <p:nvPr>
            <p:ph idx="1" type="body"/>
          </p:nvPr>
        </p:nvSpPr>
        <p:spPr>
          <a:xfrm>
            <a:off x="2375500" y="619075"/>
            <a:ext cx="6457200" cy="3416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Clr>
                <a:schemeClr val="dk1"/>
              </a:buClr>
              <a:buSzPts val="688"/>
              <a:buFont typeface="Arial"/>
              <a:buNone/>
            </a:pPr>
            <a:r>
              <a:rPr lang="en" sz="912">
                <a:solidFill>
                  <a:srgbClr val="273239"/>
                </a:solidFill>
                <a:highlight>
                  <a:srgbClr val="FFFFFF"/>
                </a:highlight>
              </a:rPr>
              <a:t>Encapsulation is defined as the wrapping up of data under a single unit. It is the mechanism that binds together code and the data it manipulates. Another way to think about encapsulation is, it is a protective shield that prevents the data from being accessed by the code outside this shield. </a:t>
            </a:r>
            <a:endParaRPr sz="912">
              <a:solidFill>
                <a:srgbClr val="273239"/>
              </a:solidFill>
              <a:highlight>
                <a:srgbClr val="FFFFFF"/>
              </a:highlight>
            </a:endParaRPr>
          </a:p>
          <a:p>
            <a:pPr indent="0" lvl="0" marL="0" rtl="0" algn="just">
              <a:lnSpc>
                <a:spcPct val="95000"/>
              </a:lnSpc>
              <a:spcBef>
                <a:spcPts val="800"/>
              </a:spcBef>
              <a:spcAft>
                <a:spcPts val="0"/>
              </a:spcAft>
              <a:buClr>
                <a:schemeClr val="dk1"/>
              </a:buClr>
              <a:buSzPts val="688"/>
              <a:buFont typeface="Arial"/>
              <a:buNone/>
            </a:pPr>
            <a:r>
              <a:rPr lang="en" sz="912">
                <a:solidFill>
                  <a:srgbClr val="273239"/>
                </a:solidFill>
                <a:highlight>
                  <a:srgbClr val="FFFFFF"/>
                </a:highlight>
              </a:rPr>
              <a:t> </a:t>
            </a:r>
            <a:endParaRPr sz="912">
              <a:solidFill>
                <a:srgbClr val="273239"/>
              </a:solidFill>
              <a:highlight>
                <a:srgbClr val="FFFFFF"/>
              </a:highlight>
            </a:endParaRPr>
          </a:p>
          <a:p>
            <a:pPr indent="-286543" lvl="0" marL="685800" rtl="0" algn="just">
              <a:lnSpc>
                <a:spcPct val="138000"/>
              </a:lnSpc>
              <a:spcBef>
                <a:spcPts val="800"/>
              </a:spcBef>
              <a:spcAft>
                <a:spcPts val="0"/>
              </a:spcAft>
              <a:buClr>
                <a:srgbClr val="273239"/>
              </a:buClr>
              <a:buSzPts val="913"/>
              <a:buChar char="●"/>
            </a:pPr>
            <a:r>
              <a:rPr lang="en" sz="912">
                <a:solidFill>
                  <a:srgbClr val="273239"/>
                </a:solidFill>
                <a:highlight>
                  <a:srgbClr val="FFFFFF"/>
                </a:highlight>
              </a:rPr>
              <a:t>in encapsulation, the variables or data of a class is hidden from any other class and can be accessed only through any member function of its own class in which it is declared.</a:t>
            </a:r>
            <a:endParaRPr sz="912">
              <a:solidFill>
                <a:srgbClr val="273239"/>
              </a:solidFill>
              <a:highlight>
                <a:srgbClr val="FFFFFF"/>
              </a:highlight>
            </a:endParaRPr>
          </a:p>
          <a:p>
            <a:pPr indent="-286543" lvl="0" marL="685800" rtl="0" algn="just">
              <a:lnSpc>
                <a:spcPct val="138000"/>
              </a:lnSpc>
              <a:spcBef>
                <a:spcPts val="0"/>
              </a:spcBef>
              <a:spcAft>
                <a:spcPts val="0"/>
              </a:spcAft>
              <a:buClr>
                <a:srgbClr val="273239"/>
              </a:buClr>
              <a:buSzPts val="913"/>
              <a:buChar char="●"/>
            </a:pPr>
            <a:r>
              <a:rPr lang="en" sz="912">
                <a:solidFill>
                  <a:srgbClr val="273239"/>
                </a:solidFill>
                <a:highlight>
                  <a:srgbClr val="FFFFFF"/>
                </a:highlight>
              </a:rPr>
              <a:t>As in encapsulation, the data in a class is hidden from other classes using the data hiding concept which is achieved by making the members or methods of a class private.</a:t>
            </a:r>
            <a:endParaRPr sz="912">
              <a:solidFill>
                <a:srgbClr val="273239"/>
              </a:solidFill>
              <a:highlight>
                <a:srgbClr val="FFFFFF"/>
              </a:highlight>
            </a:endParaRPr>
          </a:p>
          <a:p>
            <a:pPr indent="-286543" lvl="0" marL="685800" rtl="0" algn="just">
              <a:lnSpc>
                <a:spcPct val="138000"/>
              </a:lnSpc>
              <a:spcBef>
                <a:spcPts val="0"/>
              </a:spcBef>
              <a:spcAft>
                <a:spcPts val="0"/>
              </a:spcAft>
              <a:buClr>
                <a:srgbClr val="273239"/>
              </a:buClr>
              <a:buSzPts val="913"/>
              <a:buChar char="●"/>
            </a:pPr>
            <a:r>
              <a:rPr lang="en" sz="912">
                <a:solidFill>
                  <a:srgbClr val="273239"/>
                </a:solidFill>
                <a:highlight>
                  <a:srgbClr val="FFFFFF"/>
                </a:highlight>
              </a:rPr>
              <a:t>Encapsulation can be achieved by Declaring all the variables in the class as private and writing public methods in the class to set and get the values of variables</a:t>
            </a:r>
            <a:endParaRPr sz="912">
              <a:solidFill>
                <a:srgbClr val="273239"/>
              </a:solidFill>
              <a:highlight>
                <a:srgbClr val="FFFFFF"/>
              </a:highlight>
            </a:endParaRPr>
          </a:p>
          <a:p>
            <a:pPr indent="-286543" lvl="0" marL="685800" rtl="0" algn="just">
              <a:lnSpc>
                <a:spcPct val="138000"/>
              </a:lnSpc>
              <a:spcBef>
                <a:spcPts val="0"/>
              </a:spcBef>
              <a:spcAft>
                <a:spcPts val="0"/>
              </a:spcAft>
              <a:buClr>
                <a:srgbClr val="273239"/>
              </a:buClr>
              <a:buSzPts val="913"/>
              <a:buChar char="●"/>
            </a:pPr>
            <a:r>
              <a:rPr lang="en" sz="912">
                <a:solidFill>
                  <a:srgbClr val="273239"/>
                </a:solidFill>
                <a:highlight>
                  <a:srgbClr val="FFFFFF"/>
                </a:highlight>
              </a:rPr>
              <a:t>It is more defined with setter and getter method.</a:t>
            </a:r>
            <a:endParaRPr sz="912">
              <a:solidFill>
                <a:srgbClr val="273239"/>
              </a:solidFill>
              <a:highlight>
                <a:srgbClr val="FFFFFF"/>
              </a:highlight>
            </a:endParaRPr>
          </a:p>
          <a:p>
            <a:pPr indent="0" lvl="0" marL="0" rtl="0" algn="l">
              <a:lnSpc>
                <a:spcPct val="95000"/>
              </a:lnSpc>
              <a:spcBef>
                <a:spcPts val="3600"/>
              </a:spcBef>
              <a:spcAft>
                <a:spcPts val="0"/>
              </a:spcAft>
              <a:buClr>
                <a:schemeClr val="dk1"/>
              </a:buClr>
              <a:buSzPts val="688"/>
              <a:buFont typeface="Arial"/>
              <a:buNone/>
            </a:pPr>
            <a:r>
              <a:t/>
            </a:r>
            <a:endParaRPr sz="787">
              <a:solidFill>
                <a:schemeClr val="dk1"/>
              </a:solidFill>
            </a:endParaRPr>
          </a:p>
          <a:p>
            <a:pPr indent="0" lvl="0" marL="0" rtl="0" algn="l">
              <a:lnSpc>
                <a:spcPct val="95000"/>
              </a:lnSpc>
              <a:spcBef>
                <a:spcPts val="0"/>
              </a:spcBef>
              <a:spcAft>
                <a:spcPts val="0"/>
              </a:spcAft>
              <a:buClr>
                <a:schemeClr val="dk1"/>
              </a:buClr>
              <a:buSzPts val="688"/>
              <a:buFont typeface="Arial"/>
              <a:buNone/>
            </a:pPr>
            <a:r>
              <a:t/>
            </a:r>
            <a:endParaRPr sz="787">
              <a:solidFill>
                <a:schemeClr val="dk1"/>
              </a:solidFill>
            </a:endParaRPr>
          </a:p>
          <a:p>
            <a:pPr indent="0" lvl="0" marL="0" rtl="0" algn="l">
              <a:lnSpc>
                <a:spcPct val="95000"/>
              </a:lnSpc>
              <a:spcBef>
                <a:spcPts val="1200"/>
              </a:spcBef>
              <a:spcAft>
                <a:spcPts val="1200"/>
              </a:spcAft>
              <a:buSzPts val="688"/>
              <a:buNone/>
            </a:pPr>
            <a:r>
              <a:t/>
            </a:r>
            <a:endParaRPr sz="1225"/>
          </a:p>
        </p:txBody>
      </p:sp>
      <p:pic>
        <p:nvPicPr>
          <p:cNvPr id="122" name="Google Shape;122;p22"/>
          <p:cNvPicPr preferRelativeResize="0"/>
          <p:nvPr/>
        </p:nvPicPr>
        <p:blipFill>
          <a:blip r:embed="rId3">
            <a:alphaModFix/>
          </a:blip>
          <a:stretch>
            <a:fillRect/>
          </a:stretch>
        </p:blipFill>
        <p:spPr>
          <a:xfrm>
            <a:off x="152400" y="865325"/>
            <a:ext cx="2143125" cy="2143125"/>
          </a:xfrm>
          <a:prstGeom prst="rect">
            <a:avLst/>
          </a:prstGeom>
          <a:noFill/>
          <a:ln>
            <a:noFill/>
          </a:ln>
        </p:spPr>
      </p:pic>
      <p:sp>
        <p:nvSpPr>
          <p:cNvPr id="123" name="Google Shape;123;p22"/>
          <p:cNvSpPr txBox="1"/>
          <p:nvPr/>
        </p:nvSpPr>
        <p:spPr>
          <a:xfrm>
            <a:off x="0" y="3200400"/>
            <a:ext cx="8772300" cy="1898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900">
                <a:solidFill>
                  <a:srgbClr val="273239"/>
                </a:solidFill>
                <a:highlight>
                  <a:srgbClr val="FFFFFF"/>
                </a:highlight>
              </a:rPr>
              <a:t>Advantages of Encapsulation</a:t>
            </a:r>
            <a:r>
              <a:rPr lang="en" sz="900">
                <a:solidFill>
                  <a:srgbClr val="273239"/>
                </a:solidFill>
                <a:highlight>
                  <a:srgbClr val="FFFFFF"/>
                </a:highlight>
              </a:rPr>
              <a:t>:  </a:t>
            </a:r>
            <a:endParaRPr sz="900">
              <a:solidFill>
                <a:srgbClr val="273239"/>
              </a:solidFill>
              <a:highlight>
                <a:srgbClr val="FFFFFF"/>
              </a:highlight>
            </a:endParaRPr>
          </a:p>
          <a:p>
            <a:pPr indent="-285750" lvl="0" marL="685800" rtl="0" algn="just">
              <a:lnSpc>
                <a:spcPct val="158000"/>
              </a:lnSpc>
              <a:spcBef>
                <a:spcPts val="800"/>
              </a:spcBef>
              <a:spcAft>
                <a:spcPts val="0"/>
              </a:spcAft>
              <a:buClr>
                <a:srgbClr val="273239"/>
              </a:buClr>
              <a:buSzPts val="900"/>
              <a:buChar char="●"/>
            </a:pPr>
            <a:r>
              <a:rPr b="1" lang="en" sz="900">
                <a:solidFill>
                  <a:srgbClr val="273239"/>
                </a:solidFill>
                <a:highlight>
                  <a:srgbClr val="FFFFFF"/>
                </a:highlight>
              </a:rPr>
              <a:t>Data Hiding:</a:t>
            </a:r>
            <a:r>
              <a:rPr lang="en" sz="900">
                <a:solidFill>
                  <a:srgbClr val="273239"/>
                </a:solidFill>
                <a:highlight>
                  <a:srgbClr val="FFFFFF"/>
                </a:highlight>
              </a:rPr>
              <a:t> The user will have no idea about the inner implementation of the class. It will not be visible to the user how the class is storing values in the variables. The user will only know that we are passing the values to a setter method and variables are getting initialized with that value.</a:t>
            </a:r>
            <a:endParaRPr sz="900">
              <a:solidFill>
                <a:srgbClr val="273239"/>
              </a:solidFill>
              <a:highlight>
                <a:srgbClr val="FFFFFF"/>
              </a:highlight>
            </a:endParaRPr>
          </a:p>
          <a:p>
            <a:pPr indent="-285750" lvl="0" marL="685800" rtl="0" algn="just">
              <a:lnSpc>
                <a:spcPct val="158000"/>
              </a:lnSpc>
              <a:spcBef>
                <a:spcPts val="0"/>
              </a:spcBef>
              <a:spcAft>
                <a:spcPts val="0"/>
              </a:spcAft>
              <a:buClr>
                <a:srgbClr val="273239"/>
              </a:buClr>
              <a:buSzPts val="900"/>
              <a:buChar char="●"/>
            </a:pPr>
            <a:r>
              <a:rPr b="1" lang="en" sz="900">
                <a:solidFill>
                  <a:srgbClr val="273239"/>
                </a:solidFill>
                <a:highlight>
                  <a:srgbClr val="FFFFFF"/>
                </a:highlight>
              </a:rPr>
              <a:t>Increased Flexibility:</a:t>
            </a:r>
            <a:r>
              <a:rPr lang="en" sz="900">
                <a:solidFill>
                  <a:srgbClr val="273239"/>
                </a:solidFill>
                <a:highlight>
                  <a:srgbClr val="FFFFFF"/>
                </a:highlight>
              </a:rPr>
              <a:t> We can make the variables of the class read-only or write-only depending on our requirement. If we wish to make the variables read-only then we have to omit the setter methods like setName(), setAge(), etc. from the above program or if we wish to make the variables as write-only then we have to omit the get methods like getName(), getAge(), etc. from the above program</a:t>
            </a:r>
            <a:endParaRPr sz="900">
              <a:solidFill>
                <a:srgbClr val="273239"/>
              </a:solidFill>
              <a:highlight>
                <a:srgbClr val="FFFFFF"/>
              </a:highlight>
            </a:endParaRPr>
          </a:p>
          <a:p>
            <a:pPr indent="-285750" lvl="0" marL="685800" rtl="0" algn="just">
              <a:lnSpc>
                <a:spcPct val="158000"/>
              </a:lnSpc>
              <a:spcBef>
                <a:spcPts val="0"/>
              </a:spcBef>
              <a:spcAft>
                <a:spcPts val="0"/>
              </a:spcAft>
              <a:buClr>
                <a:srgbClr val="273239"/>
              </a:buClr>
              <a:buSzPts val="900"/>
              <a:buChar char="●"/>
            </a:pPr>
            <a:r>
              <a:rPr b="1" lang="en" sz="900">
                <a:solidFill>
                  <a:srgbClr val="273239"/>
                </a:solidFill>
                <a:highlight>
                  <a:srgbClr val="FFFFFF"/>
                </a:highlight>
              </a:rPr>
              <a:t>Reusability:</a:t>
            </a:r>
            <a:r>
              <a:rPr lang="en" sz="900">
                <a:solidFill>
                  <a:srgbClr val="273239"/>
                </a:solidFill>
                <a:highlight>
                  <a:srgbClr val="FFFFFF"/>
                </a:highlight>
              </a:rPr>
              <a:t> Encapsulation also improves the re-usability and is easy to change with new requirements.</a:t>
            </a:r>
            <a:endParaRPr sz="900">
              <a:solidFill>
                <a:srgbClr val="273239"/>
              </a:solidFill>
              <a:highlight>
                <a:srgbClr val="FFFFFF"/>
              </a:highlight>
            </a:endParaRPr>
          </a:p>
          <a:p>
            <a:pPr indent="-285750" lvl="0" marL="685800" rtl="0" algn="just">
              <a:lnSpc>
                <a:spcPct val="158000"/>
              </a:lnSpc>
              <a:spcBef>
                <a:spcPts val="0"/>
              </a:spcBef>
              <a:spcAft>
                <a:spcPts val="0"/>
              </a:spcAft>
              <a:buClr>
                <a:srgbClr val="273239"/>
              </a:buClr>
              <a:buSzPts val="900"/>
              <a:buChar char="●"/>
            </a:pPr>
            <a:r>
              <a:rPr b="1" lang="en" sz="900">
                <a:solidFill>
                  <a:srgbClr val="273239"/>
                </a:solidFill>
                <a:highlight>
                  <a:srgbClr val="FFFFFF"/>
                </a:highlight>
              </a:rPr>
              <a:t>Testing code is easy:</a:t>
            </a:r>
            <a:r>
              <a:rPr lang="en" sz="900">
                <a:solidFill>
                  <a:srgbClr val="273239"/>
                </a:solidFill>
                <a:highlight>
                  <a:srgbClr val="FFFFFF"/>
                </a:highlight>
              </a:rPr>
              <a:t> Encapsulated code is easy to test for unit testing.</a:t>
            </a:r>
            <a:endParaRPr sz="900">
              <a:solidFill>
                <a:srgbClr val="273239"/>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idx="1" type="body"/>
          </p:nvPr>
        </p:nvSpPr>
        <p:spPr>
          <a:xfrm>
            <a:off x="83100" y="314275"/>
            <a:ext cx="43995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Java program to demonstrate encapsulation</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class Encapsulate {</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 private variables declared</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 these can only be accessed by</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 public methods of class</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private String geekName;</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private int geekRoll;</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private int geekAge;</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 get method for age to access</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 private variable geekAge</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public int getAge() { return geekAge; }</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 get method for name to access</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 private variable geekName</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public String getName() { return geekName; }</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 get method for roll to access</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 private variable geekRoll</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public int getRoll() { return geekRoll; }</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 set method for age to access</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 private variable geekage</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public void setAge(int newAge) { geekAge = newAge; }</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 set method for name to access</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 private variable geekName</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public void setName(String newName)</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geekName = newName;</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 set method for roll to access</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 private variable geekRoll</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public void setRoll(int newRoll) { geekRoll = newRoll; }</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523"/>
              <a:buFont typeface="Arial"/>
              <a:buNone/>
            </a:pPr>
            <a:r>
              <a:rPr lang="en" sz="722">
                <a:solidFill>
                  <a:srgbClr val="273239"/>
                </a:solidFill>
                <a:highlight>
                  <a:srgbClr val="FFFFFF"/>
                </a:highlight>
                <a:latin typeface="Courier New"/>
                <a:ea typeface="Courier New"/>
                <a:cs typeface="Courier New"/>
                <a:sym typeface="Courier New"/>
              </a:rPr>
              <a:t> </a:t>
            </a:r>
            <a:endParaRPr sz="722">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1200"/>
              </a:spcAft>
              <a:buSzPts val="523"/>
              <a:buNone/>
            </a:pPr>
            <a:r>
              <a:t/>
            </a:r>
            <a:endParaRPr sz="1055"/>
          </a:p>
        </p:txBody>
      </p:sp>
      <p:sp>
        <p:nvSpPr>
          <p:cNvPr id="129" name="Google Shape;129;p23"/>
          <p:cNvSpPr txBox="1"/>
          <p:nvPr>
            <p:ph idx="1" type="body"/>
          </p:nvPr>
        </p:nvSpPr>
        <p:spPr>
          <a:xfrm>
            <a:off x="4207075" y="161875"/>
            <a:ext cx="4502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t/>
            </a:r>
            <a:endParaRPr sz="905">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SzPts val="605"/>
              <a:buNone/>
            </a:pPr>
            <a:r>
              <a:rPr lang="en" sz="905">
                <a:solidFill>
                  <a:srgbClr val="273239"/>
                </a:solidFill>
                <a:highlight>
                  <a:srgbClr val="FFFFFF"/>
                </a:highlight>
                <a:latin typeface="Courier New"/>
                <a:ea typeface="Courier New"/>
                <a:cs typeface="Courier New"/>
                <a:sym typeface="Courier New"/>
              </a:rPr>
              <a:t>public class TestEncapsulation {</a:t>
            </a:r>
            <a:endParaRPr sz="905">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SzPts val="605"/>
              <a:buNone/>
            </a:pPr>
            <a:r>
              <a:rPr lang="en" sz="905">
                <a:solidFill>
                  <a:srgbClr val="273239"/>
                </a:solidFill>
                <a:highlight>
                  <a:srgbClr val="FFFFFF"/>
                </a:highlight>
                <a:latin typeface="Courier New"/>
                <a:ea typeface="Courier New"/>
                <a:cs typeface="Courier New"/>
                <a:sym typeface="Courier New"/>
              </a:rPr>
              <a:t>    public static void main(String[] args)</a:t>
            </a:r>
            <a:endParaRPr sz="905">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SzPts val="605"/>
              <a:buNone/>
            </a:pPr>
            <a:r>
              <a:rPr lang="en" sz="905">
                <a:solidFill>
                  <a:srgbClr val="273239"/>
                </a:solidFill>
                <a:highlight>
                  <a:srgbClr val="FFFFFF"/>
                </a:highlight>
                <a:latin typeface="Courier New"/>
                <a:ea typeface="Courier New"/>
                <a:cs typeface="Courier New"/>
                <a:sym typeface="Courier New"/>
              </a:rPr>
              <a:t>    {</a:t>
            </a:r>
            <a:endParaRPr sz="905">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SzPts val="605"/>
              <a:buNone/>
            </a:pPr>
            <a:r>
              <a:rPr lang="en" sz="905">
                <a:solidFill>
                  <a:srgbClr val="273239"/>
                </a:solidFill>
                <a:highlight>
                  <a:srgbClr val="FFFFFF"/>
                </a:highlight>
                <a:latin typeface="Courier New"/>
                <a:ea typeface="Courier New"/>
                <a:cs typeface="Courier New"/>
                <a:sym typeface="Courier New"/>
              </a:rPr>
              <a:t>        Encapsulate obj = new Encapsulate();</a:t>
            </a:r>
            <a:endParaRPr sz="905">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SzPts val="605"/>
              <a:buNone/>
            </a:pPr>
            <a:r>
              <a:rPr lang="en" sz="905">
                <a:solidFill>
                  <a:srgbClr val="273239"/>
                </a:solidFill>
                <a:highlight>
                  <a:srgbClr val="FFFFFF"/>
                </a:highlight>
                <a:latin typeface="Courier New"/>
                <a:ea typeface="Courier New"/>
                <a:cs typeface="Courier New"/>
                <a:sym typeface="Courier New"/>
              </a:rPr>
              <a:t> </a:t>
            </a:r>
            <a:endParaRPr sz="905">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SzPts val="605"/>
              <a:buNone/>
            </a:pPr>
            <a:r>
              <a:rPr lang="en" sz="905">
                <a:solidFill>
                  <a:srgbClr val="273239"/>
                </a:solidFill>
                <a:highlight>
                  <a:srgbClr val="FFFFFF"/>
                </a:highlight>
                <a:latin typeface="Courier New"/>
                <a:ea typeface="Courier New"/>
                <a:cs typeface="Courier New"/>
                <a:sym typeface="Courier New"/>
              </a:rPr>
              <a:t>        // setting values of the variables</a:t>
            </a:r>
            <a:endParaRPr sz="905">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SzPts val="605"/>
              <a:buNone/>
            </a:pPr>
            <a:r>
              <a:rPr lang="en" sz="905">
                <a:solidFill>
                  <a:srgbClr val="273239"/>
                </a:solidFill>
                <a:highlight>
                  <a:srgbClr val="FFFFFF"/>
                </a:highlight>
                <a:latin typeface="Courier New"/>
                <a:ea typeface="Courier New"/>
                <a:cs typeface="Courier New"/>
                <a:sym typeface="Courier New"/>
              </a:rPr>
              <a:t>        obj.setName("Harsh");</a:t>
            </a:r>
            <a:endParaRPr sz="905">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SzPts val="605"/>
              <a:buNone/>
            </a:pPr>
            <a:r>
              <a:rPr lang="en" sz="905">
                <a:solidFill>
                  <a:srgbClr val="273239"/>
                </a:solidFill>
                <a:highlight>
                  <a:srgbClr val="FFFFFF"/>
                </a:highlight>
                <a:latin typeface="Courier New"/>
                <a:ea typeface="Courier New"/>
                <a:cs typeface="Courier New"/>
                <a:sym typeface="Courier New"/>
              </a:rPr>
              <a:t>        obj.setAge(19);</a:t>
            </a:r>
            <a:endParaRPr sz="905">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SzPts val="605"/>
              <a:buNone/>
            </a:pPr>
            <a:r>
              <a:rPr lang="en" sz="905">
                <a:solidFill>
                  <a:srgbClr val="273239"/>
                </a:solidFill>
                <a:highlight>
                  <a:srgbClr val="FFFFFF"/>
                </a:highlight>
                <a:latin typeface="Courier New"/>
                <a:ea typeface="Courier New"/>
                <a:cs typeface="Courier New"/>
                <a:sym typeface="Courier New"/>
              </a:rPr>
              <a:t>        obj.setRoll(51);</a:t>
            </a:r>
            <a:endParaRPr sz="905">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SzPts val="605"/>
              <a:buNone/>
            </a:pPr>
            <a:r>
              <a:rPr lang="en" sz="905">
                <a:solidFill>
                  <a:srgbClr val="273239"/>
                </a:solidFill>
                <a:highlight>
                  <a:srgbClr val="FFFFFF"/>
                </a:highlight>
                <a:latin typeface="Courier New"/>
                <a:ea typeface="Courier New"/>
                <a:cs typeface="Courier New"/>
                <a:sym typeface="Courier New"/>
              </a:rPr>
              <a:t> </a:t>
            </a:r>
            <a:endParaRPr sz="905">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SzPts val="605"/>
              <a:buNone/>
            </a:pPr>
            <a:r>
              <a:rPr lang="en" sz="905">
                <a:solidFill>
                  <a:srgbClr val="273239"/>
                </a:solidFill>
                <a:highlight>
                  <a:srgbClr val="FFFFFF"/>
                </a:highlight>
                <a:latin typeface="Courier New"/>
                <a:ea typeface="Courier New"/>
                <a:cs typeface="Courier New"/>
                <a:sym typeface="Courier New"/>
              </a:rPr>
              <a:t>        // Displaying values of the variables</a:t>
            </a:r>
            <a:endParaRPr sz="905">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SzPts val="605"/>
              <a:buNone/>
            </a:pPr>
            <a:r>
              <a:rPr lang="en" sz="905">
                <a:solidFill>
                  <a:srgbClr val="273239"/>
                </a:solidFill>
                <a:highlight>
                  <a:srgbClr val="FFFFFF"/>
                </a:highlight>
                <a:latin typeface="Courier New"/>
                <a:ea typeface="Courier New"/>
                <a:cs typeface="Courier New"/>
                <a:sym typeface="Courier New"/>
              </a:rPr>
              <a:t>        System.out.println("Geek's name: " + obj.getName());</a:t>
            </a:r>
            <a:endParaRPr sz="905">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SzPts val="605"/>
              <a:buNone/>
            </a:pPr>
            <a:r>
              <a:rPr lang="en" sz="905">
                <a:solidFill>
                  <a:srgbClr val="273239"/>
                </a:solidFill>
                <a:highlight>
                  <a:srgbClr val="FFFFFF"/>
                </a:highlight>
                <a:latin typeface="Courier New"/>
                <a:ea typeface="Courier New"/>
                <a:cs typeface="Courier New"/>
                <a:sym typeface="Courier New"/>
              </a:rPr>
              <a:t>        System.out.println("Geek's age: " + obj.getAge());</a:t>
            </a:r>
            <a:endParaRPr sz="905">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SzPts val="605"/>
              <a:buNone/>
            </a:pPr>
            <a:r>
              <a:rPr lang="en" sz="905">
                <a:solidFill>
                  <a:srgbClr val="273239"/>
                </a:solidFill>
                <a:highlight>
                  <a:srgbClr val="FFFFFF"/>
                </a:highlight>
                <a:latin typeface="Courier New"/>
                <a:ea typeface="Courier New"/>
                <a:cs typeface="Courier New"/>
                <a:sym typeface="Courier New"/>
              </a:rPr>
              <a:t>        System.out.println("Geek's roll: " + obj.getRoll());</a:t>
            </a:r>
            <a:endParaRPr sz="905">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SzPts val="605"/>
              <a:buNone/>
            </a:pPr>
            <a:r>
              <a:rPr lang="en" sz="905">
                <a:solidFill>
                  <a:srgbClr val="273239"/>
                </a:solidFill>
                <a:highlight>
                  <a:srgbClr val="FFFFFF"/>
                </a:highlight>
                <a:latin typeface="Courier New"/>
                <a:ea typeface="Courier New"/>
                <a:cs typeface="Courier New"/>
                <a:sym typeface="Courier New"/>
              </a:rPr>
              <a:t> </a:t>
            </a:r>
            <a:endParaRPr sz="905">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SzPts val="605"/>
              <a:buNone/>
            </a:pPr>
            <a:r>
              <a:rPr lang="en" sz="905">
                <a:solidFill>
                  <a:srgbClr val="273239"/>
                </a:solidFill>
                <a:highlight>
                  <a:srgbClr val="FFFFFF"/>
                </a:highlight>
                <a:latin typeface="Courier New"/>
                <a:ea typeface="Courier New"/>
                <a:cs typeface="Courier New"/>
                <a:sym typeface="Courier New"/>
              </a:rPr>
              <a:t>        // Direct access of geekRoll is not possible</a:t>
            </a:r>
            <a:endParaRPr sz="905">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SzPts val="605"/>
              <a:buNone/>
            </a:pPr>
            <a:r>
              <a:rPr lang="en" sz="905">
                <a:solidFill>
                  <a:srgbClr val="273239"/>
                </a:solidFill>
                <a:highlight>
                  <a:srgbClr val="FFFFFF"/>
                </a:highlight>
                <a:latin typeface="Courier New"/>
                <a:ea typeface="Courier New"/>
                <a:cs typeface="Courier New"/>
                <a:sym typeface="Courier New"/>
              </a:rPr>
              <a:t>        // due to encapsulation</a:t>
            </a:r>
            <a:endParaRPr sz="905">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SzPts val="605"/>
              <a:buNone/>
            </a:pPr>
            <a:r>
              <a:rPr lang="en" sz="905">
                <a:solidFill>
                  <a:srgbClr val="273239"/>
                </a:solidFill>
                <a:highlight>
                  <a:srgbClr val="FFFFFF"/>
                </a:highlight>
                <a:latin typeface="Courier New"/>
                <a:ea typeface="Courier New"/>
                <a:cs typeface="Courier New"/>
                <a:sym typeface="Courier New"/>
              </a:rPr>
              <a:t>        // System.out.println("Geek's roll: " +</a:t>
            </a:r>
            <a:endParaRPr sz="905">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SzPts val="605"/>
              <a:buNone/>
            </a:pPr>
            <a:r>
              <a:rPr lang="en" sz="905">
                <a:solidFill>
                  <a:srgbClr val="273239"/>
                </a:solidFill>
                <a:highlight>
                  <a:srgbClr val="FFFFFF"/>
                </a:highlight>
                <a:latin typeface="Courier New"/>
                <a:ea typeface="Courier New"/>
                <a:cs typeface="Courier New"/>
                <a:sym typeface="Courier New"/>
              </a:rPr>
              <a:t>        // obj.geekName);</a:t>
            </a:r>
            <a:endParaRPr sz="905">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SzPts val="605"/>
              <a:buNone/>
            </a:pPr>
            <a:r>
              <a:rPr lang="en" sz="905">
                <a:solidFill>
                  <a:srgbClr val="273239"/>
                </a:solidFill>
                <a:highlight>
                  <a:srgbClr val="FFFFFF"/>
                </a:highlight>
                <a:latin typeface="Courier New"/>
                <a:ea typeface="Courier New"/>
                <a:cs typeface="Courier New"/>
                <a:sym typeface="Courier New"/>
              </a:rPr>
              <a:t>    }</a:t>
            </a:r>
            <a:endParaRPr sz="905">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SzPts val="605"/>
              <a:buNone/>
            </a:pPr>
            <a:r>
              <a:rPr lang="en" sz="905">
                <a:solidFill>
                  <a:srgbClr val="273239"/>
                </a:solidFill>
                <a:highlight>
                  <a:srgbClr val="FFFFFF"/>
                </a:highlight>
                <a:latin typeface="Courier New"/>
                <a:ea typeface="Courier New"/>
                <a:cs typeface="Courier New"/>
                <a:sym typeface="Courier New"/>
              </a:rPr>
              <a:t>}</a:t>
            </a:r>
            <a:endParaRPr sz="905">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1200"/>
              </a:spcAft>
              <a:buSzPts val="605"/>
              <a:buNone/>
            </a:pPr>
            <a:r>
              <a:t/>
            </a:r>
            <a:endParaRPr sz="1290"/>
          </a:p>
        </p:txBody>
      </p:sp>
      <p:sp>
        <p:nvSpPr>
          <p:cNvPr id="130" name="Google Shape;130;p23"/>
          <p:cNvSpPr txBox="1"/>
          <p:nvPr/>
        </p:nvSpPr>
        <p:spPr>
          <a:xfrm>
            <a:off x="3787975" y="3943350"/>
            <a:ext cx="5191800" cy="1156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900">
                <a:solidFill>
                  <a:srgbClr val="273239"/>
                </a:solidFill>
                <a:highlight>
                  <a:srgbClr val="FFFFFF"/>
                </a:highlight>
              </a:rPr>
              <a:t>In the above program, the class Encapsulate is encapsulated as the variables are declared as private. The get methods like getAge() , getName() , getRoll() are set as public, these methods are used to access these variables. The setter methods like setName(), setAge(), setRoll() are also declared as public and are used to set the values of the variables.</a:t>
            </a:r>
            <a:endParaRPr sz="900">
              <a:solidFill>
                <a:srgbClr val="273239"/>
              </a:solidFill>
              <a:highlight>
                <a:srgbClr val="FFFFFF"/>
              </a:highlight>
            </a:endParaRPr>
          </a:p>
          <a:p>
            <a:pPr indent="0" lvl="0" marL="0" rtl="0" algn="l">
              <a:lnSpc>
                <a:spcPct val="115000"/>
              </a:lnSpc>
              <a:spcBef>
                <a:spcPts val="800"/>
              </a:spcBef>
              <a:spcAft>
                <a:spcPts val="0"/>
              </a:spcAft>
              <a:buNone/>
            </a:pPr>
            <a:r>
              <a:t/>
            </a:r>
            <a:endParaRPr sz="700">
              <a:solidFill>
                <a:schemeClr val="dk1"/>
              </a:solidFill>
            </a:endParaRPr>
          </a:p>
          <a:p>
            <a:pPr indent="0" lvl="0" marL="0" rtl="0" algn="l">
              <a:spcBef>
                <a:spcPts val="0"/>
              </a:spcBef>
              <a:spcAft>
                <a:spcPts val="0"/>
              </a:spcAft>
              <a:buNone/>
            </a:pPr>
            <a:r>
              <a:t/>
            </a:r>
            <a:endParaRPr sz="7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 type="body"/>
          </p:nvPr>
        </p:nvSpPr>
        <p:spPr>
          <a:xfrm>
            <a:off x="311700" y="6190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lang="en" sz="1700">
                <a:solidFill>
                  <a:srgbClr val="273239"/>
                </a:solidFill>
                <a:highlight>
                  <a:srgbClr val="FFFFFF"/>
                </a:highlight>
              </a:rPr>
              <a:t>Encapsulation vs Data Abstraction</a:t>
            </a:r>
            <a:endParaRPr b="1" sz="1700">
              <a:solidFill>
                <a:srgbClr val="273239"/>
              </a:solidFill>
              <a:highlight>
                <a:srgbClr val="FFFFFF"/>
              </a:highlight>
            </a:endParaRPr>
          </a:p>
          <a:p>
            <a:pPr indent="-298450" lvl="0" marL="685800" rtl="0" algn="l">
              <a:lnSpc>
                <a:spcPct val="158000"/>
              </a:lnSpc>
              <a:spcBef>
                <a:spcPts val="800"/>
              </a:spcBef>
              <a:spcAft>
                <a:spcPts val="0"/>
              </a:spcAft>
              <a:buClr>
                <a:srgbClr val="273239"/>
              </a:buClr>
              <a:buSzPts val="1100"/>
              <a:buAutoNum type="arabicPeriod"/>
            </a:pPr>
            <a:r>
              <a:rPr lang="en" sz="1100" u="sng">
                <a:solidFill>
                  <a:schemeClr val="accent5"/>
                </a:solidFill>
                <a:highlight>
                  <a:srgbClr val="FFFFFF"/>
                </a:highlight>
                <a:hlinkClick r:id="rId3">
                  <a:extLst>
                    <a:ext uri="{A12FA001-AC4F-418D-AE19-62706E023703}">
                      <ahyp:hlinkClr val="tx"/>
                    </a:ext>
                  </a:extLst>
                </a:hlinkClick>
              </a:rPr>
              <a:t>Encapsulation</a:t>
            </a:r>
            <a:r>
              <a:rPr lang="en" sz="1100">
                <a:solidFill>
                  <a:srgbClr val="273239"/>
                </a:solidFill>
                <a:highlight>
                  <a:srgbClr val="FFFFFF"/>
                </a:highlight>
              </a:rPr>
              <a:t> is data hiding(information hiding) while Abstraction is detailed hiding(implementation hiding).</a:t>
            </a:r>
            <a:endParaRPr sz="1100">
              <a:solidFill>
                <a:srgbClr val="273239"/>
              </a:solidFill>
              <a:highlight>
                <a:srgbClr val="FFFFFF"/>
              </a:highlight>
            </a:endParaRPr>
          </a:p>
          <a:p>
            <a:pPr indent="-298450" lvl="0" marL="685800" rtl="0" algn="just">
              <a:lnSpc>
                <a:spcPct val="158000"/>
              </a:lnSpc>
              <a:spcBef>
                <a:spcPts val="0"/>
              </a:spcBef>
              <a:spcAft>
                <a:spcPts val="0"/>
              </a:spcAft>
              <a:buClr>
                <a:srgbClr val="273239"/>
              </a:buClr>
              <a:buSzPts val="1100"/>
              <a:buAutoNum type="arabicPeriod"/>
            </a:pPr>
            <a:r>
              <a:rPr lang="en" sz="1100">
                <a:solidFill>
                  <a:srgbClr val="273239"/>
                </a:solidFill>
                <a:highlight>
                  <a:srgbClr val="FFFFFF"/>
                </a:highlight>
              </a:rPr>
              <a:t>While encapsulation groups together data and methods that act upon the data, data abstraction deal with exposing the interface to the user and hiding the details of implementation.</a:t>
            </a:r>
            <a:endParaRPr sz="1100">
              <a:solidFill>
                <a:srgbClr val="273239"/>
              </a:solidFill>
              <a:highlight>
                <a:srgbClr val="FFFFFF"/>
              </a:highlight>
            </a:endParaRPr>
          </a:p>
          <a:p>
            <a:pPr indent="0" lvl="0" marL="0" rtl="0" algn="l">
              <a:spcBef>
                <a:spcPts val="36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idx="1" type="body"/>
          </p:nvPr>
        </p:nvSpPr>
        <p:spPr>
          <a:xfrm>
            <a:off x="4379200" y="1152475"/>
            <a:ext cx="4453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273239"/>
                </a:solidFill>
                <a:highlight>
                  <a:srgbClr val="FFFFFF"/>
                </a:highlight>
              </a:rPr>
              <a:t>Inheritance is the ability of one class to inherit capabilities or properties of another class, called the parent class. </a:t>
            </a:r>
            <a:endParaRPr sz="1300">
              <a:solidFill>
                <a:srgbClr val="273239"/>
              </a:solidFill>
              <a:highlight>
                <a:srgbClr val="FFFFFF"/>
              </a:highlight>
            </a:endParaRPr>
          </a:p>
          <a:p>
            <a:pPr indent="0" lvl="0" marL="0" rtl="0" algn="l">
              <a:spcBef>
                <a:spcPts val="1200"/>
              </a:spcBef>
              <a:spcAft>
                <a:spcPts val="0"/>
              </a:spcAft>
              <a:buNone/>
            </a:pPr>
            <a:r>
              <a:rPr lang="en" sz="1300">
                <a:solidFill>
                  <a:srgbClr val="273239"/>
                </a:solidFill>
                <a:highlight>
                  <a:srgbClr val="FFFFFF"/>
                </a:highlight>
              </a:rPr>
              <a:t>When we write a class, we inherit properties from other classes. </a:t>
            </a:r>
            <a:endParaRPr sz="1300">
              <a:solidFill>
                <a:srgbClr val="273239"/>
              </a:solidFill>
              <a:highlight>
                <a:srgbClr val="FFFFFF"/>
              </a:highlight>
            </a:endParaRPr>
          </a:p>
          <a:p>
            <a:pPr indent="0" lvl="0" marL="0" rtl="0" algn="l">
              <a:spcBef>
                <a:spcPts val="1200"/>
              </a:spcBef>
              <a:spcAft>
                <a:spcPts val="0"/>
              </a:spcAft>
              <a:buNone/>
            </a:pPr>
            <a:r>
              <a:rPr lang="en" sz="1300">
                <a:solidFill>
                  <a:srgbClr val="273239"/>
                </a:solidFill>
                <a:highlight>
                  <a:srgbClr val="FFFFFF"/>
                </a:highlight>
              </a:rPr>
              <a:t>So when we create a class, we do not need to write all the properties and functions again and again, as these can be inherited from another class that possesses it. </a:t>
            </a:r>
            <a:endParaRPr sz="1300">
              <a:solidFill>
                <a:srgbClr val="273239"/>
              </a:solidFill>
              <a:highlight>
                <a:srgbClr val="FFFFFF"/>
              </a:highlight>
            </a:endParaRPr>
          </a:p>
          <a:p>
            <a:pPr indent="0" lvl="0" marL="0" rtl="0" algn="l">
              <a:spcBef>
                <a:spcPts val="1200"/>
              </a:spcBef>
              <a:spcAft>
                <a:spcPts val="0"/>
              </a:spcAft>
              <a:buClr>
                <a:schemeClr val="dk1"/>
              </a:buClr>
              <a:buSzPts val="1100"/>
              <a:buFont typeface="Arial"/>
              <a:buNone/>
            </a:pPr>
            <a:r>
              <a:rPr lang="en" sz="1300">
                <a:solidFill>
                  <a:srgbClr val="273239"/>
                </a:solidFill>
                <a:highlight>
                  <a:srgbClr val="FFFFFF"/>
                </a:highlight>
              </a:rPr>
              <a:t>Inheritance allows the user to reuse the code whenever possible and reduce its redundancy.</a:t>
            </a:r>
            <a:endParaRPr sz="1300">
              <a:solidFill>
                <a:srgbClr val="273239"/>
              </a:solidFill>
              <a:highlight>
                <a:srgbClr val="FFFFFF"/>
              </a:highlight>
            </a:endParaRPr>
          </a:p>
          <a:p>
            <a:pPr indent="0" lvl="0" marL="0" rtl="0" algn="l">
              <a:spcBef>
                <a:spcPts val="1200"/>
              </a:spcBef>
              <a:spcAft>
                <a:spcPts val="1200"/>
              </a:spcAft>
              <a:buNone/>
            </a:pPr>
            <a:r>
              <a:t/>
            </a:r>
            <a:endParaRPr sz="1300">
              <a:solidFill>
                <a:srgbClr val="273239"/>
              </a:solidFill>
              <a:highlight>
                <a:srgbClr val="FFFFFF"/>
              </a:highlight>
            </a:endParaRPr>
          </a:p>
        </p:txBody>
      </p:sp>
      <p:pic>
        <p:nvPicPr>
          <p:cNvPr id="141" name="Google Shape;141;p25"/>
          <p:cNvPicPr preferRelativeResize="0"/>
          <p:nvPr/>
        </p:nvPicPr>
        <p:blipFill>
          <a:blip r:embed="rId3">
            <a:alphaModFix/>
          </a:blip>
          <a:stretch>
            <a:fillRect/>
          </a:stretch>
        </p:blipFill>
        <p:spPr>
          <a:xfrm>
            <a:off x="152400" y="1170125"/>
            <a:ext cx="4074401" cy="3506144"/>
          </a:xfrm>
          <a:prstGeom prst="rect">
            <a:avLst/>
          </a:prstGeom>
          <a:noFill/>
          <a:ln>
            <a:noFill/>
          </a:ln>
        </p:spPr>
      </p:pic>
      <p:sp>
        <p:nvSpPr>
          <p:cNvPr id="142" name="Google Shape;142;p25"/>
          <p:cNvSpPr txBox="1"/>
          <p:nvPr/>
        </p:nvSpPr>
        <p:spPr>
          <a:xfrm>
            <a:off x="228600" y="152400"/>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800">
                <a:solidFill>
                  <a:srgbClr val="0000FF"/>
                </a:solidFill>
                <a:highlight>
                  <a:srgbClr val="FFFFFF"/>
                </a:highlight>
              </a:rPr>
              <a:t>Inheritance</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b="1" lang="en" sz="1800">
                <a:solidFill>
                  <a:srgbClr val="0000FF"/>
                </a:solidFill>
                <a:highlight>
                  <a:srgbClr val="FFFFFF"/>
                </a:highlight>
              </a:rPr>
              <a:t>I</a:t>
            </a:r>
            <a:r>
              <a:rPr b="1" lang="en" sz="1800">
                <a:solidFill>
                  <a:srgbClr val="0000FF"/>
                </a:solidFill>
                <a:highlight>
                  <a:srgbClr val="FFFFFF"/>
                </a:highlight>
              </a:rPr>
              <a:t>nheritance in Java</a:t>
            </a:r>
            <a:endParaRPr b="1" sz="2400">
              <a:solidFill>
                <a:srgbClr val="273239"/>
              </a:solidFill>
              <a:highlight>
                <a:srgbClr val="FFFFFF"/>
              </a:highlight>
            </a:endParaRPr>
          </a:p>
          <a:p>
            <a:pPr indent="0" lvl="0" marL="0" rtl="0" algn="l">
              <a:spcBef>
                <a:spcPts val="0"/>
              </a:spcBef>
              <a:spcAft>
                <a:spcPts val="0"/>
              </a:spcAft>
              <a:buNone/>
            </a:pPr>
            <a:r>
              <a:t/>
            </a:r>
            <a:endParaRPr/>
          </a:p>
        </p:txBody>
      </p:sp>
      <p:sp>
        <p:nvSpPr>
          <p:cNvPr id="148" name="Google Shape;148;p26"/>
          <p:cNvSpPr txBox="1"/>
          <p:nvPr>
            <p:ph idx="1" type="body"/>
          </p:nvPr>
        </p:nvSpPr>
        <p:spPr>
          <a:xfrm>
            <a:off x="311700" y="6190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lang="en" sz="1300">
                <a:solidFill>
                  <a:srgbClr val="273239"/>
                </a:solidFill>
                <a:highlight>
                  <a:srgbClr val="FFFFFF"/>
                </a:highlight>
              </a:rPr>
              <a:t>Inheritance is an important pillar of OOP(Object-Oriented Programming). It is the mechanism in java by which one class is allowed to inherit the features(fields and methods) of another class.</a:t>
            </a:r>
            <a:endParaRPr sz="1300">
              <a:solidFill>
                <a:srgbClr val="273239"/>
              </a:solidFill>
              <a:highlight>
                <a:srgbClr val="FFFFFF"/>
              </a:highlight>
            </a:endParaRPr>
          </a:p>
          <a:p>
            <a:pPr indent="0" lvl="0" marL="0" rtl="0" algn="just">
              <a:spcBef>
                <a:spcPts val="0"/>
              </a:spcBef>
              <a:spcAft>
                <a:spcPts val="0"/>
              </a:spcAft>
              <a:buClr>
                <a:schemeClr val="dk1"/>
              </a:buClr>
              <a:buSzPct val="84615"/>
              <a:buFont typeface="Arial"/>
              <a:buNone/>
            </a:pPr>
            <a:r>
              <a:t/>
            </a:r>
            <a:endParaRPr sz="1300">
              <a:solidFill>
                <a:srgbClr val="273239"/>
              </a:solidFill>
              <a:highlight>
                <a:srgbClr val="FFFFFF"/>
              </a:highlight>
            </a:endParaRPr>
          </a:p>
          <a:p>
            <a:pPr indent="0" lvl="0" marL="0" rtl="0" algn="just">
              <a:spcBef>
                <a:spcPts val="0"/>
              </a:spcBef>
              <a:spcAft>
                <a:spcPts val="0"/>
              </a:spcAft>
              <a:buClr>
                <a:schemeClr val="dk1"/>
              </a:buClr>
              <a:buSzPct val="84615"/>
              <a:buFont typeface="Arial"/>
              <a:buNone/>
            </a:pPr>
            <a:r>
              <a:rPr b="1" lang="en" sz="1300">
                <a:solidFill>
                  <a:srgbClr val="273239"/>
                </a:solidFill>
                <a:highlight>
                  <a:srgbClr val="FFFFFF"/>
                </a:highlight>
              </a:rPr>
              <a:t>Important terminology: </a:t>
            </a:r>
            <a:endParaRPr b="1" sz="1300">
              <a:solidFill>
                <a:srgbClr val="273239"/>
              </a:solidFill>
              <a:highlight>
                <a:srgbClr val="FFFFFF"/>
              </a:highlight>
            </a:endParaRPr>
          </a:p>
          <a:p>
            <a:pPr indent="-292576" lvl="0" marL="685800" rtl="0" algn="just">
              <a:lnSpc>
                <a:spcPct val="158000"/>
              </a:lnSpc>
              <a:spcBef>
                <a:spcPts val="800"/>
              </a:spcBef>
              <a:spcAft>
                <a:spcPts val="0"/>
              </a:spcAft>
              <a:buClr>
                <a:srgbClr val="273239"/>
              </a:buClr>
              <a:buSzPct val="100000"/>
              <a:buChar char="●"/>
            </a:pPr>
            <a:r>
              <a:rPr b="1" lang="en" sz="1300">
                <a:solidFill>
                  <a:srgbClr val="273239"/>
                </a:solidFill>
                <a:highlight>
                  <a:srgbClr val="FFFFFF"/>
                </a:highlight>
              </a:rPr>
              <a:t>Super Class: </a:t>
            </a:r>
            <a:r>
              <a:rPr lang="en" sz="1300">
                <a:solidFill>
                  <a:srgbClr val="273239"/>
                </a:solidFill>
                <a:highlight>
                  <a:srgbClr val="FFFFFF"/>
                </a:highlight>
              </a:rPr>
              <a:t>The class whose features are inherited is known as superclass(or a base class or a parent class).</a:t>
            </a:r>
            <a:endParaRPr sz="1300">
              <a:solidFill>
                <a:srgbClr val="273239"/>
              </a:solidFill>
              <a:highlight>
                <a:srgbClr val="FFFFFF"/>
              </a:highlight>
            </a:endParaRPr>
          </a:p>
          <a:p>
            <a:pPr indent="-292576" lvl="0" marL="685800" rtl="0" algn="just">
              <a:lnSpc>
                <a:spcPct val="158000"/>
              </a:lnSpc>
              <a:spcBef>
                <a:spcPts val="0"/>
              </a:spcBef>
              <a:spcAft>
                <a:spcPts val="0"/>
              </a:spcAft>
              <a:buClr>
                <a:srgbClr val="273239"/>
              </a:buClr>
              <a:buSzPct val="100000"/>
              <a:buChar char="●"/>
            </a:pPr>
            <a:r>
              <a:rPr b="1" lang="en" sz="1300">
                <a:solidFill>
                  <a:srgbClr val="273239"/>
                </a:solidFill>
                <a:highlight>
                  <a:srgbClr val="FFFFFF"/>
                </a:highlight>
              </a:rPr>
              <a:t>Sub Class:</a:t>
            </a:r>
            <a:r>
              <a:rPr lang="en" sz="1300">
                <a:solidFill>
                  <a:srgbClr val="273239"/>
                </a:solidFill>
                <a:highlight>
                  <a:srgbClr val="FFFFFF"/>
                </a:highlight>
              </a:rPr>
              <a:t> The class that inherits the other class is known as a subclass(or a derived class, extended class, or child class). The subclass can add its own fields and methods in addition to the superclass fields and methods.</a:t>
            </a:r>
            <a:endParaRPr sz="1300">
              <a:solidFill>
                <a:srgbClr val="273239"/>
              </a:solidFill>
              <a:highlight>
                <a:srgbClr val="FFFFFF"/>
              </a:highlight>
            </a:endParaRPr>
          </a:p>
          <a:p>
            <a:pPr indent="-292576" lvl="0" marL="685800" rtl="0" algn="just">
              <a:lnSpc>
                <a:spcPct val="158000"/>
              </a:lnSpc>
              <a:spcBef>
                <a:spcPts val="0"/>
              </a:spcBef>
              <a:spcAft>
                <a:spcPts val="0"/>
              </a:spcAft>
              <a:buClr>
                <a:srgbClr val="273239"/>
              </a:buClr>
              <a:buSzPct val="100000"/>
              <a:buChar char="●"/>
            </a:pPr>
            <a:r>
              <a:rPr b="1" lang="en" sz="1300">
                <a:solidFill>
                  <a:srgbClr val="273239"/>
                </a:solidFill>
                <a:highlight>
                  <a:srgbClr val="FFFFFF"/>
                </a:highlight>
              </a:rPr>
              <a:t>Reusability: </a:t>
            </a:r>
            <a:r>
              <a:rPr lang="en" sz="1300">
                <a:solidFill>
                  <a:srgbClr val="273239"/>
                </a:solidFill>
                <a:highlight>
                  <a:srgbClr val="FFFFFF"/>
                </a:highlight>
              </a:rPr>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endParaRPr sz="1300">
              <a:solidFill>
                <a:srgbClr val="273239"/>
              </a:solidFill>
              <a:highlight>
                <a:srgbClr val="FFFFFF"/>
              </a:highlight>
            </a:endParaRPr>
          </a:p>
          <a:p>
            <a:pPr indent="0" lvl="0" marL="0" rtl="0" algn="just">
              <a:spcBef>
                <a:spcPts val="3600"/>
              </a:spcBef>
              <a:spcAft>
                <a:spcPts val="0"/>
              </a:spcAft>
              <a:buClr>
                <a:schemeClr val="dk1"/>
              </a:buClr>
              <a:buSzPct val="84615"/>
              <a:buFont typeface="Arial"/>
              <a:buNone/>
            </a:pPr>
            <a:r>
              <a:rPr b="1" lang="en" sz="1300">
                <a:solidFill>
                  <a:srgbClr val="273239"/>
                </a:solidFill>
                <a:highlight>
                  <a:srgbClr val="FFFFFF"/>
                </a:highlight>
              </a:rPr>
              <a:t>How to use inheritance in Java</a:t>
            </a:r>
            <a:endParaRPr b="1" sz="1300">
              <a:solidFill>
                <a:srgbClr val="273239"/>
              </a:solidFill>
              <a:highlight>
                <a:srgbClr val="FFFFFF"/>
              </a:highlight>
            </a:endParaRPr>
          </a:p>
          <a:p>
            <a:pPr indent="0" lvl="0" marL="0" rtl="0" algn="just">
              <a:spcBef>
                <a:spcPts val="800"/>
              </a:spcBef>
              <a:spcAft>
                <a:spcPts val="0"/>
              </a:spcAft>
              <a:buClr>
                <a:schemeClr val="dk1"/>
              </a:buClr>
              <a:buSzPct val="84615"/>
              <a:buFont typeface="Arial"/>
              <a:buNone/>
            </a:pPr>
            <a:r>
              <a:rPr lang="en" sz="1300">
                <a:solidFill>
                  <a:srgbClr val="273239"/>
                </a:solidFill>
                <a:highlight>
                  <a:srgbClr val="FFFFFF"/>
                </a:highlight>
              </a:rPr>
              <a:t>The keyword used for inheritance is </a:t>
            </a:r>
            <a:r>
              <a:rPr b="1" lang="en" sz="1300">
                <a:solidFill>
                  <a:srgbClr val="273239"/>
                </a:solidFill>
                <a:highlight>
                  <a:srgbClr val="FFFFFF"/>
                </a:highlight>
              </a:rPr>
              <a:t>extends</a:t>
            </a:r>
            <a:r>
              <a:rPr lang="en" sz="1300">
                <a:solidFill>
                  <a:srgbClr val="273239"/>
                </a:solidFill>
                <a:highlight>
                  <a:srgbClr val="FFFFFF"/>
                </a:highlight>
              </a:rPr>
              <a:t>.</a:t>
            </a:r>
            <a:endParaRPr sz="1300">
              <a:solidFill>
                <a:srgbClr val="273239"/>
              </a:solidFill>
              <a:highlight>
                <a:srgbClr val="FFFFFF"/>
              </a:highlight>
            </a:endParaRPr>
          </a:p>
          <a:p>
            <a:pPr indent="0" lvl="0" marL="0" rtl="0" algn="l">
              <a:spcBef>
                <a:spcPts val="800"/>
              </a:spcBef>
              <a:spcAft>
                <a:spcPts val="1200"/>
              </a:spcAft>
              <a:buNone/>
            </a:pPr>
            <a:r>
              <a:t/>
            </a:r>
            <a:endParaRPr/>
          </a:p>
        </p:txBody>
      </p:sp>
      <p:sp>
        <p:nvSpPr>
          <p:cNvPr id="149" name="Google Shape;149;p26"/>
          <p:cNvSpPr txBox="1"/>
          <p:nvPr/>
        </p:nvSpPr>
        <p:spPr>
          <a:xfrm>
            <a:off x="1246275" y="3888050"/>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73239"/>
                </a:solidFill>
                <a:latin typeface="Courier New"/>
                <a:ea typeface="Courier New"/>
                <a:cs typeface="Courier New"/>
                <a:sym typeface="Courier New"/>
              </a:rPr>
              <a:t>class derived-class extends base-class  </a:t>
            </a:r>
            <a:endParaRPr sz="12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273239"/>
                </a:solidFill>
                <a:latin typeface="Courier New"/>
                <a:ea typeface="Courier New"/>
                <a:cs typeface="Courier New"/>
                <a:sym typeface="Courier New"/>
              </a:rPr>
              <a:t>{  </a:t>
            </a:r>
            <a:endParaRPr sz="12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273239"/>
                </a:solidFill>
                <a:latin typeface="Courier New"/>
                <a:ea typeface="Courier New"/>
                <a:cs typeface="Courier New"/>
                <a:sym typeface="Courier New"/>
              </a:rPr>
              <a:t>   //methods and fields  </a:t>
            </a:r>
            <a:endParaRPr sz="1200">
              <a:solidFill>
                <a:srgbClr val="273239"/>
              </a:solidFill>
              <a:latin typeface="Courier New"/>
              <a:ea typeface="Courier New"/>
              <a:cs typeface="Courier New"/>
              <a:sym typeface="Courier New"/>
            </a:endParaRPr>
          </a:p>
          <a:p>
            <a:pPr indent="0" lvl="0" marL="190500" marR="190500" rtl="0" algn="l">
              <a:lnSpc>
                <a:spcPct val="115000"/>
              </a:lnSpc>
              <a:spcBef>
                <a:spcPts val="0"/>
              </a:spcBef>
              <a:spcAft>
                <a:spcPts val="800"/>
              </a:spcAft>
              <a:buNone/>
            </a:pPr>
            <a:r>
              <a:rPr lang="en" sz="1200">
                <a:solidFill>
                  <a:srgbClr val="273239"/>
                </a:solidFill>
                <a:latin typeface="Courier New"/>
                <a:ea typeface="Courier New"/>
                <a:cs typeface="Courier New"/>
                <a:sym typeface="Courier New"/>
              </a:rPr>
              <a:t>} </a:t>
            </a:r>
            <a:endParaRPr sz="1200">
              <a:solidFill>
                <a:srgbClr val="273239"/>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idx="1" type="body"/>
          </p:nvPr>
        </p:nvSpPr>
        <p:spPr>
          <a:xfrm>
            <a:off x="159300" y="85675"/>
            <a:ext cx="2745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Java program to illustrate the</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concept of inheritance</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base class</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class Bicycle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 the Bicycle class has two fields</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public int gear;</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public int speed;</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 the Bicycle class has one constructor</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public Bicycle(int gear, int speed)</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this.gear = gear;</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this.speed = speed;</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 the Bicycle class has three methods</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public void applyBrake(int decrement)</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speed -= decrement;</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public void speedUp(int increment)</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speed += increment;</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 toString() method to print info of Bicycle</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public String toString()</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return ("No of gears are " + gear + "\n"</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 "speed of bicycle is " + speed);</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155" name="Google Shape;155;p27"/>
          <p:cNvSpPr txBox="1"/>
          <p:nvPr>
            <p:ph idx="1" type="body"/>
          </p:nvPr>
        </p:nvSpPr>
        <p:spPr>
          <a:xfrm>
            <a:off x="3100350" y="238075"/>
            <a:ext cx="2745600" cy="34164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derived class</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class MountainBike extends Bicycle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 the MountainBike subclass adds one more field</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public int seatHeight;</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 the MountainBike subclass has one constructor</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public MountainBike(int gear, int speed,</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int startHeight)</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 invoking base-class(Bicycle) constructor</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super(gear, speed);</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seatHeight = startHeight;</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 the MountainBike subclass adds one more method</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public void setHeight(int newValue)</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seatHeight = newValue;</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 overriding toString() method</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 of Bicycle to print more info</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@Override public String toString()</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return (super.toString() + "\nseat height is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 seatHeight);</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    }</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100000"/>
              <a:buFont typeface="Arial"/>
              <a:buNone/>
            </a:pPr>
            <a:r>
              <a:rPr lang="en" sz="1100">
                <a:solidFill>
                  <a:srgbClr val="273239"/>
                </a:solidFill>
                <a:highlight>
                  <a:srgbClr val="FFFFFF"/>
                </a:highlight>
                <a:latin typeface="Courier New"/>
                <a:ea typeface="Courier New"/>
                <a:cs typeface="Courier New"/>
                <a:sym typeface="Courier New"/>
              </a:rPr>
              <a:t>}</a:t>
            </a:r>
            <a:endParaRPr sz="1100">
              <a:solidFill>
                <a:srgbClr val="273239"/>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sz="1100">
              <a:solidFill>
                <a:srgbClr val="273239"/>
              </a:solidFill>
              <a:highlight>
                <a:srgbClr val="FFFFFF"/>
              </a:highlight>
              <a:latin typeface="Courier New"/>
              <a:ea typeface="Courier New"/>
              <a:cs typeface="Courier New"/>
              <a:sym typeface="Courier New"/>
            </a:endParaRPr>
          </a:p>
        </p:txBody>
      </p:sp>
      <p:sp>
        <p:nvSpPr>
          <p:cNvPr id="156" name="Google Shape;156;p27"/>
          <p:cNvSpPr txBox="1"/>
          <p:nvPr/>
        </p:nvSpPr>
        <p:spPr>
          <a:xfrm>
            <a:off x="5927525" y="448525"/>
            <a:ext cx="3000000" cy="158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driver class</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public class Test {</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public static void main(String args[])</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MountainBike mb = new MountainBike(3, 100, 25);</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System.out.println(mb.toString());</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a:t>
            </a:r>
            <a:endParaRPr sz="800">
              <a:solidFill>
                <a:srgbClr val="273239"/>
              </a:solidFill>
              <a:highlight>
                <a:srgbClr val="FFFFFF"/>
              </a:highlight>
              <a:latin typeface="Courier New"/>
              <a:ea typeface="Courier New"/>
              <a:cs typeface="Courier New"/>
              <a:sym typeface="Courier New"/>
            </a:endParaRPr>
          </a:p>
        </p:txBody>
      </p:sp>
      <p:sp>
        <p:nvSpPr>
          <p:cNvPr id="157" name="Google Shape;157;p27"/>
          <p:cNvSpPr txBox="1"/>
          <p:nvPr/>
        </p:nvSpPr>
        <p:spPr>
          <a:xfrm>
            <a:off x="76200" y="3657600"/>
            <a:ext cx="6396600" cy="1407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solidFill>
                  <a:srgbClr val="273239"/>
                </a:solidFill>
                <a:highlight>
                  <a:srgbClr val="FFFFFF"/>
                </a:highlight>
              </a:rPr>
              <a:t>In the above program, when an object of MountainBike class is created, a copy of all methods and fields of the superclass acquire memory in this object. That is why by using the object of the subclass we can also access the members of a superclass. </a:t>
            </a:r>
            <a:endParaRPr sz="1300">
              <a:solidFill>
                <a:srgbClr val="273239"/>
              </a:solidFill>
              <a:highlight>
                <a:srgbClr val="FFFFFF"/>
              </a:highlight>
            </a:endParaRPr>
          </a:p>
          <a:p>
            <a:pPr indent="0" lvl="0" marL="0" rtl="0" algn="just">
              <a:lnSpc>
                <a:spcPct val="115000"/>
              </a:lnSpc>
              <a:spcBef>
                <a:spcPts val="800"/>
              </a:spcBef>
              <a:spcAft>
                <a:spcPts val="800"/>
              </a:spcAft>
              <a:buNone/>
            </a:pPr>
            <a:r>
              <a:rPr lang="en" sz="1300">
                <a:solidFill>
                  <a:srgbClr val="273239"/>
                </a:solidFill>
                <a:highlight>
                  <a:srgbClr val="FFFFFF"/>
                </a:highlight>
              </a:rPr>
              <a:t>Please note that during inheritance only the object of the subclass is created, not the superclass.</a:t>
            </a:r>
            <a:endParaRPr sz="1300">
              <a:solidFill>
                <a:srgbClr val="273239"/>
              </a:solidFill>
              <a:highlight>
                <a:srgbClr val="FFFFFF"/>
              </a:highlight>
            </a:endParaRPr>
          </a:p>
        </p:txBody>
      </p:sp>
      <p:pic>
        <p:nvPicPr>
          <p:cNvPr id="158" name="Google Shape;158;p27"/>
          <p:cNvPicPr preferRelativeResize="0"/>
          <p:nvPr/>
        </p:nvPicPr>
        <p:blipFill>
          <a:blip r:embed="rId3">
            <a:alphaModFix/>
          </a:blip>
          <a:stretch>
            <a:fillRect/>
          </a:stretch>
        </p:blipFill>
        <p:spPr>
          <a:xfrm>
            <a:off x="5927518" y="1992393"/>
            <a:ext cx="3085249" cy="1727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000FF"/>
                </a:solidFill>
                <a:highlight>
                  <a:srgbClr val="FFFFFF"/>
                </a:highlight>
              </a:rPr>
              <a:t>Types of Inheritance in Java</a:t>
            </a:r>
            <a:endParaRPr/>
          </a:p>
        </p:txBody>
      </p:sp>
      <p:sp>
        <p:nvSpPr>
          <p:cNvPr id="164" name="Google Shape;164;p28"/>
          <p:cNvSpPr txBox="1"/>
          <p:nvPr>
            <p:ph idx="1" type="body"/>
          </p:nvPr>
        </p:nvSpPr>
        <p:spPr>
          <a:xfrm>
            <a:off x="311700" y="1152475"/>
            <a:ext cx="4818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rgbClr val="273239"/>
                </a:solidFill>
                <a:highlight>
                  <a:srgbClr val="FFFFFF"/>
                </a:highlight>
              </a:rPr>
              <a:t>1. Single Inheritance: </a:t>
            </a:r>
            <a:r>
              <a:rPr lang="en" sz="1300">
                <a:solidFill>
                  <a:srgbClr val="273239"/>
                </a:solidFill>
                <a:highlight>
                  <a:srgbClr val="FFFFFF"/>
                </a:highlight>
              </a:rPr>
              <a:t>In single inheritance, subclasses inherit the features of one superclass. In the image below, class A serves as a base class for the derived class B.</a:t>
            </a:r>
            <a:endParaRPr sz="1300">
              <a:solidFill>
                <a:srgbClr val="273239"/>
              </a:solidFill>
              <a:highlight>
                <a:srgbClr val="FFFFFF"/>
              </a:highlight>
            </a:endParaRPr>
          </a:p>
          <a:p>
            <a:pPr indent="0" lvl="0" marL="0" rtl="0" algn="l">
              <a:spcBef>
                <a:spcPts val="1200"/>
              </a:spcBef>
              <a:spcAft>
                <a:spcPts val="0"/>
              </a:spcAft>
              <a:buNone/>
            </a:pPr>
            <a:r>
              <a:t/>
            </a:r>
            <a:endParaRPr sz="1300">
              <a:solidFill>
                <a:srgbClr val="273239"/>
              </a:solidFill>
              <a:highlight>
                <a:srgbClr val="FFFFFF"/>
              </a:highlight>
            </a:endParaRPr>
          </a:p>
          <a:p>
            <a:pPr indent="0" lvl="0" marL="0" rtl="0" algn="l">
              <a:spcBef>
                <a:spcPts val="1200"/>
              </a:spcBef>
              <a:spcAft>
                <a:spcPts val="0"/>
              </a:spcAft>
              <a:buNone/>
            </a:pPr>
            <a:r>
              <a:t/>
            </a:r>
            <a:endParaRPr sz="1300">
              <a:solidFill>
                <a:srgbClr val="273239"/>
              </a:solidFill>
              <a:highlight>
                <a:srgbClr val="FFFFFF"/>
              </a:highlight>
            </a:endParaRPr>
          </a:p>
          <a:p>
            <a:pPr indent="0" lvl="0" marL="0" rtl="0" algn="l">
              <a:spcBef>
                <a:spcPts val="1200"/>
              </a:spcBef>
              <a:spcAft>
                <a:spcPts val="1200"/>
              </a:spcAft>
              <a:buNone/>
            </a:pPr>
            <a:r>
              <a:t/>
            </a:r>
            <a:endParaRPr sz="1300">
              <a:solidFill>
                <a:srgbClr val="273239"/>
              </a:solidFill>
              <a:highlight>
                <a:srgbClr val="FFFFFF"/>
              </a:highlight>
            </a:endParaRPr>
          </a:p>
        </p:txBody>
      </p:sp>
      <p:sp>
        <p:nvSpPr>
          <p:cNvPr id="165" name="Google Shape;165;p28"/>
          <p:cNvSpPr txBox="1"/>
          <p:nvPr/>
        </p:nvSpPr>
        <p:spPr>
          <a:xfrm>
            <a:off x="5226125" y="0"/>
            <a:ext cx="3473700" cy="446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 Java program to illustrate the</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 concept of single inheritance</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import java.io.*;</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import java.lang.*;</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import java.util.*;</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  </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class one {</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    public void print_geek()</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    {</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        System.out.println("Geeks");</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    }</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  </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class two extends one {</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    public void print_for() { System.out.println("for"); }</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 Driver class</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public class Main {</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    public static void main(String[] args)</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    {</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        two g = new two();</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        g.print_geek();</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        g.print_for();</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        g.print_geek();</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    }</a:t>
            </a:r>
            <a:endParaRPr sz="9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00">
                <a:solidFill>
                  <a:srgbClr val="273239"/>
                </a:solidFill>
                <a:highlight>
                  <a:srgbClr val="FFFFFF"/>
                </a:highlight>
                <a:latin typeface="Courier New"/>
                <a:ea typeface="Courier New"/>
                <a:cs typeface="Courier New"/>
                <a:sym typeface="Courier New"/>
              </a:rPr>
              <a:t>}</a:t>
            </a:r>
            <a:endParaRPr sz="900">
              <a:solidFill>
                <a:srgbClr val="273239"/>
              </a:solidFill>
              <a:highlight>
                <a:srgbClr val="FFFFFF"/>
              </a:highlight>
              <a:latin typeface="Courier New"/>
              <a:ea typeface="Courier New"/>
              <a:cs typeface="Courier New"/>
              <a:sym typeface="Courier New"/>
            </a:endParaRPr>
          </a:p>
        </p:txBody>
      </p:sp>
      <p:pic>
        <p:nvPicPr>
          <p:cNvPr id="166" name="Google Shape;166;p28"/>
          <p:cNvPicPr preferRelativeResize="0"/>
          <p:nvPr/>
        </p:nvPicPr>
        <p:blipFill>
          <a:blip r:embed="rId3">
            <a:alphaModFix/>
          </a:blip>
          <a:stretch>
            <a:fillRect/>
          </a:stretch>
        </p:blipFill>
        <p:spPr>
          <a:xfrm>
            <a:off x="1600001" y="2120750"/>
            <a:ext cx="3144600" cy="2759718"/>
          </a:xfrm>
          <a:prstGeom prst="rect">
            <a:avLst/>
          </a:prstGeom>
          <a:noFill/>
          <a:ln>
            <a:noFill/>
          </a:ln>
        </p:spPr>
      </p:pic>
      <p:sp>
        <p:nvSpPr>
          <p:cNvPr id="167" name="Google Shape;167;p28"/>
          <p:cNvSpPr txBox="1"/>
          <p:nvPr/>
        </p:nvSpPr>
        <p:spPr>
          <a:xfrm>
            <a:off x="5329400" y="4372300"/>
            <a:ext cx="3000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273239"/>
                </a:solidFill>
                <a:highlight>
                  <a:srgbClr val="FFFFFF"/>
                </a:highlight>
              </a:rPr>
              <a:t>Output</a:t>
            </a:r>
            <a:endParaRPr b="1" sz="900">
              <a:solidFill>
                <a:srgbClr val="273239"/>
              </a:solidFill>
              <a:highlight>
                <a:srgbClr val="FFFFFF"/>
              </a:highlight>
            </a:endParaRPr>
          </a:p>
          <a:p>
            <a:pPr indent="0" lvl="0" marL="0" rtl="0" algn="l">
              <a:spcBef>
                <a:spcPts val="0"/>
              </a:spcBef>
              <a:spcAft>
                <a:spcPts val="0"/>
              </a:spcAft>
              <a:buNone/>
            </a:pPr>
            <a:r>
              <a:rPr lang="en" sz="800">
                <a:solidFill>
                  <a:srgbClr val="273239"/>
                </a:solidFill>
                <a:latin typeface="Courier New"/>
                <a:ea typeface="Courier New"/>
                <a:cs typeface="Courier New"/>
                <a:sym typeface="Courier New"/>
              </a:rPr>
              <a:t>Geeks</a:t>
            </a:r>
            <a:endParaRPr sz="8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 sz="800">
                <a:solidFill>
                  <a:srgbClr val="273239"/>
                </a:solidFill>
                <a:latin typeface="Courier New"/>
                <a:ea typeface="Courier New"/>
                <a:cs typeface="Courier New"/>
                <a:sym typeface="Courier New"/>
              </a:rPr>
              <a:t>for</a:t>
            </a:r>
            <a:endParaRPr sz="800">
              <a:solidFill>
                <a:srgbClr val="273239"/>
              </a:solidFill>
              <a:latin typeface="Courier New"/>
              <a:ea typeface="Courier New"/>
              <a:cs typeface="Courier New"/>
              <a:sym typeface="Courier New"/>
            </a:endParaRPr>
          </a:p>
          <a:p>
            <a:pPr indent="0" lvl="0" marL="190500" marR="190500" rtl="0" algn="l">
              <a:lnSpc>
                <a:spcPct val="115000"/>
              </a:lnSpc>
              <a:spcBef>
                <a:spcPts val="0"/>
              </a:spcBef>
              <a:spcAft>
                <a:spcPts val="800"/>
              </a:spcAft>
              <a:buNone/>
            </a:pPr>
            <a:r>
              <a:rPr lang="en" sz="800">
                <a:solidFill>
                  <a:srgbClr val="273239"/>
                </a:solidFill>
                <a:latin typeface="Courier New"/>
                <a:ea typeface="Courier New"/>
                <a:cs typeface="Courier New"/>
                <a:sym typeface="Courier New"/>
              </a:rPr>
              <a:t>Geeks</a:t>
            </a:r>
            <a:endParaRPr sz="800">
              <a:solidFill>
                <a:srgbClr val="273239"/>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000FF"/>
                </a:solidFill>
                <a:highlight>
                  <a:srgbClr val="FFFFFF"/>
                </a:highlight>
              </a:rPr>
              <a:t>Types of Inheritance in Java</a:t>
            </a:r>
            <a:endParaRPr b="1" sz="1800">
              <a:solidFill>
                <a:srgbClr val="0000FF"/>
              </a:solidFill>
              <a:highlight>
                <a:srgbClr val="FFFFFF"/>
              </a:highlight>
            </a:endParaRPr>
          </a:p>
        </p:txBody>
      </p:sp>
      <p:sp>
        <p:nvSpPr>
          <p:cNvPr id="173" name="Google Shape;173;p29"/>
          <p:cNvSpPr txBox="1"/>
          <p:nvPr>
            <p:ph idx="1" type="body"/>
          </p:nvPr>
        </p:nvSpPr>
        <p:spPr>
          <a:xfrm>
            <a:off x="311700" y="1152475"/>
            <a:ext cx="4818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300">
                <a:solidFill>
                  <a:srgbClr val="273239"/>
                </a:solidFill>
                <a:highlight>
                  <a:srgbClr val="FFFFFF"/>
                </a:highlight>
              </a:rPr>
              <a:t>2. Multilevel Inheritance: </a:t>
            </a:r>
            <a:r>
              <a:rPr lang="en" sz="1300">
                <a:solidFill>
                  <a:srgbClr val="273239"/>
                </a:solidFill>
                <a:highlight>
                  <a:srgbClr val="FFFFFF"/>
                </a:highlight>
              </a:rPr>
              <a:t>In Multilevel Inheritance, a derived class will be inheriting a base class and as well as the derived class also act as the base class to other class. In the below image, class A serves as a base class for the derived class B, which in turn serves as a base class for the derived class C.</a:t>
            </a:r>
            <a:endParaRPr sz="1300">
              <a:solidFill>
                <a:srgbClr val="273239"/>
              </a:solidFill>
              <a:highlight>
                <a:srgbClr val="FFFFFF"/>
              </a:highlight>
            </a:endParaRPr>
          </a:p>
        </p:txBody>
      </p:sp>
      <p:sp>
        <p:nvSpPr>
          <p:cNvPr id="174" name="Google Shape;174;p29"/>
          <p:cNvSpPr txBox="1"/>
          <p:nvPr/>
        </p:nvSpPr>
        <p:spPr>
          <a:xfrm>
            <a:off x="5181600" y="152400"/>
            <a:ext cx="3000000" cy="450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Java program to illustrate the</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concept of Multilevel inheritance</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import java.io.*;</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import java.lang.*;</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import java.util.*;</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class one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public void print_geek()</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System.out.println("Geeks");</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class two extends one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public void print_for() { System.out.println("for");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class three extends two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public void print_geek()</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System.out.println("Geeks");</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Drived class</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public class Main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public static void main(String[] args)</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three g = new three();</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g.print_geek();</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g.print_for();</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g.print_geek();</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a:t>
            </a:r>
            <a:endParaRPr sz="700">
              <a:solidFill>
                <a:srgbClr val="273239"/>
              </a:solidFill>
              <a:highlight>
                <a:srgbClr val="FFFFFF"/>
              </a:highlight>
              <a:latin typeface="Courier New"/>
              <a:ea typeface="Courier New"/>
              <a:cs typeface="Courier New"/>
              <a:sym typeface="Courier New"/>
            </a:endParaRPr>
          </a:p>
        </p:txBody>
      </p:sp>
      <p:pic>
        <p:nvPicPr>
          <p:cNvPr id="175" name="Google Shape;175;p29"/>
          <p:cNvPicPr preferRelativeResize="0"/>
          <p:nvPr/>
        </p:nvPicPr>
        <p:blipFill>
          <a:blip r:embed="rId3">
            <a:alphaModFix/>
          </a:blip>
          <a:stretch>
            <a:fillRect/>
          </a:stretch>
        </p:blipFill>
        <p:spPr>
          <a:xfrm>
            <a:off x="1762700" y="2706975"/>
            <a:ext cx="2647025" cy="2555300"/>
          </a:xfrm>
          <a:prstGeom prst="rect">
            <a:avLst/>
          </a:prstGeom>
          <a:noFill/>
          <a:ln>
            <a:noFill/>
          </a:ln>
        </p:spPr>
      </p:pic>
      <p:sp>
        <p:nvSpPr>
          <p:cNvPr id="176" name="Google Shape;176;p29"/>
          <p:cNvSpPr txBox="1"/>
          <p:nvPr/>
        </p:nvSpPr>
        <p:spPr>
          <a:xfrm>
            <a:off x="7925250" y="4000500"/>
            <a:ext cx="991500" cy="1154700"/>
          </a:xfrm>
          <a:prstGeom prst="rect">
            <a:avLst/>
          </a:prstGeom>
          <a:noFill/>
          <a:ln>
            <a:noFill/>
          </a:ln>
        </p:spPr>
        <p:txBody>
          <a:bodyPr anchorCtr="0" anchor="t" bIns="91425" lIns="91425" spcFirstLastPara="1" rIns="91425" wrap="square" tIns="91425">
            <a:spAutoFit/>
          </a:bodyPr>
          <a:lstStyle/>
          <a:p>
            <a:pPr indent="0" lvl="0" marL="190500" marR="190500" rtl="0" algn="l">
              <a:lnSpc>
                <a:spcPct val="115000"/>
              </a:lnSpc>
              <a:spcBef>
                <a:spcPts val="0"/>
              </a:spcBef>
              <a:spcAft>
                <a:spcPts val="0"/>
              </a:spcAft>
              <a:buNone/>
            </a:pPr>
            <a:r>
              <a:rPr b="1" lang="en" sz="800">
                <a:solidFill>
                  <a:srgbClr val="273239"/>
                </a:solidFill>
                <a:highlight>
                  <a:srgbClr val="FFFFFF"/>
                </a:highlight>
              </a:rPr>
              <a:t>Output</a:t>
            </a:r>
            <a:endParaRPr b="1" sz="800">
              <a:solidFill>
                <a:srgbClr val="273239"/>
              </a:solidFill>
              <a:highlight>
                <a:srgbClr val="FFFFFF"/>
              </a:highlight>
            </a:endParaRPr>
          </a:p>
          <a:p>
            <a:pPr indent="0" lvl="0" marL="190500" marR="190500" rtl="0" algn="l">
              <a:lnSpc>
                <a:spcPct val="115000"/>
              </a:lnSpc>
              <a:spcBef>
                <a:spcPts val="800"/>
              </a:spcBef>
              <a:spcAft>
                <a:spcPts val="0"/>
              </a:spcAft>
              <a:buNone/>
            </a:pPr>
            <a:r>
              <a:rPr lang="en" sz="700">
                <a:solidFill>
                  <a:srgbClr val="273239"/>
                </a:solidFill>
                <a:latin typeface="Courier New"/>
                <a:ea typeface="Courier New"/>
                <a:cs typeface="Courier New"/>
                <a:sym typeface="Courier New"/>
              </a:rPr>
              <a:t>Geeks</a:t>
            </a:r>
            <a:endParaRPr sz="700">
              <a:solidFill>
                <a:srgbClr val="273239"/>
              </a:solidFill>
              <a:latin typeface="Courier New"/>
              <a:ea typeface="Courier New"/>
              <a:cs typeface="Courier New"/>
              <a:sym typeface="Courier New"/>
            </a:endParaRPr>
          </a:p>
          <a:p>
            <a:pPr indent="0" lvl="0" marL="190500" marR="190500" rtl="0" algn="l">
              <a:lnSpc>
                <a:spcPct val="115000"/>
              </a:lnSpc>
              <a:spcBef>
                <a:spcPts val="800"/>
              </a:spcBef>
              <a:spcAft>
                <a:spcPts val="0"/>
              </a:spcAft>
              <a:buNone/>
            </a:pPr>
            <a:r>
              <a:rPr lang="en" sz="700">
                <a:solidFill>
                  <a:srgbClr val="273239"/>
                </a:solidFill>
                <a:latin typeface="Courier New"/>
                <a:ea typeface="Courier New"/>
                <a:cs typeface="Courier New"/>
                <a:sym typeface="Courier New"/>
              </a:rPr>
              <a:t>for</a:t>
            </a:r>
            <a:endParaRPr sz="700">
              <a:solidFill>
                <a:srgbClr val="273239"/>
              </a:solidFill>
              <a:latin typeface="Courier New"/>
              <a:ea typeface="Courier New"/>
              <a:cs typeface="Courier New"/>
              <a:sym typeface="Courier New"/>
            </a:endParaRPr>
          </a:p>
          <a:p>
            <a:pPr indent="0" lvl="0" marL="190500" marR="190500" rtl="0" algn="l">
              <a:lnSpc>
                <a:spcPct val="115000"/>
              </a:lnSpc>
              <a:spcBef>
                <a:spcPts val="800"/>
              </a:spcBef>
              <a:spcAft>
                <a:spcPts val="0"/>
              </a:spcAft>
              <a:buNone/>
            </a:pPr>
            <a:r>
              <a:rPr lang="en" sz="700">
                <a:solidFill>
                  <a:srgbClr val="273239"/>
                </a:solidFill>
                <a:latin typeface="Courier New"/>
                <a:ea typeface="Courier New"/>
                <a:cs typeface="Courier New"/>
                <a:sym typeface="Courier New"/>
              </a:rPr>
              <a:t>Geeks</a:t>
            </a:r>
            <a:endParaRPr sz="700">
              <a:solidFill>
                <a:srgbClr val="273239"/>
              </a:solidFill>
              <a:latin typeface="Courier New"/>
              <a:ea typeface="Courier New"/>
              <a:cs typeface="Courier New"/>
              <a:sym typeface="Courier New"/>
            </a:endParaRPr>
          </a:p>
          <a:p>
            <a:pPr indent="0" lvl="0" marL="190500" marR="190500" rtl="0" algn="l">
              <a:lnSpc>
                <a:spcPct val="115000"/>
              </a:lnSpc>
              <a:spcBef>
                <a:spcPts val="800"/>
              </a:spcBef>
              <a:spcAft>
                <a:spcPts val="800"/>
              </a:spcAft>
              <a:buNone/>
            </a:pPr>
            <a:r>
              <a:t/>
            </a:r>
            <a:endParaRPr b="1" sz="300">
              <a:solidFill>
                <a:srgbClr val="273239"/>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en" sz="1800">
                <a:solidFill>
                  <a:srgbClr val="0000FF"/>
                </a:solidFill>
                <a:highlight>
                  <a:srgbClr val="FFFFFF"/>
                </a:highlight>
              </a:rPr>
              <a:t>Types of Inheritance in Java</a:t>
            </a:r>
            <a:endParaRPr b="1" sz="1800">
              <a:solidFill>
                <a:srgbClr val="0000FF"/>
              </a:solidFill>
              <a:highlight>
                <a:srgbClr val="FFFFFF"/>
              </a:highlight>
            </a:endParaRPr>
          </a:p>
        </p:txBody>
      </p:sp>
      <p:sp>
        <p:nvSpPr>
          <p:cNvPr id="182" name="Google Shape;182;p30"/>
          <p:cNvSpPr txBox="1"/>
          <p:nvPr>
            <p:ph idx="1" type="body"/>
          </p:nvPr>
        </p:nvSpPr>
        <p:spPr>
          <a:xfrm>
            <a:off x="311700" y="1152475"/>
            <a:ext cx="4818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300">
                <a:solidFill>
                  <a:srgbClr val="273239"/>
                </a:solidFill>
                <a:highlight>
                  <a:srgbClr val="FFFFFF"/>
                </a:highlight>
              </a:rPr>
              <a:t>3. Hierarchical Inheritance: </a:t>
            </a:r>
            <a:r>
              <a:rPr lang="en" sz="1300">
                <a:solidFill>
                  <a:srgbClr val="273239"/>
                </a:solidFill>
                <a:highlight>
                  <a:srgbClr val="FFFFFF"/>
                </a:highlight>
              </a:rPr>
              <a:t>In Hierarchical Inheritance, one class serves as a superclass (base class) for more than one subclass. In the below image, class A serves as a base class for the derived class B, C and D.</a:t>
            </a:r>
            <a:endParaRPr sz="1300">
              <a:solidFill>
                <a:srgbClr val="273239"/>
              </a:solidFill>
              <a:highlight>
                <a:srgbClr val="FFFFFF"/>
              </a:highlight>
            </a:endParaRPr>
          </a:p>
        </p:txBody>
      </p:sp>
      <p:sp>
        <p:nvSpPr>
          <p:cNvPr id="183" name="Google Shape;183;p30"/>
          <p:cNvSpPr txBox="1"/>
          <p:nvPr/>
        </p:nvSpPr>
        <p:spPr>
          <a:xfrm>
            <a:off x="5181600" y="152400"/>
            <a:ext cx="3000000" cy="518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Java program to illustrate the</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concept of Hierarchical  inheritance</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class A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public void print_A() { System.out.println("Class A");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class B extends A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public void print_B() { System.out.println("Class B");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class C extends A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public void print_C() { System.out.println("Class C");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class D extends A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public void print_D() { System.out.println("Class D");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Driver Class</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public class Test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public static void main(String[] args)</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B obj_B = new B();</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obj_B.print_A();</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obj_B.print_B();</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C obj_C = new C();</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obj_C.print_A();</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obj_C.print_C();</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D obj_D = new D();</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obj_D.print_A();</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obj_D.print_D();</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300">
              <a:solidFill>
                <a:srgbClr val="273239"/>
              </a:solidFill>
              <a:highlight>
                <a:srgbClr val="FFFFFF"/>
              </a:highlight>
              <a:latin typeface="Courier New"/>
              <a:ea typeface="Courier New"/>
              <a:cs typeface="Courier New"/>
              <a:sym typeface="Courier New"/>
            </a:endParaRPr>
          </a:p>
        </p:txBody>
      </p:sp>
      <p:pic>
        <p:nvPicPr>
          <p:cNvPr id="184" name="Google Shape;184;p30"/>
          <p:cNvPicPr preferRelativeResize="0"/>
          <p:nvPr/>
        </p:nvPicPr>
        <p:blipFill>
          <a:blip r:embed="rId3">
            <a:alphaModFix/>
          </a:blip>
          <a:stretch>
            <a:fillRect/>
          </a:stretch>
        </p:blipFill>
        <p:spPr>
          <a:xfrm>
            <a:off x="1387450" y="2302813"/>
            <a:ext cx="2857500" cy="2562225"/>
          </a:xfrm>
          <a:prstGeom prst="rect">
            <a:avLst/>
          </a:prstGeom>
          <a:noFill/>
          <a:ln>
            <a:noFill/>
          </a:ln>
        </p:spPr>
      </p:pic>
      <p:sp>
        <p:nvSpPr>
          <p:cNvPr id="185" name="Google Shape;185;p30"/>
          <p:cNvSpPr txBox="1"/>
          <p:nvPr/>
        </p:nvSpPr>
        <p:spPr>
          <a:xfrm>
            <a:off x="7429500" y="3929675"/>
            <a:ext cx="13497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273239"/>
                </a:solidFill>
                <a:highlight>
                  <a:srgbClr val="FFFFFF"/>
                </a:highlight>
              </a:rPr>
              <a:t>Output</a:t>
            </a:r>
            <a:endParaRPr b="1" sz="900">
              <a:solidFill>
                <a:srgbClr val="273239"/>
              </a:solidFill>
              <a:highlight>
                <a:srgbClr val="FFFFFF"/>
              </a:highlight>
            </a:endParaRPr>
          </a:p>
          <a:p>
            <a:pPr indent="0" lvl="0" marL="0" rtl="0" algn="l">
              <a:spcBef>
                <a:spcPts val="0"/>
              </a:spcBef>
              <a:spcAft>
                <a:spcPts val="0"/>
              </a:spcAft>
              <a:buNone/>
            </a:pPr>
            <a:r>
              <a:rPr lang="en" sz="800">
                <a:solidFill>
                  <a:srgbClr val="273239"/>
                </a:solidFill>
                <a:latin typeface="Courier New"/>
                <a:ea typeface="Courier New"/>
                <a:cs typeface="Courier New"/>
                <a:sym typeface="Courier New"/>
              </a:rPr>
              <a:t>Class A</a:t>
            </a:r>
            <a:endParaRPr sz="8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 sz="800">
                <a:solidFill>
                  <a:srgbClr val="273239"/>
                </a:solidFill>
                <a:latin typeface="Courier New"/>
                <a:ea typeface="Courier New"/>
                <a:cs typeface="Courier New"/>
                <a:sym typeface="Courier New"/>
              </a:rPr>
              <a:t>Class B</a:t>
            </a:r>
            <a:endParaRPr sz="8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 sz="800">
                <a:solidFill>
                  <a:srgbClr val="273239"/>
                </a:solidFill>
                <a:latin typeface="Courier New"/>
                <a:ea typeface="Courier New"/>
                <a:cs typeface="Courier New"/>
                <a:sym typeface="Courier New"/>
              </a:rPr>
              <a:t>Class A</a:t>
            </a:r>
            <a:endParaRPr sz="8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 sz="800">
                <a:solidFill>
                  <a:srgbClr val="273239"/>
                </a:solidFill>
                <a:latin typeface="Courier New"/>
                <a:ea typeface="Courier New"/>
                <a:cs typeface="Courier New"/>
                <a:sym typeface="Courier New"/>
              </a:rPr>
              <a:t>Class C</a:t>
            </a:r>
            <a:endParaRPr sz="8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 sz="800">
                <a:solidFill>
                  <a:srgbClr val="273239"/>
                </a:solidFill>
                <a:latin typeface="Courier New"/>
                <a:ea typeface="Courier New"/>
                <a:cs typeface="Courier New"/>
                <a:sym typeface="Courier New"/>
              </a:rPr>
              <a:t>Class A</a:t>
            </a:r>
            <a:endParaRPr sz="800">
              <a:solidFill>
                <a:srgbClr val="273239"/>
              </a:solidFill>
              <a:latin typeface="Courier New"/>
              <a:ea typeface="Courier New"/>
              <a:cs typeface="Courier New"/>
              <a:sym typeface="Courier New"/>
            </a:endParaRPr>
          </a:p>
          <a:p>
            <a:pPr indent="0" lvl="0" marL="190500" marR="190500" rtl="0" algn="l">
              <a:lnSpc>
                <a:spcPct val="115000"/>
              </a:lnSpc>
              <a:spcBef>
                <a:spcPts val="0"/>
              </a:spcBef>
              <a:spcAft>
                <a:spcPts val="800"/>
              </a:spcAft>
              <a:buNone/>
            </a:pPr>
            <a:r>
              <a:rPr lang="en" sz="800">
                <a:solidFill>
                  <a:srgbClr val="273239"/>
                </a:solidFill>
                <a:latin typeface="Courier New"/>
                <a:ea typeface="Courier New"/>
                <a:cs typeface="Courier New"/>
                <a:sym typeface="Courier New"/>
              </a:rPr>
              <a:t>Class D</a:t>
            </a:r>
            <a:endParaRPr sz="800">
              <a:solidFill>
                <a:srgbClr val="273239"/>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en" sz="1800">
                <a:solidFill>
                  <a:srgbClr val="0000FF"/>
                </a:solidFill>
                <a:highlight>
                  <a:srgbClr val="FFFFFF"/>
                </a:highlight>
              </a:rPr>
              <a:t>Types of Inheritance in Java</a:t>
            </a:r>
            <a:endParaRPr b="1" sz="1800">
              <a:solidFill>
                <a:srgbClr val="0000FF"/>
              </a:solidFill>
              <a:highlight>
                <a:srgbClr val="FFFFFF"/>
              </a:highlight>
            </a:endParaRPr>
          </a:p>
        </p:txBody>
      </p:sp>
      <p:sp>
        <p:nvSpPr>
          <p:cNvPr id="191" name="Google Shape;191;p31"/>
          <p:cNvSpPr txBox="1"/>
          <p:nvPr>
            <p:ph idx="1" type="body"/>
          </p:nvPr>
        </p:nvSpPr>
        <p:spPr>
          <a:xfrm>
            <a:off x="311700" y="1152475"/>
            <a:ext cx="4818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300">
                <a:solidFill>
                  <a:srgbClr val="273239"/>
                </a:solidFill>
                <a:highlight>
                  <a:srgbClr val="FFFFFF"/>
                </a:highlight>
              </a:rPr>
              <a:t>4. </a:t>
            </a:r>
            <a:r>
              <a:rPr b="1" lang="en" sz="1300" u="sng">
                <a:solidFill>
                  <a:schemeClr val="hlink"/>
                </a:solidFill>
                <a:highlight>
                  <a:srgbClr val="FFFFFF"/>
                </a:highlight>
                <a:hlinkClick r:id="rId3"/>
              </a:rPr>
              <a:t>Multiple Inheritance</a:t>
            </a:r>
            <a:r>
              <a:rPr b="1" lang="en" sz="1300">
                <a:solidFill>
                  <a:srgbClr val="273239"/>
                </a:solidFill>
                <a:highlight>
                  <a:srgbClr val="FFFFFF"/>
                </a:highlight>
              </a:rPr>
              <a:t> (Through Interfaces): </a:t>
            </a:r>
            <a:r>
              <a:rPr lang="en" sz="1300">
                <a:solidFill>
                  <a:srgbClr val="273239"/>
                </a:solidFill>
                <a:highlight>
                  <a:srgbClr val="FFFFFF"/>
                </a:highlight>
              </a:rPr>
              <a:t>In Multiple inheritances, one class can have more than one superclass and inherit features from all parent classes. Please note that Java does </a:t>
            </a:r>
            <a:r>
              <a:rPr b="1" lang="en" sz="1300">
                <a:solidFill>
                  <a:srgbClr val="273239"/>
                </a:solidFill>
                <a:highlight>
                  <a:srgbClr val="FFFFFF"/>
                </a:highlight>
              </a:rPr>
              <a:t>not</a:t>
            </a:r>
            <a:r>
              <a:rPr lang="en" sz="1300">
                <a:solidFill>
                  <a:srgbClr val="273239"/>
                </a:solidFill>
                <a:highlight>
                  <a:srgbClr val="FFFFFF"/>
                </a:highlight>
              </a:rPr>
              <a:t> support </a:t>
            </a:r>
            <a:r>
              <a:rPr lang="en" sz="1300" u="sng">
                <a:solidFill>
                  <a:schemeClr val="hlink"/>
                </a:solidFill>
                <a:highlight>
                  <a:srgbClr val="FFFFFF"/>
                </a:highlight>
                <a:hlinkClick r:id="rId4"/>
              </a:rPr>
              <a:t>multiple inheritances</a:t>
            </a:r>
            <a:r>
              <a:rPr lang="en" sz="1300">
                <a:solidFill>
                  <a:srgbClr val="273239"/>
                </a:solidFill>
                <a:highlight>
                  <a:srgbClr val="FFFFFF"/>
                </a:highlight>
              </a:rPr>
              <a:t> with classes. In java, we can achieve multiple inheritances only through </a:t>
            </a:r>
            <a:r>
              <a:rPr lang="en" sz="1300" u="sng">
                <a:solidFill>
                  <a:schemeClr val="hlink"/>
                </a:solidFill>
                <a:highlight>
                  <a:srgbClr val="FFFFFF"/>
                </a:highlight>
                <a:hlinkClick r:id="rId5"/>
              </a:rPr>
              <a:t>Interfaces</a:t>
            </a:r>
            <a:r>
              <a:rPr lang="en" sz="1300">
                <a:solidFill>
                  <a:srgbClr val="273239"/>
                </a:solidFill>
                <a:highlight>
                  <a:srgbClr val="FFFFFF"/>
                </a:highlight>
              </a:rPr>
              <a:t>. In the image below, Class C is derived from interface A and B.</a:t>
            </a:r>
            <a:endParaRPr sz="1300">
              <a:solidFill>
                <a:srgbClr val="273239"/>
              </a:solidFill>
              <a:highlight>
                <a:srgbClr val="FFFFFF"/>
              </a:highlight>
            </a:endParaRPr>
          </a:p>
        </p:txBody>
      </p:sp>
      <p:sp>
        <p:nvSpPr>
          <p:cNvPr id="192" name="Google Shape;192;p31"/>
          <p:cNvSpPr txBox="1"/>
          <p:nvPr/>
        </p:nvSpPr>
        <p:spPr>
          <a:xfrm>
            <a:off x="5181600" y="152400"/>
            <a:ext cx="3000000" cy="48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Java program to illustrate the</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concept of Multiple inheritance</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import java.io.*;</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import java.lang.*;</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import java.util.*;</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interface one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public void print_geek();</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interface two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public void print_for();</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interface three extends one, two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public void print_geek();</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class child implements three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@Override public void print_geek()</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System.out.println("Geeks");</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public void print_for() { System.out.println("for");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Drived class</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public class Main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public static void main(String[] args)</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child c = new child();</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c.print_geek();</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c.print_for();</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c.print_geek();</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    }</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700">
                <a:solidFill>
                  <a:srgbClr val="273239"/>
                </a:solidFill>
                <a:highlight>
                  <a:srgbClr val="FFFFFF"/>
                </a:highlight>
                <a:latin typeface="Courier New"/>
                <a:ea typeface="Courier New"/>
                <a:cs typeface="Courier New"/>
                <a:sym typeface="Courier New"/>
              </a:rPr>
              <a:t>}</a:t>
            </a:r>
            <a:endParaRPr sz="7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300">
              <a:solidFill>
                <a:srgbClr val="273239"/>
              </a:solidFill>
              <a:highlight>
                <a:srgbClr val="FFFFFF"/>
              </a:highlight>
              <a:latin typeface="Courier New"/>
              <a:ea typeface="Courier New"/>
              <a:cs typeface="Courier New"/>
              <a:sym typeface="Courier New"/>
            </a:endParaRPr>
          </a:p>
        </p:txBody>
      </p:sp>
      <p:pic>
        <p:nvPicPr>
          <p:cNvPr id="193" name="Google Shape;193;p31"/>
          <p:cNvPicPr preferRelativeResize="0"/>
          <p:nvPr/>
        </p:nvPicPr>
        <p:blipFill>
          <a:blip r:embed="rId6">
            <a:alphaModFix/>
          </a:blip>
          <a:stretch>
            <a:fillRect/>
          </a:stretch>
        </p:blipFill>
        <p:spPr>
          <a:xfrm>
            <a:off x="1783397" y="2638950"/>
            <a:ext cx="2788600" cy="2736250"/>
          </a:xfrm>
          <a:prstGeom prst="rect">
            <a:avLst/>
          </a:prstGeom>
          <a:noFill/>
          <a:ln>
            <a:noFill/>
          </a:ln>
        </p:spPr>
      </p:pic>
      <p:sp>
        <p:nvSpPr>
          <p:cNvPr id="194" name="Google Shape;194;p31"/>
          <p:cNvSpPr txBox="1"/>
          <p:nvPr/>
        </p:nvSpPr>
        <p:spPr>
          <a:xfrm>
            <a:off x="7560325" y="4351675"/>
            <a:ext cx="1423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273239"/>
                </a:solidFill>
                <a:highlight>
                  <a:srgbClr val="FFFFFF"/>
                </a:highlight>
              </a:rPr>
              <a:t>Output</a:t>
            </a:r>
            <a:endParaRPr b="1" sz="900">
              <a:solidFill>
                <a:srgbClr val="273239"/>
              </a:solidFill>
              <a:highlight>
                <a:srgbClr val="FFFFFF"/>
              </a:highlight>
            </a:endParaRPr>
          </a:p>
          <a:p>
            <a:pPr indent="0" lvl="0" marL="0" rtl="0" algn="l">
              <a:spcBef>
                <a:spcPts val="0"/>
              </a:spcBef>
              <a:spcAft>
                <a:spcPts val="0"/>
              </a:spcAft>
              <a:buNone/>
            </a:pPr>
            <a:r>
              <a:rPr lang="en" sz="800">
                <a:solidFill>
                  <a:srgbClr val="273239"/>
                </a:solidFill>
                <a:latin typeface="Courier New"/>
                <a:ea typeface="Courier New"/>
                <a:cs typeface="Courier New"/>
                <a:sym typeface="Courier New"/>
              </a:rPr>
              <a:t>Geeks</a:t>
            </a:r>
            <a:endParaRPr sz="8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 sz="800">
                <a:solidFill>
                  <a:srgbClr val="273239"/>
                </a:solidFill>
                <a:latin typeface="Courier New"/>
                <a:ea typeface="Courier New"/>
                <a:cs typeface="Courier New"/>
                <a:sym typeface="Courier New"/>
              </a:rPr>
              <a:t>for</a:t>
            </a:r>
            <a:endParaRPr sz="800">
              <a:solidFill>
                <a:srgbClr val="273239"/>
              </a:solidFill>
              <a:latin typeface="Courier New"/>
              <a:ea typeface="Courier New"/>
              <a:cs typeface="Courier New"/>
              <a:sym typeface="Courier New"/>
            </a:endParaRPr>
          </a:p>
          <a:p>
            <a:pPr indent="0" lvl="0" marL="190500" marR="190500" rtl="0" algn="l">
              <a:lnSpc>
                <a:spcPct val="115000"/>
              </a:lnSpc>
              <a:spcBef>
                <a:spcPts val="0"/>
              </a:spcBef>
              <a:spcAft>
                <a:spcPts val="800"/>
              </a:spcAft>
              <a:buNone/>
            </a:pPr>
            <a:r>
              <a:rPr lang="en" sz="800">
                <a:solidFill>
                  <a:srgbClr val="273239"/>
                </a:solidFill>
                <a:latin typeface="Courier New"/>
                <a:ea typeface="Courier New"/>
                <a:cs typeface="Courier New"/>
                <a:sym typeface="Courier New"/>
              </a:rPr>
              <a:t>Geeks</a:t>
            </a:r>
            <a:endParaRPr sz="800">
              <a:solidFill>
                <a:srgbClr val="273239"/>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037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000FF"/>
                </a:solidFill>
                <a:highlight>
                  <a:srgbClr val="FFFFFF"/>
                </a:highlight>
              </a:rPr>
              <a:t>Contents</a:t>
            </a:r>
            <a:endParaRPr b="1" sz="1800">
              <a:solidFill>
                <a:srgbClr val="0000FF"/>
              </a:solidFill>
              <a:highlight>
                <a:srgbClr val="FFFFFF"/>
              </a:highlight>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121416"/>
              </a:buClr>
              <a:buSzPts val="1200"/>
              <a:buChar char="❏"/>
            </a:pPr>
            <a:r>
              <a:rPr b="1" lang="en" sz="1200">
                <a:solidFill>
                  <a:srgbClr val="121416"/>
                </a:solidFill>
                <a:highlight>
                  <a:srgbClr val="FFFFFF"/>
                </a:highlight>
              </a:rPr>
              <a:t>Abstraction</a:t>
            </a:r>
            <a:endParaRPr b="1" sz="1200">
              <a:solidFill>
                <a:srgbClr val="121416"/>
              </a:solidFill>
              <a:highlight>
                <a:srgbClr val="FFFFFF"/>
              </a:highlight>
            </a:endParaRPr>
          </a:p>
          <a:p>
            <a:pPr indent="0" lvl="0" marL="457200" rtl="0" algn="l">
              <a:spcBef>
                <a:spcPts val="0"/>
              </a:spcBef>
              <a:spcAft>
                <a:spcPts val="0"/>
              </a:spcAft>
              <a:buNone/>
            </a:pPr>
            <a:r>
              <a:t/>
            </a:r>
            <a:endParaRPr b="1" sz="1200">
              <a:solidFill>
                <a:srgbClr val="121416"/>
              </a:solidFill>
              <a:highlight>
                <a:srgbClr val="FFFFFF"/>
              </a:highlight>
            </a:endParaRPr>
          </a:p>
          <a:p>
            <a:pPr indent="-304800" lvl="0" marL="457200" rtl="0" algn="l">
              <a:spcBef>
                <a:spcPts val="0"/>
              </a:spcBef>
              <a:spcAft>
                <a:spcPts val="0"/>
              </a:spcAft>
              <a:buClr>
                <a:srgbClr val="121416"/>
              </a:buClr>
              <a:buSzPts val="1200"/>
              <a:buChar char="❏"/>
            </a:pPr>
            <a:r>
              <a:rPr b="1" lang="en" sz="1200">
                <a:solidFill>
                  <a:srgbClr val="121416"/>
                </a:solidFill>
                <a:highlight>
                  <a:srgbClr val="FFFFFF"/>
                </a:highlight>
              </a:rPr>
              <a:t>Encapsulation</a:t>
            </a:r>
            <a:endParaRPr b="1" sz="1200">
              <a:solidFill>
                <a:srgbClr val="121416"/>
              </a:solidFill>
              <a:highlight>
                <a:srgbClr val="FFFFFF"/>
              </a:highlight>
            </a:endParaRPr>
          </a:p>
          <a:p>
            <a:pPr indent="0" lvl="0" marL="457200" rtl="0" algn="l">
              <a:spcBef>
                <a:spcPts val="0"/>
              </a:spcBef>
              <a:spcAft>
                <a:spcPts val="0"/>
              </a:spcAft>
              <a:buNone/>
            </a:pPr>
            <a:r>
              <a:t/>
            </a:r>
            <a:endParaRPr b="1" sz="1200">
              <a:solidFill>
                <a:srgbClr val="121416"/>
              </a:solidFill>
              <a:highlight>
                <a:srgbClr val="FFFFFF"/>
              </a:highlight>
            </a:endParaRPr>
          </a:p>
          <a:p>
            <a:pPr indent="-304800" lvl="0" marL="457200" rtl="0" algn="l">
              <a:spcBef>
                <a:spcPts val="0"/>
              </a:spcBef>
              <a:spcAft>
                <a:spcPts val="0"/>
              </a:spcAft>
              <a:buClr>
                <a:srgbClr val="121416"/>
              </a:buClr>
              <a:buSzPts val="1200"/>
              <a:buChar char="❏"/>
            </a:pPr>
            <a:r>
              <a:rPr b="1" lang="en" sz="1200">
                <a:solidFill>
                  <a:srgbClr val="121416"/>
                </a:solidFill>
                <a:highlight>
                  <a:srgbClr val="FFFFFF"/>
                </a:highlight>
              </a:rPr>
              <a:t>Inheritance</a:t>
            </a:r>
            <a:endParaRPr b="1" sz="1200">
              <a:solidFill>
                <a:srgbClr val="121416"/>
              </a:solidFill>
              <a:highlight>
                <a:srgbClr val="FFFFFF"/>
              </a:highlight>
            </a:endParaRPr>
          </a:p>
          <a:p>
            <a:pPr indent="0" lvl="0" marL="457200" rtl="0" algn="l">
              <a:spcBef>
                <a:spcPts val="0"/>
              </a:spcBef>
              <a:spcAft>
                <a:spcPts val="0"/>
              </a:spcAft>
              <a:buNone/>
            </a:pPr>
            <a:r>
              <a:t/>
            </a:r>
            <a:endParaRPr b="1" sz="1200">
              <a:solidFill>
                <a:srgbClr val="121416"/>
              </a:solidFill>
              <a:highlight>
                <a:srgbClr val="FFFFFF"/>
              </a:highlight>
            </a:endParaRPr>
          </a:p>
          <a:p>
            <a:pPr indent="-304800" lvl="0" marL="457200" rtl="0" algn="l">
              <a:spcBef>
                <a:spcPts val="0"/>
              </a:spcBef>
              <a:spcAft>
                <a:spcPts val="0"/>
              </a:spcAft>
              <a:buClr>
                <a:srgbClr val="121416"/>
              </a:buClr>
              <a:buSzPts val="1200"/>
              <a:buChar char="❏"/>
            </a:pPr>
            <a:r>
              <a:rPr b="1" lang="en" sz="1200">
                <a:solidFill>
                  <a:srgbClr val="121416"/>
                </a:solidFill>
                <a:highlight>
                  <a:srgbClr val="FFFFFF"/>
                </a:highlight>
              </a:rPr>
              <a:t>Polymorphism</a:t>
            </a:r>
            <a:endParaRPr b="1" sz="1200">
              <a:solidFill>
                <a:srgbClr val="121416"/>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000FF"/>
                </a:solidFill>
                <a:highlight>
                  <a:srgbClr val="FFFFFF"/>
                </a:highlight>
              </a:rPr>
              <a:t>Types of Inheritance in Java</a:t>
            </a:r>
            <a:endParaRPr/>
          </a:p>
        </p:txBody>
      </p:sp>
      <p:sp>
        <p:nvSpPr>
          <p:cNvPr id="200" name="Google Shape;200;p32"/>
          <p:cNvSpPr txBox="1"/>
          <p:nvPr>
            <p:ph idx="1" type="body"/>
          </p:nvPr>
        </p:nvSpPr>
        <p:spPr>
          <a:xfrm>
            <a:off x="311700" y="1152475"/>
            <a:ext cx="4818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300">
                <a:solidFill>
                  <a:srgbClr val="273239"/>
                </a:solidFill>
                <a:highlight>
                  <a:srgbClr val="FFFFFF"/>
                </a:highlight>
              </a:rPr>
              <a:t>5. Hybrid Inheritance(Through Interfaces): </a:t>
            </a:r>
            <a:r>
              <a:rPr lang="en" sz="1300">
                <a:solidFill>
                  <a:srgbClr val="273239"/>
                </a:solidFill>
                <a:highlight>
                  <a:srgbClr val="FFFFFF"/>
                </a:highlight>
              </a:rPr>
              <a:t>It is a mix of two or more of the above types of inheritance. Since java doesn’t support multiple inheritances with classes, hybrid inheritance is also not possible with classes. In java, we can achieve hybrid inheritance only through </a:t>
            </a:r>
            <a:r>
              <a:rPr lang="en" sz="1300" u="sng">
                <a:solidFill>
                  <a:schemeClr val="hlink"/>
                </a:solidFill>
                <a:highlight>
                  <a:srgbClr val="FFFFFF"/>
                </a:highlight>
                <a:hlinkClick r:id="rId3"/>
              </a:rPr>
              <a:t>Interfaces</a:t>
            </a:r>
            <a:r>
              <a:rPr lang="en" sz="1300">
                <a:solidFill>
                  <a:srgbClr val="273239"/>
                </a:solidFill>
                <a:highlight>
                  <a:srgbClr val="FFFFFF"/>
                </a:highlight>
              </a:rPr>
              <a:t>.</a:t>
            </a:r>
            <a:endParaRPr sz="1300">
              <a:solidFill>
                <a:srgbClr val="273239"/>
              </a:solidFill>
              <a:highlight>
                <a:srgbClr val="FFFFFF"/>
              </a:highlight>
            </a:endParaRPr>
          </a:p>
        </p:txBody>
      </p:sp>
      <p:pic>
        <p:nvPicPr>
          <p:cNvPr id="201" name="Google Shape;201;p32"/>
          <p:cNvPicPr preferRelativeResize="0"/>
          <p:nvPr/>
        </p:nvPicPr>
        <p:blipFill>
          <a:blip r:embed="rId4">
            <a:alphaModFix/>
          </a:blip>
          <a:stretch>
            <a:fillRect/>
          </a:stretch>
        </p:blipFill>
        <p:spPr>
          <a:xfrm>
            <a:off x="5294975" y="1280676"/>
            <a:ext cx="3241675" cy="3250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800"/>
              </a:spcAft>
              <a:buClr>
                <a:schemeClr val="dk1"/>
              </a:buClr>
              <a:buSzPts val="1100"/>
              <a:buFont typeface="Arial"/>
              <a:buNone/>
            </a:pPr>
            <a:r>
              <a:rPr b="1" lang="en" sz="1800">
                <a:solidFill>
                  <a:srgbClr val="0000FF"/>
                </a:solidFill>
                <a:highlight>
                  <a:srgbClr val="FFFFFF"/>
                </a:highlight>
              </a:rPr>
              <a:t>Important facts about inheritance in Java </a:t>
            </a:r>
            <a:endParaRPr b="1" sz="1800">
              <a:solidFill>
                <a:srgbClr val="0000FF"/>
              </a:solidFill>
              <a:highlight>
                <a:srgbClr val="FFFFFF"/>
              </a:highlight>
            </a:endParaRPr>
          </a:p>
        </p:txBody>
      </p:sp>
      <p:sp>
        <p:nvSpPr>
          <p:cNvPr id="207" name="Google Shape;20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Clr>
                <a:schemeClr val="dk1"/>
              </a:buClr>
              <a:buSzPct val="84615"/>
              <a:buFont typeface="Arial"/>
              <a:buNone/>
            </a:pPr>
            <a:r>
              <a:t/>
            </a:r>
            <a:endParaRPr sz="1300">
              <a:solidFill>
                <a:srgbClr val="273239"/>
              </a:solidFill>
              <a:highlight>
                <a:srgbClr val="FFFFFF"/>
              </a:highlight>
            </a:endParaRPr>
          </a:p>
          <a:p>
            <a:pPr indent="-292576" lvl="0" marL="685800" rtl="0" algn="l">
              <a:lnSpc>
                <a:spcPct val="158000"/>
              </a:lnSpc>
              <a:spcBef>
                <a:spcPts val="800"/>
              </a:spcBef>
              <a:spcAft>
                <a:spcPts val="0"/>
              </a:spcAft>
              <a:buClr>
                <a:srgbClr val="273239"/>
              </a:buClr>
              <a:buSzPct val="100000"/>
              <a:buChar char="●"/>
            </a:pPr>
            <a:r>
              <a:rPr b="1" lang="en" sz="1300">
                <a:solidFill>
                  <a:srgbClr val="273239"/>
                </a:solidFill>
                <a:highlight>
                  <a:srgbClr val="FFFFFF"/>
                </a:highlight>
              </a:rPr>
              <a:t>Default superclass</a:t>
            </a:r>
            <a:r>
              <a:rPr lang="en" sz="1300">
                <a:solidFill>
                  <a:srgbClr val="273239"/>
                </a:solidFill>
                <a:highlight>
                  <a:srgbClr val="FFFFFF"/>
                </a:highlight>
              </a:rPr>
              <a:t>: Except </a:t>
            </a:r>
            <a:r>
              <a:rPr lang="en" sz="1300" u="sng">
                <a:solidFill>
                  <a:schemeClr val="hlink"/>
                </a:solidFill>
                <a:highlight>
                  <a:srgbClr val="FFFFFF"/>
                </a:highlight>
                <a:hlinkClick r:id="rId3"/>
              </a:rPr>
              <a:t>Object</a:t>
            </a:r>
            <a:r>
              <a:rPr lang="en" sz="1300">
                <a:solidFill>
                  <a:srgbClr val="273239"/>
                </a:solidFill>
                <a:highlight>
                  <a:srgbClr val="FFFFFF"/>
                </a:highlight>
              </a:rPr>
              <a:t> class, which has no superclass, every class has one and only one direct superclass (single inheritance). In the absence of any other explicit superclass, every class is implicitly a subclass of the </a:t>
            </a:r>
            <a:r>
              <a:rPr lang="en" sz="1300" u="sng">
                <a:solidFill>
                  <a:schemeClr val="hlink"/>
                </a:solidFill>
                <a:highlight>
                  <a:srgbClr val="FFFFFF"/>
                </a:highlight>
                <a:hlinkClick r:id="rId4"/>
              </a:rPr>
              <a:t>Object</a:t>
            </a:r>
            <a:r>
              <a:rPr lang="en" sz="1300">
                <a:solidFill>
                  <a:srgbClr val="273239"/>
                </a:solidFill>
                <a:highlight>
                  <a:srgbClr val="FFFFFF"/>
                </a:highlight>
              </a:rPr>
              <a:t> class.</a:t>
            </a:r>
            <a:endParaRPr sz="1300">
              <a:solidFill>
                <a:srgbClr val="273239"/>
              </a:solidFill>
              <a:highlight>
                <a:srgbClr val="FFFFFF"/>
              </a:highlight>
            </a:endParaRPr>
          </a:p>
          <a:p>
            <a:pPr indent="-292576" lvl="0" marL="685800" rtl="0" algn="l">
              <a:lnSpc>
                <a:spcPct val="158000"/>
              </a:lnSpc>
              <a:spcBef>
                <a:spcPts val="0"/>
              </a:spcBef>
              <a:spcAft>
                <a:spcPts val="0"/>
              </a:spcAft>
              <a:buClr>
                <a:srgbClr val="273239"/>
              </a:buClr>
              <a:buSzPct val="100000"/>
              <a:buChar char="●"/>
            </a:pPr>
            <a:r>
              <a:rPr b="1" lang="en" sz="1300">
                <a:solidFill>
                  <a:srgbClr val="273239"/>
                </a:solidFill>
                <a:highlight>
                  <a:srgbClr val="FFFFFF"/>
                </a:highlight>
              </a:rPr>
              <a:t>Superclass can only be one:</a:t>
            </a:r>
            <a:r>
              <a:rPr lang="en" sz="1300">
                <a:solidFill>
                  <a:srgbClr val="273239"/>
                </a:solidFill>
                <a:highlight>
                  <a:srgbClr val="FFFFFF"/>
                </a:highlight>
              </a:rPr>
              <a:t> A superclass can have any number of subclasses. But a subclass can have only </a:t>
            </a:r>
            <a:r>
              <a:rPr b="1" lang="en" sz="1300">
                <a:solidFill>
                  <a:srgbClr val="273239"/>
                </a:solidFill>
                <a:highlight>
                  <a:srgbClr val="FFFFFF"/>
                </a:highlight>
              </a:rPr>
              <a:t>one</a:t>
            </a:r>
            <a:r>
              <a:rPr lang="en" sz="1300">
                <a:solidFill>
                  <a:srgbClr val="273239"/>
                </a:solidFill>
                <a:highlight>
                  <a:srgbClr val="FFFFFF"/>
                </a:highlight>
              </a:rPr>
              <a:t> superclass. This is because Java does not support </a:t>
            </a:r>
            <a:r>
              <a:rPr lang="en" sz="1300" u="sng">
                <a:solidFill>
                  <a:schemeClr val="hlink"/>
                </a:solidFill>
                <a:highlight>
                  <a:srgbClr val="FFFFFF"/>
                </a:highlight>
                <a:hlinkClick r:id="rId5"/>
              </a:rPr>
              <a:t>multiple inheritances</a:t>
            </a:r>
            <a:r>
              <a:rPr lang="en" sz="1300">
                <a:solidFill>
                  <a:srgbClr val="273239"/>
                </a:solidFill>
                <a:highlight>
                  <a:srgbClr val="FFFFFF"/>
                </a:highlight>
              </a:rPr>
              <a:t> with classes. Although with interfaces, multiple inheritances are supported by java.</a:t>
            </a:r>
            <a:endParaRPr sz="1300">
              <a:solidFill>
                <a:srgbClr val="273239"/>
              </a:solidFill>
              <a:highlight>
                <a:srgbClr val="FFFFFF"/>
              </a:highlight>
            </a:endParaRPr>
          </a:p>
          <a:p>
            <a:pPr indent="-292576" lvl="0" marL="685800" rtl="0" algn="just">
              <a:lnSpc>
                <a:spcPct val="158000"/>
              </a:lnSpc>
              <a:spcBef>
                <a:spcPts val="0"/>
              </a:spcBef>
              <a:spcAft>
                <a:spcPts val="0"/>
              </a:spcAft>
              <a:buClr>
                <a:srgbClr val="273239"/>
              </a:buClr>
              <a:buSzPct val="100000"/>
              <a:buChar char="●"/>
            </a:pPr>
            <a:r>
              <a:rPr b="1" lang="en" sz="1300">
                <a:solidFill>
                  <a:srgbClr val="273239"/>
                </a:solidFill>
                <a:highlight>
                  <a:srgbClr val="FFFFFF"/>
                </a:highlight>
              </a:rPr>
              <a:t>Inheriting Constructors: </a:t>
            </a:r>
            <a:r>
              <a:rPr lang="en" sz="1300">
                <a:solidFill>
                  <a:srgbClr val="273239"/>
                </a:solidFill>
                <a:highlight>
                  <a:srgbClr val="FFFFFF"/>
                </a:highlight>
              </a:rPr>
              <a:t>A subclass inherits all the members (fields, methods, and nested classes) from its superclass. Constructors are not members, so they are not inherited by subclasses, but the constructor of the superclass can be invoked from the subclass.</a:t>
            </a:r>
            <a:endParaRPr sz="1300">
              <a:solidFill>
                <a:srgbClr val="273239"/>
              </a:solidFill>
              <a:highlight>
                <a:srgbClr val="FFFFFF"/>
              </a:highlight>
            </a:endParaRPr>
          </a:p>
          <a:p>
            <a:pPr indent="-292576" lvl="0" marL="685800" rtl="0" algn="just">
              <a:lnSpc>
                <a:spcPct val="158000"/>
              </a:lnSpc>
              <a:spcBef>
                <a:spcPts val="0"/>
              </a:spcBef>
              <a:spcAft>
                <a:spcPts val="0"/>
              </a:spcAft>
              <a:buClr>
                <a:srgbClr val="273239"/>
              </a:buClr>
              <a:buSzPct val="100000"/>
              <a:buChar char="●"/>
            </a:pPr>
            <a:r>
              <a:rPr b="1" lang="en" sz="1300">
                <a:solidFill>
                  <a:srgbClr val="273239"/>
                </a:solidFill>
                <a:highlight>
                  <a:srgbClr val="FFFFFF"/>
                </a:highlight>
              </a:rPr>
              <a:t>Private member inheritance:</a:t>
            </a:r>
            <a:r>
              <a:rPr lang="en" sz="1300">
                <a:solidFill>
                  <a:srgbClr val="273239"/>
                </a:solidFill>
                <a:highlight>
                  <a:srgbClr val="FFFFFF"/>
                </a:highlight>
              </a:rPr>
              <a:t> A subclass does not inherit the private members of its parent class. However, if the superclass has public or protected methods(like getters and setters) for accessing its private fields, these can also be used by the subclass.</a:t>
            </a:r>
            <a:endParaRPr sz="1300">
              <a:solidFill>
                <a:srgbClr val="273239"/>
              </a:solidFill>
              <a:highlight>
                <a:srgbClr val="FFFFFF"/>
              </a:highlight>
            </a:endParaRPr>
          </a:p>
          <a:p>
            <a:pPr indent="0" lvl="0" marL="0" rtl="0" algn="l">
              <a:spcBef>
                <a:spcPts val="36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800"/>
              </a:spcAft>
              <a:buNone/>
            </a:pPr>
            <a:r>
              <a:rPr b="1" lang="en" sz="1800">
                <a:solidFill>
                  <a:srgbClr val="0000FF"/>
                </a:solidFill>
                <a:highlight>
                  <a:srgbClr val="FFFFFF"/>
                </a:highlight>
              </a:rPr>
              <a:t>Polymorphism</a:t>
            </a:r>
            <a:endParaRPr b="1" sz="1800">
              <a:solidFill>
                <a:srgbClr val="0000FF"/>
              </a:solidFill>
              <a:highlight>
                <a:srgbClr val="FFFFFF"/>
              </a:highlight>
            </a:endParaRPr>
          </a:p>
        </p:txBody>
      </p:sp>
      <p:sp>
        <p:nvSpPr>
          <p:cNvPr id="213" name="Google Shape;213;p34"/>
          <p:cNvSpPr txBox="1"/>
          <p:nvPr>
            <p:ph idx="1" type="body"/>
          </p:nvPr>
        </p:nvSpPr>
        <p:spPr>
          <a:xfrm>
            <a:off x="4028050" y="695275"/>
            <a:ext cx="48042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950">
                <a:solidFill>
                  <a:schemeClr val="hlink"/>
                </a:solidFill>
                <a:highlight>
                  <a:srgbClr val="FFFFFF"/>
                </a:highlight>
                <a:uFill>
                  <a:noFill/>
                </a:uFill>
                <a:latin typeface="Roboto"/>
                <a:ea typeface="Roboto"/>
                <a:cs typeface="Roboto"/>
                <a:sym typeface="Roboto"/>
                <a:hlinkClick r:id="rId3"/>
              </a:rPr>
              <a:t>Polymorphism</a:t>
            </a:r>
            <a:r>
              <a:rPr lang="en" sz="950">
                <a:solidFill>
                  <a:srgbClr val="51565E"/>
                </a:solidFill>
                <a:highlight>
                  <a:srgbClr val="FFFFFF"/>
                </a:highlight>
                <a:latin typeface="Roboto"/>
                <a:ea typeface="Roboto"/>
                <a:cs typeface="Roboto"/>
                <a:sym typeface="Roboto"/>
              </a:rPr>
              <a:t> means many forms. It is the ability to take more than one form. It is a feature that provides a function or an operator with more than one definition. It can be implemented using function overloading, function overriding, operator overloading.</a:t>
            </a:r>
            <a:endParaRPr sz="1012">
              <a:solidFill>
                <a:srgbClr val="273239"/>
              </a:solidFill>
              <a:highlight>
                <a:srgbClr val="FFFFFF"/>
              </a:highlight>
            </a:endParaRPr>
          </a:p>
          <a:p>
            <a:pPr indent="0" lvl="0" marL="0" rtl="0" algn="l">
              <a:lnSpc>
                <a:spcPct val="95000"/>
              </a:lnSpc>
              <a:spcBef>
                <a:spcPts val="1200"/>
              </a:spcBef>
              <a:spcAft>
                <a:spcPts val="0"/>
              </a:spcAft>
              <a:buSzPts val="688"/>
              <a:buNone/>
            </a:pPr>
            <a:r>
              <a:rPr b="1" lang="en" sz="1012">
                <a:solidFill>
                  <a:srgbClr val="273239"/>
                </a:solidFill>
                <a:highlight>
                  <a:srgbClr val="FFFFFF"/>
                </a:highlight>
              </a:rPr>
              <a:t>Method overriding </a:t>
            </a:r>
            <a:r>
              <a:rPr lang="en" sz="1012">
                <a:solidFill>
                  <a:srgbClr val="273239"/>
                </a:solidFill>
                <a:highlight>
                  <a:srgbClr val="FFFFFF"/>
                </a:highlight>
              </a:rPr>
              <a:t>is one of the ways in which Java supports </a:t>
            </a:r>
            <a:r>
              <a:rPr b="1" lang="en" sz="1012">
                <a:solidFill>
                  <a:srgbClr val="273239"/>
                </a:solidFill>
                <a:highlight>
                  <a:srgbClr val="FFFFFF"/>
                </a:highlight>
              </a:rPr>
              <a:t>Runtime Polymorphism.</a:t>
            </a:r>
            <a:r>
              <a:rPr lang="en" sz="1012">
                <a:solidFill>
                  <a:srgbClr val="273239"/>
                </a:solidFill>
                <a:highlight>
                  <a:srgbClr val="FFFFFF"/>
                </a:highlight>
              </a:rPr>
              <a:t> Dynamic method dispatch is the mechanism by which a call to an overridden method is resolved at run time, rather than compile time.</a:t>
            </a:r>
            <a:endParaRPr sz="1012">
              <a:solidFill>
                <a:srgbClr val="273239"/>
              </a:solidFill>
              <a:highlight>
                <a:srgbClr val="FFFFFF"/>
              </a:highlight>
            </a:endParaRPr>
          </a:p>
          <a:p>
            <a:pPr indent="-292893" lvl="0" marL="685800" rtl="0" algn="l">
              <a:lnSpc>
                <a:spcPct val="138000"/>
              </a:lnSpc>
              <a:spcBef>
                <a:spcPts val="1200"/>
              </a:spcBef>
              <a:spcAft>
                <a:spcPts val="0"/>
              </a:spcAft>
              <a:buClr>
                <a:srgbClr val="273239"/>
              </a:buClr>
              <a:buSzPts val="1013"/>
              <a:buChar char="●"/>
            </a:pPr>
            <a:r>
              <a:rPr lang="en" sz="1012">
                <a:solidFill>
                  <a:srgbClr val="273239"/>
                </a:solidFill>
                <a:highlight>
                  <a:srgbClr val="FFFFFF"/>
                </a:highlight>
              </a:rPr>
              <a:t>When an overridden method is called through a superclass reference, Java determines which version(superclass/subclasses) of that method is to be executed based upon the type of the object being referred to at the time the call occurs. Thus, this determination is made at run time.</a:t>
            </a:r>
            <a:endParaRPr sz="1012">
              <a:solidFill>
                <a:srgbClr val="273239"/>
              </a:solidFill>
              <a:highlight>
                <a:srgbClr val="FFFFFF"/>
              </a:highlight>
            </a:endParaRPr>
          </a:p>
          <a:p>
            <a:pPr indent="-292893" lvl="0" marL="685800" rtl="0" algn="l">
              <a:lnSpc>
                <a:spcPct val="138000"/>
              </a:lnSpc>
              <a:spcBef>
                <a:spcPts val="0"/>
              </a:spcBef>
              <a:spcAft>
                <a:spcPts val="0"/>
              </a:spcAft>
              <a:buClr>
                <a:srgbClr val="273239"/>
              </a:buClr>
              <a:buSzPts val="1013"/>
              <a:buChar char="●"/>
            </a:pPr>
            <a:r>
              <a:rPr lang="en" sz="1012">
                <a:solidFill>
                  <a:srgbClr val="273239"/>
                </a:solidFill>
                <a:highlight>
                  <a:srgbClr val="FFFFFF"/>
                </a:highlight>
              </a:rPr>
              <a:t>At run-time, it depends on the type of the object being referred to (not the type of the reference variable) that determines which version of an overridden method will be executed</a:t>
            </a:r>
            <a:endParaRPr sz="1012">
              <a:solidFill>
                <a:srgbClr val="273239"/>
              </a:solidFill>
              <a:highlight>
                <a:srgbClr val="FFFFFF"/>
              </a:highlight>
            </a:endParaRPr>
          </a:p>
          <a:p>
            <a:pPr indent="-292893" lvl="0" marL="685800" rtl="0" algn="l">
              <a:lnSpc>
                <a:spcPct val="138000"/>
              </a:lnSpc>
              <a:spcBef>
                <a:spcPts val="0"/>
              </a:spcBef>
              <a:spcAft>
                <a:spcPts val="0"/>
              </a:spcAft>
              <a:buClr>
                <a:srgbClr val="273239"/>
              </a:buClr>
              <a:buSzPts val="1013"/>
              <a:buChar char="●"/>
            </a:pPr>
            <a:r>
              <a:rPr lang="en" sz="1012">
                <a:solidFill>
                  <a:srgbClr val="273239"/>
                </a:solidFill>
                <a:highlight>
                  <a:srgbClr val="FFFFFF"/>
                </a:highlight>
              </a:rPr>
              <a:t>A superclass reference variable can refer to a subclass object. This is also known as upcasting. Java uses this fact to resolve calls to overridden methods at run time.</a:t>
            </a:r>
            <a:endParaRPr sz="1012">
              <a:solidFill>
                <a:srgbClr val="273239"/>
              </a:solidFill>
              <a:highlight>
                <a:srgbClr val="FFFFFF"/>
              </a:highlight>
            </a:endParaRPr>
          </a:p>
          <a:p>
            <a:pPr indent="0" lvl="0" marL="0" rtl="0" algn="l">
              <a:lnSpc>
                <a:spcPct val="95000"/>
              </a:lnSpc>
              <a:spcBef>
                <a:spcPts val="3600"/>
              </a:spcBef>
              <a:spcAft>
                <a:spcPts val="1200"/>
              </a:spcAft>
              <a:buSzPts val="688"/>
              <a:buNone/>
            </a:pPr>
            <a:r>
              <a:t/>
            </a:r>
            <a:endParaRPr sz="1012">
              <a:solidFill>
                <a:srgbClr val="273239"/>
              </a:solidFill>
              <a:highlight>
                <a:srgbClr val="FFFFFF"/>
              </a:highlight>
            </a:endParaRPr>
          </a:p>
        </p:txBody>
      </p:sp>
      <p:pic>
        <p:nvPicPr>
          <p:cNvPr id="214" name="Google Shape;214;p34"/>
          <p:cNvPicPr preferRelativeResize="0"/>
          <p:nvPr/>
        </p:nvPicPr>
        <p:blipFill>
          <a:blip r:embed="rId4">
            <a:alphaModFix/>
          </a:blip>
          <a:stretch>
            <a:fillRect/>
          </a:stretch>
        </p:blipFill>
        <p:spPr>
          <a:xfrm>
            <a:off x="13775" y="1188925"/>
            <a:ext cx="3723250" cy="1829763"/>
          </a:xfrm>
          <a:prstGeom prst="rect">
            <a:avLst/>
          </a:prstGeom>
          <a:noFill/>
          <a:ln>
            <a:noFill/>
          </a:ln>
        </p:spPr>
      </p:pic>
      <p:pic>
        <p:nvPicPr>
          <p:cNvPr id="215" name="Google Shape;215;p34"/>
          <p:cNvPicPr preferRelativeResize="0"/>
          <p:nvPr/>
        </p:nvPicPr>
        <p:blipFill>
          <a:blip r:embed="rId5">
            <a:alphaModFix/>
          </a:blip>
          <a:stretch>
            <a:fillRect/>
          </a:stretch>
        </p:blipFill>
        <p:spPr>
          <a:xfrm>
            <a:off x="1260050" y="3211071"/>
            <a:ext cx="1987975" cy="1932425"/>
          </a:xfrm>
          <a:prstGeom prst="rect">
            <a:avLst/>
          </a:prstGeom>
          <a:noFill/>
          <a:ln>
            <a:noFill/>
          </a:ln>
        </p:spPr>
      </p:pic>
      <p:sp>
        <p:nvSpPr>
          <p:cNvPr id="216" name="Google Shape;216;p34"/>
          <p:cNvSpPr txBox="1"/>
          <p:nvPr/>
        </p:nvSpPr>
        <p:spPr>
          <a:xfrm>
            <a:off x="3885250" y="4427400"/>
            <a:ext cx="4804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800">
                <a:solidFill>
                  <a:srgbClr val="202124"/>
                </a:solidFill>
                <a:highlight>
                  <a:srgbClr val="FFFFFF"/>
                </a:highlight>
              </a:rPr>
              <a:t>Java doesn't supports operator overloading</a:t>
            </a:r>
            <a:r>
              <a:rPr i="1" lang="en" sz="800">
                <a:solidFill>
                  <a:srgbClr val="202124"/>
                </a:solidFill>
                <a:highlight>
                  <a:srgbClr val="FFFFFF"/>
                </a:highlight>
              </a:rPr>
              <a:t> because it's just a choice made by its creators who wanted to keep the language more simple. Every operator has a good meaning with its arithmetic operation it performs. Operator overloading allows you to do something extra than what for it is expected for.</a:t>
            </a:r>
            <a:endParaRPr i="1"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just">
              <a:lnSpc>
                <a:spcPct val="115000"/>
              </a:lnSpc>
              <a:spcBef>
                <a:spcPts val="0"/>
              </a:spcBef>
              <a:spcAft>
                <a:spcPts val="0"/>
              </a:spcAft>
              <a:buNone/>
            </a:pPr>
            <a:r>
              <a:rPr b="1" lang="en" sz="1800">
                <a:solidFill>
                  <a:srgbClr val="0000FF"/>
                </a:solidFill>
                <a:highlight>
                  <a:srgbClr val="FFFFFF"/>
                </a:highlight>
              </a:rPr>
              <a:t>Overloading in Java</a:t>
            </a:r>
            <a:endParaRPr b="1" sz="1800">
              <a:solidFill>
                <a:srgbClr val="0000FF"/>
              </a:solidFill>
              <a:highlight>
                <a:srgbClr val="FFFFFF"/>
              </a:highlight>
            </a:endParaRPr>
          </a:p>
          <a:p>
            <a:pPr indent="0" lvl="0" marL="0" rtl="0" algn="l">
              <a:spcBef>
                <a:spcPts val="800"/>
              </a:spcBef>
              <a:spcAft>
                <a:spcPts val="0"/>
              </a:spcAft>
              <a:buNone/>
            </a:pPr>
            <a:r>
              <a:t/>
            </a:r>
            <a:endParaRPr/>
          </a:p>
        </p:txBody>
      </p:sp>
      <p:sp>
        <p:nvSpPr>
          <p:cNvPr id="222" name="Google Shape;222;p35"/>
          <p:cNvSpPr txBox="1"/>
          <p:nvPr>
            <p:ph idx="1" type="body"/>
          </p:nvPr>
        </p:nvSpPr>
        <p:spPr>
          <a:xfrm>
            <a:off x="311700" y="1152475"/>
            <a:ext cx="53481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300">
                <a:solidFill>
                  <a:srgbClr val="273239"/>
                </a:solidFill>
                <a:highlight>
                  <a:srgbClr val="FFFFFF"/>
                </a:highlight>
              </a:rPr>
              <a:t>Overloading allows different methods to have the same name, but different signatures where the signature can differ by the number of input parameters or type of input parameters or both. Overloading is related to compile-time (or static) polymorphism.</a:t>
            </a:r>
            <a:endParaRPr sz="1300">
              <a:solidFill>
                <a:srgbClr val="273239"/>
              </a:solidFill>
              <a:highlight>
                <a:srgbClr val="FFFFFF"/>
              </a:highlight>
            </a:endParaRPr>
          </a:p>
          <a:p>
            <a:pPr indent="0" lvl="0" marL="0" rtl="0" algn="l">
              <a:spcBef>
                <a:spcPts val="1200"/>
              </a:spcBef>
              <a:spcAft>
                <a:spcPts val="0"/>
              </a:spcAft>
              <a:buNone/>
            </a:pPr>
            <a:r>
              <a:t/>
            </a:r>
            <a:endParaRPr sz="1300">
              <a:solidFill>
                <a:srgbClr val="273239"/>
              </a:solidFill>
              <a:highlight>
                <a:srgbClr val="FFFFFF"/>
              </a:highlight>
            </a:endParaRPr>
          </a:p>
          <a:p>
            <a:pPr indent="0" lvl="0" marL="0" rtl="0" algn="ctr">
              <a:spcBef>
                <a:spcPts val="1800"/>
              </a:spcBef>
              <a:spcAft>
                <a:spcPts val="0"/>
              </a:spcAft>
              <a:buClr>
                <a:schemeClr val="dk1"/>
              </a:buClr>
              <a:buSzPct val="78571"/>
              <a:buFont typeface="Arial"/>
              <a:buNone/>
            </a:pPr>
            <a:r>
              <a:rPr b="1" lang="en" sz="1400">
                <a:solidFill>
                  <a:srgbClr val="273239"/>
                </a:solidFill>
                <a:highlight>
                  <a:srgbClr val="FFFFFF"/>
                </a:highlight>
              </a:rPr>
              <a:t>Ways of Overloading Methods</a:t>
            </a:r>
            <a:endParaRPr b="1" sz="1400">
              <a:solidFill>
                <a:srgbClr val="273239"/>
              </a:solidFill>
              <a:highlight>
                <a:srgbClr val="FFFFFF"/>
              </a:highlight>
            </a:endParaRPr>
          </a:p>
          <a:p>
            <a:pPr indent="0" lvl="0" marL="0" rtl="0" algn="just">
              <a:spcBef>
                <a:spcPts val="1800"/>
              </a:spcBef>
              <a:spcAft>
                <a:spcPts val="0"/>
              </a:spcAft>
              <a:buClr>
                <a:schemeClr val="dk1"/>
              </a:buClr>
              <a:buSzPct val="84615"/>
              <a:buFont typeface="Arial"/>
              <a:buNone/>
            </a:pPr>
            <a:r>
              <a:rPr lang="en" sz="1300">
                <a:solidFill>
                  <a:srgbClr val="273239"/>
                </a:solidFill>
                <a:highlight>
                  <a:srgbClr val="FFFFFF"/>
                </a:highlight>
              </a:rPr>
              <a:t>Method overloading can be done by changing: </a:t>
            </a:r>
            <a:endParaRPr sz="1300">
              <a:solidFill>
                <a:srgbClr val="273239"/>
              </a:solidFill>
              <a:highlight>
                <a:srgbClr val="FFFFFF"/>
              </a:highlight>
            </a:endParaRPr>
          </a:p>
          <a:p>
            <a:pPr indent="-298767" lvl="0" marL="685800" rtl="0" algn="just">
              <a:lnSpc>
                <a:spcPct val="158000"/>
              </a:lnSpc>
              <a:spcBef>
                <a:spcPts val="800"/>
              </a:spcBef>
              <a:spcAft>
                <a:spcPts val="0"/>
              </a:spcAft>
              <a:buClr>
                <a:srgbClr val="273239"/>
              </a:buClr>
              <a:buSzPct val="100000"/>
              <a:buAutoNum type="arabicPeriod"/>
            </a:pPr>
            <a:r>
              <a:rPr lang="en" sz="1300">
                <a:solidFill>
                  <a:srgbClr val="273239"/>
                </a:solidFill>
                <a:highlight>
                  <a:srgbClr val="FFFFFF"/>
                </a:highlight>
              </a:rPr>
              <a:t>The number of parameters in two methods.</a:t>
            </a:r>
            <a:endParaRPr sz="1300">
              <a:solidFill>
                <a:srgbClr val="273239"/>
              </a:solidFill>
              <a:highlight>
                <a:srgbClr val="FFFFFF"/>
              </a:highlight>
            </a:endParaRPr>
          </a:p>
          <a:p>
            <a:pPr indent="-298767" lvl="0" marL="685800" rtl="0" algn="just">
              <a:lnSpc>
                <a:spcPct val="158000"/>
              </a:lnSpc>
              <a:spcBef>
                <a:spcPts val="0"/>
              </a:spcBef>
              <a:spcAft>
                <a:spcPts val="0"/>
              </a:spcAft>
              <a:buClr>
                <a:srgbClr val="273239"/>
              </a:buClr>
              <a:buSzPct val="100000"/>
              <a:buAutoNum type="arabicPeriod"/>
            </a:pPr>
            <a:r>
              <a:rPr lang="en" sz="1300">
                <a:solidFill>
                  <a:srgbClr val="273239"/>
                </a:solidFill>
                <a:highlight>
                  <a:srgbClr val="FFFFFF"/>
                </a:highlight>
              </a:rPr>
              <a:t>The data types of the parameters of methods.</a:t>
            </a:r>
            <a:endParaRPr sz="1300">
              <a:solidFill>
                <a:srgbClr val="273239"/>
              </a:solidFill>
              <a:highlight>
                <a:srgbClr val="FFFFFF"/>
              </a:highlight>
            </a:endParaRPr>
          </a:p>
          <a:p>
            <a:pPr indent="-298767" lvl="0" marL="685800" rtl="0" algn="just">
              <a:lnSpc>
                <a:spcPct val="158000"/>
              </a:lnSpc>
              <a:spcBef>
                <a:spcPts val="0"/>
              </a:spcBef>
              <a:spcAft>
                <a:spcPts val="0"/>
              </a:spcAft>
              <a:buClr>
                <a:srgbClr val="273239"/>
              </a:buClr>
              <a:buSzPct val="100000"/>
              <a:buAutoNum type="arabicPeriod"/>
            </a:pPr>
            <a:r>
              <a:rPr lang="en" sz="1300">
                <a:solidFill>
                  <a:srgbClr val="273239"/>
                </a:solidFill>
                <a:highlight>
                  <a:srgbClr val="FFFFFF"/>
                </a:highlight>
              </a:rPr>
              <a:t>The Order of the parameters of methods.</a:t>
            </a:r>
            <a:endParaRPr sz="1300">
              <a:solidFill>
                <a:srgbClr val="273239"/>
              </a:solidFill>
              <a:highlight>
                <a:srgbClr val="FFFFFF"/>
              </a:highlight>
            </a:endParaRPr>
          </a:p>
          <a:p>
            <a:pPr indent="0" lvl="0" marL="0" rtl="0" algn="l">
              <a:spcBef>
                <a:spcPts val="3600"/>
              </a:spcBef>
              <a:spcAft>
                <a:spcPts val="1200"/>
              </a:spcAft>
              <a:buNone/>
            </a:pPr>
            <a:r>
              <a:t/>
            </a:r>
            <a:endParaRPr sz="1300">
              <a:solidFill>
                <a:srgbClr val="273239"/>
              </a:solidFill>
              <a:highlight>
                <a:srgbClr val="FFFFFF"/>
              </a:highlight>
            </a:endParaRPr>
          </a:p>
        </p:txBody>
      </p:sp>
      <p:sp>
        <p:nvSpPr>
          <p:cNvPr id="223" name="Google Shape;223;p35"/>
          <p:cNvSpPr txBox="1"/>
          <p:nvPr/>
        </p:nvSpPr>
        <p:spPr>
          <a:xfrm>
            <a:off x="5412025" y="55075"/>
            <a:ext cx="3578400" cy="512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Java program to demonstrate working of method</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overloading in Java.</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public class Sum {</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 Overloaded sum(). This sum takes two int parameters</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public int sum(int x, int y)</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return (x + y);</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 Overloaded sum(). This sum takes three int parameters</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public int sum(int x, int y, int z)</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return (x + y + z);</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 Overloaded sum(). This sum takes two double parameters</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public double sum(double x, double y)</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return (x + y);</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 Driver code</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public static void main(String args[])</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Sum s = new Sum();</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System.out.println(s.sum(10, 20));</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System.out.println(s.sum(10, 20, 30));</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System.out.println(s.sum(10.5, 20.5));</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    }</a:t>
            </a:r>
            <a:endParaRPr sz="8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73239"/>
                </a:solidFill>
                <a:highlight>
                  <a:srgbClr val="FFFFFF"/>
                </a:highlight>
                <a:latin typeface="Courier New"/>
                <a:ea typeface="Courier New"/>
                <a:cs typeface="Courier New"/>
                <a:sym typeface="Courier New"/>
              </a:rPr>
              <a:t>}</a:t>
            </a:r>
            <a:endParaRPr sz="800">
              <a:solidFill>
                <a:srgbClr val="273239"/>
              </a:solidFill>
              <a:highlight>
                <a:srgbClr val="FFFFFF"/>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idx="1" type="body"/>
          </p:nvPr>
        </p:nvSpPr>
        <p:spPr>
          <a:xfrm>
            <a:off x="235500" y="-66725"/>
            <a:ext cx="50520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523"/>
              <a:buFont typeface="Arial"/>
              <a:buNone/>
            </a:pPr>
            <a:r>
              <a:t/>
            </a:r>
            <a:endParaRPr b="1" sz="917">
              <a:solidFill>
                <a:srgbClr val="273239"/>
              </a:solidFill>
              <a:highlight>
                <a:srgbClr val="FFFFFF"/>
              </a:highlight>
            </a:endParaRPr>
          </a:p>
          <a:p>
            <a:pPr indent="0" lvl="0" marL="0" rtl="0" algn="l">
              <a:lnSpc>
                <a:spcPct val="95000"/>
              </a:lnSpc>
              <a:spcBef>
                <a:spcPts val="800"/>
              </a:spcBef>
              <a:spcAft>
                <a:spcPts val="0"/>
              </a:spcAft>
              <a:buClr>
                <a:schemeClr val="dk1"/>
              </a:buClr>
              <a:buSzPts val="523"/>
              <a:buFont typeface="Arial"/>
              <a:buNone/>
            </a:pPr>
            <a:r>
              <a:rPr b="1" lang="en" sz="917">
                <a:solidFill>
                  <a:srgbClr val="273239"/>
                </a:solidFill>
                <a:highlight>
                  <a:srgbClr val="FFFFFF"/>
                </a:highlight>
              </a:rPr>
              <a:t>Q. What if the exact prototype does not match with arguments.</a:t>
            </a:r>
            <a:endParaRPr sz="917">
              <a:solidFill>
                <a:srgbClr val="273239"/>
              </a:solidFill>
              <a:highlight>
                <a:srgbClr val="FFFFFF"/>
              </a:highlight>
            </a:endParaRPr>
          </a:p>
          <a:p>
            <a:pPr indent="0" lvl="0" marL="0" rtl="0" algn="l">
              <a:lnSpc>
                <a:spcPct val="95000"/>
              </a:lnSpc>
              <a:spcBef>
                <a:spcPts val="800"/>
              </a:spcBef>
              <a:spcAft>
                <a:spcPts val="0"/>
              </a:spcAft>
              <a:buClr>
                <a:schemeClr val="dk1"/>
              </a:buClr>
              <a:buSzPts val="523"/>
              <a:buFont typeface="Arial"/>
              <a:buNone/>
            </a:pPr>
            <a:r>
              <a:rPr lang="en" sz="917">
                <a:solidFill>
                  <a:srgbClr val="273239"/>
                </a:solidFill>
                <a:highlight>
                  <a:srgbClr val="FFFFFF"/>
                </a:highlight>
              </a:rPr>
              <a:t>Priority wise, compiler take these steps:</a:t>
            </a:r>
            <a:endParaRPr sz="917">
              <a:solidFill>
                <a:srgbClr val="273239"/>
              </a:solidFill>
              <a:highlight>
                <a:srgbClr val="FFFFFF"/>
              </a:highlight>
            </a:endParaRPr>
          </a:p>
          <a:p>
            <a:pPr indent="-286861" lvl="0" marL="685800" rtl="0" algn="l">
              <a:lnSpc>
                <a:spcPct val="138000"/>
              </a:lnSpc>
              <a:spcBef>
                <a:spcPts val="800"/>
              </a:spcBef>
              <a:spcAft>
                <a:spcPts val="0"/>
              </a:spcAft>
              <a:buClr>
                <a:srgbClr val="273239"/>
              </a:buClr>
              <a:buSzPts val="918"/>
              <a:buAutoNum type="arabicPeriod"/>
            </a:pPr>
            <a:r>
              <a:rPr lang="en" sz="917">
                <a:solidFill>
                  <a:srgbClr val="273239"/>
                </a:solidFill>
                <a:highlight>
                  <a:srgbClr val="FFFFFF"/>
                </a:highlight>
              </a:rPr>
              <a:t>Type Conversion but to higher type(in terms of range) in same family.</a:t>
            </a:r>
            <a:endParaRPr sz="917">
              <a:solidFill>
                <a:srgbClr val="273239"/>
              </a:solidFill>
              <a:highlight>
                <a:srgbClr val="FFFFFF"/>
              </a:highlight>
            </a:endParaRPr>
          </a:p>
          <a:p>
            <a:pPr indent="-286861" lvl="0" marL="685800" rtl="0" algn="l">
              <a:lnSpc>
                <a:spcPct val="138000"/>
              </a:lnSpc>
              <a:spcBef>
                <a:spcPts val="0"/>
              </a:spcBef>
              <a:spcAft>
                <a:spcPts val="0"/>
              </a:spcAft>
              <a:buClr>
                <a:srgbClr val="273239"/>
              </a:buClr>
              <a:buSzPts val="918"/>
              <a:buAutoNum type="arabicPeriod"/>
            </a:pPr>
            <a:r>
              <a:rPr lang="en" sz="917">
                <a:solidFill>
                  <a:srgbClr val="273239"/>
                </a:solidFill>
                <a:highlight>
                  <a:srgbClr val="FFFFFF"/>
                </a:highlight>
              </a:rPr>
              <a:t>Type conversion to next higher family(suppose if there is no long data type available for an int data type, then it will search for the float data type).</a:t>
            </a:r>
            <a:endParaRPr sz="822">
              <a:solidFill>
                <a:schemeClr val="dk1"/>
              </a:solidFill>
            </a:endParaRPr>
          </a:p>
          <a:p>
            <a:pPr indent="0" lvl="0" marL="0" rtl="0" algn="l">
              <a:lnSpc>
                <a:spcPct val="95000"/>
              </a:lnSpc>
              <a:spcBef>
                <a:spcPts val="3600"/>
              </a:spcBef>
              <a:spcAft>
                <a:spcPts val="0"/>
              </a:spcAft>
              <a:buSzPts val="523"/>
              <a:buNone/>
            </a:pPr>
            <a:r>
              <a:rPr b="1" lang="en" sz="917">
                <a:solidFill>
                  <a:srgbClr val="273239"/>
                </a:solidFill>
                <a:highlight>
                  <a:srgbClr val="FFFFFF"/>
                </a:highlight>
              </a:rPr>
              <a:t>What is the advantage?</a:t>
            </a:r>
            <a:endParaRPr b="1" sz="917">
              <a:solidFill>
                <a:srgbClr val="273239"/>
              </a:solidFill>
              <a:highlight>
                <a:srgbClr val="FFFFFF"/>
              </a:highlight>
            </a:endParaRPr>
          </a:p>
          <a:p>
            <a:pPr indent="0" lvl="0" marL="0" rtl="0" algn="l">
              <a:lnSpc>
                <a:spcPct val="95000"/>
              </a:lnSpc>
              <a:spcBef>
                <a:spcPts val="1200"/>
              </a:spcBef>
              <a:spcAft>
                <a:spcPts val="0"/>
              </a:spcAft>
              <a:buSzPts val="523"/>
              <a:buNone/>
            </a:pPr>
            <a:r>
              <a:rPr lang="en" sz="917">
                <a:solidFill>
                  <a:srgbClr val="273239"/>
                </a:solidFill>
                <a:highlight>
                  <a:srgbClr val="FFFFFF"/>
                </a:highlight>
              </a:rPr>
              <a:t>We don’t have to create and remember different names for functions doing the same thing. For example, in our code, if overloading was not supported by Java, we would have to create method names like sum1, sum2, … or sum2Int, sum3Int, … etc.</a:t>
            </a:r>
            <a:endParaRPr sz="917">
              <a:solidFill>
                <a:srgbClr val="273239"/>
              </a:solidFill>
              <a:highlight>
                <a:srgbClr val="FFFFFF"/>
              </a:highlight>
            </a:endParaRPr>
          </a:p>
          <a:p>
            <a:pPr indent="0" lvl="0" marL="0" rtl="0" algn="l">
              <a:lnSpc>
                <a:spcPct val="95000"/>
              </a:lnSpc>
              <a:spcBef>
                <a:spcPts val="1200"/>
              </a:spcBef>
              <a:spcAft>
                <a:spcPts val="0"/>
              </a:spcAft>
              <a:buSzPts val="523"/>
              <a:buNone/>
            </a:pPr>
            <a:r>
              <a:rPr b="1" lang="en" sz="917">
                <a:solidFill>
                  <a:srgbClr val="273239"/>
                </a:solidFill>
                <a:highlight>
                  <a:srgbClr val="FFFFFF"/>
                </a:highlight>
              </a:rPr>
              <a:t>Can we overload methods on return type?</a:t>
            </a:r>
            <a:endParaRPr b="1" sz="917">
              <a:solidFill>
                <a:srgbClr val="273239"/>
              </a:solidFill>
              <a:highlight>
                <a:srgbClr val="FFFFFF"/>
              </a:highlight>
            </a:endParaRPr>
          </a:p>
          <a:p>
            <a:pPr indent="0" lvl="0" marL="0" rtl="0" algn="l">
              <a:lnSpc>
                <a:spcPct val="95000"/>
              </a:lnSpc>
              <a:spcBef>
                <a:spcPts val="1200"/>
              </a:spcBef>
              <a:spcAft>
                <a:spcPts val="0"/>
              </a:spcAft>
              <a:buSzPts val="523"/>
              <a:buNone/>
            </a:pPr>
            <a:r>
              <a:rPr lang="en" sz="917">
                <a:solidFill>
                  <a:srgbClr val="273239"/>
                </a:solidFill>
                <a:highlight>
                  <a:srgbClr val="FFFFFF"/>
                </a:highlight>
              </a:rPr>
              <a:t>We </a:t>
            </a:r>
            <a:r>
              <a:rPr b="1" lang="en" sz="917">
                <a:solidFill>
                  <a:srgbClr val="273239"/>
                </a:solidFill>
                <a:highlight>
                  <a:srgbClr val="FFFFFF"/>
                </a:highlight>
              </a:rPr>
              <a:t>cannot</a:t>
            </a:r>
            <a:r>
              <a:rPr lang="en" sz="917">
                <a:solidFill>
                  <a:srgbClr val="273239"/>
                </a:solidFill>
                <a:highlight>
                  <a:srgbClr val="FFFFFF"/>
                </a:highlight>
              </a:rPr>
              <a:t> overload by return type.</a:t>
            </a:r>
            <a:endParaRPr sz="917">
              <a:solidFill>
                <a:srgbClr val="273239"/>
              </a:solidFill>
              <a:highlight>
                <a:srgbClr val="FFFFFF"/>
              </a:highlight>
            </a:endParaRPr>
          </a:p>
          <a:p>
            <a:pPr indent="0" lvl="0" marL="0" rtl="0" algn="l">
              <a:lnSpc>
                <a:spcPct val="95000"/>
              </a:lnSpc>
              <a:spcBef>
                <a:spcPts val="0"/>
              </a:spcBef>
              <a:spcAft>
                <a:spcPts val="0"/>
              </a:spcAft>
              <a:buSzPts val="523"/>
              <a:buNone/>
            </a:pPr>
            <a:r>
              <a:t/>
            </a:r>
            <a:endParaRPr sz="917">
              <a:solidFill>
                <a:srgbClr val="273239"/>
              </a:solidFill>
              <a:highlight>
                <a:srgbClr val="FFFFFF"/>
              </a:highlight>
            </a:endParaRPr>
          </a:p>
          <a:p>
            <a:pPr indent="0" lvl="0" marL="0" marR="0" rtl="0" algn="l">
              <a:lnSpc>
                <a:spcPct val="95000"/>
              </a:lnSpc>
              <a:spcBef>
                <a:spcPts val="0"/>
              </a:spcBef>
              <a:spcAft>
                <a:spcPts val="0"/>
              </a:spcAft>
              <a:buClr>
                <a:srgbClr val="000000"/>
              </a:buClr>
              <a:buSzPts val="523"/>
              <a:buFont typeface="Arial"/>
              <a:buNone/>
            </a:pPr>
            <a:r>
              <a:rPr b="1" lang="en" sz="917">
                <a:solidFill>
                  <a:srgbClr val="273239"/>
                </a:solidFill>
                <a:highlight>
                  <a:srgbClr val="FFFFFF"/>
                </a:highlight>
              </a:rPr>
              <a:t>Can we overload static methods?</a:t>
            </a:r>
            <a:endParaRPr b="1" sz="917">
              <a:solidFill>
                <a:srgbClr val="273239"/>
              </a:solidFill>
              <a:highlight>
                <a:srgbClr val="FFFFFF"/>
              </a:highlight>
            </a:endParaRPr>
          </a:p>
          <a:p>
            <a:pPr indent="0" lvl="0" marL="0" marR="0" rtl="0" algn="l">
              <a:lnSpc>
                <a:spcPct val="95000"/>
              </a:lnSpc>
              <a:spcBef>
                <a:spcPts val="1200"/>
              </a:spcBef>
              <a:spcAft>
                <a:spcPts val="0"/>
              </a:spcAft>
              <a:buClr>
                <a:srgbClr val="000000"/>
              </a:buClr>
              <a:buSzPts val="523"/>
              <a:buFont typeface="Arial"/>
              <a:buNone/>
            </a:pPr>
            <a:r>
              <a:rPr lang="en" sz="917">
                <a:solidFill>
                  <a:srgbClr val="273239"/>
                </a:solidFill>
                <a:highlight>
                  <a:srgbClr val="FFFFFF"/>
                </a:highlight>
              </a:rPr>
              <a:t>The answer is ‘Yes’. We can have two ore more static methods with same name, but differences in input parameters.</a:t>
            </a:r>
            <a:endParaRPr sz="917">
              <a:solidFill>
                <a:srgbClr val="273239"/>
              </a:solidFill>
              <a:highlight>
                <a:srgbClr val="FFFFFF"/>
              </a:highlight>
            </a:endParaRPr>
          </a:p>
          <a:p>
            <a:pPr indent="0" lvl="0" marL="0" rtl="0" algn="l">
              <a:spcBef>
                <a:spcPts val="1200"/>
              </a:spcBef>
              <a:spcAft>
                <a:spcPts val="0"/>
              </a:spcAft>
              <a:buClr>
                <a:schemeClr val="dk1"/>
              </a:buClr>
              <a:buSzPts val="1100"/>
              <a:buFont typeface="Arial"/>
              <a:buNone/>
            </a:pPr>
            <a:r>
              <a:rPr b="1" lang="en" sz="917">
                <a:solidFill>
                  <a:srgbClr val="273239"/>
                </a:solidFill>
                <a:highlight>
                  <a:srgbClr val="FFFFFF"/>
                </a:highlight>
              </a:rPr>
              <a:t>Can we overload methods that differ only by static keyword?</a:t>
            </a:r>
            <a:endParaRPr b="1" sz="1300">
              <a:solidFill>
                <a:srgbClr val="273239"/>
              </a:solidFill>
              <a:highlight>
                <a:srgbClr val="FFFFFF"/>
              </a:highlight>
            </a:endParaRPr>
          </a:p>
          <a:p>
            <a:pPr indent="0" lvl="0" marL="0" marR="0" rtl="0" algn="l">
              <a:lnSpc>
                <a:spcPct val="95000"/>
              </a:lnSpc>
              <a:spcBef>
                <a:spcPts val="800"/>
              </a:spcBef>
              <a:spcAft>
                <a:spcPts val="0"/>
              </a:spcAft>
              <a:buClr>
                <a:srgbClr val="000000"/>
              </a:buClr>
              <a:buSzPts val="523"/>
              <a:buFont typeface="Arial"/>
              <a:buNone/>
            </a:pPr>
            <a:r>
              <a:rPr lang="en" sz="917">
                <a:solidFill>
                  <a:srgbClr val="273239"/>
                </a:solidFill>
                <a:highlight>
                  <a:srgbClr val="FFFFFF"/>
                </a:highlight>
              </a:rPr>
              <a:t>We cannot overload two methods in Java if they differ only by static keyword (number of parameters and types of parameters is same). </a:t>
            </a:r>
            <a:endParaRPr sz="917">
              <a:solidFill>
                <a:srgbClr val="273239"/>
              </a:solidFill>
              <a:highlight>
                <a:srgbClr val="FFFFFF"/>
              </a:highlight>
            </a:endParaRPr>
          </a:p>
          <a:p>
            <a:pPr indent="0" lvl="0" marL="0" rtl="0" algn="l">
              <a:lnSpc>
                <a:spcPct val="95000"/>
              </a:lnSpc>
              <a:spcBef>
                <a:spcPts val="1200"/>
              </a:spcBef>
              <a:spcAft>
                <a:spcPts val="0"/>
              </a:spcAft>
              <a:buSzPts val="523"/>
              <a:buNone/>
            </a:pPr>
            <a:r>
              <a:t/>
            </a:r>
            <a:endParaRPr sz="917">
              <a:solidFill>
                <a:srgbClr val="273239"/>
              </a:solidFill>
              <a:highlight>
                <a:srgbClr val="FFFFFF"/>
              </a:highlight>
            </a:endParaRPr>
          </a:p>
          <a:p>
            <a:pPr indent="0" lvl="0" marL="0" rtl="0" algn="l">
              <a:lnSpc>
                <a:spcPct val="95000"/>
              </a:lnSpc>
              <a:spcBef>
                <a:spcPts val="0"/>
              </a:spcBef>
              <a:spcAft>
                <a:spcPts val="0"/>
              </a:spcAft>
              <a:buClr>
                <a:schemeClr val="dk1"/>
              </a:buClr>
              <a:buSzPts val="523"/>
              <a:buFont typeface="Arial"/>
              <a:buNone/>
            </a:pPr>
            <a:r>
              <a:t/>
            </a:r>
            <a:endParaRPr sz="917">
              <a:solidFill>
                <a:srgbClr val="273239"/>
              </a:solidFill>
              <a:highlight>
                <a:srgbClr val="FFFFFF"/>
              </a:highlight>
            </a:endParaRPr>
          </a:p>
          <a:p>
            <a:pPr indent="0" lvl="0" marL="0" rtl="0" algn="l">
              <a:lnSpc>
                <a:spcPct val="95000"/>
              </a:lnSpc>
              <a:spcBef>
                <a:spcPts val="1200"/>
              </a:spcBef>
              <a:spcAft>
                <a:spcPts val="1200"/>
              </a:spcAft>
              <a:buSzPts val="523"/>
              <a:buNone/>
            </a:pPr>
            <a:r>
              <a:t/>
            </a:r>
            <a:endParaRPr sz="1155"/>
          </a:p>
        </p:txBody>
      </p:sp>
      <p:pic>
        <p:nvPicPr>
          <p:cNvPr id="229" name="Google Shape;229;p36"/>
          <p:cNvPicPr preferRelativeResize="0"/>
          <p:nvPr/>
        </p:nvPicPr>
        <p:blipFill>
          <a:blip r:embed="rId3">
            <a:alphaModFix/>
          </a:blip>
          <a:stretch>
            <a:fillRect/>
          </a:stretch>
        </p:blipFill>
        <p:spPr>
          <a:xfrm>
            <a:off x="5548250" y="103300"/>
            <a:ext cx="3336317"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idx="1" type="body"/>
          </p:nvPr>
        </p:nvSpPr>
        <p:spPr>
          <a:xfrm>
            <a:off x="311700" y="695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300">
                <a:solidFill>
                  <a:srgbClr val="273239"/>
                </a:solidFill>
                <a:highlight>
                  <a:srgbClr val="FFFFFF"/>
                </a:highlight>
              </a:rPr>
              <a:t>Can we overload methods that differ only by static keyword?</a:t>
            </a:r>
            <a:r>
              <a:rPr lang="en" sz="1300">
                <a:solidFill>
                  <a:srgbClr val="273239"/>
                </a:solidFill>
                <a:highlight>
                  <a:srgbClr val="FFFFFF"/>
                </a:highlight>
              </a:rPr>
              <a:t> </a:t>
            </a:r>
            <a:endParaRPr sz="1300">
              <a:solidFill>
                <a:srgbClr val="273239"/>
              </a:solidFill>
              <a:highlight>
                <a:srgbClr val="FFFFFF"/>
              </a:highlight>
            </a:endParaRPr>
          </a:p>
          <a:p>
            <a:pPr indent="0" lvl="0" marL="0" rtl="0" algn="l">
              <a:spcBef>
                <a:spcPts val="1200"/>
              </a:spcBef>
              <a:spcAft>
                <a:spcPts val="0"/>
              </a:spcAft>
              <a:buNone/>
            </a:pPr>
            <a:r>
              <a:rPr lang="en" sz="1300">
                <a:solidFill>
                  <a:srgbClr val="273239"/>
                </a:solidFill>
                <a:highlight>
                  <a:srgbClr val="FFFFFF"/>
                </a:highlight>
              </a:rPr>
              <a:t>We cannot overload two methods in Java if they differ only by static keyword (number of parameters and types of parameters is the same).</a:t>
            </a:r>
            <a:endParaRPr sz="1300">
              <a:solidFill>
                <a:srgbClr val="273239"/>
              </a:solidFill>
              <a:highlight>
                <a:srgbClr val="FFFFFF"/>
              </a:highlight>
            </a:endParaRPr>
          </a:p>
          <a:p>
            <a:pPr indent="0" lvl="0" marL="0" rtl="0" algn="l">
              <a:spcBef>
                <a:spcPts val="1200"/>
              </a:spcBef>
              <a:spcAft>
                <a:spcPts val="1200"/>
              </a:spcAft>
              <a:buNone/>
            </a:pPr>
            <a:r>
              <a:t/>
            </a:r>
            <a:endParaRPr sz="1300">
              <a:solidFill>
                <a:srgbClr val="273239"/>
              </a:solidFill>
              <a:highlight>
                <a:srgbClr val="FFFFFF"/>
              </a:highlight>
            </a:endParaRPr>
          </a:p>
        </p:txBody>
      </p:sp>
      <p:pic>
        <p:nvPicPr>
          <p:cNvPr id="235" name="Google Shape;235;p37"/>
          <p:cNvPicPr preferRelativeResize="0"/>
          <p:nvPr/>
        </p:nvPicPr>
        <p:blipFill>
          <a:blip r:embed="rId3">
            <a:alphaModFix/>
          </a:blip>
          <a:stretch>
            <a:fillRect/>
          </a:stretch>
        </p:blipFill>
        <p:spPr>
          <a:xfrm>
            <a:off x="440676" y="2069676"/>
            <a:ext cx="3993624" cy="1629300"/>
          </a:xfrm>
          <a:prstGeom prst="rect">
            <a:avLst/>
          </a:prstGeom>
          <a:noFill/>
          <a:ln>
            <a:noFill/>
          </a:ln>
        </p:spPr>
      </p:pic>
      <p:sp>
        <p:nvSpPr>
          <p:cNvPr id="236" name="Google Shape;236;p37"/>
          <p:cNvSpPr txBox="1"/>
          <p:nvPr/>
        </p:nvSpPr>
        <p:spPr>
          <a:xfrm>
            <a:off x="440675" y="3698975"/>
            <a:ext cx="3000000" cy="91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273239"/>
                </a:solidFill>
                <a:highlight>
                  <a:srgbClr val="FFFFFF"/>
                </a:highlight>
              </a:rPr>
              <a:t>Output:</a:t>
            </a:r>
            <a:endParaRPr b="1" sz="1300">
              <a:solidFill>
                <a:srgbClr val="273239"/>
              </a:solidFill>
              <a:highlight>
                <a:srgbClr val="FFFFFF"/>
              </a:highlight>
            </a:endParaRPr>
          </a:p>
          <a:p>
            <a:pPr indent="0" lvl="0" marL="190500" marR="190500" rtl="0" algn="l">
              <a:lnSpc>
                <a:spcPct val="115000"/>
              </a:lnSpc>
              <a:spcBef>
                <a:spcPts val="800"/>
              </a:spcBef>
              <a:spcAft>
                <a:spcPts val="800"/>
              </a:spcAft>
              <a:buNone/>
            </a:pPr>
            <a:r>
              <a:rPr lang="en" sz="1200">
                <a:solidFill>
                  <a:srgbClr val="273239"/>
                </a:solidFill>
                <a:latin typeface="Courier New"/>
                <a:ea typeface="Courier New"/>
                <a:cs typeface="Courier New"/>
                <a:sym typeface="Courier New"/>
              </a:rPr>
              <a:t>Compiler Error, cannot redefine foo()</a:t>
            </a:r>
            <a:endParaRPr sz="1200">
              <a:solidFill>
                <a:srgbClr val="273239"/>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just">
              <a:lnSpc>
                <a:spcPct val="115000"/>
              </a:lnSpc>
              <a:spcBef>
                <a:spcPts val="0"/>
              </a:spcBef>
              <a:spcAft>
                <a:spcPts val="0"/>
              </a:spcAft>
              <a:buNone/>
            </a:pPr>
            <a:r>
              <a:rPr b="1" lang="en" sz="1800">
                <a:solidFill>
                  <a:srgbClr val="0000FF"/>
                </a:solidFill>
                <a:highlight>
                  <a:srgbClr val="FFFFFF"/>
                </a:highlight>
              </a:rPr>
              <a:t>Overriding in Java</a:t>
            </a:r>
            <a:endParaRPr b="1" sz="1800">
              <a:solidFill>
                <a:srgbClr val="0000FF"/>
              </a:solidFill>
              <a:highlight>
                <a:srgbClr val="FFFFFF"/>
              </a:highlight>
            </a:endParaRPr>
          </a:p>
          <a:p>
            <a:pPr indent="0" lvl="0" marL="0" rtl="0" algn="l">
              <a:spcBef>
                <a:spcPts val="800"/>
              </a:spcBef>
              <a:spcAft>
                <a:spcPts val="0"/>
              </a:spcAft>
              <a:buNone/>
            </a:pPr>
            <a:r>
              <a:t/>
            </a:r>
            <a:endParaRPr/>
          </a:p>
        </p:txBody>
      </p:sp>
      <p:sp>
        <p:nvSpPr>
          <p:cNvPr id="242" name="Google Shape;242;p38"/>
          <p:cNvSpPr txBox="1"/>
          <p:nvPr>
            <p:ph idx="1" type="body"/>
          </p:nvPr>
        </p:nvSpPr>
        <p:spPr>
          <a:xfrm>
            <a:off x="311700" y="1152475"/>
            <a:ext cx="57930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1300">
                <a:solidFill>
                  <a:srgbClr val="273239"/>
                </a:solidFill>
                <a:highlight>
                  <a:srgbClr val="FFFFFF"/>
                </a:highlight>
              </a:rPr>
              <a:t>In any object-oriented programming language, Overriding is a feature that allows a subclass or child class to provide a specific implementation of a method that is already provided by one of its super-classes or parent classes. When a method in a subclass has the same name, same parameters or signature, and same return type(or sub-type) as a method in its super-class, then the method in the subclass is said to </a:t>
            </a:r>
            <a:r>
              <a:rPr i="1" lang="en" sz="1300">
                <a:solidFill>
                  <a:srgbClr val="273239"/>
                </a:solidFill>
                <a:highlight>
                  <a:srgbClr val="FFFFFF"/>
                </a:highlight>
              </a:rPr>
              <a:t>override</a:t>
            </a:r>
            <a:r>
              <a:rPr lang="en" sz="1300">
                <a:solidFill>
                  <a:srgbClr val="273239"/>
                </a:solidFill>
                <a:highlight>
                  <a:srgbClr val="FFFFFF"/>
                </a:highlight>
              </a:rPr>
              <a:t> the method in the super-class.</a:t>
            </a:r>
            <a:endParaRPr sz="1300">
              <a:solidFill>
                <a:srgbClr val="273239"/>
              </a:solidFill>
              <a:highlight>
                <a:srgbClr val="FFFFFF"/>
              </a:highlight>
            </a:endParaRPr>
          </a:p>
          <a:p>
            <a:pPr indent="0" lvl="0" marL="0" rtl="0" algn="l">
              <a:spcBef>
                <a:spcPts val="1200"/>
              </a:spcBef>
              <a:spcAft>
                <a:spcPts val="0"/>
              </a:spcAft>
              <a:buNone/>
            </a:pPr>
            <a:r>
              <a:t/>
            </a:r>
            <a:endParaRPr sz="1300">
              <a:solidFill>
                <a:srgbClr val="273239"/>
              </a:solidFill>
              <a:highlight>
                <a:srgbClr val="FFFFFF"/>
              </a:highlight>
            </a:endParaRPr>
          </a:p>
          <a:p>
            <a:pPr indent="0" lvl="0" marL="0" rtl="0" algn="l">
              <a:spcBef>
                <a:spcPts val="1200"/>
              </a:spcBef>
              <a:spcAft>
                <a:spcPts val="0"/>
              </a:spcAft>
              <a:buNone/>
            </a:pPr>
            <a:r>
              <a:rPr lang="en" sz="1300">
                <a:solidFill>
                  <a:srgbClr val="273239"/>
                </a:solidFill>
                <a:highlight>
                  <a:srgbClr val="FFFFFF"/>
                </a:highlight>
              </a:rPr>
              <a:t>Method overriding is one of the way by which java achieve </a:t>
            </a:r>
            <a:r>
              <a:rPr lang="en" sz="1300" u="sng">
                <a:solidFill>
                  <a:schemeClr val="hlink"/>
                </a:solidFill>
                <a:highlight>
                  <a:srgbClr val="FFFFFF"/>
                </a:highlight>
                <a:hlinkClick r:id="rId3"/>
              </a:rPr>
              <a:t>Run Time Polymorphism</a:t>
            </a:r>
            <a:r>
              <a:rPr lang="en" sz="1300">
                <a:solidFill>
                  <a:srgbClr val="273239"/>
                </a:solidFill>
                <a:highlight>
                  <a:srgbClr val="FFFFFF"/>
                </a:highlight>
              </a:rPr>
              <a:t>.</a:t>
            </a:r>
            <a:endParaRPr sz="1300">
              <a:solidFill>
                <a:srgbClr val="273239"/>
              </a:solidFill>
              <a:highlight>
                <a:srgbClr val="FFFFFF"/>
              </a:highlight>
            </a:endParaRPr>
          </a:p>
          <a:p>
            <a:pPr indent="0" lvl="0" marL="0" rtl="0" algn="l">
              <a:spcBef>
                <a:spcPts val="1200"/>
              </a:spcBef>
              <a:spcAft>
                <a:spcPts val="1200"/>
              </a:spcAft>
              <a:buNone/>
            </a:pPr>
            <a:r>
              <a:rPr lang="en" sz="1300">
                <a:solidFill>
                  <a:srgbClr val="273239"/>
                </a:solidFill>
                <a:highlight>
                  <a:srgbClr val="FFFFFF"/>
                </a:highlight>
              </a:rPr>
              <a:t>The version of a method that is executed will be determined by the object that is used to invoke it. If an object of a parent class is used to invoke the method, then the version in the parent class will be executed, but if an object of the subclass is used to invoke the method, then the version in the child class will be executed. In other words, </a:t>
            </a:r>
            <a:r>
              <a:rPr i="1" lang="en" sz="1300">
                <a:solidFill>
                  <a:srgbClr val="273239"/>
                </a:solidFill>
                <a:highlight>
                  <a:srgbClr val="FFFFFF"/>
                </a:highlight>
              </a:rPr>
              <a:t>it is the type of the object being referred to</a:t>
            </a:r>
            <a:r>
              <a:rPr lang="en" sz="1300">
                <a:solidFill>
                  <a:srgbClr val="273239"/>
                </a:solidFill>
                <a:highlight>
                  <a:srgbClr val="FFFFFF"/>
                </a:highlight>
              </a:rPr>
              <a:t> (not the type of the reference variable) that determines which version of an overridden method will be executed.</a:t>
            </a:r>
            <a:endParaRPr sz="1300">
              <a:solidFill>
                <a:srgbClr val="273239"/>
              </a:solidFill>
              <a:highlight>
                <a:srgbClr val="FFFFFF"/>
              </a:highlight>
            </a:endParaRPr>
          </a:p>
        </p:txBody>
      </p:sp>
      <p:pic>
        <p:nvPicPr>
          <p:cNvPr id="243" name="Google Shape;243;p38"/>
          <p:cNvPicPr preferRelativeResize="0"/>
          <p:nvPr/>
        </p:nvPicPr>
        <p:blipFill>
          <a:blip r:embed="rId4">
            <a:alphaModFix/>
          </a:blip>
          <a:stretch>
            <a:fillRect/>
          </a:stretch>
        </p:blipFill>
        <p:spPr>
          <a:xfrm>
            <a:off x="6256100" y="123920"/>
            <a:ext cx="2623650" cy="2003425"/>
          </a:xfrm>
          <a:prstGeom prst="rect">
            <a:avLst/>
          </a:prstGeom>
          <a:noFill/>
          <a:ln>
            <a:noFill/>
          </a:ln>
        </p:spPr>
      </p:pic>
      <p:pic>
        <p:nvPicPr>
          <p:cNvPr id="244" name="Google Shape;244;p38"/>
          <p:cNvPicPr preferRelativeResize="0"/>
          <p:nvPr/>
        </p:nvPicPr>
        <p:blipFill>
          <a:blip r:embed="rId5">
            <a:alphaModFix/>
          </a:blip>
          <a:stretch>
            <a:fillRect/>
          </a:stretch>
        </p:blipFill>
        <p:spPr>
          <a:xfrm>
            <a:off x="6257100" y="2279744"/>
            <a:ext cx="1809223" cy="2711356"/>
          </a:xfrm>
          <a:prstGeom prst="rect">
            <a:avLst/>
          </a:prstGeom>
          <a:noFill/>
          <a:ln>
            <a:noFill/>
          </a:ln>
        </p:spPr>
      </p:pic>
      <p:pic>
        <p:nvPicPr>
          <p:cNvPr id="245" name="Google Shape;245;p38"/>
          <p:cNvPicPr preferRelativeResize="0"/>
          <p:nvPr/>
        </p:nvPicPr>
        <p:blipFill>
          <a:blip r:embed="rId6">
            <a:alphaModFix/>
          </a:blip>
          <a:stretch>
            <a:fillRect/>
          </a:stretch>
        </p:blipFill>
        <p:spPr>
          <a:xfrm>
            <a:off x="5019545" y="4476125"/>
            <a:ext cx="1044600" cy="605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idx="1" type="body"/>
          </p:nvPr>
        </p:nvSpPr>
        <p:spPr>
          <a:xfrm>
            <a:off x="311700" y="466675"/>
            <a:ext cx="4217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300">
                <a:solidFill>
                  <a:srgbClr val="273239"/>
                </a:solidFill>
                <a:highlight>
                  <a:srgbClr val="FFFFFF"/>
                </a:highlight>
              </a:rPr>
              <a:t>Can we Override static methods in java?</a:t>
            </a:r>
            <a:r>
              <a:rPr lang="en" sz="1300">
                <a:solidFill>
                  <a:srgbClr val="273239"/>
                </a:solidFill>
                <a:highlight>
                  <a:srgbClr val="FFFFFF"/>
                </a:highlight>
              </a:rPr>
              <a:t> </a:t>
            </a:r>
            <a:endParaRPr sz="1300">
              <a:solidFill>
                <a:srgbClr val="273239"/>
              </a:solidFill>
              <a:highlight>
                <a:srgbClr val="FFFFFF"/>
              </a:highlight>
            </a:endParaRPr>
          </a:p>
          <a:p>
            <a:pPr indent="0" lvl="0" marL="0" rtl="0" algn="l">
              <a:spcBef>
                <a:spcPts val="1200"/>
              </a:spcBef>
              <a:spcAft>
                <a:spcPts val="0"/>
              </a:spcAft>
              <a:buClr>
                <a:schemeClr val="dk1"/>
              </a:buClr>
              <a:buSzPts val="1100"/>
              <a:buFont typeface="Arial"/>
              <a:buNone/>
            </a:pPr>
            <a:r>
              <a:rPr lang="en" sz="1300">
                <a:solidFill>
                  <a:srgbClr val="273239"/>
                </a:solidFill>
                <a:highlight>
                  <a:srgbClr val="FFFFFF"/>
                </a:highlight>
              </a:rPr>
              <a:t>We can declare static methods with the same signature in the subclass, but it is not considered overriding as there won’t be any run-time polymorphism. Hence the answer is ‘No’. </a:t>
            </a:r>
            <a:endParaRPr sz="1300">
              <a:solidFill>
                <a:srgbClr val="273239"/>
              </a:solidFill>
              <a:highlight>
                <a:srgbClr val="FFFFFF"/>
              </a:highlight>
            </a:endParaRPr>
          </a:p>
          <a:p>
            <a:pPr indent="0" lvl="0" marL="0" rtl="0" algn="l">
              <a:spcBef>
                <a:spcPts val="1200"/>
              </a:spcBef>
              <a:spcAft>
                <a:spcPts val="0"/>
              </a:spcAft>
              <a:buClr>
                <a:schemeClr val="dk1"/>
              </a:buClr>
              <a:buSzPts val="1100"/>
              <a:buFont typeface="Arial"/>
              <a:buNone/>
            </a:pPr>
            <a:r>
              <a:rPr lang="en" sz="1300">
                <a:solidFill>
                  <a:srgbClr val="273239"/>
                </a:solidFill>
                <a:highlight>
                  <a:srgbClr val="FFFFFF"/>
                </a:highlight>
              </a:rPr>
              <a:t>If a derived class defines a static method with the same signature as a static method in the base class, the method in the derived class is hidden by the method in the base class.</a:t>
            </a:r>
            <a:endParaRPr sz="1300">
              <a:solidFill>
                <a:srgbClr val="273239"/>
              </a:solidFill>
              <a:highlight>
                <a:srgbClr val="FFFFFF"/>
              </a:highlight>
            </a:endParaRPr>
          </a:p>
          <a:p>
            <a:pPr indent="0" lvl="0" marL="0" rtl="0" algn="l">
              <a:spcBef>
                <a:spcPts val="0"/>
              </a:spcBef>
              <a:spcAft>
                <a:spcPts val="1200"/>
              </a:spcAft>
              <a:buNone/>
            </a:pPr>
            <a:r>
              <a:t/>
            </a:r>
            <a:endParaRPr/>
          </a:p>
        </p:txBody>
      </p:sp>
      <p:pic>
        <p:nvPicPr>
          <p:cNvPr id="251" name="Google Shape;251;p39"/>
          <p:cNvPicPr preferRelativeResize="0"/>
          <p:nvPr/>
        </p:nvPicPr>
        <p:blipFill>
          <a:blip r:embed="rId3">
            <a:alphaModFix/>
          </a:blip>
          <a:stretch>
            <a:fillRect/>
          </a:stretch>
        </p:blipFill>
        <p:spPr>
          <a:xfrm>
            <a:off x="4529486" y="82625"/>
            <a:ext cx="4519328" cy="5143501"/>
          </a:xfrm>
          <a:prstGeom prst="rect">
            <a:avLst/>
          </a:prstGeom>
          <a:noFill/>
          <a:ln>
            <a:noFill/>
          </a:ln>
        </p:spPr>
      </p:pic>
      <p:sp>
        <p:nvSpPr>
          <p:cNvPr id="252" name="Google Shape;252;p39"/>
          <p:cNvSpPr txBox="1"/>
          <p:nvPr/>
        </p:nvSpPr>
        <p:spPr>
          <a:xfrm>
            <a:off x="1529475" y="4320000"/>
            <a:ext cx="3000000" cy="71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273239"/>
                </a:solidFill>
                <a:highlight>
                  <a:srgbClr val="FFFFFF"/>
                </a:highlight>
              </a:rPr>
              <a:t>Output</a:t>
            </a:r>
            <a:endParaRPr b="1" sz="900">
              <a:solidFill>
                <a:srgbClr val="273239"/>
              </a:solidFill>
              <a:highlight>
                <a:srgbClr val="FFFFFF"/>
              </a:highlight>
            </a:endParaRPr>
          </a:p>
          <a:p>
            <a:pPr indent="0" lvl="0" marL="0" rtl="0" algn="l">
              <a:spcBef>
                <a:spcPts val="0"/>
              </a:spcBef>
              <a:spcAft>
                <a:spcPts val="0"/>
              </a:spcAft>
              <a:buNone/>
            </a:pPr>
            <a:r>
              <a:rPr lang="en" sz="800">
                <a:solidFill>
                  <a:srgbClr val="273239"/>
                </a:solidFill>
                <a:latin typeface="Courier New"/>
                <a:ea typeface="Courier New"/>
                <a:cs typeface="Courier New"/>
                <a:sym typeface="Courier New"/>
              </a:rPr>
              <a:t>Static or class method from Base</a:t>
            </a:r>
            <a:endParaRPr sz="800">
              <a:solidFill>
                <a:srgbClr val="273239"/>
              </a:solidFill>
              <a:latin typeface="Courier New"/>
              <a:ea typeface="Courier New"/>
              <a:cs typeface="Courier New"/>
              <a:sym typeface="Courier New"/>
            </a:endParaRPr>
          </a:p>
          <a:p>
            <a:pPr indent="0" lvl="0" marL="190500" marR="190500" rtl="0" algn="l">
              <a:lnSpc>
                <a:spcPct val="115000"/>
              </a:lnSpc>
              <a:spcBef>
                <a:spcPts val="0"/>
              </a:spcBef>
              <a:spcAft>
                <a:spcPts val="800"/>
              </a:spcAft>
              <a:buNone/>
            </a:pPr>
            <a:r>
              <a:rPr lang="en" sz="800">
                <a:solidFill>
                  <a:srgbClr val="273239"/>
                </a:solidFill>
                <a:latin typeface="Courier New"/>
                <a:ea typeface="Courier New"/>
                <a:cs typeface="Courier New"/>
                <a:sym typeface="Courier New"/>
              </a:rPr>
              <a:t>Non-static or Instance method from Derived</a:t>
            </a:r>
            <a:endParaRPr sz="800">
              <a:solidFill>
                <a:srgbClr val="273239"/>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idx="1" type="body"/>
          </p:nvPr>
        </p:nvSpPr>
        <p:spPr>
          <a:xfrm>
            <a:off x="311700" y="1152475"/>
            <a:ext cx="46389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84615"/>
              <a:buFont typeface="Arial"/>
              <a:buNone/>
            </a:pPr>
            <a:r>
              <a:rPr b="1" lang="en" sz="1300">
                <a:solidFill>
                  <a:srgbClr val="273239"/>
                </a:solidFill>
                <a:highlight>
                  <a:srgbClr val="FFFFFF"/>
                </a:highlight>
              </a:rPr>
              <a:t>The following are some important points for method overriding and static methods in Java. </a:t>
            </a:r>
            <a:endParaRPr b="1" sz="1300">
              <a:solidFill>
                <a:srgbClr val="273239"/>
              </a:solidFill>
              <a:highlight>
                <a:srgbClr val="FFFFFF"/>
              </a:highlight>
            </a:endParaRPr>
          </a:p>
          <a:p>
            <a:pPr indent="0" lvl="0" marL="0" rtl="0" algn="l">
              <a:spcBef>
                <a:spcPts val="1200"/>
              </a:spcBef>
              <a:spcAft>
                <a:spcPts val="0"/>
              </a:spcAft>
              <a:buClr>
                <a:schemeClr val="dk1"/>
              </a:buClr>
              <a:buSzPct val="84615"/>
              <a:buFont typeface="Arial"/>
              <a:buNone/>
            </a:pPr>
            <a:r>
              <a:rPr b="1" lang="en" sz="1300">
                <a:solidFill>
                  <a:srgbClr val="273239"/>
                </a:solidFill>
                <a:highlight>
                  <a:srgbClr val="FFFFFF"/>
                </a:highlight>
              </a:rPr>
              <a:t>1)</a:t>
            </a:r>
            <a:r>
              <a:rPr lang="en" sz="1300">
                <a:solidFill>
                  <a:srgbClr val="273239"/>
                </a:solidFill>
                <a:highlight>
                  <a:srgbClr val="FFFFFF"/>
                </a:highlight>
              </a:rPr>
              <a:t> For static methods, the method according to the </a:t>
            </a:r>
            <a:r>
              <a:rPr b="1" lang="en" sz="1300">
                <a:solidFill>
                  <a:srgbClr val="273239"/>
                </a:solidFill>
                <a:highlight>
                  <a:srgbClr val="FFFFFF"/>
                </a:highlight>
              </a:rPr>
              <a:t>type of reference</a:t>
            </a:r>
            <a:r>
              <a:rPr lang="en" sz="1300">
                <a:solidFill>
                  <a:srgbClr val="273239"/>
                </a:solidFill>
                <a:highlight>
                  <a:srgbClr val="FFFFFF"/>
                </a:highlight>
              </a:rPr>
              <a:t> is called, not according to the object being referred, which means method call is decided at compile time.</a:t>
            </a:r>
            <a:endParaRPr sz="1300">
              <a:solidFill>
                <a:srgbClr val="273239"/>
              </a:solidFill>
              <a:highlight>
                <a:srgbClr val="FFFFFF"/>
              </a:highlight>
            </a:endParaRPr>
          </a:p>
          <a:p>
            <a:pPr indent="0" lvl="0" marL="0" rtl="0" algn="l">
              <a:spcBef>
                <a:spcPts val="1200"/>
              </a:spcBef>
              <a:spcAft>
                <a:spcPts val="0"/>
              </a:spcAft>
              <a:buClr>
                <a:schemeClr val="dk1"/>
              </a:buClr>
              <a:buSzPct val="84615"/>
              <a:buFont typeface="Arial"/>
              <a:buNone/>
            </a:pPr>
            <a:r>
              <a:rPr b="1" lang="en" sz="1300">
                <a:solidFill>
                  <a:srgbClr val="273239"/>
                </a:solidFill>
                <a:highlight>
                  <a:srgbClr val="FFFFFF"/>
                </a:highlight>
              </a:rPr>
              <a:t>2)</a:t>
            </a:r>
            <a:r>
              <a:rPr lang="en" sz="1300">
                <a:solidFill>
                  <a:srgbClr val="273239"/>
                </a:solidFill>
                <a:highlight>
                  <a:srgbClr val="FFFFFF"/>
                </a:highlight>
              </a:rPr>
              <a:t> For instance (or non-static) methods, the method is called according to the </a:t>
            </a:r>
            <a:r>
              <a:rPr b="1" lang="en" sz="1300">
                <a:solidFill>
                  <a:srgbClr val="273239"/>
                </a:solidFill>
                <a:highlight>
                  <a:srgbClr val="FFFFFF"/>
                </a:highlight>
              </a:rPr>
              <a:t>type of object </a:t>
            </a:r>
            <a:r>
              <a:rPr lang="en" sz="1300">
                <a:solidFill>
                  <a:srgbClr val="273239"/>
                </a:solidFill>
                <a:highlight>
                  <a:srgbClr val="FFFFFF"/>
                </a:highlight>
              </a:rPr>
              <a:t>being referred, not according to the type of reference, which means method calls is decided at run time.</a:t>
            </a:r>
            <a:endParaRPr sz="1300">
              <a:solidFill>
                <a:srgbClr val="273239"/>
              </a:solidFill>
              <a:highlight>
                <a:srgbClr val="FFFFFF"/>
              </a:highlight>
            </a:endParaRPr>
          </a:p>
          <a:p>
            <a:pPr indent="0" lvl="0" marL="0" rtl="0" algn="l">
              <a:spcBef>
                <a:spcPts val="1200"/>
              </a:spcBef>
              <a:spcAft>
                <a:spcPts val="0"/>
              </a:spcAft>
              <a:buNone/>
            </a:pPr>
            <a:r>
              <a:rPr b="1" lang="en" sz="1300">
                <a:solidFill>
                  <a:srgbClr val="273239"/>
                </a:solidFill>
                <a:highlight>
                  <a:srgbClr val="FFFFFF"/>
                </a:highlight>
              </a:rPr>
              <a:t>3)</a:t>
            </a:r>
            <a:r>
              <a:rPr lang="en" sz="1300">
                <a:solidFill>
                  <a:srgbClr val="273239"/>
                </a:solidFill>
                <a:highlight>
                  <a:srgbClr val="FFFFFF"/>
                </a:highlight>
              </a:rPr>
              <a:t> An instance method cannot override a static method, and a static method cannot hide an instance method. For example, this program has two compiler errors.</a:t>
            </a:r>
            <a:endParaRPr sz="1300">
              <a:solidFill>
                <a:srgbClr val="273239"/>
              </a:solidFill>
              <a:highlight>
                <a:srgbClr val="FFFFFF"/>
              </a:highlight>
            </a:endParaRPr>
          </a:p>
          <a:p>
            <a:pPr indent="0" lvl="0" marL="0" rtl="0" algn="l">
              <a:spcBef>
                <a:spcPts val="0"/>
              </a:spcBef>
              <a:spcAft>
                <a:spcPts val="0"/>
              </a:spcAft>
              <a:buNone/>
            </a:pPr>
            <a:r>
              <a:t/>
            </a:r>
            <a:endParaRPr sz="1300">
              <a:solidFill>
                <a:srgbClr val="273239"/>
              </a:solidFill>
              <a:highlight>
                <a:srgbClr val="FFFFFF"/>
              </a:highlight>
            </a:endParaRPr>
          </a:p>
          <a:p>
            <a:pPr indent="0" lvl="0" marL="0" rtl="0" algn="l">
              <a:spcBef>
                <a:spcPts val="0"/>
              </a:spcBef>
              <a:spcAft>
                <a:spcPts val="0"/>
              </a:spcAft>
              <a:buClr>
                <a:schemeClr val="dk1"/>
              </a:buClr>
              <a:buSzPct val="84615"/>
              <a:buFont typeface="Arial"/>
              <a:buNone/>
            </a:pPr>
            <a:r>
              <a:rPr b="1" lang="en" sz="1300">
                <a:solidFill>
                  <a:srgbClr val="273239"/>
                </a:solidFill>
                <a:highlight>
                  <a:srgbClr val="FFFFFF"/>
                </a:highlight>
              </a:rPr>
              <a:t>4)</a:t>
            </a:r>
            <a:r>
              <a:rPr lang="en" sz="1300">
                <a:solidFill>
                  <a:srgbClr val="273239"/>
                </a:solidFill>
                <a:highlight>
                  <a:srgbClr val="FFFFFF"/>
                </a:highlight>
              </a:rPr>
              <a:t> In a subclass (or Derived Class), we can overload the methods inherited from the superclass. Such overloaded methods neither hide nor override the superclass methods — t</a:t>
            </a:r>
            <a:r>
              <a:rPr b="1" lang="en" sz="1300">
                <a:solidFill>
                  <a:srgbClr val="273239"/>
                </a:solidFill>
                <a:highlight>
                  <a:srgbClr val="FFFFFF"/>
                </a:highlight>
              </a:rPr>
              <a:t>hey are new methods,</a:t>
            </a:r>
            <a:r>
              <a:rPr lang="en" sz="1300">
                <a:solidFill>
                  <a:srgbClr val="273239"/>
                </a:solidFill>
                <a:highlight>
                  <a:srgbClr val="FFFFFF"/>
                </a:highlight>
              </a:rPr>
              <a:t> unique to the subclass.</a:t>
            </a:r>
            <a:endParaRPr sz="1300">
              <a:solidFill>
                <a:srgbClr val="273239"/>
              </a:solidFill>
              <a:highlight>
                <a:srgbClr val="FFFFFF"/>
              </a:highlight>
            </a:endParaRPr>
          </a:p>
          <a:p>
            <a:pPr indent="0" lvl="0" marL="0" rtl="0" algn="l">
              <a:spcBef>
                <a:spcPts val="0"/>
              </a:spcBef>
              <a:spcAft>
                <a:spcPts val="1200"/>
              </a:spcAft>
              <a:buNone/>
            </a:pPr>
            <a:r>
              <a:t/>
            </a:r>
            <a:endParaRPr/>
          </a:p>
        </p:txBody>
      </p:sp>
      <p:pic>
        <p:nvPicPr>
          <p:cNvPr id="258" name="Google Shape;258;p40"/>
          <p:cNvPicPr preferRelativeResize="0"/>
          <p:nvPr/>
        </p:nvPicPr>
        <p:blipFill>
          <a:blip r:embed="rId3">
            <a:alphaModFix/>
          </a:blip>
          <a:stretch>
            <a:fillRect/>
          </a:stretch>
        </p:blipFill>
        <p:spPr>
          <a:xfrm>
            <a:off x="4950600" y="1070563"/>
            <a:ext cx="3888600" cy="3580220"/>
          </a:xfrm>
          <a:prstGeom prst="rect">
            <a:avLst/>
          </a:prstGeom>
          <a:noFill/>
          <a:ln>
            <a:noFill/>
          </a:ln>
        </p:spPr>
      </p:pic>
      <p:cxnSp>
        <p:nvCxnSpPr>
          <p:cNvPr id="259" name="Google Shape;259;p40"/>
          <p:cNvCxnSpPr/>
          <p:nvPr/>
        </p:nvCxnSpPr>
        <p:spPr>
          <a:xfrm flipH="1" rot="10800000">
            <a:off x="3422125" y="2995250"/>
            <a:ext cx="1831500" cy="2685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rgbClr val="0000FF"/>
                </a:solidFill>
                <a:highlight>
                  <a:srgbClr val="FFFFFF"/>
                </a:highlight>
              </a:rPr>
              <a:t>Rules for method overriding</a:t>
            </a:r>
            <a:endParaRPr b="1" sz="1800">
              <a:solidFill>
                <a:srgbClr val="0000FF"/>
              </a:solidFill>
              <a:highlight>
                <a:srgbClr val="FFFFFF"/>
              </a:highlight>
            </a:endParaRPr>
          </a:p>
          <a:p>
            <a:pPr indent="0" lvl="0" marL="0" rtl="0" algn="l">
              <a:spcBef>
                <a:spcPts val="0"/>
              </a:spcBef>
              <a:spcAft>
                <a:spcPts val="0"/>
              </a:spcAft>
              <a:buSzPts val="990"/>
              <a:buNone/>
            </a:pPr>
            <a:r>
              <a:t/>
            </a:r>
            <a:endParaRPr sz="3020"/>
          </a:p>
        </p:txBody>
      </p:sp>
      <p:sp>
        <p:nvSpPr>
          <p:cNvPr id="265" name="Google Shape;265;p41"/>
          <p:cNvSpPr txBox="1"/>
          <p:nvPr>
            <p:ph idx="1" type="body"/>
          </p:nvPr>
        </p:nvSpPr>
        <p:spPr>
          <a:xfrm>
            <a:off x="311700" y="1152475"/>
            <a:ext cx="45081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300">
                <a:solidFill>
                  <a:srgbClr val="273239"/>
                </a:solidFill>
                <a:highlight>
                  <a:srgbClr val="FFFFFF"/>
                </a:highlight>
              </a:rPr>
              <a:t>Overriding and Access-Modifiers :</a:t>
            </a:r>
            <a:r>
              <a:rPr lang="en" sz="1300">
                <a:solidFill>
                  <a:srgbClr val="273239"/>
                </a:solidFill>
                <a:highlight>
                  <a:srgbClr val="FFFFFF"/>
                </a:highlight>
              </a:rPr>
              <a:t> The </a:t>
            </a:r>
            <a:r>
              <a:rPr lang="en" sz="1300" u="sng">
                <a:solidFill>
                  <a:schemeClr val="hlink"/>
                </a:solidFill>
                <a:highlight>
                  <a:srgbClr val="FFFFFF"/>
                </a:highlight>
                <a:hlinkClick r:id="rId3"/>
              </a:rPr>
              <a:t>access modifier</a:t>
            </a:r>
            <a:r>
              <a:rPr lang="en" sz="1300">
                <a:solidFill>
                  <a:srgbClr val="273239"/>
                </a:solidFill>
                <a:highlight>
                  <a:srgbClr val="FFFFFF"/>
                </a:highlight>
              </a:rPr>
              <a:t> for an overriding method can allow more, but not less, access than the overridden method. For example, a protected instance method in the super-class can be made public, but not private, in the subclass. Doing so, will generate compile-time error.</a:t>
            </a:r>
            <a:endParaRPr sz="1300">
              <a:solidFill>
                <a:srgbClr val="273239"/>
              </a:solidFill>
              <a:highlight>
                <a:srgbClr val="FFFFFF"/>
              </a:highlight>
            </a:endParaRPr>
          </a:p>
          <a:p>
            <a:pPr indent="0" lvl="0" marL="0" rtl="0" algn="l">
              <a:spcBef>
                <a:spcPts val="1200"/>
              </a:spcBef>
              <a:spcAft>
                <a:spcPts val="0"/>
              </a:spcAft>
              <a:buNone/>
            </a:pPr>
            <a:r>
              <a:t/>
            </a:r>
            <a:endParaRPr b="1" sz="1300">
              <a:solidFill>
                <a:srgbClr val="273239"/>
              </a:solidFill>
              <a:highlight>
                <a:srgbClr val="FFFFFF"/>
              </a:highlight>
            </a:endParaRPr>
          </a:p>
          <a:p>
            <a:pPr indent="0" lvl="0" marL="0" rtl="0" algn="l">
              <a:spcBef>
                <a:spcPts val="1200"/>
              </a:spcBef>
              <a:spcAft>
                <a:spcPts val="0"/>
              </a:spcAft>
              <a:buNone/>
            </a:pPr>
            <a:r>
              <a:rPr b="1" lang="en" sz="1300">
                <a:solidFill>
                  <a:srgbClr val="273239"/>
                </a:solidFill>
                <a:highlight>
                  <a:srgbClr val="FFFFFF"/>
                </a:highlight>
              </a:rPr>
              <a:t>Final methods can not be overridden :</a:t>
            </a:r>
            <a:r>
              <a:rPr lang="en" sz="1300">
                <a:solidFill>
                  <a:srgbClr val="273239"/>
                </a:solidFill>
                <a:highlight>
                  <a:srgbClr val="FFFFFF"/>
                </a:highlight>
              </a:rPr>
              <a:t> If we don’t want a method to be overridden, we declare it as </a:t>
            </a:r>
            <a:r>
              <a:rPr lang="en" sz="1300" u="sng">
                <a:solidFill>
                  <a:schemeClr val="hlink"/>
                </a:solidFill>
                <a:highlight>
                  <a:srgbClr val="FFFFFF"/>
                </a:highlight>
                <a:hlinkClick r:id="rId4"/>
              </a:rPr>
              <a:t>final</a:t>
            </a:r>
            <a:r>
              <a:rPr lang="en" sz="1300">
                <a:solidFill>
                  <a:srgbClr val="273239"/>
                </a:solidFill>
                <a:highlight>
                  <a:srgbClr val="FFFFFF"/>
                </a:highlight>
              </a:rPr>
              <a:t>. Please see </a:t>
            </a:r>
            <a:r>
              <a:rPr lang="en" sz="1300" u="sng">
                <a:solidFill>
                  <a:schemeClr val="hlink"/>
                </a:solidFill>
                <a:highlight>
                  <a:srgbClr val="FFFFFF"/>
                </a:highlight>
                <a:hlinkClick r:id="rId5"/>
              </a:rPr>
              <a:t>Using final with Inheritance </a:t>
            </a:r>
            <a:r>
              <a:rPr lang="en" sz="1300">
                <a:solidFill>
                  <a:srgbClr val="273239"/>
                </a:solidFill>
                <a:highlight>
                  <a:srgbClr val="FFFFFF"/>
                </a:highlight>
              </a:rPr>
              <a:t>.</a:t>
            </a:r>
            <a:endParaRPr sz="1300">
              <a:solidFill>
                <a:srgbClr val="273239"/>
              </a:solidFill>
              <a:highlight>
                <a:srgbClr val="FFFFFF"/>
              </a:highlight>
            </a:endParaRPr>
          </a:p>
          <a:p>
            <a:pPr indent="0" lvl="0" marL="0" rtl="0" algn="l">
              <a:spcBef>
                <a:spcPts val="1200"/>
              </a:spcBef>
              <a:spcAft>
                <a:spcPts val="0"/>
              </a:spcAft>
              <a:buNone/>
            </a:pPr>
            <a:r>
              <a:t/>
            </a:r>
            <a:endParaRPr sz="1300">
              <a:solidFill>
                <a:srgbClr val="273239"/>
              </a:solidFill>
              <a:highlight>
                <a:srgbClr val="FFFFFF"/>
              </a:highlight>
            </a:endParaRPr>
          </a:p>
          <a:p>
            <a:pPr indent="0" lvl="0" marL="0" rtl="0" algn="l">
              <a:spcBef>
                <a:spcPts val="1200"/>
              </a:spcBef>
              <a:spcAft>
                <a:spcPts val="1200"/>
              </a:spcAft>
              <a:buNone/>
            </a:pPr>
            <a:r>
              <a:t/>
            </a:r>
            <a:endParaRPr sz="1300">
              <a:solidFill>
                <a:srgbClr val="273239"/>
              </a:solidFill>
              <a:highlight>
                <a:srgbClr val="FFFFFF"/>
              </a:highlight>
            </a:endParaRPr>
          </a:p>
        </p:txBody>
      </p:sp>
      <p:pic>
        <p:nvPicPr>
          <p:cNvPr id="266" name="Google Shape;266;p41"/>
          <p:cNvPicPr preferRelativeResize="0"/>
          <p:nvPr/>
        </p:nvPicPr>
        <p:blipFill>
          <a:blip r:embed="rId6">
            <a:alphaModFix/>
          </a:blip>
          <a:stretch>
            <a:fillRect/>
          </a:stretch>
        </p:blipFill>
        <p:spPr>
          <a:xfrm>
            <a:off x="6235148" y="445025"/>
            <a:ext cx="2712677" cy="4698475"/>
          </a:xfrm>
          <a:prstGeom prst="rect">
            <a:avLst/>
          </a:prstGeom>
          <a:noFill/>
          <a:ln>
            <a:noFill/>
          </a:ln>
        </p:spPr>
      </p:pic>
      <p:pic>
        <p:nvPicPr>
          <p:cNvPr id="267" name="Google Shape;267;p41"/>
          <p:cNvPicPr preferRelativeResize="0"/>
          <p:nvPr/>
        </p:nvPicPr>
        <p:blipFill>
          <a:blip r:embed="rId7">
            <a:alphaModFix/>
          </a:blip>
          <a:stretch>
            <a:fillRect/>
          </a:stretch>
        </p:blipFill>
        <p:spPr>
          <a:xfrm>
            <a:off x="3029650" y="3412075"/>
            <a:ext cx="2903600" cy="1792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511625" y="1152475"/>
            <a:ext cx="5320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51565E"/>
                </a:solidFill>
                <a:highlight>
                  <a:srgbClr val="FFFFFF"/>
                </a:highlight>
                <a:latin typeface="Roboto"/>
                <a:ea typeface="Roboto"/>
                <a:cs typeface="Roboto"/>
                <a:sym typeface="Roboto"/>
              </a:rPr>
              <a:t>The earlier approaches to programming, there were several limitations. Like in </a:t>
            </a:r>
            <a:r>
              <a:rPr b="1" lang="en" sz="1200">
                <a:solidFill>
                  <a:srgbClr val="51565E"/>
                </a:solidFill>
                <a:highlight>
                  <a:srgbClr val="FFFFFF"/>
                </a:highlight>
                <a:latin typeface="Roboto"/>
                <a:ea typeface="Roboto"/>
                <a:cs typeface="Roboto"/>
                <a:sym typeface="Roboto"/>
              </a:rPr>
              <a:t>procedural-oriented</a:t>
            </a:r>
            <a:r>
              <a:rPr lang="en" sz="1200">
                <a:solidFill>
                  <a:srgbClr val="51565E"/>
                </a:solidFill>
                <a:highlight>
                  <a:srgbClr val="FFFFFF"/>
                </a:highlight>
                <a:latin typeface="Roboto"/>
                <a:ea typeface="Roboto"/>
                <a:cs typeface="Roboto"/>
                <a:sym typeface="Roboto"/>
              </a:rPr>
              <a:t> programming, you </a:t>
            </a:r>
            <a:r>
              <a:rPr b="1" lang="en" sz="1200">
                <a:solidFill>
                  <a:srgbClr val="51565E"/>
                </a:solidFill>
                <a:highlight>
                  <a:srgbClr val="FFFFFF"/>
                </a:highlight>
                <a:latin typeface="Roboto"/>
                <a:ea typeface="Roboto"/>
                <a:cs typeface="Roboto"/>
                <a:sym typeface="Roboto"/>
              </a:rPr>
              <a:t>cannot reuse</a:t>
            </a:r>
            <a:r>
              <a:rPr lang="en" sz="1200">
                <a:solidFill>
                  <a:srgbClr val="51565E"/>
                </a:solidFill>
                <a:highlight>
                  <a:srgbClr val="FFFFFF"/>
                </a:highlight>
                <a:latin typeface="Roboto"/>
                <a:ea typeface="Roboto"/>
                <a:cs typeface="Roboto"/>
                <a:sym typeface="Roboto"/>
              </a:rPr>
              <a:t> the code again &amp; again in the program, and there was the </a:t>
            </a:r>
            <a:r>
              <a:rPr b="1" lang="en" sz="1200">
                <a:solidFill>
                  <a:srgbClr val="51565E"/>
                </a:solidFill>
                <a:highlight>
                  <a:srgbClr val="FFFFFF"/>
                </a:highlight>
                <a:latin typeface="Roboto"/>
                <a:ea typeface="Roboto"/>
                <a:cs typeface="Roboto"/>
                <a:sym typeface="Roboto"/>
              </a:rPr>
              <a:t>problem</a:t>
            </a:r>
            <a:r>
              <a:rPr lang="en" sz="1200">
                <a:solidFill>
                  <a:srgbClr val="51565E"/>
                </a:solidFill>
                <a:highlight>
                  <a:srgbClr val="FFFFFF"/>
                </a:highlight>
                <a:latin typeface="Roboto"/>
                <a:ea typeface="Roboto"/>
                <a:cs typeface="Roboto"/>
                <a:sym typeface="Roboto"/>
              </a:rPr>
              <a:t> of g</a:t>
            </a:r>
            <a:r>
              <a:rPr b="1" lang="en" sz="1200">
                <a:solidFill>
                  <a:srgbClr val="51565E"/>
                </a:solidFill>
                <a:highlight>
                  <a:srgbClr val="FFFFFF"/>
                </a:highlight>
                <a:latin typeface="Roboto"/>
                <a:ea typeface="Roboto"/>
                <a:cs typeface="Roboto"/>
                <a:sym typeface="Roboto"/>
              </a:rPr>
              <a:t>lobal data access</a:t>
            </a:r>
            <a:r>
              <a:rPr lang="en" sz="1200">
                <a:solidFill>
                  <a:srgbClr val="51565E"/>
                </a:solidFill>
                <a:highlight>
                  <a:srgbClr val="FFFFFF"/>
                </a:highlight>
                <a:latin typeface="Roboto"/>
                <a:ea typeface="Roboto"/>
                <a:cs typeface="Roboto"/>
                <a:sym typeface="Roboto"/>
              </a:rPr>
              <a:t>, and the approach couldn’t solve the real-world problems very well.</a:t>
            </a:r>
            <a:endParaRPr sz="1200">
              <a:solidFill>
                <a:srgbClr val="51565E"/>
              </a:solidFill>
              <a:highlight>
                <a:srgbClr val="FFFFFF"/>
              </a:highlight>
              <a:latin typeface="Roboto"/>
              <a:ea typeface="Roboto"/>
              <a:cs typeface="Roboto"/>
              <a:sym typeface="Roboto"/>
            </a:endParaRPr>
          </a:p>
          <a:p>
            <a:pPr indent="0" lvl="0" marL="0" rtl="0" algn="l">
              <a:spcBef>
                <a:spcPts val="2000"/>
              </a:spcBef>
              <a:spcAft>
                <a:spcPts val="0"/>
              </a:spcAft>
              <a:buNone/>
            </a:pPr>
            <a:r>
              <a:rPr lang="en" sz="1200">
                <a:solidFill>
                  <a:srgbClr val="51565E"/>
                </a:solidFill>
                <a:highlight>
                  <a:srgbClr val="FFFFFF"/>
                </a:highlight>
                <a:latin typeface="Roboto"/>
                <a:ea typeface="Roboto"/>
                <a:cs typeface="Roboto"/>
                <a:sym typeface="Roboto"/>
              </a:rPr>
              <a:t>In object-oriented programming, it is</a:t>
            </a:r>
            <a:r>
              <a:rPr b="1" lang="en" sz="1200">
                <a:solidFill>
                  <a:srgbClr val="51565E"/>
                </a:solidFill>
                <a:highlight>
                  <a:srgbClr val="FFFFFF"/>
                </a:highlight>
                <a:latin typeface="Roboto"/>
                <a:ea typeface="Roboto"/>
                <a:cs typeface="Roboto"/>
                <a:sym typeface="Roboto"/>
              </a:rPr>
              <a:t> easy to maintain the code</a:t>
            </a:r>
            <a:r>
              <a:rPr lang="en" sz="1200">
                <a:solidFill>
                  <a:srgbClr val="51565E"/>
                </a:solidFill>
                <a:highlight>
                  <a:srgbClr val="FFFFFF"/>
                </a:highlight>
                <a:latin typeface="Roboto"/>
                <a:ea typeface="Roboto"/>
                <a:cs typeface="Roboto"/>
                <a:sym typeface="Roboto"/>
              </a:rPr>
              <a:t> with the help of </a:t>
            </a:r>
            <a:r>
              <a:rPr b="1" lang="en" sz="1200">
                <a:solidFill>
                  <a:srgbClr val="51565E"/>
                </a:solidFill>
                <a:highlight>
                  <a:srgbClr val="FFFFFF"/>
                </a:highlight>
                <a:latin typeface="Roboto"/>
                <a:ea typeface="Roboto"/>
                <a:cs typeface="Roboto"/>
                <a:sym typeface="Roboto"/>
              </a:rPr>
              <a:t>classes</a:t>
            </a:r>
            <a:r>
              <a:rPr lang="en" sz="1200">
                <a:solidFill>
                  <a:srgbClr val="51565E"/>
                </a:solidFill>
                <a:highlight>
                  <a:srgbClr val="FFFFFF"/>
                </a:highlight>
                <a:latin typeface="Roboto"/>
                <a:ea typeface="Roboto"/>
                <a:cs typeface="Roboto"/>
                <a:sym typeface="Roboto"/>
              </a:rPr>
              <a:t> and </a:t>
            </a:r>
            <a:r>
              <a:rPr b="1" lang="en" sz="1200">
                <a:solidFill>
                  <a:srgbClr val="51565E"/>
                </a:solidFill>
                <a:highlight>
                  <a:srgbClr val="FFFFFF"/>
                </a:highlight>
                <a:latin typeface="Roboto"/>
                <a:ea typeface="Roboto"/>
                <a:cs typeface="Roboto"/>
                <a:sym typeface="Roboto"/>
              </a:rPr>
              <a:t>objects</a:t>
            </a:r>
            <a:r>
              <a:rPr lang="en" sz="1200">
                <a:solidFill>
                  <a:srgbClr val="51565E"/>
                </a:solidFill>
                <a:highlight>
                  <a:srgbClr val="FFFFFF"/>
                </a:highlight>
                <a:latin typeface="Roboto"/>
                <a:ea typeface="Roboto"/>
                <a:cs typeface="Roboto"/>
                <a:sym typeface="Roboto"/>
              </a:rPr>
              <a:t>. </a:t>
            </a:r>
            <a:endParaRPr sz="1200">
              <a:solidFill>
                <a:srgbClr val="51565E"/>
              </a:solidFill>
              <a:highlight>
                <a:srgbClr val="FFFFFF"/>
              </a:highlight>
              <a:latin typeface="Roboto"/>
              <a:ea typeface="Roboto"/>
              <a:cs typeface="Roboto"/>
              <a:sym typeface="Roboto"/>
            </a:endParaRPr>
          </a:p>
          <a:p>
            <a:pPr indent="0" lvl="0" marL="0" rtl="0" algn="l">
              <a:spcBef>
                <a:spcPts val="2000"/>
              </a:spcBef>
              <a:spcAft>
                <a:spcPts val="0"/>
              </a:spcAft>
              <a:buNone/>
            </a:pPr>
            <a:r>
              <a:rPr lang="en" sz="1200">
                <a:solidFill>
                  <a:srgbClr val="51565E"/>
                </a:solidFill>
                <a:highlight>
                  <a:srgbClr val="FFFFFF"/>
                </a:highlight>
                <a:latin typeface="Roboto"/>
                <a:ea typeface="Roboto"/>
                <a:cs typeface="Roboto"/>
                <a:sym typeface="Roboto"/>
              </a:rPr>
              <a:t>Using inheritance, there is code reusability, i.e., you don’t have to write the same code again and again, which increases the simplicity of the program.</a:t>
            </a:r>
            <a:endParaRPr sz="1200">
              <a:solidFill>
                <a:srgbClr val="51565E"/>
              </a:solidFill>
              <a:highlight>
                <a:srgbClr val="FFFFFF"/>
              </a:highlight>
              <a:latin typeface="Roboto"/>
              <a:ea typeface="Roboto"/>
              <a:cs typeface="Roboto"/>
              <a:sym typeface="Roboto"/>
            </a:endParaRPr>
          </a:p>
          <a:p>
            <a:pPr indent="0" lvl="0" marL="0" rtl="0" algn="l">
              <a:spcBef>
                <a:spcPts val="2000"/>
              </a:spcBef>
              <a:spcAft>
                <a:spcPts val="0"/>
              </a:spcAft>
              <a:buNone/>
            </a:pPr>
            <a:r>
              <a:rPr lang="en" sz="1200">
                <a:solidFill>
                  <a:srgbClr val="51565E"/>
                </a:solidFill>
                <a:highlight>
                  <a:srgbClr val="FFFFFF"/>
                </a:highlight>
                <a:latin typeface="Roboto"/>
                <a:ea typeface="Roboto"/>
                <a:cs typeface="Roboto"/>
                <a:sym typeface="Roboto"/>
              </a:rPr>
              <a:t>Concepts like encapsulation and abstraction provide data hiding as well.</a:t>
            </a:r>
            <a:endParaRPr sz="1200">
              <a:solidFill>
                <a:srgbClr val="51565E"/>
              </a:solidFill>
              <a:highlight>
                <a:srgbClr val="FFFFFF"/>
              </a:highlight>
              <a:latin typeface="Roboto"/>
              <a:ea typeface="Roboto"/>
              <a:cs typeface="Roboto"/>
              <a:sym typeface="Roboto"/>
            </a:endParaRPr>
          </a:p>
          <a:p>
            <a:pPr indent="0" lvl="0" marL="0" rtl="0" algn="l">
              <a:spcBef>
                <a:spcPts val="2000"/>
              </a:spcBef>
              <a:spcAft>
                <a:spcPts val="1200"/>
              </a:spcAft>
              <a:buNone/>
            </a:pPr>
            <a:r>
              <a:t/>
            </a:r>
            <a:endParaRPr/>
          </a:p>
        </p:txBody>
      </p:sp>
      <p:pic>
        <p:nvPicPr>
          <p:cNvPr id="66" name="Google Shape;66;p15"/>
          <p:cNvPicPr preferRelativeResize="0"/>
          <p:nvPr/>
        </p:nvPicPr>
        <p:blipFill>
          <a:blip r:embed="rId3">
            <a:alphaModFix/>
          </a:blip>
          <a:stretch>
            <a:fillRect/>
          </a:stretch>
        </p:blipFill>
        <p:spPr>
          <a:xfrm>
            <a:off x="330475" y="1200500"/>
            <a:ext cx="3085300" cy="27424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rgbClr val="0000FF"/>
                </a:solidFill>
                <a:highlight>
                  <a:srgbClr val="FFFFFF"/>
                </a:highlight>
              </a:rPr>
              <a:t>Rules for method overriding</a:t>
            </a:r>
            <a:endParaRPr b="1" sz="1800">
              <a:solidFill>
                <a:srgbClr val="0000FF"/>
              </a:solidFill>
              <a:highlight>
                <a:srgbClr val="FFFFFF"/>
              </a:highlight>
            </a:endParaRPr>
          </a:p>
          <a:p>
            <a:pPr indent="0" lvl="0" marL="0" rtl="0" algn="l">
              <a:spcBef>
                <a:spcPts val="0"/>
              </a:spcBef>
              <a:spcAft>
                <a:spcPts val="0"/>
              </a:spcAft>
              <a:buSzPts val="990"/>
              <a:buNone/>
            </a:pPr>
            <a:r>
              <a:t/>
            </a:r>
            <a:endParaRPr sz="3020"/>
          </a:p>
        </p:txBody>
      </p:sp>
      <p:sp>
        <p:nvSpPr>
          <p:cNvPr id="273" name="Google Shape;273;p42"/>
          <p:cNvSpPr txBox="1"/>
          <p:nvPr>
            <p:ph idx="1" type="body"/>
          </p:nvPr>
        </p:nvSpPr>
        <p:spPr>
          <a:xfrm>
            <a:off x="311700" y="1152475"/>
            <a:ext cx="4508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300">
                <a:solidFill>
                  <a:srgbClr val="273239"/>
                </a:solidFill>
                <a:highlight>
                  <a:srgbClr val="FFFFFF"/>
                </a:highlight>
              </a:rPr>
              <a:t>Static methods can not be overridden(Method Overriding vs Method Hiding) : </a:t>
            </a:r>
            <a:r>
              <a:rPr lang="en" sz="1300">
                <a:solidFill>
                  <a:srgbClr val="273239"/>
                </a:solidFill>
                <a:highlight>
                  <a:srgbClr val="FFFFFF"/>
                </a:highlight>
              </a:rPr>
              <a:t>When you define a static method with same signature as a static method in base class, it is known as </a:t>
            </a:r>
            <a:r>
              <a:rPr lang="en" sz="1300" u="sng">
                <a:solidFill>
                  <a:schemeClr val="hlink"/>
                </a:solidFill>
                <a:highlight>
                  <a:srgbClr val="FFFFFF"/>
                </a:highlight>
                <a:hlinkClick r:id="rId3"/>
              </a:rPr>
              <a:t>method hiding</a:t>
            </a:r>
            <a:r>
              <a:rPr lang="en" sz="1300">
                <a:solidFill>
                  <a:srgbClr val="273239"/>
                </a:solidFill>
                <a:highlight>
                  <a:srgbClr val="FFFFFF"/>
                </a:highlight>
              </a:rPr>
              <a:t>.</a:t>
            </a:r>
            <a:endParaRPr sz="1300">
              <a:solidFill>
                <a:srgbClr val="273239"/>
              </a:solidFill>
              <a:highlight>
                <a:srgbClr val="FFFFFF"/>
              </a:highlight>
            </a:endParaRPr>
          </a:p>
          <a:p>
            <a:pPr indent="0" lvl="0" marL="0" rtl="0" algn="l">
              <a:spcBef>
                <a:spcPts val="0"/>
              </a:spcBef>
              <a:spcAft>
                <a:spcPts val="0"/>
              </a:spcAft>
              <a:buClr>
                <a:schemeClr val="dk1"/>
              </a:buClr>
              <a:buSzPts val="1100"/>
              <a:buFont typeface="Arial"/>
              <a:buNone/>
            </a:pPr>
            <a:r>
              <a:rPr lang="en" sz="1300">
                <a:solidFill>
                  <a:srgbClr val="273239"/>
                </a:solidFill>
                <a:highlight>
                  <a:srgbClr val="FFFFFF"/>
                </a:highlight>
              </a:rPr>
              <a:t>The following table summarizes what happens when you define a method with the same signature as a method in a super-class.</a:t>
            </a:r>
            <a:endParaRPr sz="1300">
              <a:solidFill>
                <a:srgbClr val="273239"/>
              </a:solidFill>
              <a:highlight>
                <a:srgbClr val="FFFFFF"/>
              </a:highlight>
            </a:endParaRPr>
          </a:p>
          <a:p>
            <a:pPr indent="0" lvl="0" marL="0" rtl="0" algn="l">
              <a:spcBef>
                <a:spcPts val="800"/>
              </a:spcBef>
              <a:spcAft>
                <a:spcPts val="0"/>
              </a:spcAft>
              <a:buNone/>
            </a:pPr>
            <a:r>
              <a:t/>
            </a:r>
            <a:endParaRPr b="1" sz="1300">
              <a:solidFill>
                <a:srgbClr val="273239"/>
              </a:solidFill>
              <a:highlight>
                <a:srgbClr val="FFFFFF"/>
              </a:highlight>
            </a:endParaRPr>
          </a:p>
          <a:p>
            <a:pPr indent="0" lvl="0" marL="0" rtl="0" algn="l">
              <a:spcBef>
                <a:spcPts val="1200"/>
              </a:spcBef>
              <a:spcAft>
                <a:spcPts val="0"/>
              </a:spcAft>
              <a:buNone/>
            </a:pPr>
            <a:r>
              <a:t/>
            </a:r>
            <a:endParaRPr b="1" sz="1300">
              <a:solidFill>
                <a:srgbClr val="273239"/>
              </a:solidFill>
              <a:highlight>
                <a:srgbClr val="FFFFFF"/>
              </a:highlight>
            </a:endParaRPr>
          </a:p>
          <a:p>
            <a:pPr indent="0" lvl="0" marL="0" rtl="0" algn="l">
              <a:spcBef>
                <a:spcPts val="1200"/>
              </a:spcBef>
              <a:spcAft>
                <a:spcPts val="1200"/>
              </a:spcAft>
              <a:buNone/>
            </a:pPr>
            <a:r>
              <a:t/>
            </a:r>
            <a:endParaRPr sz="1300">
              <a:solidFill>
                <a:srgbClr val="273239"/>
              </a:solidFill>
              <a:highlight>
                <a:srgbClr val="FFFFFF"/>
              </a:highlight>
            </a:endParaRPr>
          </a:p>
        </p:txBody>
      </p:sp>
      <p:pic>
        <p:nvPicPr>
          <p:cNvPr id="274" name="Google Shape;274;p42"/>
          <p:cNvPicPr preferRelativeResize="0"/>
          <p:nvPr/>
        </p:nvPicPr>
        <p:blipFill>
          <a:blip r:embed="rId4">
            <a:alphaModFix/>
          </a:blip>
          <a:stretch>
            <a:fillRect/>
          </a:stretch>
        </p:blipFill>
        <p:spPr>
          <a:xfrm>
            <a:off x="426100" y="3096123"/>
            <a:ext cx="5337101" cy="981450"/>
          </a:xfrm>
          <a:prstGeom prst="rect">
            <a:avLst/>
          </a:prstGeom>
          <a:noFill/>
          <a:ln>
            <a:noFill/>
          </a:ln>
        </p:spPr>
      </p:pic>
      <p:pic>
        <p:nvPicPr>
          <p:cNvPr id="275" name="Google Shape;275;p42"/>
          <p:cNvPicPr preferRelativeResize="0"/>
          <p:nvPr/>
        </p:nvPicPr>
        <p:blipFill>
          <a:blip r:embed="rId5">
            <a:alphaModFix/>
          </a:blip>
          <a:stretch>
            <a:fillRect/>
          </a:stretch>
        </p:blipFill>
        <p:spPr>
          <a:xfrm>
            <a:off x="6025750" y="123525"/>
            <a:ext cx="2680284" cy="5019975"/>
          </a:xfrm>
          <a:prstGeom prst="rect">
            <a:avLst/>
          </a:prstGeom>
          <a:noFill/>
          <a:ln>
            <a:noFill/>
          </a:ln>
        </p:spPr>
      </p:pic>
      <p:pic>
        <p:nvPicPr>
          <p:cNvPr id="276" name="Google Shape;276;p42"/>
          <p:cNvPicPr preferRelativeResize="0"/>
          <p:nvPr/>
        </p:nvPicPr>
        <p:blipFill>
          <a:blip r:embed="rId6">
            <a:alphaModFix/>
          </a:blip>
          <a:stretch>
            <a:fillRect/>
          </a:stretch>
        </p:blipFill>
        <p:spPr>
          <a:xfrm>
            <a:off x="3171500" y="4322338"/>
            <a:ext cx="2667000" cy="771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rgbClr val="0000FF"/>
                </a:solidFill>
                <a:highlight>
                  <a:srgbClr val="FFFFFF"/>
                </a:highlight>
              </a:rPr>
              <a:t>Rules for method overriding</a:t>
            </a:r>
            <a:endParaRPr b="1" sz="1800">
              <a:solidFill>
                <a:srgbClr val="0000FF"/>
              </a:solidFill>
              <a:highlight>
                <a:srgbClr val="FFFFFF"/>
              </a:highlight>
            </a:endParaRPr>
          </a:p>
          <a:p>
            <a:pPr indent="0" lvl="0" marL="0" rtl="0" algn="l">
              <a:spcBef>
                <a:spcPts val="0"/>
              </a:spcBef>
              <a:spcAft>
                <a:spcPts val="0"/>
              </a:spcAft>
              <a:buSzPts val="990"/>
              <a:buNone/>
            </a:pPr>
            <a:r>
              <a:t/>
            </a:r>
            <a:endParaRPr sz="3020"/>
          </a:p>
        </p:txBody>
      </p:sp>
      <p:sp>
        <p:nvSpPr>
          <p:cNvPr id="282" name="Google Shape;282;p43"/>
          <p:cNvSpPr txBox="1"/>
          <p:nvPr>
            <p:ph idx="1" type="body"/>
          </p:nvPr>
        </p:nvSpPr>
        <p:spPr>
          <a:xfrm>
            <a:off x="311700" y="1152475"/>
            <a:ext cx="4508100" cy="3416400"/>
          </a:xfrm>
          <a:prstGeom prst="rect">
            <a:avLst/>
          </a:prstGeom>
        </p:spPr>
        <p:txBody>
          <a:bodyPr anchorCtr="0" anchor="t" bIns="91425" lIns="91425" spcFirstLastPara="1" rIns="91425" wrap="square" tIns="91425">
            <a:normAutofit fontScale="85000" lnSpcReduction="20000"/>
          </a:bodyPr>
          <a:lstStyle/>
          <a:p>
            <a:pPr indent="-298767" lvl="0" marL="685800" rtl="0" algn="l">
              <a:lnSpc>
                <a:spcPct val="158000"/>
              </a:lnSpc>
              <a:spcBef>
                <a:spcPts val="0"/>
              </a:spcBef>
              <a:spcAft>
                <a:spcPts val="0"/>
              </a:spcAft>
              <a:buClr>
                <a:srgbClr val="273239"/>
              </a:buClr>
              <a:buSzPct val="100000"/>
              <a:buAutoNum type="arabicPeriod"/>
            </a:pPr>
            <a:r>
              <a:rPr b="1" lang="en" sz="1300">
                <a:solidFill>
                  <a:srgbClr val="273239"/>
                </a:solidFill>
                <a:highlight>
                  <a:srgbClr val="FFFFFF"/>
                </a:highlight>
              </a:rPr>
              <a:t>Private methods can not be overridden :</a:t>
            </a:r>
            <a:r>
              <a:rPr lang="en" sz="1300">
                <a:solidFill>
                  <a:srgbClr val="273239"/>
                </a:solidFill>
                <a:highlight>
                  <a:srgbClr val="FFFFFF"/>
                </a:highlight>
              </a:rPr>
              <a:t> </a:t>
            </a:r>
            <a:r>
              <a:rPr lang="en" sz="1300" u="sng">
                <a:solidFill>
                  <a:schemeClr val="hlink"/>
                </a:solidFill>
                <a:highlight>
                  <a:srgbClr val="FFFFFF"/>
                </a:highlight>
                <a:hlinkClick r:id="rId3"/>
              </a:rPr>
              <a:t>Private methods</a:t>
            </a:r>
            <a:r>
              <a:rPr lang="en" sz="1300">
                <a:solidFill>
                  <a:srgbClr val="273239"/>
                </a:solidFill>
                <a:highlight>
                  <a:srgbClr val="FFFFFF"/>
                </a:highlight>
              </a:rPr>
              <a:t> cannot be overridden as they are bonded during compile time. Therefore we can’t even override private methods in a subclass.</a:t>
            </a:r>
            <a:br>
              <a:rPr lang="en" sz="1300">
                <a:solidFill>
                  <a:srgbClr val="273239"/>
                </a:solidFill>
                <a:highlight>
                  <a:srgbClr val="FFFFFF"/>
                </a:highlight>
              </a:rPr>
            </a:br>
            <a:r>
              <a:rPr lang="en" sz="1300">
                <a:solidFill>
                  <a:srgbClr val="273239"/>
                </a:solidFill>
                <a:highlight>
                  <a:srgbClr val="FFFFFF"/>
                </a:highlight>
              </a:rPr>
              <a:t> </a:t>
            </a:r>
            <a:endParaRPr sz="1300">
              <a:solidFill>
                <a:srgbClr val="273239"/>
              </a:solidFill>
              <a:highlight>
                <a:srgbClr val="FFFFFF"/>
              </a:highlight>
            </a:endParaRPr>
          </a:p>
          <a:p>
            <a:pPr indent="-298767" lvl="0" marL="685800" rtl="0" algn="l">
              <a:lnSpc>
                <a:spcPct val="158000"/>
              </a:lnSpc>
              <a:spcBef>
                <a:spcPts val="0"/>
              </a:spcBef>
              <a:spcAft>
                <a:spcPts val="0"/>
              </a:spcAft>
              <a:buClr>
                <a:srgbClr val="273239"/>
              </a:buClr>
              <a:buSzPct val="100000"/>
              <a:buAutoNum type="arabicPeriod"/>
            </a:pPr>
            <a:r>
              <a:rPr b="1" lang="en" sz="1300">
                <a:solidFill>
                  <a:srgbClr val="273239"/>
                </a:solidFill>
                <a:highlight>
                  <a:srgbClr val="FFFFFF"/>
                </a:highlight>
              </a:rPr>
              <a:t>The overriding method must have same return type (or subtype) :</a:t>
            </a:r>
            <a:r>
              <a:rPr lang="en" sz="1300">
                <a:solidFill>
                  <a:srgbClr val="273239"/>
                </a:solidFill>
                <a:highlight>
                  <a:srgbClr val="FFFFFF"/>
                </a:highlight>
              </a:rPr>
              <a:t> From Java 5.0 onwards it is possible to have different return type for a overriding method in child class, but child’s return type should be sub-type of parent’s return type. This phenomena is known as </a:t>
            </a:r>
            <a:r>
              <a:rPr b="1" lang="en" sz="1300" u="sng">
                <a:solidFill>
                  <a:schemeClr val="hlink"/>
                </a:solidFill>
                <a:highlight>
                  <a:srgbClr val="FFFFFF"/>
                </a:highlight>
                <a:hlinkClick r:id="rId4"/>
              </a:rPr>
              <a:t>covariant return type</a:t>
            </a:r>
            <a:r>
              <a:rPr lang="en" sz="1300">
                <a:solidFill>
                  <a:srgbClr val="273239"/>
                </a:solidFill>
                <a:highlight>
                  <a:srgbClr val="FFFFFF"/>
                </a:highlight>
              </a:rPr>
              <a:t>.</a:t>
            </a:r>
            <a:endParaRPr sz="1300">
              <a:solidFill>
                <a:srgbClr val="273239"/>
              </a:solidFill>
              <a:highlight>
                <a:srgbClr val="FFFFFF"/>
              </a:highlight>
            </a:endParaRPr>
          </a:p>
          <a:p>
            <a:pPr indent="0" lvl="0" marL="0" rtl="0" algn="l">
              <a:spcBef>
                <a:spcPts val="3600"/>
              </a:spcBef>
              <a:spcAft>
                <a:spcPts val="1200"/>
              </a:spcAft>
              <a:buNone/>
            </a:pPr>
            <a:r>
              <a:t/>
            </a:r>
            <a:endParaRPr b="1" sz="1300">
              <a:solidFill>
                <a:srgbClr val="273239"/>
              </a:solidFill>
              <a:highlight>
                <a:srgbClr val="FFFFFF"/>
              </a:highlight>
            </a:endParaRPr>
          </a:p>
        </p:txBody>
      </p:sp>
      <p:pic>
        <p:nvPicPr>
          <p:cNvPr id="283" name="Google Shape;283;p43"/>
          <p:cNvPicPr preferRelativeResize="0"/>
          <p:nvPr/>
        </p:nvPicPr>
        <p:blipFill>
          <a:blip r:embed="rId5">
            <a:alphaModFix/>
          </a:blip>
          <a:stretch>
            <a:fillRect/>
          </a:stretch>
        </p:blipFill>
        <p:spPr>
          <a:xfrm>
            <a:off x="6066125" y="-304800"/>
            <a:ext cx="2299800" cy="5577475"/>
          </a:xfrm>
          <a:prstGeom prst="rect">
            <a:avLst/>
          </a:prstGeom>
          <a:noFill/>
          <a:ln>
            <a:noFill/>
          </a:ln>
        </p:spPr>
      </p:pic>
      <p:sp>
        <p:nvSpPr>
          <p:cNvPr id="284" name="Google Shape;284;p43"/>
          <p:cNvSpPr txBox="1"/>
          <p:nvPr/>
        </p:nvSpPr>
        <p:spPr>
          <a:xfrm>
            <a:off x="3072000" y="4172625"/>
            <a:ext cx="3000000" cy="88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273239"/>
                </a:solidFill>
                <a:highlight>
                  <a:srgbClr val="FFFFFF"/>
                </a:highlight>
              </a:rPr>
              <a:t>Output:</a:t>
            </a:r>
            <a:r>
              <a:rPr lang="en" sz="1300">
                <a:solidFill>
                  <a:srgbClr val="273239"/>
                </a:solidFill>
                <a:highlight>
                  <a:srgbClr val="FFFFFF"/>
                </a:highlight>
              </a:rPr>
              <a:t> </a:t>
            </a:r>
            <a:endParaRPr sz="1300">
              <a:solidFill>
                <a:srgbClr val="273239"/>
              </a:solidFill>
              <a:highlight>
                <a:srgbClr val="FFFFFF"/>
              </a:highlight>
            </a:endParaRPr>
          </a:p>
          <a:p>
            <a:pPr indent="0" lvl="0" marL="0" rtl="0" algn="l">
              <a:spcBef>
                <a:spcPts val="800"/>
              </a:spcBef>
              <a:spcAft>
                <a:spcPts val="0"/>
              </a:spcAft>
              <a:buNone/>
            </a:pPr>
            <a:r>
              <a:rPr lang="en" sz="1200">
                <a:solidFill>
                  <a:srgbClr val="273239"/>
                </a:solidFill>
                <a:latin typeface="Courier New"/>
                <a:ea typeface="Courier New"/>
                <a:cs typeface="Courier New"/>
                <a:sym typeface="Courier New"/>
              </a:rPr>
              <a:t>Base fun()</a:t>
            </a:r>
            <a:endParaRPr sz="1200">
              <a:solidFill>
                <a:srgbClr val="273239"/>
              </a:solidFill>
              <a:latin typeface="Courier New"/>
              <a:ea typeface="Courier New"/>
              <a:cs typeface="Courier New"/>
              <a:sym typeface="Courier New"/>
            </a:endParaRPr>
          </a:p>
          <a:p>
            <a:pPr indent="0" lvl="0" marL="0" marR="190500" rtl="0" algn="l">
              <a:lnSpc>
                <a:spcPct val="115000"/>
              </a:lnSpc>
              <a:spcBef>
                <a:spcPts val="0"/>
              </a:spcBef>
              <a:spcAft>
                <a:spcPts val="800"/>
              </a:spcAft>
              <a:buNone/>
            </a:pPr>
            <a:r>
              <a:rPr lang="en" sz="1200">
                <a:solidFill>
                  <a:srgbClr val="273239"/>
                </a:solidFill>
                <a:latin typeface="Courier New"/>
                <a:ea typeface="Courier New"/>
                <a:cs typeface="Courier New"/>
                <a:sym typeface="Courier New"/>
              </a:rPr>
              <a:t>Derived fun()</a:t>
            </a:r>
            <a:endParaRPr sz="1200">
              <a:solidFill>
                <a:srgbClr val="273239"/>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4"/>
          <p:cNvPicPr preferRelativeResize="0"/>
          <p:nvPr/>
        </p:nvPicPr>
        <p:blipFill>
          <a:blip r:embed="rId3">
            <a:alphaModFix/>
          </a:blip>
          <a:stretch>
            <a:fillRect/>
          </a:stretch>
        </p:blipFill>
        <p:spPr>
          <a:xfrm>
            <a:off x="752379" y="3020919"/>
            <a:ext cx="2985625" cy="2167329"/>
          </a:xfrm>
          <a:prstGeom prst="rect">
            <a:avLst/>
          </a:prstGeom>
          <a:noFill/>
          <a:ln>
            <a:noFill/>
          </a:ln>
        </p:spPr>
      </p:pic>
      <p:sp>
        <p:nvSpPr>
          <p:cNvPr id="290" name="Google Shape;29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rgbClr val="0000FF"/>
                </a:solidFill>
                <a:highlight>
                  <a:srgbClr val="FFFFFF"/>
                </a:highlight>
              </a:rPr>
              <a:t>Rules for method overriding</a:t>
            </a:r>
            <a:endParaRPr b="1" sz="1800">
              <a:solidFill>
                <a:srgbClr val="0000FF"/>
              </a:solidFill>
              <a:highlight>
                <a:srgbClr val="FFFFFF"/>
              </a:highlight>
            </a:endParaRPr>
          </a:p>
          <a:p>
            <a:pPr indent="0" lvl="0" marL="0" rtl="0" algn="l">
              <a:spcBef>
                <a:spcPts val="0"/>
              </a:spcBef>
              <a:spcAft>
                <a:spcPts val="0"/>
              </a:spcAft>
              <a:buSzPts val="990"/>
              <a:buNone/>
            </a:pPr>
            <a:r>
              <a:t/>
            </a:r>
            <a:endParaRPr sz="3020"/>
          </a:p>
        </p:txBody>
      </p:sp>
      <p:sp>
        <p:nvSpPr>
          <p:cNvPr id="291" name="Google Shape;291;p44"/>
          <p:cNvSpPr txBox="1"/>
          <p:nvPr>
            <p:ph idx="1" type="body"/>
          </p:nvPr>
        </p:nvSpPr>
        <p:spPr>
          <a:xfrm>
            <a:off x="-145500" y="847675"/>
            <a:ext cx="4508100" cy="34164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523"/>
              <a:buNone/>
            </a:pPr>
            <a:r>
              <a:rPr b="1" lang="en" sz="917">
                <a:solidFill>
                  <a:srgbClr val="273239"/>
                </a:solidFill>
                <a:highlight>
                  <a:srgbClr val="FFFFFF"/>
                </a:highlight>
              </a:rPr>
              <a:t>Overriding and constructor :</a:t>
            </a:r>
            <a:r>
              <a:rPr lang="en" sz="917">
                <a:solidFill>
                  <a:srgbClr val="273239"/>
                </a:solidFill>
                <a:highlight>
                  <a:srgbClr val="FFFFFF"/>
                </a:highlight>
              </a:rPr>
              <a:t> We can not override constructor as parent and child class can never have constructor with same name(Constructor name must always be same as Class name).</a:t>
            </a:r>
            <a:endParaRPr sz="917">
              <a:solidFill>
                <a:srgbClr val="273239"/>
              </a:solidFill>
              <a:highlight>
                <a:srgbClr val="FFFFFF"/>
              </a:highlight>
            </a:endParaRPr>
          </a:p>
          <a:p>
            <a:pPr indent="0" lvl="0" marL="457200" rtl="0" algn="l">
              <a:lnSpc>
                <a:spcPct val="100000"/>
              </a:lnSpc>
              <a:spcBef>
                <a:spcPts val="0"/>
              </a:spcBef>
              <a:spcAft>
                <a:spcPts val="0"/>
              </a:spcAft>
              <a:buSzPts val="523"/>
              <a:buNone/>
            </a:pPr>
            <a:r>
              <a:t/>
            </a:r>
            <a:endParaRPr sz="917">
              <a:solidFill>
                <a:srgbClr val="273239"/>
              </a:solidFill>
              <a:highlight>
                <a:srgbClr val="FFFFFF"/>
              </a:highlight>
            </a:endParaRPr>
          </a:p>
          <a:p>
            <a:pPr indent="0" lvl="0" marL="457200" rtl="0" algn="l">
              <a:lnSpc>
                <a:spcPct val="100000"/>
              </a:lnSpc>
              <a:spcBef>
                <a:spcPts val="0"/>
              </a:spcBef>
              <a:spcAft>
                <a:spcPts val="0"/>
              </a:spcAft>
              <a:buSzPts val="523"/>
              <a:buNone/>
            </a:pPr>
            <a:r>
              <a:rPr b="1" lang="en" sz="917">
                <a:solidFill>
                  <a:srgbClr val="273239"/>
                </a:solidFill>
                <a:highlight>
                  <a:srgbClr val="FFFFFF"/>
                </a:highlight>
              </a:rPr>
              <a:t>Overriding and Exception-Handling : </a:t>
            </a:r>
            <a:r>
              <a:rPr lang="en" sz="917">
                <a:solidFill>
                  <a:srgbClr val="273239"/>
                </a:solidFill>
                <a:highlight>
                  <a:srgbClr val="FFFFFF"/>
                </a:highlight>
              </a:rPr>
              <a:t>two rules to note when overriding methods related to exception-handling.</a:t>
            </a:r>
            <a:endParaRPr sz="917">
              <a:solidFill>
                <a:srgbClr val="273239"/>
              </a:solidFill>
              <a:highlight>
                <a:srgbClr val="FFFFFF"/>
              </a:highlight>
            </a:endParaRPr>
          </a:p>
          <a:p>
            <a:pPr indent="0" lvl="0" marL="457200" rtl="0" algn="l">
              <a:lnSpc>
                <a:spcPct val="100000"/>
              </a:lnSpc>
              <a:spcBef>
                <a:spcPts val="0"/>
              </a:spcBef>
              <a:spcAft>
                <a:spcPts val="0"/>
              </a:spcAft>
              <a:buSzPts val="523"/>
              <a:buNone/>
            </a:pPr>
            <a:r>
              <a:t/>
            </a:r>
            <a:endParaRPr sz="917">
              <a:solidFill>
                <a:srgbClr val="273239"/>
              </a:solidFill>
              <a:highlight>
                <a:srgbClr val="FFFFFF"/>
              </a:highlight>
            </a:endParaRPr>
          </a:p>
          <a:p>
            <a:pPr indent="0" lvl="0" marL="457200" rtl="0" algn="l">
              <a:lnSpc>
                <a:spcPct val="100000"/>
              </a:lnSpc>
              <a:spcBef>
                <a:spcPts val="0"/>
              </a:spcBef>
              <a:spcAft>
                <a:spcPts val="0"/>
              </a:spcAft>
              <a:buSzPts val="523"/>
              <a:buNone/>
            </a:pPr>
            <a:r>
              <a:rPr b="1" lang="en" sz="917">
                <a:solidFill>
                  <a:srgbClr val="273239"/>
                </a:solidFill>
                <a:highlight>
                  <a:srgbClr val="FFFFFF"/>
                </a:highlight>
              </a:rPr>
              <a:t>Rule#1 :</a:t>
            </a:r>
            <a:r>
              <a:rPr lang="en" sz="917">
                <a:solidFill>
                  <a:srgbClr val="273239"/>
                </a:solidFill>
                <a:highlight>
                  <a:srgbClr val="FFFFFF"/>
                </a:highlight>
              </a:rPr>
              <a:t> If the super-class overridden method does not throw an exception, subclass overriding method can only throws the </a:t>
            </a:r>
            <a:r>
              <a:rPr lang="en" sz="917" u="sng">
                <a:solidFill>
                  <a:schemeClr val="hlink"/>
                </a:solidFill>
                <a:highlight>
                  <a:srgbClr val="FFFFFF"/>
                </a:highlight>
                <a:hlinkClick r:id="rId4"/>
              </a:rPr>
              <a:t>unchecked exception</a:t>
            </a:r>
            <a:r>
              <a:rPr lang="en" sz="917">
                <a:solidFill>
                  <a:srgbClr val="273239"/>
                </a:solidFill>
                <a:highlight>
                  <a:srgbClr val="FFFFFF"/>
                </a:highlight>
              </a:rPr>
              <a:t>, throwing checked exception will lead to compile-time error.</a:t>
            </a:r>
            <a:endParaRPr sz="917">
              <a:solidFill>
                <a:srgbClr val="273239"/>
              </a:solidFill>
              <a:highlight>
                <a:srgbClr val="FFFFFF"/>
              </a:highlight>
            </a:endParaRPr>
          </a:p>
          <a:p>
            <a:pPr indent="0" lvl="0" marL="457200" rtl="0" algn="l">
              <a:lnSpc>
                <a:spcPct val="100000"/>
              </a:lnSpc>
              <a:spcBef>
                <a:spcPts val="0"/>
              </a:spcBef>
              <a:spcAft>
                <a:spcPts val="0"/>
              </a:spcAft>
              <a:buSzPts val="523"/>
              <a:buNone/>
            </a:pPr>
            <a:r>
              <a:t/>
            </a:r>
            <a:endParaRPr sz="917">
              <a:solidFill>
                <a:srgbClr val="273239"/>
              </a:solidFill>
              <a:highlight>
                <a:srgbClr val="FFFFFF"/>
              </a:highlight>
            </a:endParaRPr>
          </a:p>
          <a:p>
            <a:pPr indent="0" lvl="0" marL="457200" rtl="0" algn="l">
              <a:lnSpc>
                <a:spcPct val="100000"/>
              </a:lnSpc>
              <a:spcBef>
                <a:spcPts val="0"/>
              </a:spcBef>
              <a:spcAft>
                <a:spcPts val="0"/>
              </a:spcAft>
              <a:buSzPts val="523"/>
              <a:buNone/>
            </a:pPr>
            <a:r>
              <a:rPr b="1" lang="en" sz="917">
                <a:solidFill>
                  <a:srgbClr val="273239"/>
                </a:solidFill>
                <a:highlight>
                  <a:srgbClr val="FFFFFF"/>
                </a:highlight>
              </a:rPr>
              <a:t>Rule#2 :</a:t>
            </a:r>
            <a:r>
              <a:rPr lang="en" sz="917">
                <a:solidFill>
                  <a:srgbClr val="273239"/>
                </a:solidFill>
                <a:highlight>
                  <a:srgbClr val="FFFFFF"/>
                </a:highlight>
              </a:rPr>
              <a:t> If the super-class overridden method does throws an exception, subclass overriding method can only throw same, subclass exception Throwing parent exception in </a:t>
            </a:r>
            <a:r>
              <a:rPr lang="en" sz="917" u="sng">
                <a:solidFill>
                  <a:schemeClr val="hlink"/>
                </a:solidFill>
                <a:highlight>
                  <a:srgbClr val="FFFFFF"/>
                </a:highlight>
                <a:hlinkClick r:id="rId5"/>
              </a:rPr>
              <a:t>Exception hierarchy</a:t>
            </a:r>
            <a:r>
              <a:rPr lang="en" sz="917">
                <a:solidFill>
                  <a:srgbClr val="273239"/>
                </a:solidFill>
                <a:highlight>
                  <a:srgbClr val="FFFFFF"/>
                </a:highlight>
              </a:rPr>
              <a:t> will lead to compile time error.Also there is no issue if subclass overridden method is not throwing any exception.</a:t>
            </a:r>
            <a:endParaRPr sz="917">
              <a:solidFill>
                <a:srgbClr val="273239"/>
              </a:solidFill>
              <a:highlight>
                <a:srgbClr val="FFFFFF"/>
              </a:highlight>
            </a:endParaRPr>
          </a:p>
          <a:p>
            <a:pPr indent="0" lvl="0" marL="0" rtl="0" algn="l">
              <a:lnSpc>
                <a:spcPct val="100000"/>
              </a:lnSpc>
              <a:spcBef>
                <a:spcPts val="0"/>
              </a:spcBef>
              <a:spcAft>
                <a:spcPts val="1200"/>
              </a:spcAft>
              <a:buSzPts val="523"/>
              <a:buNone/>
            </a:pPr>
            <a:r>
              <a:t/>
            </a:r>
            <a:endParaRPr b="1" sz="917">
              <a:solidFill>
                <a:srgbClr val="273239"/>
              </a:solidFill>
              <a:highlight>
                <a:srgbClr val="FFFFFF"/>
              </a:highlight>
            </a:endParaRPr>
          </a:p>
        </p:txBody>
      </p:sp>
      <p:pic>
        <p:nvPicPr>
          <p:cNvPr id="292" name="Google Shape;292;p44"/>
          <p:cNvPicPr preferRelativeResize="0"/>
          <p:nvPr/>
        </p:nvPicPr>
        <p:blipFill>
          <a:blip r:embed="rId6">
            <a:alphaModFix/>
          </a:blip>
          <a:stretch>
            <a:fillRect/>
          </a:stretch>
        </p:blipFill>
        <p:spPr>
          <a:xfrm>
            <a:off x="6563050" y="2495418"/>
            <a:ext cx="2802650" cy="718300"/>
          </a:xfrm>
          <a:prstGeom prst="rect">
            <a:avLst/>
          </a:prstGeom>
          <a:noFill/>
          <a:ln>
            <a:noFill/>
          </a:ln>
        </p:spPr>
      </p:pic>
      <p:pic>
        <p:nvPicPr>
          <p:cNvPr id="293" name="Google Shape;293;p44"/>
          <p:cNvPicPr preferRelativeResize="0"/>
          <p:nvPr/>
        </p:nvPicPr>
        <p:blipFill>
          <a:blip r:embed="rId7">
            <a:alphaModFix/>
          </a:blip>
          <a:stretch>
            <a:fillRect/>
          </a:stretch>
        </p:blipFill>
        <p:spPr>
          <a:xfrm>
            <a:off x="4229599" y="1733750"/>
            <a:ext cx="2130975" cy="3499699"/>
          </a:xfrm>
          <a:prstGeom prst="rect">
            <a:avLst/>
          </a:prstGeom>
          <a:noFill/>
          <a:ln>
            <a:noFill/>
          </a:ln>
        </p:spPr>
      </p:pic>
      <p:pic>
        <p:nvPicPr>
          <p:cNvPr id="294" name="Google Shape;294;p44"/>
          <p:cNvPicPr preferRelativeResize="0"/>
          <p:nvPr/>
        </p:nvPicPr>
        <p:blipFill>
          <a:blip r:embed="rId8">
            <a:alphaModFix/>
          </a:blip>
          <a:stretch>
            <a:fillRect/>
          </a:stretch>
        </p:blipFill>
        <p:spPr>
          <a:xfrm>
            <a:off x="6317773" y="238475"/>
            <a:ext cx="2006725" cy="2333275"/>
          </a:xfrm>
          <a:prstGeom prst="rect">
            <a:avLst/>
          </a:prstGeom>
          <a:noFill/>
          <a:ln>
            <a:noFill/>
          </a:ln>
        </p:spPr>
      </p:pic>
      <p:pic>
        <p:nvPicPr>
          <p:cNvPr id="295" name="Google Shape;295;p44"/>
          <p:cNvPicPr preferRelativeResize="0"/>
          <p:nvPr/>
        </p:nvPicPr>
        <p:blipFill>
          <a:blip r:embed="rId9">
            <a:alphaModFix/>
          </a:blip>
          <a:stretch>
            <a:fillRect/>
          </a:stretch>
        </p:blipFill>
        <p:spPr>
          <a:xfrm>
            <a:off x="6626525" y="4441722"/>
            <a:ext cx="2130975" cy="650128"/>
          </a:xfrm>
          <a:prstGeom prst="rect">
            <a:avLst/>
          </a:prstGeom>
          <a:noFill/>
          <a:ln>
            <a:noFill/>
          </a:ln>
        </p:spPr>
      </p:pic>
      <p:sp>
        <p:nvSpPr>
          <p:cNvPr id="296" name="Google Shape;296;p44"/>
          <p:cNvSpPr txBox="1"/>
          <p:nvPr/>
        </p:nvSpPr>
        <p:spPr>
          <a:xfrm>
            <a:off x="7575025" y="119225"/>
            <a:ext cx="1038900" cy="325800"/>
          </a:xfrm>
          <a:prstGeom prst="rect">
            <a:avLst/>
          </a:prstGeom>
          <a:noFill/>
          <a:ln>
            <a:noFill/>
          </a:ln>
        </p:spPr>
        <p:txBody>
          <a:bodyPr anchorCtr="0" anchor="t" bIns="91425" lIns="91425" spcFirstLastPara="1" rIns="91425" wrap="square" tIns="91425">
            <a:spAutoFit/>
          </a:bodyPr>
          <a:lstStyle/>
          <a:p>
            <a:pPr indent="0" lvl="0" marL="457200" rtl="0" algn="l">
              <a:lnSpc>
                <a:spcPct val="148000"/>
              </a:lnSpc>
              <a:spcBef>
                <a:spcPts val="0"/>
              </a:spcBef>
              <a:spcAft>
                <a:spcPts val="3600"/>
              </a:spcAft>
              <a:buNone/>
            </a:pPr>
            <a:r>
              <a:rPr b="1" lang="en" sz="917">
                <a:solidFill>
                  <a:srgbClr val="273239"/>
                </a:solidFill>
                <a:highlight>
                  <a:srgbClr val="FFFFFF"/>
                </a:highlight>
              </a:rPr>
              <a:t>Rule#1 </a:t>
            </a:r>
            <a:endParaRPr/>
          </a:p>
        </p:txBody>
      </p:sp>
      <p:sp>
        <p:nvSpPr>
          <p:cNvPr id="297" name="Google Shape;297;p44"/>
          <p:cNvSpPr txBox="1"/>
          <p:nvPr/>
        </p:nvSpPr>
        <p:spPr>
          <a:xfrm>
            <a:off x="4608275" y="1407950"/>
            <a:ext cx="1038900" cy="325800"/>
          </a:xfrm>
          <a:prstGeom prst="rect">
            <a:avLst/>
          </a:prstGeom>
          <a:noFill/>
          <a:ln>
            <a:noFill/>
          </a:ln>
        </p:spPr>
        <p:txBody>
          <a:bodyPr anchorCtr="0" anchor="t" bIns="91425" lIns="91425" spcFirstLastPara="1" rIns="91425" wrap="square" tIns="91425">
            <a:spAutoFit/>
          </a:bodyPr>
          <a:lstStyle/>
          <a:p>
            <a:pPr indent="0" lvl="0" marL="457200" rtl="0" algn="l">
              <a:lnSpc>
                <a:spcPct val="148000"/>
              </a:lnSpc>
              <a:spcBef>
                <a:spcPts val="0"/>
              </a:spcBef>
              <a:spcAft>
                <a:spcPts val="3600"/>
              </a:spcAft>
              <a:buNone/>
            </a:pPr>
            <a:r>
              <a:rPr b="1" lang="en" sz="917">
                <a:solidFill>
                  <a:srgbClr val="273239"/>
                </a:solidFill>
                <a:highlight>
                  <a:srgbClr val="FFFFFF"/>
                </a:highlight>
              </a:rPr>
              <a:t>Rule#2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 sz="1800">
                <a:solidFill>
                  <a:srgbClr val="0000FF"/>
                </a:solidFill>
                <a:highlight>
                  <a:srgbClr val="FFFFFF"/>
                </a:highlight>
              </a:rPr>
              <a:t>Rules for method overriding</a:t>
            </a:r>
            <a:endParaRPr b="1" sz="1800">
              <a:solidFill>
                <a:srgbClr val="0000FF"/>
              </a:solidFill>
              <a:highlight>
                <a:srgbClr val="FFFFFF"/>
              </a:highlight>
            </a:endParaRPr>
          </a:p>
          <a:p>
            <a:pPr indent="0" lvl="0" marL="0" rtl="0" algn="l">
              <a:spcBef>
                <a:spcPts val="0"/>
              </a:spcBef>
              <a:spcAft>
                <a:spcPts val="0"/>
              </a:spcAft>
              <a:buNone/>
            </a:pPr>
            <a:r>
              <a:t/>
            </a:r>
            <a:endParaRPr/>
          </a:p>
        </p:txBody>
      </p:sp>
      <p:sp>
        <p:nvSpPr>
          <p:cNvPr id="303" name="Google Shape;303;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300">
                <a:solidFill>
                  <a:srgbClr val="273239"/>
                </a:solidFill>
                <a:highlight>
                  <a:srgbClr val="FFFFFF"/>
                </a:highlight>
              </a:rPr>
              <a:t>Overriding and abstract method:</a:t>
            </a:r>
            <a:r>
              <a:rPr lang="en" sz="1300">
                <a:solidFill>
                  <a:srgbClr val="273239"/>
                </a:solidFill>
                <a:highlight>
                  <a:srgbClr val="FFFFFF"/>
                </a:highlight>
              </a:rPr>
              <a:t> Abstract methods in an interface or abstract class are meant to be overridden in derived concrete classes otherwise a compile-time error will be thrown.</a:t>
            </a:r>
            <a:endParaRPr sz="1300">
              <a:solidFill>
                <a:srgbClr val="273239"/>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en" sz="1800">
                <a:solidFill>
                  <a:srgbClr val="0000FF"/>
                </a:solidFill>
                <a:highlight>
                  <a:srgbClr val="FFFFFF"/>
                </a:highlight>
              </a:rPr>
              <a:t>What is the difference between Overloading and </a:t>
            </a:r>
            <a:r>
              <a:rPr b="1" lang="en" sz="1800">
                <a:solidFill>
                  <a:srgbClr val="0000FF"/>
                </a:solidFill>
                <a:highlight>
                  <a:srgbClr val="FFFFFF"/>
                </a:highlight>
                <a:uFill>
                  <a:noFill/>
                </a:uFill>
                <a:hlinkClick r:id="rId3">
                  <a:extLst>
                    <a:ext uri="{A12FA001-AC4F-418D-AE19-62706E023703}">
                      <ahyp:hlinkClr val="tx"/>
                    </a:ext>
                  </a:extLst>
                </a:hlinkClick>
              </a:rPr>
              <a:t>Overriding</a:t>
            </a:r>
            <a:r>
              <a:rPr b="1" lang="en" sz="1800">
                <a:solidFill>
                  <a:srgbClr val="0000FF"/>
                </a:solidFill>
                <a:highlight>
                  <a:srgbClr val="FFFFFF"/>
                </a:highlight>
              </a:rPr>
              <a:t>?</a:t>
            </a:r>
            <a:endParaRPr b="1" sz="1800">
              <a:solidFill>
                <a:srgbClr val="0000FF"/>
              </a:solidFill>
              <a:highlight>
                <a:srgbClr val="FFFFFF"/>
              </a:highlight>
            </a:endParaRPr>
          </a:p>
        </p:txBody>
      </p:sp>
      <p:sp>
        <p:nvSpPr>
          <p:cNvPr id="309" name="Google Shape;309;p46"/>
          <p:cNvSpPr txBox="1"/>
          <p:nvPr>
            <p:ph idx="1" type="body"/>
          </p:nvPr>
        </p:nvSpPr>
        <p:spPr>
          <a:xfrm>
            <a:off x="311700" y="1152475"/>
            <a:ext cx="41157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73239"/>
              </a:buClr>
              <a:buSzPts val="1300"/>
              <a:buChar char="❏"/>
            </a:pPr>
            <a:r>
              <a:rPr lang="en" sz="1300">
                <a:solidFill>
                  <a:srgbClr val="273239"/>
                </a:solidFill>
                <a:highlight>
                  <a:srgbClr val="FFFFFF"/>
                </a:highlight>
              </a:rPr>
              <a:t>Overloading is about same function have different signatures. </a:t>
            </a:r>
            <a:endParaRPr sz="1300">
              <a:solidFill>
                <a:srgbClr val="273239"/>
              </a:solidFill>
              <a:highlight>
                <a:srgbClr val="FFFFFF"/>
              </a:highlight>
            </a:endParaRPr>
          </a:p>
          <a:p>
            <a:pPr indent="-311150" lvl="0" marL="457200" rtl="0" algn="l">
              <a:spcBef>
                <a:spcPts val="0"/>
              </a:spcBef>
              <a:spcAft>
                <a:spcPts val="0"/>
              </a:spcAft>
              <a:buClr>
                <a:srgbClr val="273239"/>
              </a:buClr>
              <a:buSzPts val="1300"/>
              <a:buChar char="❏"/>
            </a:pPr>
            <a:r>
              <a:rPr lang="en" sz="1300">
                <a:solidFill>
                  <a:srgbClr val="273239"/>
                </a:solidFill>
                <a:highlight>
                  <a:srgbClr val="FFFFFF"/>
                </a:highlight>
              </a:rPr>
              <a:t>Overriding is about same function, same signature but different classes connected through inheritance.</a:t>
            </a:r>
            <a:endParaRPr sz="1300">
              <a:solidFill>
                <a:srgbClr val="273239"/>
              </a:solidFill>
              <a:highlight>
                <a:srgbClr val="FFFFFF"/>
              </a:highlight>
            </a:endParaRPr>
          </a:p>
          <a:p>
            <a:pPr indent="0" lvl="0" marL="457200" rtl="0" algn="l">
              <a:spcBef>
                <a:spcPts val="1200"/>
              </a:spcBef>
              <a:spcAft>
                <a:spcPts val="0"/>
              </a:spcAft>
              <a:buNone/>
            </a:pPr>
            <a:r>
              <a:t/>
            </a:r>
            <a:endParaRPr sz="1300">
              <a:solidFill>
                <a:srgbClr val="273239"/>
              </a:solidFill>
              <a:highlight>
                <a:srgbClr val="FFFFFF"/>
              </a:highlight>
            </a:endParaRPr>
          </a:p>
          <a:p>
            <a:pPr indent="-311150" lvl="0" marL="457200" rtl="0" algn="l">
              <a:spcBef>
                <a:spcPts val="1200"/>
              </a:spcBef>
              <a:spcAft>
                <a:spcPts val="0"/>
              </a:spcAft>
              <a:buClr>
                <a:srgbClr val="273239"/>
              </a:buClr>
              <a:buSzPts val="1300"/>
              <a:buChar char="❏"/>
            </a:pPr>
            <a:r>
              <a:rPr b="1" lang="en" sz="1300">
                <a:solidFill>
                  <a:srgbClr val="273239"/>
                </a:solidFill>
                <a:highlight>
                  <a:srgbClr val="FFFFFF"/>
                </a:highlight>
              </a:rPr>
              <a:t>Overloading</a:t>
            </a:r>
            <a:r>
              <a:rPr lang="en" sz="1300">
                <a:solidFill>
                  <a:srgbClr val="273239"/>
                </a:solidFill>
                <a:highlight>
                  <a:srgbClr val="FFFFFF"/>
                </a:highlight>
              </a:rPr>
              <a:t> is an example of </a:t>
            </a:r>
            <a:r>
              <a:rPr b="1" lang="en" sz="1300">
                <a:solidFill>
                  <a:srgbClr val="273239"/>
                </a:solidFill>
                <a:highlight>
                  <a:srgbClr val="FFFFFF"/>
                </a:highlight>
              </a:rPr>
              <a:t>compile time </a:t>
            </a:r>
            <a:r>
              <a:rPr lang="en" sz="1300">
                <a:solidFill>
                  <a:srgbClr val="273239"/>
                </a:solidFill>
                <a:highlight>
                  <a:srgbClr val="FFFFFF"/>
                </a:highlight>
              </a:rPr>
              <a:t>polymorphism and </a:t>
            </a:r>
            <a:endParaRPr sz="1300">
              <a:solidFill>
                <a:srgbClr val="273239"/>
              </a:solidFill>
              <a:highlight>
                <a:srgbClr val="FFFFFF"/>
              </a:highlight>
            </a:endParaRPr>
          </a:p>
          <a:p>
            <a:pPr indent="-311150" lvl="0" marL="457200" rtl="0" algn="l">
              <a:spcBef>
                <a:spcPts val="0"/>
              </a:spcBef>
              <a:spcAft>
                <a:spcPts val="0"/>
              </a:spcAft>
              <a:buClr>
                <a:srgbClr val="273239"/>
              </a:buClr>
              <a:buSzPts val="1300"/>
              <a:buChar char="❏"/>
            </a:pPr>
            <a:r>
              <a:rPr b="1" lang="en" sz="1300">
                <a:solidFill>
                  <a:srgbClr val="273239"/>
                </a:solidFill>
                <a:highlight>
                  <a:srgbClr val="FFFFFF"/>
                </a:highlight>
              </a:rPr>
              <a:t>overriding</a:t>
            </a:r>
            <a:r>
              <a:rPr lang="en" sz="1300">
                <a:solidFill>
                  <a:srgbClr val="273239"/>
                </a:solidFill>
                <a:highlight>
                  <a:srgbClr val="FFFFFF"/>
                </a:highlight>
              </a:rPr>
              <a:t> is an example of </a:t>
            </a:r>
            <a:r>
              <a:rPr b="1" lang="en" sz="1300">
                <a:solidFill>
                  <a:srgbClr val="273239"/>
                </a:solidFill>
                <a:highlight>
                  <a:srgbClr val="FFFFFF"/>
                </a:highlight>
              </a:rPr>
              <a:t>run time </a:t>
            </a:r>
            <a:r>
              <a:rPr lang="en" sz="1300">
                <a:solidFill>
                  <a:srgbClr val="273239"/>
                </a:solidFill>
                <a:highlight>
                  <a:srgbClr val="FFFFFF"/>
                </a:highlight>
              </a:rPr>
              <a:t>polymorphism</a:t>
            </a:r>
            <a:endParaRPr sz="1300">
              <a:solidFill>
                <a:srgbClr val="273239"/>
              </a:solidFill>
              <a:highlight>
                <a:srgbClr val="FFFFFF"/>
              </a:highlight>
            </a:endParaRPr>
          </a:p>
        </p:txBody>
      </p:sp>
      <p:pic>
        <p:nvPicPr>
          <p:cNvPr id="310" name="Google Shape;310;p46"/>
          <p:cNvPicPr preferRelativeResize="0"/>
          <p:nvPr/>
        </p:nvPicPr>
        <p:blipFill>
          <a:blip r:embed="rId4">
            <a:alphaModFix/>
          </a:blip>
          <a:stretch>
            <a:fillRect/>
          </a:stretch>
        </p:blipFill>
        <p:spPr>
          <a:xfrm>
            <a:off x="4392975" y="1072600"/>
            <a:ext cx="4631242" cy="3496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000FF"/>
                </a:solidFill>
                <a:highlight>
                  <a:srgbClr val="FFFFFF"/>
                </a:highlight>
              </a:rPr>
              <a:t>Why Method Overriding ?</a:t>
            </a:r>
            <a:endParaRPr/>
          </a:p>
        </p:txBody>
      </p:sp>
      <p:sp>
        <p:nvSpPr>
          <p:cNvPr id="316" name="Google Shape;316;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00">
                <a:solidFill>
                  <a:srgbClr val="273239"/>
                </a:solidFill>
                <a:highlight>
                  <a:srgbClr val="FFFFFF"/>
                </a:highlight>
              </a:rPr>
              <a:t>Overridden methods allow Java to support </a:t>
            </a:r>
            <a:r>
              <a:rPr lang="en" sz="1300" u="sng">
                <a:solidFill>
                  <a:schemeClr val="hlink"/>
                </a:solidFill>
                <a:highlight>
                  <a:srgbClr val="FFFFFF"/>
                </a:highlight>
                <a:hlinkClick r:id="rId3"/>
              </a:rPr>
              <a:t>run-time polymorphism</a:t>
            </a:r>
            <a:r>
              <a:rPr lang="en" sz="1300">
                <a:solidFill>
                  <a:srgbClr val="273239"/>
                </a:solidFill>
                <a:highlight>
                  <a:srgbClr val="FFFFFF"/>
                </a:highlight>
              </a:rPr>
              <a:t>. Polymorphism is essential to object-oriented programming for one reason: it allows a general class to specify methods that will be common to all of its derivatives while allowing subclasses to define the specific implementation of some or all of those methods. Overridden methods are another way that Java implements the “one interface, multiple methods” aspect of polymorphism.</a:t>
            </a:r>
            <a:endParaRPr sz="1300">
              <a:solidFill>
                <a:srgbClr val="273239"/>
              </a:solidFill>
              <a:highlight>
                <a:srgbClr val="FFFFFF"/>
              </a:highlight>
            </a:endParaRPr>
          </a:p>
          <a:p>
            <a:pPr indent="0" lvl="0" marL="0" rtl="0" algn="l">
              <a:spcBef>
                <a:spcPts val="800"/>
              </a:spcBef>
              <a:spcAft>
                <a:spcPts val="0"/>
              </a:spcAft>
              <a:buClr>
                <a:schemeClr val="dk1"/>
              </a:buClr>
              <a:buSzPts val="1100"/>
              <a:buFont typeface="Arial"/>
              <a:buNone/>
            </a:pPr>
            <a:r>
              <a:rPr lang="en" sz="1300">
                <a:solidFill>
                  <a:srgbClr val="273239"/>
                </a:solidFill>
                <a:highlight>
                  <a:srgbClr val="FFFFFF"/>
                </a:highlight>
              </a:rPr>
              <a:t>Overridden methods allow us to call methods of any of the derived classes without even knowing the type of derived class object.</a:t>
            </a:r>
            <a:endParaRPr sz="1300">
              <a:solidFill>
                <a:srgbClr val="273239"/>
              </a:solidFill>
              <a:highlight>
                <a:srgbClr val="FFFFFF"/>
              </a:highlight>
            </a:endParaRPr>
          </a:p>
          <a:p>
            <a:pPr indent="0" lvl="0" marL="0" rtl="0" algn="l">
              <a:spcBef>
                <a:spcPts val="8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8"/>
          <p:cNvSpPr txBox="1"/>
          <p:nvPr>
            <p:ph idx="1" type="body"/>
          </p:nvPr>
        </p:nvSpPr>
        <p:spPr>
          <a:xfrm>
            <a:off x="311700" y="4666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2350">
                <a:solidFill>
                  <a:schemeClr val="dk1"/>
                </a:solidFill>
              </a:rPr>
              <a:t>Advantages of Polymorphism in Java</a:t>
            </a:r>
            <a:endParaRPr b="1" sz="235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A single function can behave differently in different classes.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Eliminates the need for declaring different function names for the same implementation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Implementing inheritance is easier with polymorphism.</a:t>
            </a:r>
            <a:endParaRPr sz="1100">
              <a:solidFill>
                <a:schemeClr val="dk1"/>
              </a:solidFill>
            </a:endParaRPr>
          </a:p>
          <a:p>
            <a:pPr indent="0" lvl="0" marL="0" rtl="0" algn="l">
              <a:spcBef>
                <a:spcPts val="1400"/>
              </a:spcBef>
              <a:spcAft>
                <a:spcPts val="0"/>
              </a:spcAft>
              <a:buNone/>
            </a:pPr>
            <a:r>
              <a:rPr b="1" lang="en" sz="2350">
                <a:solidFill>
                  <a:schemeClr val="dk1"/>
                </a:solidFill>
              </a:rPr>
              <a:t>Disadvantages of Polymorphism in Java</a:t>
            </a:r>
            <a:endParaRPr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Runtime polymorphism degrades machine performance as the compiler decides the return type of the method during execution.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readability of the program decreases because the runtime implementation points to how much time the program is going to take to execute.</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 sz="1800">
                <a:solidFill>
                  <a:srgbClr val="0000FF"/>
                </a:solidFill>
                <a:highlight>
                  <a:srgbClr val="FFFFFF"/>
                </a:highlight>
              </a:rPr>
              <a:t>OOPs, SOLID Design Principles:</a:t>
            </a:r>
            <a:endParaRPr b="1" sz="1800">
              <a:solidFill>
                <a:srgbClr val="0000FF"/>
              </a:solidFill>
              <a:highlight>
                <a:srgbClr val="FFFFFF"/>
              </a:highlight>
            </a:endParaRPr>
          </a:p>
          <a:p>
            <a:pPr indent="0" lvl="0" marL="0" rtl="0" algn="l">
              <a:spcBef>
                <a:spcPts val="0"/>
              </a:spcBef>
              <a:spcAft>
                <a:spcPts val="0"/>
              </a:spcAft>
              <a:buNone/>
            </a:pPr>
            <a:r>
              <a:t/>
            </a:r>
            <a:endParaRPr/>
          </a:p>
        </p:txBody>
      </p:sp>
      <p:sp>
        <p:nvSpPr>
          <p:cNvPr id="327" name="Google Shape;327;p49"/>
          <p:cNvSpPr txBox="1"/>
          <p:nvPr>
            <p:ph idx="1" type="body"/>
          </p:nvPr>
        </p:nvSpPr>
        <p:spPr>
          <a:xfrm>
            <a:off x="311700" y="6952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8"/>
              <a:buNone/>
            </a:pPr>
            <a:r>
              <a:rPr b="1" lang="en" sz="773">
                <a:solidFill>
                  <a:schemeClr val="dk1"/>
                </a:solidFill>
                <a:highlight>
                  <a:srgbClr val="FFFFFF"/>
                </a:highlight>
              </a:rPr>
              <a:t>Design principles</a:t>
            </a:r>
            <a:r>
              <a:rPr lang="en" sz="773">
                <a:solidFill>
                  <a:schemeClr val="dk1"/>
                </a:solidFill>
                <a:highlight>
                  <a:srgbClr val="FFFFFF"/>
                </a:highlight>
              </a:rPr>
              <a:t> are generalized pieces of advice or proven good coding practices that are used as rules of thumb when making design choices. Some of the most important design principles in the object-oriented paradigm are :</a:t>
            </a:r>
            <a:endParaRPr sz="773">
              <a:solidFill>
                <a:schemeClr val="dk1"/>
              </a:solidFill>
              <a:highlight>
                <a:srgbClr val="FFFFFF"/>
              </a:highlight>
            </a:endParaRPr>
          </a:p>
          <a:p>
            <a:pPr indent="0" lvl="0" marL="0" rtl="0" algn="just">
              <a:lnSpc>
                <a:spcPct val="100000"/>
              </a:lnSpc>
              <a:spcBef>
                <a:spcPts val="1200"/>
              </a:spcBef>
              <a:spcAft>
                <a:spcPts val="0"/>
              </a:spcAft>
              <a:buClr>
                <a:schemeClr val="dk1"/>
              </a:buClr>
              <a:buSzPts val="358"/>
              <a:buFont typeface="Arial"/>
              <a:buNone/>
            </a:pPr>
            <a:r>
              <a:rPr b="1" lang="en" sz="838">
                <a:solidFill>
                  <a:schemeClr val="dk1"/>
                </a:solidFill>
                <a:highlight>
                  <a:srgbClr val="FFFFFF"/>
                </a:highlight>
              </a:rPr>
              <a:t>Single Responsibility Principle (SRP):</a:t>
            </a:r>
            <a:endParaRPr b="1" sz="838">
              <a:solidFill>
                <a:schemeClr val="dk1"/>
              </a:solidFill>
              <a:highlight>
                <a:srgbClr val="FFFFFF"/>
              </a:highlight>
            </a:endParaRPr>
          </a:p>
          <a:p>
            <a:pPr indent="0" lvl="0" marL="0" rtl="0" algn="just">
              <a:lnSpc>
                <a:spcPct val="100000"/>
              </a:lnSpc>
              <a:spcBef>
                <a:spcPts val="1500"/>
              </a:spcBef>
              <a:spcAft>
                <a:spcPts val="0"/>
              </a:spcAft>
              <a:buClr>
                <a:schemeClr val="dk1"/>
              </a:buClr>
              <a:buSzPts val="358"/>
              <a:buFont typeface="Arial"/>
              <a:buNone/>
            </a:pPr>
            <a:r>
              <a:rPr lang="en" sz="773">
                <a:solidFill>
                  <a:schemeClr val="dk1"/>
                </a:solidFill>
                <a:highlight>
                  <a:srgbClr val="FFFFFF"/>
                </a:highlight>
              </a:rPr>
              <a:t>It states that a class should have one and only one reason to be changed. If you put more than one functionality in one class in Java, it introduces coupling between two functionality, and even if you change one feature, there is a chance you broke coupled functionality,  which requires another round of testing to avoid any surprise on the production environment.</a:t>
            </a:r>
            <a:endParaRPr sz="773">
              <a:solidFill>
                <a:schemeClr val="dk1"/>
              </a:solidFill>
              <a:highlight>
                <a:srgbClr val="FFFFFF"/>
              </a:highlight>
            </a:endParaRPr>
          </a:p>
          <a:p>
            <a:pPr indent="0" lvl="0" marL="0" rtl="0" algn="just">
              <a:lnSpc>
                <a:spcPct val="100000"/>
              </a:lnSpc>
              <a:spcBef>
                <a:spcPts val="1800"/>
              </a:spcBef>
              <a:spcAft>
                <a:spcPts val="0"/>
              </a:spcAft>
              <a:buClr>
                <a:schemeClr val="dk1"/>
              </a:buClr>
              <a:buSzPts val="358"/>
              <a:buFont typeface="Arial"/>
              <a:buNone/>
            </a:pPr>
            <a:r>
              <a:rPr b="1" lang="en" sz="838">
                <a:solidFill>
                  <a:schemeClr val="dk1"/>
                </a:solidFill>
                <a:highlight>
                  <a:srgbClr val="FFFFFF"/>
                </a:highlight>
              </a:rPr>
              <a:t>Open Closed Design Principle:</a:t>
            </a:r>
            <a:endParaRPr b="1" sz="838">
              <a:solidFill>
                <a:schemeClr val="dk1"/>
              </a:solidFill>
              <a:highlight>
                <a:srgbClr val="FFFFFF"/>
              </a:highlight>
            </a:endParaRPr>
          </a:p>
          <a:p>
            <a:pPr indent="0" lvl="0" marL="0" rtl="0" algn="just">
              <a:lnSpc>
                <a:spcPct val="100000"/>
              </a:lnSpc>
              <a:spcBef>
                <a:spcPts val="1500"/>
              </a:spcBef>
              <a:spcAft>
                <a:spcPts val="0"/>
              </a:spcAft>
              <a:buClr>
                <a:schemeClr val="dk1"/>
              </a:buClr>
              <a:buSzPts val="358"/>
              <a:buFont typeface="Arial"/>
              <a:buNone/>
            </a:pPr>
            <a:r>
              <a:rPr lang="en" sz="773">
                <a:solidFill>
                  <a:schemeClr val="dk1"/>
                </a:solidFill>
                <a:highlight>
                  <a:srgbClr val="FFFFFF"/>
                </a:highlight>
              </a:rPr>
              <a:t>It states that Software components should be open for extension, but closed for modification. It prevents someone from changing already tried and tested code. Ideally, if you are adding new functionality only then your code should be tested and that’s the goal of the Open Closed Design principle.</a:t>
            </a:r>
            <a:endParaRPr sz="773">
              <a:solidFill>
                <a:schemeClr val="dk1"/>
              </a:solidFill>
              <a:highlight>
                <a:srgbClr val="FFFFFF"/>
              </a:highlight>
            </a:endParaRPr>
          </a:p>
          <a:p>
            <a:pPr indent="0" lvl="0" marL="0" rtl="0" algn="just">
              <a:lnSpc>
                <a:spcPct val="100000"/>
              </a:lnSpc>
              <a:spcBef>
                <a:spcPts val="1800"/>
              </a:spcBef>
              <a:spcAft>
                <a:spcPts val="0"/>
              </a:spcAft>
              <a:buClr>
                <a:schemeClr val="dk1"/>
              </a:buClr>
              <a:buSzPts val="358"/>
              <a:buFont typeface="Arial"/>
              <a:buNone/>
            </a:pPr>
            <a:r>
              <a:rPr b="1" lang="en" sz="838">
                <a:solidFill>
                  <a:schemeClr val="dk1"/>
                </a:solidFill>
                <a:highlight>
                  <a:srgbClr val="FFFFFF"/>
                </a:highlight>
              </a:rPr>
              <a:t>Liskov Substitution Principle (LSP):</a:t>
            </a:r>
            <a:endParaRPr b="1" sz="838">
              <a:solidFill>
                <a:schemeClr val="dk1"/>
              </a:solidFill>
              <a:highlight>
                <a:srgbClr val="FFFFFF"/>
              </a:highlight>
            </a:endParaRPr>
          </a:p>
          <a:p>
            <a:pPr indent="0" lvl="0" marL="0" rtl="0" algn="just">
              <a:lnSpc>
                <a:spcPct val="100000"/>
              </a:lnSpc>
              <a:spcBef>
                <a:spcPts val="1500"/>
              </a:spcBef>
              <a:spcAft>
                <a:spcPts val="0"/>
              </a:spcAft>
              <a:buClr>
                <a:schemeClr val="dk1"/>
              </a:buClr>
              <a:buSzPts val="358"/>
              <a:buFont typeface="Arial"/>
              <a:buNone/>
            </a:pPr>
            <a:r>
              <a:rPr lang="en" sz="773">
                <a:solidFill>
                  <a:schemeClr val="dk1"/>
                </a:solidFill>
                <a:highlight>
                  <a:srgbClr val="FFFFFF"/>
                </a:highlight>
              </a:rPr>
              <a:t>According to the Liskov Substitution Principle(LSP), derived classes should be able to substitute their base classes without the behavior of your code changes. It means the methods or functions which use the superclass type must be able to work with the object of the subclass without any issue.</a:t>
            </a:r>
            <a:endParaRPr sz="773">
              <a:solidFill>
                <a:schemeClr val="dk1"/>
              </a:solidFill>
              <a:highlight>
                <a:srgbClr val="FFFFFF"/>
              </a:highlight>
            </a:endParaRPr>
          </a:p>
          <a:p>
            <a:pPr indent="0" lvl="0" marL="0" rtl="0" algn="just">
              <a:lnSpc>
                <a:spcPct val="100000"/>
              </a:lnSpc>
              <a:spcBef>
                <a:spcPts val="1800"/>
              </a:spcBef>
              <a:spcAft>
                <a:spcPts val="0"/>
              </a:spcAft>
              <a:buClr>
                <a:schemeClr val="dk1"/>
              </a:buClr>
              <a:buSzPts val="358"/>
              <a:buFont typeface="Arial"/>
              <a:buNone/>
            </a:pPr>
            <a:r>
              <a:rPr b="1" lang="en" sz="838">
                <a:solidFill>
                  <a:schemeClr val="dk1"/>
                </a:solidFill>
                <a:highlight>
                  <a:srgbClr val="FFFFFF"/>
                </a:highlight>
              </a:rPr>
              <a:t>Interface Segregation Principle (ISP):</a:t>
            </a:r>
            <a:endParaRPr b="1" sz="838">
              <a:solidFill>
                <a:schemeClr val="dk1"/>
              </a:solidFill>
              <a:highlight>
                <a:srgbClr val="FFFFFF"/>
              </a:highlight>
            </a:endParaRPr>
          </a:p>
          <a:p>
            <a:pPr indent="0" lvl="0" marL="0" rtl="0" algn="just">
              <a:lnSpc>
                <a:spcPct val="100000"/>
              </a:lnSpc>
              <a:spcBef>
                <a:spcPts val="1500"/>
              </a:spcBef>
              <a:spcAft>
                <a:spcPts val="0"/>
              </a:spcAft>
              <a:buClr>
                <a:schemeClr val="dk1"/>
              </a:buClr>
              <a:buSzPts val="358"/>
              <a:buFont typeface="Arial"/>
              <a:buNone/>
            </a:pPr>
            <a:r>
              <a:rPr lang="en" sz="773">
                <a:solidFill>
                  <a:schemeClr val="dk1"/>
                </a:solidFill>
                <a:highlight>
                  <a:srgbClr val="FFFFFF"/>
                </a:highlight>
              </a:rPr>
              <a:t>It states that the client should never be forced to depend on an interface they aren’t using in its entirety. This means that an interface should have a minimum set of methods necessary for the functionality it ensures and should be limited to only one functionality.</a:t>
            </a:r>
            <a:endParaRPr sz="773">
              <a:solidFill>
                <a:schemeClr val="dk1"/>
              </a:solidFill>
              <a:highlight>
                <a:srgbClr val="FFFFFF"/>
              </a:highlight>
            </a:endParaRPr>
          </a:p>
          <a:p>
            <a:pPr indent="0" lvl="0" marL="0" rtl="0" algn="just">
              <a:lnSpc>
                <a:spcPct val="100000"/>
              </a:lnSpc>
              <a:spcBef>
                <a:spcPts val="1800"/>
              </a:spcBef>
              <a:spcAft>
                <a:spcPts val="0"/>
              </a:spcAft>
              <a:buClr>
                <a:schemeClr val="dk1"/>
              </a:buClr>
              <a:buSzPts val="358"/>
              <a:buFont typeface="Arial"/>
              <a:buNone/>
            </a:pPr>
            <a:r>
              <a:rPr b="1" lang="en" sz="838">
                <a:solidFill>
                  <a:schemeClr val="dk1"/>
                </a:solidFill>
                <a:highlight>
                  <a:srgbClr val="FFFFFF"/>
                </a:highlight>
              </a:rPr>
              <a:t>Don’t Repeat Yourself (DRY):</a:t>
            </a:r>
            <a:endParaRPr b="1" sz="838">
              <a:solidFill>
                <a:schemeClr val="dk1"/>
              </a:solidFill>
              <a:highlight>
                <a:srgbClr val="FFFFFF"/>
              </a:highlight>
            </a:endParaRPr>
          </a:p>
          <a:p>
            <a:pPr indent="0" lvl="0" marL="0" rtl="0" algn="just">
              <a:lnSpc>
                <a:spcPct val="100000"/>
              </a:lnSpc>
              <a:spcBef>
                <a:spcPts val="1500"/>
              </a:spcBef>
              <a:spcAft>
                <a:spcPts val="0"/>
              </a:spcAft>
              <a:buClr>
                <a:schemeClr val="dk1"/>
              </a:buClr>
              <a:buSzPts val="358"/>
              <a:buFont typeface="Arial"/>
              <a:buNone/>
            </a:pPr>
            <a:r>
              <a:rPr lang="en" sz="773">
                <a:solidFill>
                  <a:schemeClr val="dk1"/>
                </a:solidFill>
                <a:highlight>
                  <a:srgbClr val="FFFFFF"/>
                </a:highlight>
              </a:rPr>
              <a:t>It means don’t write duplicate code, instead use Abstraction to abstract common things in one place. if you use a hardcoded value more than one time consider making it public final constant, if you have a block of code in more than two places consider making it a separate method.</a:t>
            </a:r>
            <a:endParaRPr sz="773">
              <a:solidFill>
                <a:schemeClr val="dk1"/>
              </a:solidFill>
              <a:highlight>
                <a:srgbClr val="FFFFFF"/>
              </a:highlight>
            </a:endParaRPr>
          </a:p>
          <a:p>
            <a:pPr indent="0" lvl="0" marL="0" rtl="0" algn="l">
              <a:lnSpc>
                <a:spcPct val="100000"/>
              </a:lnSpc>
              <a:spcBef>
                <a:spcPts val="1800"/>
              </a:spcBef>
              <a:spcAft>
                <a:spcPts val="1200"/>
              </a:spcAft>
              <a:buSzPts val="358"/>
              <a:buNone/>
            </a:pPr>
            <a:r>
              <a:t/>
            </a:r>
            <a:endParaRPr sz="773">
              <a:solidFill>
                <a:schemeClr val="dk1"/>
              </a:solidFill>
              <a:highlight>
                <a:srgbClr val="FFFFFF"/>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60000"/>
              </a:lnSpc>
              <a:spcBef>
                <a:spcPts val="0"/>
              </a:spcBef>
              <a:spcAft>
                <a:spcPts val="0"/>
              </a:spcAft>
              <a:buClr>
                <a:schemeClr val="dk1"/>
              </a:buClr>
              <a:buSzPct val="81481"/>
              <a:buFont typeface="Arial"/>
              <a:buNone/>
            </a:pPr>
            <a:r>
              <a:rPr b="1" lang="en" sz="1350">
                <a:highlight>
                  <a:srgbClr val="FFFFFF"/>
                </a:highlight>
              </a:rPr>
              <a:t>Advantages of OOPs in Java</a:t>
            </a:r>
            <a:endParaRPr b="1" sz="1350">
              <a:highlight>
                <a:srgbClr val="FFFFFF"/>
              </a:highlight>
            </a:endParaRPr>
          </a:p>
          <a:p>
            <a:pPr indent="0" lvl="0" marL="0" rtl="0" algn="l">
              <a:spcBef>
                <a:spcPts val="1500"/>
              </a:spcBef>
              <a:spcAft>
                <a:spcPts val="0"/>
              </a:spcAft>
              <a:buNone/>
            </a:pPr>
            <a:r>
              <a:t/>
            </a:r>
            <a:endParaRPr b="1" sz="1300">
              <a:solidFill>
                <a:srgbClr val="273239"/>
              </a:solidFill>
              <a:highlight>
                <a:srgbClr val="FFFFFF"/>
              </a:highlight>
            </a:endParaRPr>
          </a:p>
        </p:txBody>
      </p:sp>
      <p:sp>
        <p:nvSpPr>
          <p:cNvPr id="333" name="Google Shape;333;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1625" lvl="0" marL="901700" rtl="0" algn="just">
              <a:spcBef>
                <a:spcPts val="0"/>
              </a:spcBef>
              <a:spcAft>
                <a:spcPts val="0"/>
              </a:spcAft>
              <a:buClr>
                <a:srgbClr val="212529"/>
              </a:buClr>
              <a:buSzPts val="1150"/>
              <a:buFont typeface="Roboto"/>
              <a:buChar char="❏"/>
            </a:pPr>
            <a:r>
              <a:rPr lang="en" sz="1150">
                <a:solidFill>
                  <a:schemeClr val="dk1"/>
                </a:solidFill>
                <a:highlight>
                  <a:srgbClr val="FFFFFF"/>
                </a:highlight>
              </a:rPr>
              <a:t>OOP provides a clear modular structure for programs which makes it good for defining abstract data types where implementation details are hidden and the unit has a clearly defined interface.</a:t>
            </a:r>
            <a:endParaRPr sz="1150">
              <a:solidFill>
                <a:schemeClr val="dk1"/>
              </a:solidFill>
              <a:highlight>
                <a:srgbClr val="FFFFFF"/>
              </a:highlight>
            </a:endParaRPr>
          </a:p>
          <a:p>
            <a:pPr indent="-301625" lvl="0" marL="901700" rtl="0" algn="just">
              <a:spcBef>
                <a:spcPts val="0"/>
              </a:spcBef>
              <a:spcAft>
                <a:spcPts val="0"/>
              </a:spcAft>
              <a:buClr>
                <a:srgbClr val="212529"/>
              </a:buClr>
              <a:buSzPts val="1150"/>
              <a:buFont typeface="Roboto"/>
              <a:buChar char="❏"/>
            </a:pPr>
            <a:r>
              <a:rPr lang="en" sz="1150">
                <a:solidFill>
                  <a:schemeClr val="dk1"/>
                </a:solidFill>
                <a:highlight>
                  <a:srgbClr val="FFFFFF"/>
                </a:highlight>
              </a:rPr>
              <a:t>OOP makes it easy to maintain and modify existing code as new objects can be created with small differences to existing ones.</a:t>
            </a:r>
            <a:endParaRPr sz="1150">
              <a:solidFill>
                <a:schemeClr val="dk1"/>
              </a:solidFill>
              <a:highlight>
                <a:srgbClr val="FFFFFF"/>
              </a:highlight>
            </a:endParaRPr>
          </a:p>
          <a:p>
            <a:pPr indent="-301625" lvl="0" marL="901700" rtl="0" algn="just">
              <a:spcBef>
                <a:spcPts val="0"/>
              </a:spcBef>
              <a:spcAft>
                <a:spcPts val="0"/>
              </a:spcAft>
              <a:buClr>
                <a:srgbClr val="212529"/>
              </a:buClr>
              <a:buSzPts val="1150"/>
              <a:buFont typeface="Roboto"/>
              <a:buChar char="❏"/>
            </a:pPr>
            <a:r>
              <a:rPr lang="en" sz="1150">
                <a:solidFill>
                  <a:schemeClr val="dk1"/>
                </a:solidFill>
                <a:highlight>
                  <a:srgbClr val="FFFFFF"/>
                </a:highlight>
              </a:rPr>
              <a:t>OOP provides a good framework for code libraries where supplied software components can be easily adapted and modified by the programmer. This is particularly useful for developing graphical user interfaces.</a:t>
            </a:r>
            <a:endParaRPr sz="1150">
              <a:solidFill>
                <a:schemeClr val="dk1"/>
              </a:solidFill>
              <a:highlight>
                <a:srgbClr val="FFFFFF"/>
              </a:highlight>
            </a:endParaRPr>
          </a:p>
          <a:p>
            <a:pPr indent="-301625" lvl="0" marL="901700" rtl="0" algn="just">
              <a:spcBef>
                <a:spcPts val="0"/>
              </a:spcBef>
              <a:spcAft>
                <a:spcPts val="0"/>
              </a:spcAft>
              <a:buClr>
                <a:srgbClr val="212529"/>
              </a:buClr>
              <a:buSzPts val="1150"/>
              <a:buFont typeface="Roboto"/>
              <a:buChar char="❏"/>
            </a:pPr>
            <a:r>
              <a:rPr lang="en" sz="1150">
                <a:solidFill>
                  <a:schemeClr val="dk1"/>
                </a:solidFill>
                <a:highlight>
                  <a:srgbClr val="FFFFFF"/>
                </a:highlight>
              </a:rPr>
              <a:t>It is a secured development technique.</a:t>
            </a:r>
            <a:endParaRPr sz="1150">
              <a:solidFill>
                <a:schemeClr val="dk1"/>
              </a:solidFill>
              <a:highlight>
                <a:srgbClr val="FFFFFF"/>
              </a:highlight>
            </a:endParaRPr>
          </a:p>
          <a:p>
            <a:pPr indent="-301625" lvl="0" marL="901700" rtl="0" algn="just">
              <a:spcBef>
                <a:spcPts val="0"/>
              </a:spcBef>
              <a:spcAft>
                <a:spcPts val="0"/>
              </a:spcAft>
              <a:buClr>
                <a:srgbClr val="212529"/>
              </a:buClr>
              <a:buSzPts val="1150"/>
              <a:buFont typeface="Roboto"/>
              <a:buChar char="❏"/>
            </a:pPr>
            <a:r>
              <a:rPr lang="en" sz="1150">
                <a:solidFill>
                  <a:schemeClr val="dk1"/>
                </a:solidFill>
                <a:highlight>
                  <a:srgbClr val="FFFFFF"/>
                </a:highlight>
              </a:rPr>
              <a:t>Everything is treated as objects.</a:t>
            </a:r>
            <a:endParaRPr sz="1150">
              <a:solidFill>
                <a:schemeClr val="dk1"/>
              </a:solidFill>
              <a:highlight>
                <a:srgbClr val="FFFFFF"/>
              </a:highlight>
            </a:endParaRPr>
          </a:p>
          <a:p>
            <a:pPr indent="-301625" lvl="0" marL="901700" rtl="0" algn="just">
              <a:spcBef>
                <a:spcPts val="0"/>
              </a:spcBef>
              <a:spcAft>
                <a:spcPts val="0"/>
              </a:spcAft>
              <a:buClr>
                <a:srgbClr val="212529"/>
              </a:buClr>
              <a:buSzPts val="1150"/>
              <a:buFont typeface="Roboto"/>
              <a:buChar char="❏"/>
            </a:pPr>
            <a:r>
              <a:rPr lang="en" sz="1150">
                <a:solidFill>
                  <a:schemeClr val="dk1"/>
                </a:solidFill>
                <a:highlight>
                  <a:srgbClr val="FFFFFF"/>
                </a:highlight>
              </a:rPr>
              <a:t>It offers the reusability of classes. That is already created without writing them again and again.</a:t>
            </a:r>
            <a:endParaRPr sz="1150">
              <a:solidFill>
                <a:schemeClr val="dk1"/>
              </a:solidFill>
              <a:highlight>
                <a:srgbClr val="FFFFFF"/>
              </a:highlight>
            </a:endParaRPr>
          </a:p>
          <a:p>
            <a:pPr indent="-301625" lvl="0" marL="901700" rtl="0" algn="just">
              <a:spcBef>
                <a:spcPts val="0"/>
              </a:spcBef>
              <a:spcAft>
                <a:spcPts val="0"/>
              </a:spcAft>
              <a:buClr>
                <a:srgbClr val="212529"/>
              </a:buClr>
              <a:buSzPts val="1150"/>
              <a:buFont typeface="Roboto"/>
              <a:buChar char="❏"/>
            </a:pPr>
            <a:r>
              <a:rPr lang="en" sz="1150">
                <a:solidFill>
                  <a:schemeClr val="dk1"/>
                </a:solidFill>
                <a:highlight>
                  <a:srgbClr val="FFFFFF"/>
                </a:highlight>
              </a:rPr>
              <a:t>The programmers are written in the OOPS method. So easier to test, manage as well as maintain.</a:t>
            </a:r>
            <a:endParaRPr sz="1150">
              <a:solidFill>
                <a:schemeClr val="dk1"/>
              </a:solidFill>
              <a:highlight>
                <a:srgbClr val="FFFFFF"/>
              </a:highlight>
            </a:endParaRPr>
          </a:p>
          <a:p>
            <a:pPr indent="0" lvl="0" marL="0" rtl="0" algn="l">
              <a:spcBef>
                <a:spcPts val="1200"/>
              </a:spcBef>
              <a:spcAft>
                <a:spcPts val="1200"/>
              </a:spcAft>
              <a:buNone/>
            </a:pPr>
            <a:r>
              <a:t/>
            </a:r>
            <a:endParaRPr sz="1300">
              <a:solidFill>
                <a:srgbClr val="273239"/>
              </a:solidFill>
              <a:highlight>
                <a:srgbClr val="FFFFFF"/>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160000"/>
              </a:lnSpc>
              <a:spcBef>
                <a:spcPts val="0"/>
              </a:spcBef>
              <a:spcAft>
                <a:spcPts val="1500"/>
              </a:spcAft>
              <a:buNone/>
            </a:pPr>
            <a:r>
              <a:rPr b="1" lang="en" sz="1350">
                <a:highlight>
                  <a:srgbClr val="FFFFFF"/>
                </a:highlight>
              </a:rPr>
              <a:t>Disadvantages of OOPs in Java</a:t>
            </a:r>
            <a:endParaRPr b="1" sz="1300">
              <a:solidFill>
                <a:srgbClr val="273239"/>
              </a:solidFill>
              <a:highlight>
                <a:srgbClr val="FFFFFF"/>
              </a:highlight>
            </a:endParaRPr>
          </a:p>
        </p:txBody>
      </p:sp>
      <p:sp>
        <p:nvSpPr>
          <p:cNvPr id="339" name="Google Shape;339;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1625" lvl="0" marL="901700" rtl="0" algn="l">
              <a:spcBef>
                <a:spcPts val="0"/>
              </a:spcBef>
              <a:spcAft>
                <a:spcPts val="0"/>
              </a:spcAft>
              <a:buClr>
                <a:srgbClr val="212529"/>
              </a:buClr>
              <a:buSzPts val="1150"/>
              <a:buFont typeface="Roboto"/>
              <a:buChar char="❏"/>
            </a:pPr>
            <a:r>
              <a:rPr lang="en" sz="1150">
                <a:solidFill>
                  <a:schemeClr val="dk1"/>
                </a:solidFill>
                <a:highlight>
                  <a:srgbClr val="FFFFFF"/>
                </a:highlight>
              </a:rPr>
              <a:t>Creating a program in the OOPS concept is a little bit difficult.</a:t>
            </a:r>
            <a:endParaRPr sz="1150">
              <a:solidFill>
                <a:schemeClr val="dk1"/>
              </a:solidFill>
              <a:highlight>
                <a:srgbClr val="FFFFFF"/>
              </a:highlight>
            </a:endParaRPr>
          </a:p>
          <a:p>
            <a:pPr indent="-301625" lvl="0" marL="901700" rtl="0" algn="l">
              <a:spcBef>
                <a:spcPts val="0"/>
              </a:spcBef>
              <a:spcAft>
                <a:spcPts val="0"/>
              </a:spcAft>
              <a:buClr>
                <a:srgbClr val="212529"/>
              </a:buClr>
              <a:buSzPts val="1150"/>
              <a:buFont typeface="Roboto"/>
              <a:buChar char="❏"/>
            </a:pPr>
            <a:r>
              <a:rPr lang="en" sz="1150">
                <a:solidFill>
                  <a:schemeClr val="dk1"/>
                </a:solidFill>
                <a:highlight>
                  <a:srgbClr val="FFFFFF"/>
                </a:highlight>
              </a:rPr>
              <a:t>The size of applications developed with OOPS is larger than the procedural way.</a:t>
            </a:r>
            <a:endParaRPr sz="1150">
              <a:solidFill>
                <a:schemeClr val="dk1"/>
              </a:solidFill>
              <a:highlight>
                <a:srgbClr val="FFFFFF"/>
              </a:highlight>
            </a:endParaRPr>
          </a:p>
          <a:p>
            <a:pPr indent="-301625" lvl="0" marL="901700" rtl="0" algn="l">
              <a:spcBef>
                <a:spcPts val="0"/>
              </a:spcBef>
              <a:spcAft>
                <a:spcPts val="0"/>
              </a:spcAft>
              <a:buClr>
                <a:srgbClr val="212529"/>
              </a:buClr>
              <a:buSzPts val="1150"/>
              <a:buFont typeface="Roboto"/>
              <a:buChar char="❏"/>
            </a:pPr>
            <a:r>
              <a:rPr lang="en" sz="1150">
                <a:solidFill>
                  <a:schemeClr val="dk1"/>
                </a:solidFill>
                <a:highlight>
                  <a:srgbClr val="FFFFFF"/>
                </a:highlight>
              </a:rPr>
              <a:t>The programmer should have proper planning before creating a program using the OOPS concept.</a:t>
            </a:r>
            <a:endParaRPr sz="1150">
              <a:solidFill>
                <a:schemeClr val="dk1"/>
              </a:solidFill>
              <a:highlight>
                <a:srgbClr val="FFFFFF"/>
              </a:highlight>
            </a:endParaRPr>
          </a:p>
          <a:p>
            <a:pPr indent="-301625" lvl="0" marL="901700" rtl="0" algn="l">
              <a:spcBef>
                <a:spcPts val="0"/>
              </a:spcBef>
              <a:spcAft>
                <a:spcPts val="0"/>
              </a:spcAft>
              <a:buClr>
                <a:srgbClr val="212529"/>
              </a:buClr>
              <a:buSzPts val="1150"/>
              <a:buFont typeface="Roboto"/>
              <a:buChar char="❏"/>
            </a:pPr>
            <a:r>
              <a:rPr lang="en" sz="1150">
                <a:solidFill>
                  <a:schemeClr val="dk1"/>
                </a:solidFill>
                <a:highlight>
                  <a:srgbClr val="FFFFFF"/>
                </a:highlight>
              </a:rPr>
              <a:t>If a programmer does not have extreme knowledge about programming, then it becomes difficult for them to code and manages.</a:t>
            </a:r>
            <a:endParaRPr sz="1150">
              <a:solidFill>
                <a:schemeClr val="dk1"/>
              </a:solidFill>
              <a:highlight>
                <a:srgbClr val="FFFFFF"/>
              </a:highlight>
            </a:endParaRPr>
          </a:p>
          <a:p>
            <a:pPr indent="-301625" lvl="0" marL="901700" rtl="0" algn="l">
              <a:spcBef>
                <a:spcPts val="0"/>
              </a:spcBef>
              <a:spcAft>
                <a:spcPts val="0"/>
              </a:spcAft>
              <a:buClr>
                <a:srgbClr val="212529"/>
              </a:buClr>
              <a:buSzPts val="1150"/>
              <a:buFont typeface="Roboto"/>
              <a:buChar char="❏"/>
            </a:pPr>
            <a:r>
              <a:rPr lang="en" sz="1150">
                <a:solidFill>
                  <a:schemeClr val="dk1"/>
                </a:solidFill>
                <a:highlight>
                  <a:srgbClr val="FFFFFF"/>
                </a:highlight>
              </a:rPr>
              <a:t>Due to the large size of the programs its execution speed becomes slow. Even many coding instructions make the execution of the program slower and affect its efficiency.</a:t>
            </a:r>
            <a:endParaRPr sz="1150">
              <a:solidFill>
                <a:schemeClr val="dk1"/>
              </a:solidFill>
              <a:highlight>
                <a:srgbClr val="FFFFFF"/>
              </a:highlight>
            </a:endParaRPr>
          </a:p>
          <a:p>
            <a:pPr indent="0" lvl="0" marL="0" rtl="0" algn="l">
              <a:spcBef>
                <a:spcPts val="1200"/>
              </a:spcBef>
              <a:spcAft>
                <a:spcPts val="1200"/>
              </a:spcAft>
              <a:buNone/>
            </a:pPr>
            <a:r>
              <a:t/>
            </a:r>
            <a:endParaRPr sz="1300">
              <a:solidFill>
                <a:srgbClr val="273239"/>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1402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800">
                <a:solidFill>
                  <a:srgbClr val="0000FF"/>
                </a:solidFill>
                <a:highlight>
                  <a:srgbClr val="FFFFFF"/>
                </a:highlight>
              </a:rPr>
              <a:t>Object-Oriented Programming (OOP)</a:t>
            </a:r>
            <a:endParaRPr b="1" sz="2900">
              <a:solidFill>
                <a:srgbClr val="0000FF"/>
              </a:solidFill>
              <a:highlight>
                <a:srgbClr val="FFFFFF"/>
              </a:highlight>
            </a:endParaRPr>
          </a:p>
        </p:txBody>
      </p:sp>
      <p:sp>
        <p:nvSpPr>
          <p:cNvPr id="72" name="Google Shape;72;p16"/>
          <p:cNvSpPr txBox="1"/>
          <p:nvPr>
            <p:ph idx="1" type="body"/>
          </p:nvPr>
        </p:nvSpPr>
        <p:spPr>
          <a:xfrm>
            <a:off x="3916950" y="1152475"/>
            <a:ext cx="4915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73239"/>
                </a:solidFill>
                <a:highlight>
                  <a:srgbClr val="FFFFFF"/>
                </a:highlight>
              </a:rPr>
              <a:t>The OOP concept was basically designed to overcome the drawback of the structural/procedural programming methodologies, which were not so close to real-world applications. </a:t>
            </a:r>
            <a:endParaRPr sz="1200">
              <a:solidFill>
                <a:srgbClr val="273239"/>
              </a:solidFill>
              <a:highlight>
                <a:srgbClr val="FFFFFF"/>
              </a:highlight>
            </a:endParaRPr>
          </a:p>
          <a:p>
            <a:pPr indent="0" lvl="0" marL="0" rtl="0" algn="l">
              <a:spcBef>
                <a:spcPts val="1200"/>
              </a:spcBef>
              <a:spcAft>
                <a:spcPts val="0"/>
              </a:spcAft>
              <a:buNone/>
            </a:pPr>
            <a:r>
              <a:rPr lang="en" sz="1200">
                <a:solidFill>
                  <a:srgbClr val="273239"/>
                </a:solidFill>
                <a:highlight>
                  <a:srgbClr val="FFFFFF"/>
                </a:highlight>
              </a:rPr>
              <a:t>Object-oriented programming (OOP) is nothing but that which allows the writing of programs with the help of certain classes and real-time objects. </a:t>
            </a:r>
            <a:endParaRPr sz="1200">
              <a:solidFill>
                <a:srgbClr val="273239"/>
              </a:solidFill>
              <a:highlight>
                <a:srgbClr val="FFFFFF"/>
              </a:highlight>
            </a:endParaRPr>
          </a:p>
          <a:p>
            <a:pPr indent="0" lvl="0" marL="0" rtl="0" algn="l">
              <a:spcBef>
                <a:spcPts val="1200"/>
              </a:spcBef>
              <a:spcAft>
                <a:spcPts val="1200"/>
              </a:spcAft>
              <a:buNone/>
            </a:pPr>
            <a:r>
              <a:rPr lang="en" sz="1200">
                <a:solidFill>
                  <a:srgbClr val="273239"/>
                </a:solidFill>
                <a:highlight>
                  <a:srgbClr val="FFFFFF"/>
                </a:highlight>
              </a:rPr>
              <a:t>This approach is very close to the real-world and its applications because the state and behaviour of these classes and objects are almost the same as real-world objects.</a:t>
            </a:r>
            <a:endParaRPr sz="1100">
              <a:solidFill>
                <a:srgbClr val="51565E"/>
              </a:solidFill>
              <a:highlight>
                <a:srgbClr val="FFFFFF"/>
              </a:highlight>
              <a:latin typeface="Roboto"/>
              <a:ea typeface="Roboto"/>
              <a:cs typeface="Roboto"/>
              <a:sym typeface="Roboto"/>
            </a:endParaRPr>
          </a:p>
        </p:txBody>
      </p:sp>
      <p:pic>
        <p:nvPicPr>
          <p:cNvPr id="73" name="Google Shape;73;p16"/>
          <p:cNvPicPr preferRelativeResize="0"/>
          <p:nvPr/>
        </p:nvPicPr>
        <p:blipFill rotWithShape="1">
          <a:blip r:embed="rId3">
            <a:alphaModFix/>
          </a:blip>
          <a:srcRect b="6753" l="4065" r="3963" t="6214"/>
          <a:stretch/>
        </p:blipFill>
        <p:spPr>
          <a:xfrm>
            <a:off x="19750" y="1250875"/>
            <a:ext cx="3897201" cy="2396176"/>
          </a:xfrm>
          <a:prstGeom prst="rect">
            <a:avLst/>
          </a:prstGeom>
          <a:noFill/>
          <a:ln>
            <a:noFill/>
          </a:ln>
        </p:spPr>
      </p:pic>
      <p:pic>
        <p:nvPicPr>
          <p:cNvPr id="74" name="Google Shape;74;p16"/>
          <p:cNvPicPr preferRelativeResize="0"/>
          <p:nvPr/>
        </p:nvPicPr>
        <p:blipFill rotWithShape="1">
          <a:blip r:embed="rId4">
            <a:alphaModFix/>
          </a:blip>
          <a:srcRect b="0" l="0" r="0" t="44684"/>
          <a:stretch/>
        </p:blipFill>
        <p:spPr>
          <a:xfrm>
            <a:off x="4168975" y="3647050"/>
            <a:ext cx="4632475" cy="1441376"/>
          </a:xfrm>
          <a:prstGeom prst="rect">
            <a:avLst/>
          </a:prstGeom>
          <a:noFill/>
          <a:ln>
            <a:noFill/>
          </a:ln>
        </p:spPr>
      </p:pic>
      <p:sp>
        <p:nvSpPr>
          <p:cNvPr id="75" name="Google Shape;75;p16"/>
          <p:cNvSpPr txBox="1"/>
          <p:nvPr/>
        </p:nvSpPr>
        <p:spPr>
          <a:xfrm>
            <a:off x="304800" y="609600"/>
            <a:ext cx="8801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1C1D1F"/>
                </a:solidFill>
                <a:highlight>
                  <a:srgbClr val="FFFFFF"/>
                </a:highlight>
                <a:latin typeface="Roboto"/>
                <a:ea typeface="Roboto"/>
                <a:cs typeface="Roboto"/>
                <a:sym typeface="Roboto"/>
              </a:rPr>
              <a:t>Object-oriented programming is a programming paradigm or style of programming that is centered around objects rather than functions.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5" name="Google Shape;345;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                                                         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4234626" y="3476501"/>
            <a:ext cx="2395600" cy="1529300"/>
          </a:xfrm>
          <a:prstGeom prst="rect">
            <a:avLst/>
          </a:prstGeom>
          <a:noFill/>
          <a:ln>
            <a:noFill/>
          </a:ln>
        </p:spPr>
      </p:pic>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0"/>
              </a:spcBef>
              <a:spcAft>
                <a:spcPts val="0"/>
              </a:spcAft>
              <a:buNone/>
            </a:pPr>
            <a:r>
              <a:rPr b="1" lang="en" sz="1800">
                <a:solidFill>
                  <a:srgbClr val="0000FF"/>
                </a:solidFill>
                <a:highlight>
                  <a:srgbClr val="FFFFFF"/>
                </a:highlight>
              </a:rPr>
              <a:t>What Are Class &amp; Object?</a:t>
            </a:r>
            <a:endParaRPr b="1" sz="1800">
              <a:solidFill>
                <a:srgbClr val="0000FF"/>
              </a:solidFill>
              <a:highlight>
                <a:srgbClr val="FFFFFF"/>
              </a:highlight>
            </a:endParaRPr>
          </a:p>
          <a:p>
            <a:pPr indent="0" lvl="0" marL="0" marR="0" rtl="0" algn="l">
              <a:lnSpc>
                <a:spcPct val="115000"/>
              </a:lnSpc>
              <a:spcBef>
                <a:spcPts val="0"/>
              </a:spcBef>
              <a:spcAft>
                <a:spcPts val="0"/>
              </a:spcAft>
              <a:buNone/>
            </a:pPr>
            <a:r>
              <a:t/>
            </a:r>
            <a:endParaRPr b="1" sz="1800">
              <a:solidFill>
                <a:srgbClr val="0000FF"/>
              </a:solidFill>
              <a:highlight>
                <a:srgbClr val="FFFFFF"/>
              </a:highlight>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273239"/>
                </a:solidFill>
                <a:highlight>
                  <a:srgbClr val="FFFFFF"/>
                </a:highlight>
              </a:rPr>
              <a:t>The basic concept of OOP is an extended concept of the structure used in C.</a:t>
            </a:r>
            <a:endParaRPr sz="1300">
              <a:solidFill>
                <a:srgbClr val="273239"/>
              </a:solidFill>
              <a:highlight>
                <a:srgbClr val="FFFFFF"/>
              </a:highlight>
            </a:endParaRPr>
          </a:p>
          <a:p>
            <a:pPr indent="0" lvl="0" marL="0" rtl="0" algn="l">
              <a:spcBef>
                <a:spcPts val="1200"/>
              </a:spcBef>
              <a:spcAft>
                <a:spcPts val="0"/>
              </a:spcAft>
              <a:buNone/>
            </a:pPr>
            <a:r>
              <a:rPr lang="en" sz="1300">
                <a:solidFill>
                  <a:srgbClr val="273239"/>
                </a:solidFill>
                <a:highlight>
                  <a:srgbClr val="FFFFFF"/>
                </a:highlight>
              </a:rPr>
              <a:t>It is an abstract and user-defined data type. It consists of several variables and functions.</a:t>
            </a:r>
            <a:endParaRPr sz="1300">
              <a:solidFill>
                <a:srgbClr val="273239"/>
              </a:solidFill>
              <a:highlight>
                <a:srgbClr val="FFFFFF"/>
              </a:highlight>
            </a:endParaRPr>
          </a:p>
          <a:p>
            <a:pPr indent="0" lvl="0" marL="0" rtl="0" algn="l">
              <a:spcBef>
                <a:spcPts val="1200"/>
              </a:spcBef>
              <a:spcAft>
                <a:spcPts val="0"/>
              </a:spcAft>
              <a:buNone/>
            </a:pPr>
            <a:r>
              <a:rPr lang="en" sz="1300">
                <a:solidFill>
                  <a:srgbClr val="273239"/>
                </a:solidFill>
                <a:highlight>
                  <a:srgbClr val="FFFFFF"/>
                </a:highlight>
              </a:rPr>
              <a:t>The primary purpose of the class is to store data and information. The members of a class define the behaviour of the class. A class is the blueprint of the object.</a:t>
            </a:r>
            <a:endParaRPr sz="1300">
              <a:solidFill>
                <a:srgbClr val="273239"/>
              </a:solidFill>
              <a:highlight>
                <a:srgbClr val="FFFFFF"/>
              </a:highlight>
            </a:endParaRPr>
          </a:p>
          <a:p>
            <a:pPr indent="0" lvl="0" marL="0" rtl="0" algn="l">
              <a:spcBef>
                <a:spcPts val="1200"/>
              </a:spcBef>
              <a:spcAft>
                <a:spcPts val="0"/>
              </a:spcAft>
              <a:buNone/>
            </a:pPr>
            <a:r>
              <a:t/>
            </a:r>
            <a:endParaRPr sz="1300">
              <a:solidFill>
                <a:srgbClr val="273239"/>
              </a:solidFill>
              <a:highlight>
                <a:srgbClr val="FFFFFF"/>
              </a:highlight>
            </a:endParaRPr>
          </a:p>
          <a:p>
            <a:pPr indent="0" lvl="0" marL="0" rtl="0" algn="l">
              <a:spcBef>
                <a:spcPts val="1200"/>
              </a:spcBef>
              <a:spcAft>
                <a:spcPts val="1200"/>
              </a:spcAft>
              <a:buNone/>
            </a:pPr>
            <a:r>
              <a:t/>
            </a:r>
            <a:endParaRPr sz="1300">
              <a:solidFill>
                <a:srgbClr val="273239"/>
              </a:solidFill>
              <a:highlight>
                <a:srgbClr val="FFFFFF"/>
              </a:highlight>
            </a:endParaRPr>
          </a:p>
        </p:txBody>
      </p:sp>
      <p:pic>
        <p:nvPicPr>
          <p:cNvPr id="83" name="Google Shape;83;p17"/>
          <p:cNvPicPr preferRelativeResize="0"/>
          <p:nvPr/>
        </p:nvPicPr>
        <p:blipFill>
          <a:blip r:embed="rId4">
            <a:alphaModFix/>
          </a:blip>
          <a:stretch>
            <a:fillRect/>
          </a:stretch>
        </p:blipFill>
        <p:spPr>
          <a:xfrm>
            <a:off x="6204824" y="2258450"/>
            <a:ext cx="2739349" cy="2079575"/>
          </a:xfrm>
          <a:prstGeom prst="rect">
            <a:avLst/>
          </a:prstGeom>
          <a:noFill/>
          <a:ln>
            <a:noFill/>
          </a:ln>
        </p:spPr>
      </p:pic>
      <p:sp>
        <p:nvSpPr>
          <p:cNvPr id="84" name="Google Shape;84;p17"/>
          <p:cNvSpPr txBox="1"/>
          <p:nvPr/>
        </p:nvSpPr>
        <p:spPr>
          <a:xfrm>
            <a:off x="304350" y="2854300"/>
            <a:ext cx="44067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73239"/>
                </a:solidFill>
                <a:highlight>
                  <a:srgbClr val="FFFFFF"/>
                </a:highlight>
              </a:rPr>
              <a:t>T</a:t>
            </a:r>
            <a:r>
              <a:rPr lang="en" sz="1300">
                <a:solidFill>
                  <a:srgbClr val="273239"/>
                </a:solidFill>
                <a:highlight>
                  <a:srgbClr val="FFFFFF"/>
                </a:highlight>
              </a:rPr>
              <a:t>he class car has properties Wheels, Bumper and Exhaust. It resembles the real-world car that has the same specifications, which can be declared public (visible to everyone outside the class), protected, and private (visible to none). Also, there are some methods such as Speed(), Engine() and Mileage(). In the code given below, the car is a class and c1, c2 and c3 are object of the car.</a:t>
            </a:r>
            <a:endParaRPr/>
          </a:p>
        </p:txBody>
      </p:sp>
      <p:sp>
        <p:nvSpPr>
          <p:cNvPr id="85" name="Google Shape;85;p17"/>
          <p:cNvSpPr txBox="1"/>
          <p:nvPr/>
        </p:nvSpPr>
        <p:spPr>
          <a:xfrm>
            <a:off x="4514337" y="4763882"/>
            <a:ext cx="337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c1</a:t>
            </a:r>
            <a:endParaRPr sz="1000"/>
          </a:p>
        </p:txBody>
      </p:sp>
      <p:sp>
        <p:nvSpPr>
          <p:cNvPr id="86" name="Google Shape;86;p17"/>
          <p:cNvSpPr txBox="1"/>
          <p:nvPr/>
        </p:nvSpPr>
        <p:spPr>
          <a:xfrm>
            <a:off x="5276337" y="4763882"/>
            <a:ext cx="337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c2</a:t>
            </a:r>
            <a:endParaRPr sz="1000"/>
          </a:p>
        </p:txBody>
      </p:sp>
      <p:sp>
        <p:nvSpPr>
          <p:cNvPr id="87" name="Google Shape;87;p17"/>
          <p:cNvSpPr txBox="1"/>
          <p:nvPr/>
        </p:nvSpPr>
        <p:spPr>
          <a:xfrm>
            <a:off x="5962137" y="4763882"/>
            <a:ext cx="337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c3</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0000FF"/>
                </a:solidFill>
                <a:highlight>
                  <a:srgbClr val="FFFFFF"/>
                </a:highlight>
              </a:rPr>
              <a:t>Data Abstraction</a:t>
            </a:r>
            <a:endParaRPr baseline="30000" sz="4200"/>
          </a:p>
        </p:txBody>
      </p:sp>
      <p:sp>
        <p:nvSpPr>
          <p:cNvPr id="93" name="Google Shape;93;p18"/>
          <p:cNvSpPr txBox="1"/>
          <p:nvPr>
            <p:ph idx="1" type="body"/>
          </p:nvPr>
        </p:nvSpPr>
        <p:spPr>
          <a:xfrm>
            <a:off x="4317700" y="771475"/>
            <a:ext cx="459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014">
                <a:solidFill>
                  <a:srgbClr val="273239"/>
                </a:solidFill>
                <a:highlight>
                  <a:srgbClr val="FFFFFF"/>
                </a:highlight>
              </a:rPr>
              <a:t>Abstraction refers to the act of representing important and special features </a:t>
            </a:r>
            <a:r>
              <a:rPr b="1" lang="en" sz="1014">
                <a:solidFill>
                  <a:srgbClr val="273239"/>
                </a:solidFill>
                <a:highlight>
                  <a:srgbClr val="FFFFFF"/>
                </a:highlight>
              </a:rPr>
              <a:t>without including the background details or explanation</a:t>
            </a:r>
            <a:r>
              <a:rPr lang="en" sz="1014">
                <a:solidFill>
                  <a:srgbClr val="273239"/>
                </a:solidFill>
                <a:highlight>
                  <a:srgbClr val="FFFFFF"/>
                </a:highlight>
              </a:rPr>
              <a:t> about that feature. Data abstraction simplifies database design.</a:t>
            </a:r>
            <a:endParaRPr sz="1014">
              <a:solidFill>
                <a:srgbClr val="273239"/>
              </a:solidFill>
              <a:highlight>
                <a:srgbClr val="FFFFFF"/>
              </a:highlight>
            </a:endParaRPr>
          </a:p>
          <a:p>
            <a:pPr indent="0" lvl="0" marL="0" rtl="0" algn="l">
              <a:lnSpc>
                <a:spcPct val="158000"/>
              </a:lnSpc>
              <a:spcBef>
                <a:spcPts val="1200"/>
              </a:spcBef>
              <a:spcAft>
                <a:spcPts val="0"/>
              </a:spcAft>
              <a:buNone/>
            </a:pPr>
            <a:r>
              <a:rPr b="1" lang="en" sz="1014">
                <a:solidFill>
                  <a:srgbClr val="273239"/>
                </a:solidFill>
                <a:highlight>
                  <a:srgbClr val="FFFFFF"/>
                </a:highlight>
              </a:rPr>
              <a:t>Physical Level:</a:t>
            </a:r>
            <a:r>
              <a:rPr lang="en" sz="1014">
                <a:solidFill>
                  <a:srgbClr val="273239"/>
                </a:solidFill>
                <a:highlight>
                  <a:srgbClr val="FFFFFF"/>
                </a:highlight>
              </a:rPr>
              <a:t> </a:t>
            </a:r>
            <a:br>
              <a:rPr lang="en" sz="1014">
                <a:solidFill>
                  <a:srgbClr val="273239"/>
                </a:solidFill>
                <a:highlight>
                  <a:srgbClr val="FFFFFF"/>
                </a:highlight>
              </a:rPr>
            </a:br>
            <a:r>
              <a:rPr lang="en" sz="1014">
                <a:solidFill>
                  <a:srgbClr val="273239"/>
                </a:solidFill>
                <a:highlight>
                  <a:srgbClr val="FFFFFF"/>
                </a:highlight>
              </a:rPr>
              <a:t>It describes how the records are stored, which are often hidden from the user. </a:t>
            </a:r>
            <a:br>
              <a:rPr lang="en" sz="1014">
                <a:solidFill>
                  <a:srgbClr val="273239"/>
                </a:solidFill>
                <a:highlight>
                  <a:srgbClr val="FFFFFF"/>
                </a:highlight>
              </a:rPr>
            </a:br>
            <a:r>
              <a:rPr lang="en" sz="1014">
                <a:solidFill>
                  <a:srgbClr val="273239"/>
                </a:solidFill>
                <a:highlight>
                  <a:srgbClr val="FFFFFF"/>
                </a:highlight>
              </a:rPr>
              <a:t> </a:t>
            </a:r>
            <a:r>
              <a:rPr b="1" lang="en" sz="1014">
                <a:solidFill>
                  <a:srgbClr val="273239"/>
                </a:solidFill>
                <a:highlight>
                  <a:srgbClr val="FFFFFF"/>
                </a:highlight>
              </a:rPr>
              <a:t>Logical Level:</a:t>
            </a:r>
            <a:r>
              <a:rPr lang="en" sz="1014">
                <a:solidFill>
                  <a:srgbClr val="273239"/>
                </a:solidFill>
                <a:highlight>
                  <a:srgbClr val="FFFFFF"/>
                </a:highlight>
              </a:rPr>
              <a:t> </a:t>
            </a:r>
            <a:br>
              <a:rPr lang="en" sz="1014">
                <a:solidFill>
                  <a:srgbClr val="273239"/>
                </a:solidFill>
                <a:highlight>
                  <a:srgbClr val="FFFFFF"/>
                </a:highlight>
              </a:rPr>
            </a:br>
            <a:r>
              <a:rPr lang="en" sz="1014">
                <a:solidFill>
                  <a:srgbClr val="273239"/>
                </a:solidFill>
                <a:highlight>
                  <a:srgbClr val="FFFFFF"/>
                </a:highlight>
              </a:rPr>
              <a:t>It describes data stored in the database and the relationships between the data. The programmers generally work at this level as they are aware of the functions needed to maintain the relationships between the data. </a:t>
            </a:r>
            <a:br>
              <a:rPr lang="en" sz="1014">
                <a:solidFill>
                  <a:srgbClr val="273239"/>
                </a:solidFill>
                <a:highlight>
                  <a:srgbClr val="FFFFFF"/>
                </a:highlight>
              </a:rPr>
            </a:br>
            <a:r>
              <a:rPr lang="en" sz="1014">
                <a:solidFill>
                  <a:srgbClr val="273239"/>
                </a:solidFill>
                <a:highlight>
                  <a:srgbClr val="FFFFFF"/>
                </a:highlight>
              </a:rPr>
              <a:t> </a:t>
            </a:r>
            <a:r>
              <a:rPr b="1" lang="en" sz="1014">
                <a:solidFill>
                  <a:srgbClr val="273239"/>
                </a:solidFill>
                <a:highlight>
                  <a:srgbClr val="FFFFFF"/>
                </a:highlight>
              </a:rPr>
              <a:t>View Level:</a:t>
            </a:r>
            <a:r>
              <a:rPr lang="en" sz="1014">
                <a:solidFill>
                  <a:srgbClr val="273239"/>
                </a:solidFill>
                <a:highlight>
                  <a:srgbClr val="FFFFFF"/>
                </a:highlight>
              </a:rPr>
              <a:t> </a:t>
            </a:r>
            <a:br>
              <a:rPr lang="en" sz="1014">
                <a:solidFill>
                  <a:srgbClr val="273239"/>
                </a:solidFill>
                <a:highlight>
                  <a:srgbClr val="FFFFFF"/>
                </a:highlight>
              </a:rPr>
            </a:br>
            <a:r>
              <a:rPr lang="en" sz="1014">
                <a:solidFill>
                  <a:srgbClr val="273239"/>
                </a:solidFill>
                <a:highlight>
                  <a:srgbClr val="FFFFFF"/>
                </a:highlight>
              </a:rPr>
              <a:t>Application programs hide details of data types and information for security purposes, details that are meant for the user are shown.</a:t>
            </a:r>
            <a:endParaRPr sz="1014">
              <a:solidFill>
                <a:srgbClr val="273239"/>
              </a:solidFill>
              <a:highlight>
                <a:srgbClr val="FFFFFF"/>
              </a:highlight>
            </a:endParaRPr>
          </a:p>
          <a:p>
            <a:pPr indent="0" lvl="0" marL="0" rtl="0" algn="l">
              <a:spcBef>
                <a:spcPts val="3600"/>
              </a:spcBef>
              <a:spcAft>
                <a:spcPts val="1200"/>
              </a:spcAft>
              <a:buSzPts val="605"/>
              <a:buNone/>
            </a:pPr>
            <a:r>
              <a:t/>
            </a:r>
            <a:endParaRPr sz="1014">
              <a:solidFill>
                <a:srgbClr val="273239"/>
              </a:solidFill>
              <a:highlight>
                <a:srgbClr val="FFFFFF"/>
              </a:highlight>
            </a:endParaRPr>
          </a:p>
        </p:txBody>
      </p:sp>
      <p:pic>
        <p:nvPicPr>
          <p:cNvPr id="94" name="Google Shape;94;p18"/>
          <p:cNvPicPr preferRelativeResize="0"/>
          <p:nvPr/>
        </p:nvPicPr>
        <p:blipFill>
          <a:blip r:embed="rId3">
            <a:alphaModFix/>
          </a:blip>
          <a:stretch>
            <a:fillRect/>
          </a:stretch>
        </p:blipFill>
        <p:spPr>
          <a:xfrm>
            <a:off x="152400" y="1170125"/>
            <a:ext cx="4053750" cy="28511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6094925" y="1590550"/>
            <a:ext cx="3139976" cy="1793000"/>
          </a:xfrm>
          <a:prstGeom prst="rect">
            <a:avLst/>
          </a:prstGeom>
          <a:noFill/>
          <a:ln>
            <a:noFill/>
          </a:ln>
        </p:spPr>
      </p:pic>
      <p:sp>
        <p:nvSpPr>
          <p:cNvPr id="100" name="Google Shape;100;p19"/>
          <p:cNvSpPr txBox="1"/>
          <p:nvPr>
            <p:ph type="title"/>
          </p:nvPr>
        </p:nvSpPr>
        <p:spPr>
          <a:xfrm>
            <a:off x="235500" y="-121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b="1" lang="en" sz="1800">
                <a:solidFill>
                  <a:srgbClr val="0000FF"/>
                </a:solidFill>
                <a:highlight>
                  <a:srgbClr val="FFFFFF"/>
                </a:highlight>
              </a:rPr>
              <a:t>Abstraction in Java</a:t>
            </a:r>
            <a:endParaRPr b="1" sz="1800">
              <a:solidFill>
                <a:srgbClr val="0000FF"/>
              </a:solidFill>
              <a:highlight>
                <a:srgbClr val="FFFFFF"/>
              </a:highlight>
            </a:endParaRPr>
          </a:p>
          <a:p>
            <a:pPr indent="0" lvl="0" marL="0" rtl="0" algn="l">
              <a:spcBef>
                <a:spcPts val="0"/>
              </a:spcBef>
              <a:spcAft>
                <a:spcPts val="0"/>
              </a:spcAft>
              <a:buNone/>
            </a:pPr>
            <a:r>
              <a:t/>
            </a:r>
            <a:endParaRPr/>
          </a:p>
        </p:txBody>
      </p:sp>
      <p:sp>
        <p:nvSpPr>
          <p:cNvPr id="101" name="Google Shape;101;p19"/>
          <p:cNvSpPr txBox="1"/>
          <p:nvPr>
            <p:ph idx="1" type="body"/>
          </p:nvPr>
        </p:nvSpPr>
        <p:spPr>
          <a:xfrm>
            <a:off x="235500" y="508000"/>
            <a:ext cx="7131900" cy="34164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Clr>
                <a:schemeClr val="dk1"/>
              </a:buClr>
              <a:buSzPts val="440"/>
              <a:buFont typeface="Arial"/>
              <a:buNone/>
            </a:pPr>
            <a:r>
              <a:rPr lang="en" sz="1020">
                <a:solidFill>
                  <a:srgbClr val="273239"/>
                </a:solidFill>
                <a:highlight>
                  <a:srgbClr val="FFFFFF"/>
                </a:highlight>
              </a:rPr>
              <a:t>Data Abstraction is the property by virtue of which only the essential details are displayed to the user. The trivial or the non-essentials units are not displayed to the user. Ex: A car is viewed as a car rather than its individual components.</a:t>
            </a:r>
            <a:endParaRPr sz="1020">
              <a:solidFill>
                <a:srgbClr val="273239"/>
              </a:solidFill>
              <a:highlight>
                <a:srgbClr val="FFFFFF"/>
              </a:highlight>
            </a:endParaRPr>
          </a:p>
          <a:p>
            <a:pPr indent="0" lvl="0" marL="0" rtl="0" algn="just">
              <a:lnSpc>
                <a:spcPct val="105000"/>
              </a:lnSpc>
              <a:spcBef>
                <a:spcPts val="800"/>
              </a:spcBef>
              <a:spcAft>
                <a:spcPts val="0"/>
              </a:spcAft>
              <a:buClr>
                <a:schemeClr val="dk1"/>
              </a:buClr>
              <a:buSzPts val="440"/>
              <a:buFont typeface="Arial"/>
              <a:buNone/>
            </a:pPr>
            <a:r>
              <a:rPr lang="en" sz="1020">
                <a:solidFill>
                  <a:srgbClr val="273239"/>
                </a:solidFill>
                <a:highlight>
                  <a:srgbClr val="FFFFFF"/>
                </a:highlight>
              </a:rPr>
              <a:t>Data Abstraction may also be defined as the process of identifying only the required characteristics of an object ignoring the irrelevant details. The properties and behaviours of an object differentiate it from other objects of similar type and also help in classifying/grouping the objects.</a:t>
            </a:r>
            <a:endParaRPr sz="1020">
              <a:solidFill>
                <a:srgbClr val="273239"/>
              </a:solidFill>
              <a:highlight>
                <a:srgbClr val="FFFFFF"/>
              </a:highlight>
            </a:endParaRPr>
          </a:p>
          <a:p>
            <a:pPr indent="0" lvl="0" marL="0" rtl="0" algn="just">
              <a:lnSpc>
                <a:spcPct val="105000"/>
              </a:lnSpc>
              <a:spcBef>
                <a:spcPts val="800"/>
              </a:spcBef>
              <a:spcAft>
                <a:spcPts val="0"/>
              </a:spcAft>
              <a:buClr>
                <a:schemeClr val="dk1"/>
              </a:buClr>
              <a:buSzPts val="440"/>
              <a:buFont typeface="Arial"/>
              <a:buNone/>
            </a:pPr>
            <a:r>
              <a:rPr lang="en" sz="1020">
                <a:solidFill>
                  <a:srgbClr val="273239"/>
                </a:solidFill>
                <a:highlight>
                  <a:srgbClr val="FFFFFF"/>
                </a:highlight>
              </a:rPr>
              <a:t>Consider a real-life example of a man driving a car. The man only knows that pressing the accelerators will increase the speed of a car or applying brakes will stop the car, but he does not know about how on pressing the accelerator the speed is actually increasing, he does not know about the inner mechanism of the car or the implementation of the accelerator, brakes, etc in the car. This is what abstraction is. </a:t>
            </a:r>
            <a:endParaRPr sz="1020">
              <a:solidFill>
                <a:srgbClr val="273239"/>
              </a:solidFill>
              <a:highlight>
                <a:srgbClr val="FFFFFF"/>
              </a:highlight>
            </a:endParaRPr>
          </a:p>
          <a:p>
            <a:pPr indent="0" lvl="0" marL="0" rtl="0" algn="just">
              <a:lnSpc>
                <a:spcPct val="105000"/>
              </a:lnSpc>
              <a:spcBef>
                <a:spcPts val="800"/>
              </a:spcBef>
              <a:spcAft>
                <a:spcPts val="0"/>
              </a:spcAft>
              <a:buClr>
                <a:schemeClr val="dk1"/>
              </a:buClr>
              <a:buSzPts val="440"/>
              <a:buFont typeface="Arial"/>
              <a:buNone/>
            </a:pPr>
            <a:r>
              <a:rPr lang="en" sz="1020">
                <a:solidFill>
                  <a:srgbClr val="273239"/>
                </a:solidFill>
                <a:highlight>
                  <a:srgbClr val="FFFFFF"/>
                </a:highlight>
              </a:rPr>
              <a:t>In java, abstraction is achieved by </a:t>
            </a:r>
            <a:r>
              <a:rPr lang="en" sz="1020" u="sng">
                <a:solidFill>
                  <a:schemeClr val="hlink"/>
                </a:solidFill>
                <a:highlight>
                  <a:srgbClr val="FFFFFF"/>
                </a:highlight>
                <a:hlinkClick r:id="rId4"/>
              </a:rPr>
              <a:t>interfaces</a:t>
            </a:r>
            <a:r>
              <a:rPr lang="en" sz="1020">
                <a:solidFill>
                  <a:srgbClr val="273239"/>
                </a:solidFill>
                <a:highlight>
                  <a:srgbClr val="FFFFFF"/>
                </a:highlight>
              </a:rPr>
              <a:t> and </a:t>
            </a:r>
            <a:r>
              <a:rPr lang="en" sz="1020" u="sng">
                <a:solidFill>
                  <a:schemeClr val="hlink"/>
                </a:solidFill>
                <a:highlight>
                  <a:srgbClr val="FFFFFF"/>
                </a:highlight>
                <a:hlinkClick r:id="rId5"/>
              </a:rPr>
              <a:t>abstract classes</a:t>
            </a:r>
            <a:r>
              <a:rPr lang="en" sz="1020">
                <a:solidFill>
                  <a:srgbClr val="273239"/>
                </a:solidFill>
                <a:highlight>
                  <a:srgbClr val="FFFFFF"/>
                </a:highlight>
              </a:rPr>
              <a:t>. We can achieve 100% abstraction using interfaces.</a:t>
            </a:r>
            <a:endParaRPr sz="1020">
              <a:solidFill>
                <a:srgbClr val="273239"/>
              </a:solidFill>
              <a:highlight>
                <a:srgbClr val="FFFFFF"/>
              </a:highlight>
            </a:endParaRPr>
          </a:p>
          <a:p>
            <a:pPr indent="0" lvl="0" marL="0" rtl="0" algn="just">
              <a:lnSpc>
                <a:spcPct val="105000"/>
              </a:lnSpc>
              <a:spcBef>
                <a:spcPts val="800"/>
              </a:spcBef>
              <a:spcAft>
                <a:spcPts val="0"/>
              </a:spcAft>
              <a:buClr>
                <a:schemeClr val="dk1"/>
              </a:buClr>
              <a:buSzPts val="440"/>
              <a:buFont typeface="Arial"/>
              <a:buNone/>
            </a:pPr>
            <a:r>
              <a:rPr b="1" lang="en" sz="1020">
                <a:solidFill>
                  <a:srgbClr val="273239"/>
                </a:solidFill>
                <a:highlight>
                  <a:srgbClr val="FFFFFF"/>
                </a:highlight>
              </a:rPr>
              <a:t>Abstract classes and Abstract methods : </a:t>
            </a:r>
            <a:r>
              <a:rPr lang="en" sz="1020">
                <a:solidFill>
                  <a:srgbClr val="273239"/>
                </a:solidFill>
                <a:highlight>
                  <a:srgbClr val="FFFFFF"/>
                </a:highlight>
              </a:rPr>
              <a:t> </a:t>
            </a:r>
            <a:endParaRPr sz="1020">
              <a:solidFill>
                <a:srgbClr val="273239"/>
              </a:solidFill>
              <a:highlight>
                <a:srgbClr val="FFFFFF"/>
              </a:highlight>
            </a:endParaRPr>
          </a:p>
          <a:p>
            <a:pPr indent="-293370" lvl="0" marL="685800" rtl="0" algn="l">
              <a:lnSpc>
                <a:spcPct val="148000"/>
              </a:lnSpc>
              <a:spcBef>
                <a:spcPts val="800"/>
              </a:spcBef>
              <a:spcAft>
                <a:spcPts val="0"/>
              </a:spcAft>
              <a:buClr>
                <a:srgbClr val="273239"/>
              </a:buClr>
              <a:buSzPts val="1020"/>
              <a:buChar char="➢"/>
            </a:pPr>
            <a:r>
              <a:rPr lang="en" sz="1020">
                <a:solidFill>
                  <a:srgbClr val="273239"/>
                </a:solidFill>
                <a:highlight>
                  <a:srgbClr val="FFFFFF"/>
                </a:highlight>
              </a:rPr>
              <a:t>An abstract class is a class that is declared with an </a:t>
            </a:r>
            <a:r>
              <a:rPr lang="en" sz="1020" u="sng">
                <a:solidFill>
                  <a:schemeClr val="hlink"/>
                </a:solidFill>
                <a:highlight>
                  <a:srgbClr val="FFFFFF"/>
                </a:highlight>
                <a:hlinkClick r:id="rId6"/>
              </a:rPr>
              <a:t>abstract keyword.</a:t>
            </a:r>
            <a:endParaRPr sz="1020" u="sng">
              <a:solidFill>
                <a:schemeClr val="hlink"/>
              </a:solidFill>
              <a:highlight>
                <a:srgbClr val="FFFFFF"/>
              </a:highlight>
            </a:endParaRPr>
          </a:p>
          <a:p>
            <a:pPr indent="-293370" lvl="0" marL="685800" rtl="0" algn="just">
              <a:lnSpc>
                <a:spcPct val="148000"/>
              </a:lnSpc>
              <a:spcBef>
                <a:spcPts val="0"/>
              </a:spcBef>
              <a:spcAft>
                <a:spcPts val="0"/>
              </a:spcAft>
              <a:buClr>
                <a:srgbClr val="273239"/>
              </a:buClr>
              <a:buSzPts val="1020"/>
              <a:buChar char="➢"/>
            </a:pPr>
            <a:r>
              <a:rPr lang="en" sz="1020">
                <a:solidFill>
                  <a:srgbClr val="273239"/>
                </a:solidFill>
                <a:highlight>
                  <a:srgbClr val="FFFFFF"/>
                </a:highlight>
              </a:rPr>
              <a:t>An abstract method is a method that is declared without implementation.</a:t>
            </a:r>
            <a:endParaRPr sz="1020">
              <a:solidFill>
                <a:srgbClr val="273239"/>
              </a:solidFill>
              <a:highlight>
                <a:srgbClr val="FFFFFF"/>
              </a:highlight>
            </a:endParaRPr>
          </a:p>
          <a:p>
            <a:pPr indent="-293370" lvl="0" marL="685800" rtl="0" algn="just">
              <a:lnSpc>
                <a:spcPct val="148000"/>
              </a:lnSpc>
              <a:spcBef>
                <a:spcPts val="0"/>
              </a:spcBef>
              <a:spcAft>
                <a:spcPts val="0"/>
              </a:spcAft>
              <a:buClr>
                <a:srgbClr val="273239"/>
              </a:buClr>
              <a:buSzPts val="1020"/>
              <a:buChar char="➢"/>
            </a:pPr>
            <a:r>
              <a:rPr lang="en" sz="1020">
                <a:solidFill>
                  <a:srgbClr val="273239"/>
                </a:solidFill>
                <a:highlight>
                  <a:srgbClr val="FFFFFF"/>
                </a:highlight>
              </a:rPr>
              <a:t>An abstract class may or may not have all abstract methods. Some of them can be concrete methods</a:t>
            </a:r>
            <a:endParaRPr sz="1020">
              <a:solidFill>
                <a:srgbClr val="273239"/>
              </a:solidFill>
              <a:highlight>
                <a:srgbClr val="FFFFFF"/>
              </a:highlight>
            </a:endParaRPr>
          </a:p>
          <a:p>
            <a:pPr indent="-293370" lvl="0" marL="685800" rtl="0" algn="l">
              <a:lnSpc>
                <a:spcPct val="148000"/>
              </a:lnSpc>
              <a:spcBef>
                <a:spcPts val="0"/>
              </a:spcBef>
              <a:spcAft>
                <a:spcPts val="0"/>
              </a:spcAft>
              <a:buClr>
                <a:srgbClr val="273239"/>
              </a:buClr>
              <a:buSzPts val="1020"/>
              <a:buChar char="➢"/>
            </a:pPr>
            <a:r>
              <a:rPr lang="en" sz="1020">
                <a:solidFill>
                  <a:srgbClr val="273239"/>
                </a:solidFill>
                <a:highlight>
                  <a:srgbClr val="FFFFFF"/>
                </a:highlight>
              </a:rPr>
              <a:t>A method defined abstract must always be redefined in the subclass, thus making </a:t>
            </a:r>
            <a:r>
              <a:rPr lang="en" sz="1020" u="sng">
                <a:solidFill>
                  <a:schemeClr val="hlink"/>
                </a:solidFill>
                <a:highlight>
                  <a:srgbClr val="FFFFFF"/>
                </a:highlight>
                <a:hlinkClick r:id="rId7"/>
              </a:rPr>
              <a:t>overriding</a:t>
            </a:r>
            <a:r>
              <a:rPr lang="en" sz="1020">
                <a:solidFill>
                  <a:srgbClr val="273239"/>
                </a:solidFill>
                <a:highlight>
                  <a:srgbClr val="FFFFFF"/>
                </a:highlight>
              </a:rPr>
              <a:t> compulsory OR either make the subclass itself abstract.</a:t>
            </a:r>
            <a:endParaRPr sz="1020">
              <a:solidFill>
                <a:srgbClr val="273239"/>
              </a:solidFill>
              <a:highlight>
                <a:srgbClr val="FFFFFF"/>
              </a:highlight>
            </a:endParaRPr>
          </a:p>
          <a:p>
            <a:pPr indent="-293370" lvl="0" marL="685800" rtl="0" algn="just">
              <a:lnSpc>
                <a:spcPct val="148000"/>
              </a:lnSpc>
              <a:spcBef>
                <a:spcPts val="0"/>
              </a:spcBef>
              <a:spcAft>
                <a:spcPts val="0"/>
              </a:spcAft>
              <a:buClr>
                <a:srgbClr val="273239"/>
              </a:buClr>
              <a:buSzPts val="1020"/>
              <a:buChar char="➢"/>
            </a:pPr>
            <a:r>
              <a:rPr lang="en" sz="1020">
                <a:solidFill>
                  <a:srgbClr val="273239"/>
                </a:solidFill>
                <a:highlight>
                  <a:srgbClr val="FFFFFF"/>
                </a:highlight>
              </a:rPr>
              <a:t>Any class that contains one or more abstract methods must also be declared with an abstract keyword.</a:t>
            </a:r>
            <a:endParaRPr sz="1020">
              <a:solidFill>
                <a:srgbClr val="273239"/>
              </a:solidFill>
              <a:highlight>
                <a:srgbClr val="FFFFFF"/>
              </a:highlight>
            </a:endParaRPr>
          </a:p>
          <a:p>
            <a:pPr indent="-293370" lvl="0" marL="685800" rtl="0" algn="l">
              <a:lnSpc>
                <a:spcPct val="148000"/>
              </a:lnSpc>
              <a:spcBef>
                <a:spcPts val="0"/>
              </a:spcBef>
              <a:spcAft>
                <a:spcPts val="0"/>
              </a:spcAft>
              <a:buClr>
                <a:srgbClr val="273239"/>
              </a:buClr>
              <a:buSzPts val="1020"/>
              <a:buChar char="➢"/>
            </a:pPr>
            <a:r>
              <a:rPr lang="en" sz="1020">
                <a:solidFill>
                  <a:srgbClr val="273239"/>
                </a:solidFill>
                <a:highlight>
                  <a:srgbClr val="FFFFFF"/>
                </a:highlight>
              </a:rPr>
              <a:t>There can be no object of an abstract class. That is, an abstract class can not be directly instantiated with the </a:t>
            </a:r>
            <a:r>
              <a:rPr i="1" lang="en" sz="1020" u="sng">
                <a:solidFill>
                  <a:schemeClr val="hlink"/>
                </a:solidFill>
                <a:highlight>
                  <a:srgbClr val="FFFFFF"/>
                </a:highlight>
                <a:hlinkClick r:id="rId8"/>
              </a:rPr>
              <a:t>new operator</a:t>
            </a:r>
            <a:r>
              <a:rPr lang="en" sz="1020">
                <a:solidFill>
                  <a:srgbClr val="273239"/>
                </a:solidFill>
                <a:highlight>
                  <a:srgbClr val="FFFFFF"/>
                </a:highlight>
              </a:rPr>
              <a:t>.</a:t>
            </a:r>
            <a:endParaRPr sz="1020">
              <a:solidFill>
                <a:srgbClr val="273239"/>
              </a:solidFill>
              <a:highlight>
                <a:srgbClr val="FFFFFF"/>
              </a:highlight>
            </a:endParaRPr>
          </a:p>
          <a:p>
            <a:pPr indent="-293370" lvl="0" marL="685800" rtl="0" algn="just">
              <a:lnSpc>
                <a:spcPct val="148000"/>
              </a:lnSpc>
              <a:spcBef>
                <a:spcPts val="0"/>
              </a:spcBef>
              <a:spcAft>
                <a:spcPts val="0"/>
              </a:spcAft>
              <a:buClr>
                <a:srgbClr val="273239"/>
              </a:buClr>
              <a:buSzPts val="1020"/>
              <a:buChar char="➢"/>
            </a:pPr>
            <a:r>
              <a:rPr lang="en" sz="1020">
                <a:solidFill>
                  <a:srgbClr val="273239"/>
                </a:solidFill>
                <a:highlight>
                  <a:srgbClr val="FFFFFF"/>
                </a:highlight>
              </a:rPr>
              <a:t>An abstract class can have parameterized constructors and the default constructor is always present in an abstract class.</a:t>
            </a:r>
            <a:endParaRPr sz="1020">
              <a:solidFill>
                <a:srgbClr val="273239"/>
              </a:solidFill>
              <a:highlight>
                <a:srgbClr val="FFFFFF"/>
              </a:highlight>
            </a:endParaRPr>
          </a:p>
          <a:p>
            <a:pPr indent="0" lvl="0" marL="0" rtl="0" algn="l">
              <a:lnSpc>
                <a:spcPct val="105000"/>
              </a:lnSpc>
              <a:spcBef>
                <a:spcPts val="3600"/>
              </a:spcBef>
              <a:spcAft>
                <a:spcPts val="1200"/>
              </a:spcAft>
              <a:buSzPts val="440"/>
              <a:buNone/>
            </a:pPr>
            <a:r>
              <a:t/>
            </a:r>
            <a:endParaRPr sz="12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235500" y="-121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1800">
                <a:solidFill>
                  <a:srgbClr val="0000FF"/>
                </a:solidFill>
                <a:highlight>
                  <a:srgbClr val="FFFFFF"/>
                </a:highlight>
              </a:rPr>
              <a:t>Abstraction in Java</a:t>
            </a:r>
            <a:endParaRPr b="1" sz="2400">
              <a:solidFill>
                <a:srgbClr val="273239"/>
              </a:solidFill>
              <a:highlight>
                <a:srgbClr val="FFFFFF"/>
              </a:highlight>
            </a:endParaRPr>
          </a:p>
          <a:p>
            <a:pPr indent="0" lvl="0" marL="0" rtl="0" algn="l">
              <a:spcBef>
                <a:spcPts val="0"/>
              </a:spcBef>
              <a:spcAft>
                <a:spcPts val="0"/>
              </a:spcAft>
              <a:buNone/>
            </a:pPr>
            <a:r>
              <a:t/>
            </a:r>
            <a:endParaRPr/>
          </a:p>
        </p:txBody>
      </p:sp>
      <p:sp>
        <p:nvSpPr>
          <p:cNvPr id="107" name="Google Shape;107;p20"/>
          <p:cNvSpPr txBox="1"/>
          <p:nvPr>
            <p:ph idx="1" type="body"/>
          </p:nvPr>
        </p:nvSpPr>
        <p:spPr>
          <a:xfrm>
            <a:off x="235500" y="584200"/>
            <a:ext cx="8130300" cy="34164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440"/>
              <a:buNone/>
            </a:pPr>
            <a:r>
              <a:rPr b="1" lang="en" sz="820">
                <a:solidFill>
                  <a:srgbClr val="273239"/>
                </a:solidFill>
                <a:highlight>
                  <a:srgbClr val="FFFFFF"/>
                </a:highlight>
              </a:rPr>
              <a:t>When to use abstract classes and abstract methods</a:t>
            </a:r>
            <a:endParaRPr b="1" sz="820">
              <a:solidFill>
                <a:srgbClr val="273239"/>
              </a:solidFill>
              <a:highlight>
                <a:srgbClr val="FFFFFF"/>
              </a:highlight>
            </a:endParaRPr>
          </a:p>
          <a:p>
            <a:pPr indent="0" lvl="0" marL="0" rtl="0" algn="just">
              <a:lnSpc>
                <a:spcPct val="105000"/>
              </a:lnSpc>
              <a:spcBef>
                <a:spcPts val="800"/>
              </a:spcBef>
              <a:spcAft>
                <a:spcPts val="0"/>
              </a:spcAft>
              <a:buSzPts val="440"/>
              <a:buNone/>
            </a:pPr>
            <a:r>
              <a:rPr lang="en" sz="820">
                <a:solidFill>
                  <a:srgbClr val="273239"/>
                </a:solidFill>
                <a:highlight>
                  <a:srgbClr val="FFFFFF"/>
                </a:highlight>
              </a:rPr>
              <a:t>There are situations in which we will want to define a superclass that declares the structure of a given abstraction without providing a complete implementation of every method. That is, sometimes we will want to create a superclass that only defines a generalization form that will be shared by all of its subclasses, leaving it to each subclass to fill in the details.</a:t>
            </a:r>
            <a:endParaRPr sz="820">
              <a:solidFill>
                <a:srgbClr val="273239"/>
              </a:solidFill>
              <a:highlight>
                <a:srgbClr val="FFFFFF"/>
              </a:highlight>
            </a:endParaRPr>
          </a:p>
          <a:p>
            <a:pPr indent="0" lvl="0" marL="0" rtl="0" algn="just">
              <a:lnSpc>
                <a:spcPct val="105000"/>
              </a:lnSpc>
              <a:spcBef>
                <a:spcPts val="800"/>
              </a:spcBef>
              <a:spcAft>
                <a:spcPts val="0"/>
              </a:spcAft>
              <a:buSzPts val="440"/>
              <a:buNone/>
            </a:pPr>
            <a:r>
              <a:rPr lang="en" sz="820">
                <a:solidFill>
                  <a:srgbClr val="273239"/>
                </a:solidFill>
                <a:highlight>
                  <a:srgbClr val="FFFFFF"/>
                </a:highlight>
              </a:rPr>
              <a:t>Consider a classic “shape” example, perhaps used in a computer-aided design system or game simulation. The base type is “shape” and each shape has a color, size, and so on. From this, specific types of shapes are derived(inherited)-circle, square, triangle, and so on — each of which may have additional characteristics and behaviors. For example, certain shapes can be flipped. Some behaviors may be different, such as when you want to calculate the area of a shape. </a:t>
            </a:r>
            <a:endParaRPr sz="820">
              <a:solidFill>
                <a:srgbClr val="273239"/>
              </a:solidFill>
              <a:highlight>
                <a:srgbClr val="FFFFFF"/>
              </a:highlight>
            </a:endParaRPr>
          </a:p>
          <a:p>
            <a:pPr indent="0" lvl="0" marL="0" rtl="0" algn="just">
              <a:lnSpc>
                <a:spcPct val="105000"/>
              </a:lnSpc>
              <a:spcBef>
                <a:spcPts val="800"/>
              </a:spcBef>
              <a:spcAft>
                <a:spcPts val="0"/>
              </a:spcAft>
              <a:buSzPts val="440"/>
              <a:buNone/>
            </a:pPr>
            <a:r>
              <a:t/>
            </a:r>
            <a:endParaRPr sz="820">
              <a:solidFill>
                <a:srgbClr val="273239"/>
              </a:solidFill>
              <a:highlight>
                <a:srgbClr val="FFFFFF"/>
              </a:highlight>
            </a:endParaRPr>
          </a:p>
          <a:p>
            <a:pPr indent="0" lvl="0" marL="0" rtl="0" algn="just">
              <a:spcBef>
                <a:spcPts val="800"/>
              </a:spcBef>
              <a:spcAft>
                <a:spcPts val="0"/>
              </a:spcAft>
              <a:buClr>
                <a:schemeClr val="dk1"/>
              </a:buClr>
              <a:buSzPts val="1100"/>
              <a:buFont typeface="Arial"/>
              <a:buNone/>
            </a:pPr>
            <a:r>
              <a:rPr b="1" lang="en" sz="900">
                <a:solidFill>
                  <a:srgbClr val="273239"/>
                </a:solidFill>
                <a:highlight>
                  <a:srgbClr val="FFFFFF"/>
                </a:highlight>
              </a:rPr>
              <a:t>Advantages of Abstraction</a:t>
            </a:r>
            <a:endParaRPr b="1" sz="900">
              <a:solidFill>
                <a:srgbClr val="273239"/>
              </a:solidFill>
              <a:highlight>
                <a:srgbClr val="FFFFFF"/>
              </a:highlight>
            </a:endParaRPr>
          </a:p>
          <a:p>
            <a:pPr indent="-285750" lvl="0" marL="685800" rtl="0" algn="just">
              <a:lnSpc>
                <a:spcPct val="158000"/>
              </a:lnSpc>
              <a:spcBef>
                <a:spcPts val="800"/>
              </a:spcBef>
              <a:spcAft>
                <a:spcPts val="0"/>
              </a:spcAft>
              <a:buClr>
                <a:srgbClr val="273239"/>
              </a:buClr>
              <a:buSzPts val="900"/>
              <a:buAutoNum type="arabicPeriod"/>
            </a:pPr>
            <a:r>
              <a:rPr lang="en" sz="900">
                <a:solidFill>
                  <a:srgbClr val="273239"/>
                </a:solidFill>
                <a:highlight>
                  <a:srgbClr val="FFFFFF"/>
                </a:highlight>
              </a:rPr>
              <a:t>It reduces the complexity of viewing the things.</a:t>
            </a:r>
            <a:endParaRPr sz="900">
              <a:solidFill>
                <a:srgbClr val="273239"/>
              </a:solidFill>
              <a:highlight>
                <a:srgbClr val="FFFFFF"/>
              </a:highlight>
            </a:endParaRPr>
          </a:p>
          <a:p>
            <a:pPr indent="-285750" lvl="0" marL="685800" rtl="0" algn="just">
              <a:lnSpc>
                <a:spcPct val="158000"/>
              </a:lnSpc>
              <a:spcBef>
                <a:spcPts val="0"/>
              </a:spcBef>
              <a:spcAft>
                <a:spcPts val="0"/>
              </a:spcAft>
              <a:buClr>
                <a:srgbClr val="273239"/>
              </a:buClr>
              <a:buSzPts val="900"/>
              <a:buAutoNum type="arabicPeriod"/>
            </a:pPr>
            <a:r>
              <a:rPr lang="en" sz="900">
                <a:solidFill>
                  <a:srgbClr val="273239"/>
                </a:solidFill>
                <a:highlight>
                  <a:srgbClr val="FFFFFF"/>
                </a:highlight>
              </a:rPr>
              <a:t>Avoids code duplication and increases reusability.</a:t>
            </a:r>
            <a:endParaRPr sz="900">
              <a:solidFill>
                <a:srgbClr val="273239"/>
              </a:solidFill>
              <a:highlight>
                <a:srgbClr val="FFFFFF"/>
              </a:highlight>
            </a:endParaRPr>
          </a:p>
          <a:p>
            <a:pPr indent="-285750" lvl="0" marL="685800" rtl="0" algn="just">
              <a:lnSpc>
                <a:spcPct val="158000"/>
              </a:lnSpc>
              <a:spcBef>
                <a:spcPts val="0"/>
              </a:spcBef>
              <a:spcAft>
                <a:spcPts val="0"/>
              </a:spcAft>
              <a:buClr>
                <a:srgbClr val="273239"/>
              </a:buClr>
              <a:buSzPts val="900"/>
              <a:buAutoNum type="arabicPeriod"/>
            </a:pPr>
            <a:r>
              <a:rPr lang="en" sz="900">
                <a:solidFill>
                  <a:srgbClr val="273239"/>
                </a:solidFill>
                <a:highlight>
                  <a:srgbClr val="FFFFFF"/>
                </a:highlight>
              </a:rPr>
              <a:t>Helps to increase the security of an application or program as only important details are provided to the user.</a:t>
            </a:r>
            <a:endParaRPr sz="900">
              <a:solidFill>
                <a:srgbClr val="273239"/>
              </a:solidFill>
              <a:highlight>
                <a:srgbClr val="FFFFFF"/>
              </a:highlight>
            </a:endParaRPr>
          </a:p>
          <a:p>
            <a:pPr indent="0" lvl="0" marL="0" rtl="0" algn="just">
              <a:lnSpc>
                <a:spcPct val="105000"/>
              </a:lnSpc>
              <a:spcBef>
                <a:spcPts val="3600"/>
              </a:spcBef>
              <a:spcAft>
                <a:spcPts val="0"/>
              </a:spcAft>
              <a:buSzPts val="440"/>
              <a:buNone/>
            </a:pPr>
            <a:r>
              <a:t/>
            </a:r>
            <a:endParaRPr sz="820">
              <a:solidFill>
                <a:srgbClr val="273239"/>
              </a:solidFill>
              <a:highlight>
                <a:srgbClr val="FFFFFF"/>
              </a:highlight>
            </a:endParaRPr>
          </a:p>
          <a:p>
            <a:pPr indent="0" lvl="0" marL="0" rtl="0" algn="l">
              <a:lnSpc>
                <a:spcPct val="105000"/>
              </a:lnSpc>
              <a:spcBef>
                <a:spcPts val="800"/>
              </a:spcBef>
              <a:spcAft>
                <a:spcPts val="1200"/>
              </a:spcAft>
              <a:buSzPts val="440"/>
              <a:buNone/>
            </a:pPr>
            <a:r>
              <a:t/>
            </a:r>
            <a:endParaRPr sz="10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6900" y="542875"/>
            <a:ext cx="30828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Java program to illustrate the</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concept of Abstraction</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abstract class Shape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String color;</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 these are abstract methods</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abstract double area();</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public abstract String toString();</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 abstract class can have the constructor</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public Shape(String color)</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System.out.println("Shape constructor called");</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this.color = color;</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 this is a concrete method</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public String getColor() { return color;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1200"/>
              </a:spcAft>
              <a:buSzPts val="275"/>
              <a:buNone/>
            </a:pPr>
            <a:r>
              <a:t/>
            </a:r>
            <a:endParaRPr sz="850"/>
          </a:p>
        </p:txBody>
      </p:sp>
      <p:sp>
        <p:nvSpPr>
          <p:cNvPr id="113" name="Google Shape;113;p21"/>
          <p:cNvSpPr txBox="1"/>
          <p:nvPr>
            <p:ph idx="1" type="body"/>
          </p:nvPr>
        </p:nvSpPr>
        <p:spPr>
          <a:xfrm>
            <a:off x="2826300" y="390475"/>
            <a:ext cx="32880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class Circle extends Shape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double radius;</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public Circle(String color, double radius)</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 calling Shape constructor</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super(color);</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System.out.println("Circle constructor called");</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this.radius = radius;</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@Override double area()</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return Math.PI * Math.pow(radius, 2);</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@Override public String toString()</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return "Circle color is " + super.getColor()</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 "and area is : " + area();</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1200"/>
              </a:spcAft>
              <a:buSzPts val="275"/>
              <a:buNone/>
            </a:pPr>
            <a:r>
              <a:t/>
            </a:r>
            <a:endParaRPr sz="850"/>
          </a:p>
        </p:txBody>
      </p:sp>
      <p:sp>
        <p:nvSpPr>
          <p:cNvPr id="114" name="Google Shape;114;p21"/>
          <p:cNvSpPr txBox="1"/>
          <p:nvPr>
            <p:ph idx="1" type="body"/>
          </p:nvPr>
        </p:nvSpPr>
        <p:spPr>
          <a:xfrm>
            <a:off x="5942225" y="390475"/>
            <a:ext cx="31194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class Rectangle extends Shape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double length;</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double width;</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public Rectangle(String color, double length,</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double width)</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 calling Shape constructor</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super(color);</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System.out.println("Rectangle constructor called");</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this.length = length;</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this.width = width;</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@Override double area() { return length * width;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@Override public String toString()</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return "Rectangle color is " + super.getColor()</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 "and area is : " + area();</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    }</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lang="en" sz="675">
                <a:solidFill>
                  <a:srgbClr val="273239"/>
                </a:solidFill>
                <a:highlight>
                  <a:srgbClr val="FFFFFF"/>
                </a:highlight>
                <a:latin typeface="Courier New"/>
                <a:ea typeface="Courier New"/>
                <a:cs typeface="Courier New"/>
                <a:sym typeface="Courier New"/>
              </a:rPr>
              <a:t>}</a:t>
            </a:r>
            <a:endParaRPr sz="6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1200"/>
              </a:spcAft>
              <a:buSzPts val="275"/>
              <a:buNone/>
            </a:pPr>
            <a:r>
              <a:t/>
            </a:r>
            <a:endParaRPr sz="850"/>
          </a:p>
        </p:txBody>
      </p:sp>
      <p:sp>
        <p:nvSpPr>
          <p:cNvPr id="115" name="Google Shape;115;p21"/>
          <p:cNvSpPr txBox="1"/>
          <p:nvPr/>
        </p:nvSpPr>
        <p:spPr>
          <a:xfrm>
            <a:off x="3463425" y="3613975"/>
            <a:ext cx="4599600" cy="1516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775">
                <a:solidFill>
                  <a:srgbClr val="273239"/>
                </a:solidFill>
                <a:highlight>
                  <a:srgbClr val="FFFFFF"/>
                </a:highlight>
                <a:latin typeface="Courier New"/>
                <a:ea typeface="Courier New"/>
                <a:cs typeface="Courier New"/>
                <a:sym typeface="Courier New"/>
              </a:rPr>
              <a:t>public class Test {</a:t>
            </a:r>
            <a:endParaRPr sz="7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None/>
            </a:pPr>
            <a:r>
              <a:rPr lang="en" sz="775">
                <a:solidFill>
                  <a:srgbClr val="273239"/>
                </a:solidFill>
                <a:highlight>
                  <a:srgbClr val="FFFFFF"/>
                </a:highlight>
                <a:latin typeface="Courier New"/>
                <a:ea typeface="Courier New"/>
                <a:cs typeface="Courier New"/>
                <a:sym typeface="Courier New"/>
              </a:rPr>
              <a:t>    public static void main(String[] args)</a:t>
            </a:r>
            <a:endParaRPr sz="7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None/>
            </a:pPr>
            <a:r>
              <a:rPr lang="en" sz="775">
                <a:solidFill>
                  <a:srgbClr val="273239"/>
                </a:solidFill>
                <a:highlight>
                  <a:srgbClr val="FFFFFF"/>
                </a:highlight>
                <a:latin typeface="Courier New"/>
                <a:ea typeface="Courier New"/>
                <a:cs typeface="Courier New"/>
                <a:sym typeface="Courier New"/>
              </a:rPr>
              <a:t>    {</a:t>
            </a:r>
            <a:endParaRPr sz="7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None/>
            </a:pPr>
            <a:r>
              <a:rPr lang="en" sz="775">
                <a:solidFill>
                  <a:srgbClr val="273239"/>
                </a:solidFill>
                <a:highlight>
                  <a:srgbClr val="FFFFFF"/>
                </a:highlight>
                <a:latin typeface="Courier New"/>
                <a:ea typeface="Courier New"/>
                <a:cs typeface="Courier New"/>
                <a:sym typeface="Courier New"/>
              </a:rPr>
              <a:t>        Shape s1 = new Circle("Red", 2.2);</a:t>
            </a:r>
            <a:endParaRPr sz="7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None/>
            </a:pPr>
            <a:r>
              <a:rPr lang="en" sz="775">
                <a:solidFill>
                  <a:srgbClr val="273239"/>
                </a:solidFill>
                <a:highlight>
                  <a:srgbClr val="FFFFFF"/>
                </a:highlight>
                <a:latin typeface="Courier New"/>
                <a:ea typeface="Courier New"/>
                <a:cs typeface="Courier New"/>
                <a:sym typeface="Courier New"/>
              </a:rPr>
              <a:t>        Shape s2 = new Rectangle("Yellow", 2, 4);</a:t>
            </a:r>
            <a:endParaRPr sz="7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None/>
            </a:pPr>
            <a:r>
              <a:rPr lang="en" sz="775">
                <a:solidFill>
                  <a:srgbClr val="273239"/>
                </a:solidFill>
                <a:highlight>
                  <a:srgbClr val="FFFFFF"/>
                </a:highlight>
                <a:latin typeface="Courier New"/>
                <a:ea typeface="Courier New"/>
                <a:cs typeface="Courier New"/>
                <a:sym typeface="Courier New"/>
              </a:rPr>
              <a:t>  </a:t>
            </a:r>
            <a:endParaRPr sz="7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None/>
            </a:pPr>
            <a:r>
              <a:rPr lang="en" sz="775">
                <a:solidFill>
                  <a:srgbClr val="273239"/>
                </a:solidFill>
                <a:highlight>
                  <a:srgbClr val="FFFFFF"/>
                </a:highlight>
                <a:latin typeface="Courier New"/>
                <a:ea typeface="Courier New"/>
                <a:cs typeface="Courier New"/>
                <a:sym typeface="Courier New"/>
              </a:rPr>
              <a:t>        System.out.println(s1.toString());</a:t>
            </a:r>
            <a:endParaRPr sz="7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None/>
            </a:pPr>
            <a:r>
              <a:rPr lang="en" sz="775">
                <a:solidFill>
                  <a:srgbClr val="273239"/>
                </a:solidFill>
                <a:highlight>
                  <a:srgbClr val="FFFFFF"/>
                </a:highlight>
                <a:latin typeface="Courier New"/>
                <a:ea typeface="Courier New"/>
                <a:cs typeface="Courier New"/>
                <a:sym typeface="Courier New"/>
              </a:rPr>
              <a:t>        System.out.println(s2.toString());</a:t>
            </a:r>
            <a:endParaRPr sz="7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None/>
            </a:pPr>
            <a:r>
              <a:rPr lang="en" sz="775">
                <a:solidFill>
                  <a:srgbClr val="273239"/>
                </a:solidFill>
                <a:highlight>
                  <a:srgbClr val="FFFFFF"/>
                </a:highlight>
                <a:latin typeface="Courier New"/>
                <a:ea typeface="Courier New"/>
                <a:cs typeface="Courier New"/>
                <a:sym typeface="Courier New"/>
              </a:rPr>
              <a:t>    }</a:t>
            </a:r>
            <a:endParaRPr sz="7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None/>
            </a:pPr>
            <a:r>
              <a:rPr lang="en" sz="775">
                <a:solidFill>
                  <a:srgbClr val="273239"/>
                </a:solidFill>
                <a:highlight>
                  <a:srgbClr val="FFFFFF"/>
                </a:highlight>
                <a:latin typeface="Courier New"/>
                <a:ea typeface="Courier New"/>
                <a:cs typeface="Courier New"/>
                <a:sym typeface="Courier New"/>
              </a:rPr>
              <a:t>}</a:t>
            </a:r>
            <a:endParaRPr sz="775">
              <a:solidFill>
                <a:srgbClr val="273239"/>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1200"/>
              </a:spcAft>
              <a:buNone/>
            </a:pPr>
            <a:r>
              <a:t/>
            </a:r>
            <a:endParaRPr sz="95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